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31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13" r:id="rId50"/>
    <p:sldId id="306" r:id="rId51"/>
    <p:sldId id="307" r:id="rId52"/>
    <p:sldId id="308" r:id="rId53"/>
    <p:sldId id="309" r:id="rId54"/>
    <p:sldId id="310" r:id="rId55"/>
    <p:sldId id="311" r:id="rId56"/>
    <p:sldId id="312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9" autoAdjust="0"/>
  </p:normalViewPr>
  <p:slideViewPr>
    <p:cSldViewPr>
      <p:cViewPr varScale="1">
        <p:scale>
          <a:sx n="70" d="100"/>
          <a:sy n="70" d="100"/>
        </p:scale>
        <p:origin x="-11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480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194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584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801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046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111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700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522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043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60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803A-F5A8-4F12-B2CB-484A4A5D45D3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51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B803A-F5A8-4F12-B2CB-484A4A5D45D3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195FE-9797-48BE-BC58-3AD7DAFD52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128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3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Лекция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Тема 2</a:t>
            </a:r>
          </a:p>
          <a:p>
            <a:pPr marL="0" indent="0" algn="ctr">
              <a:buNone/>
            </a:pPr>
            <a:r>
              <a:rPr lang="ru-RU" sz="4400" dirty="0"/>
              <a:t>Понятие волновых процессов и их математическое </a:t>
            </a:r>
            <a:r>
              <a:rPr lang="ru-RU" sz="4400" dirty="0" smtClean="0"/>
              <a:t>описание.</a:t>
            </a:r>
          </a:p>
          <a:p>
            <a:pPr marL="0" indent="0" algn="ctr">
              <a:buNone/>
            </a:pPr>
            <a:r>
              <a:rPr lang="ru-RU" sz="4400" dirty="0"/>
              <a:t>Волновое </a:t>
            </a:r>
            <a:r>
              <a:rPr lang="ru-RU" sz="4400" dirty="0" smtClean="0"/>
              <a:t>уравнение.</a:t>
            </a:r>
          </a:p>
          <a:p>
            <a:pPr marL="0" indent="0" algn="ctr">
              <a:buNone/>
            </a:pPr>
            <a:r>
              <a:rPr lang="ru-RU" sz="4400" dirty="0" smtClean="0"/>
              <a:t>Уравнение Гельмгольца</a:t>
            </a:r>
            <a:endParaRPr lang="ru-RU" sz="4400" dirty="0"/>
          </a:p>
          <a:p>
            <a:pPr marL="0" indent="0" algn="ctr">
              <a:buNone/>
            </a:pP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98658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76672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уравнения гармонического осциллятора в теории колебаний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546818"/>
              </p:ext>
            </p:extLst>
          </p:nvPr>
        </p:nvGraphicFramePr>
        <p:xfrm>
          <a:off x="3419871" y="980727"/>
          <a:ext cx="2016225" cy="943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2" name="Equation" r:id="rId3" imgW="901309" imgH="418918" progId="">
                  <p:embed/>
                </p:oleObj>
              </mc:Choice>
              <mc:Fallback>
                <p:oleObj name="Equation" r:id="rId3" imgW="901309" imgH="418918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1" y="980727"/>
                        <a:ext cx="2016225" cy="94376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2060848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Подобно тому, как модель гармонического осциллятора можно усложнить введением в дополнительных членов, ответственных за нелинейность, затухание, влияние внешних сил (вынужденные колебания) и т.д., соответствующие обобщения можно </a:t>
            </a:r>
            <a:r>
              <a:rPr lang="ru-RU" dirty="0" smtClean="0"/>
              <a:t>сделать и для волн.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3265189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Так, в присутствии источников или внешних сил процесс возбуждения и распространения волн описывается неоднородным уравнением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020745"/>
              </p:ext>
            </p:extLst>
          </p:nvPr>
        </p:nvGraphicFramePr>
        <p:xfrm>
          <a:off x="2483768" y="3931936"/>
          <a:ext cx="3207629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3" name="Equation" r:id="rId5" imgW="1333500" imgH="419100" progId="">
                  <p:embed/>
                </p:oleObj>
              </mc:Choice>
              <mc:Fallback>
                <p:oleObj name="Equation" r:id="rId5" imgW="1333500" imgH="419100" progId="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3931936"/>
                        <a:ext cx="3207629" cy="1008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054749"/>
              </p:ext>
            </p:extLst>
          </p:nvPr>
        </p:nvGraphicFramePr>
        <p:xfrm>
          <a:off x="683568" y="5301208"/>
          <a:ext cx="936104" cy="457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Equation" r:id="rId7" imgW="431613" imgH="203112" progId="">
                  <p:embed/>
                </p:oleObj>
              </mc:Choice>
              <mc:Fallback>
                <p:oleObj name="Equation" r:id="rId7" imgW="431613" imgH="203112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301208"/>
                        <a:ext cx="936104" cy="4576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814609" y="5301208"/>
            <a:ext cx="4857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− некоторая функция, характеризующая распределенные внешние воздействия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68045" y="126876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(2)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168045" y="429309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(3)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28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437140"/>
              </p:ext>
            </p:extLst>
          </p:nvPr>
        </p:nvGraphicFramePr>
        <p:xfrm>
          <a:off x="4226814" y="1573414"/>
          <a:ext cx="618364" cy="388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2" name="Equation" r:id="rId3" imgW="330057" imgH="203112" progId="">
                  <p:embed/>
                </p:oleObj>
              </mc:Choice>
              <mc:Fallback>
                <p:oleObj name="Equation" r:id="rId3" imgW="330057" imgH="203112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6814" y="1573414"/>
                        <a:ext cx="618364" cy="3886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823615"/>
              </p:ext>
            </p:extLst>
          </p:nvPr>
        </p:nvGraphicFramePr>
        <p:xfrm>
          <a:off x="2987824" y="2132856"/>
          <a:ext cx="2703007" cy="7928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3" name="Equation" r:id="rId5" imgW="1435100" imgH="419100" progId="">
                  <p:embed/>
                </p:oleObj>
              </mc:Choice>
              <mc:Fallback>
                <p:oleObj name="Equation" r:id="rId5" imgW="1435100" imgH="419100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2132856"/>
                        <a:ext cx="2703007" cy="7928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23528" y="260648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реальной среде могут происходить необратимые процессы передачи энергии волны частицам среды (диссипация); скорость распространения волны может стать функцией частоты (дисперсия).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1268760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Эти явления должны учитываться введением в волновое уравнение дополнительных линейных членов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3140968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dirty="0"/>
              <a:t>структура которых может быть различной в зависимости от конкретных физических механизмов взаимодействия волн со средой.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00192" y="234888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(4)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78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3528" y="260648"/>
            <a:ext cx="856895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Уравнение </a:t>
            </a:r>
            <a:r>
              <a:rPr lang="ru-RU" sz="2400" dirty="0" smtClean="0"/>
              <a:t>(1</a:t>
            </a:r>
            <a:r>
              <a:rPr lang="ru-RU" sz="2400" dirty="0"/>
              <a:t>) и его обобщения </a:t>
            </a:r>
            <a:r>
              <a:rPr lang="ru-RU" sz="2400" dirty="0" smtClean="0"/>
              <a:t>(3</a:t>
            </a:r>
            <a:r>
              <a:rPr lang="ru-RU" sz="2400" dirty="0"/>
              <a:t>), </a:t>
            </a:r>
            <a:r>
              <a:rPr lang="ru-RU" sz="2400" dirty="0" smtClean="0"/>
              <a:t>(4</a:t>
            </a:r>
            <a:r>
              <a:rPr lang="ru-RU" sz="2400" dirty="0"/>
              <a:t>) могут быть записаны как для скалярной </a:t>
            </a:r>
            <a:r>
              <a:rPr lang="ru-RU" sz="2400" dirty="0" smtClean="0"/>
              <a:t>переменной, так </a:t>
            </a:r>
            <a:r>
              <a:rPr lang="ru-RU" sz="2400" dirty="0"/>
              <a:t>и для векторной переменной   (например, напряженностей   и   поля электромагнитной волны).</a:t>
            </a:r>
          </a:p>
          <a:p>
            <a:r>
              <a:rPr lang="ru-RU" sz="2400" dirty="0"/>
              <a:t>Решение волнового уравнения должно находиться с учетом начальных и граничных условий, отвечающих физической постановке задачи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Уравнениями (3), (4) описываются волны в однородных изотропных средах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 smtClean="0"/>
              <a:t>Задачи</a:t>
            </a:r>
            <a:r>
              <a:rPr lang="ru-RU" sz="2400" dirty="0"/>
              <a:t>, связанные с распространением волн в линейных </a:t>
            </a:r>
            <a:r>
              <a:rPr lang="ru-RU" sz="2400" dirty="0" err="1"/>
              <a:t>диспергирующих</a:t>
            </a:r>
            <a:r>
              <a:rPr lang="ru-RU" sz="2400" dirty="0"/>
              <a:t> и </a:t>
            </a:r>
            <a:r>
              <a:rPr lang="ru-RU" sz="2400" dirty="0" err="1"/>
              <a:t>недиспергирующих</a:t>
            </a:r>
            <a:r>
              <a:rPr lang="ru-RU" sz="2400" dirty="0"/>
              <a:t> средах, с определением поля по заданным источникам, с отражением и преломлением волн на границах раздела однородных сред, с распространением волн в волноводах, длинных линиях, других направляющих системах и т.д., сводятся к решению уравнений типа (1), (3), (4) с соответствующими граничными условиями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0284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4096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Если среда </a:t>
            </a:r>
            <a:r>
              <a:rPr lang="ru-RU" sz="2200" b="1" dirty="0" err="1"/>
              <a:t>анизотропна</a:t>
            </a:r>
            <a:r>
              <a:rPr lang="ru-RU" sz="2200" dirty="0"/>
              <a:t>, то процесс распространения волн может описываться гиперболическими уравнениями не второго, а более высокого (например, четвертого) порядка, которые приводятся к уравнениям второго порядка только при специальных предположениях о характере протекания волнового процесса в анизотропной среде. Такого типа задачи встречаются при исследовании распространения световых волн в кристаллах, электромагнитных волн в плазме или феррите, находящихся в магнитном </a:t>
            </a:r>
            <a:r>
              <a:rPr lang="ru-RU" sz="2200" dirty="0" smtClean="0"/>
              <a:t>поле </a:t>
            </a:r>
            <a:r>
              <a:rPr lang="ru-RU" sz="2200" dirty="0"/>
              <a:t>и т.д</a:t>
            </a:r>
            <a:r>
              <a:rPr lang="ru-RU" sz="2200" dirty="0" smtClean="0"/>
              <a:t>.</a:t>
            </a:r>
          </a:p>
          <a:p>
            <a:endParaRPr lang="ru-RU" sz="2200" dirty="0"/>
          </a:p>
          <a:p>
            <a:r>
              <a:rPr lang="ru-RU" sz="2200" dirty="0"/>
              <a:t>Если среда </a:t>
            </a:r>
            <a:r>
              <a:rPr lang="ru-RU" sz="2200" b="1" dirty="0"/>
              <a:t>неоднородна</a:t>
            </a:r>
            <a:r>
              <a:rPr lang="ru-RU" sz="2200" dirty="0"/>
              <a:t>, т.е. свойства среды регулярным или случайным образом зависят от координат, то уравнение, описывающее волновой процесс, может быть приведено к виду, аналогичному </a:t>
            </a:r>
            <a:r>
              <a:rPr lang="ru-RU" sz="2200" dirty="0" smtClean="0"/>
              <a:t>(1</a:t>
            </a:r>
            <a:r>
              <a:rPr lang="ru-RU" sz="2200" dirty="0"/>
              <a:t>) или </a:t>
            </a:r>
            <a:r>
              <a:rPr lang="ru-RU" sz="2200" dirty="0" smtClean="0"/>
              <a:t>(3</a:t>
            </a:r>
            <a:r>
              <a:rPr lang="ru-RU" sz="2200" dirty="0"/>
              <a:t>). Однако c при этом не константа, а функция координат: c(</a:t>
            </a:r>
            <a:r>
              <a:rPr lang="ru-RU" sz="2200" dirty="0" err="1"/>
              <a:t>x,y,z</a:t>
            </a:r>
            <a:r>
              <a:rPr lang="ru-RU" sz="2200" dirty="0"/>
              <a:t>). Распространение электромагнитных волн в атмосфере и </a:t>
            </a:r>
            <a:r>
              <a:rPr lang="ru-RU" sz="2200" dirty="0" smtClean="0"/>
              <a:t>ионосфере описывается </a:t>
            </a:r>
            <a:r>
              <a:rPr lang="ru-RU" sz="2200" dirty="0"/>
              <a:t>волновым уравнением такого типа.</a:t>
            </a:r>
          </a:p>
        </p:txBody>
      </p:sp>
    </p:spTree>
    <p:extLst>
      <p:ext uri="{BB962C8B-B14F-4D97-AF65-F5344CB8AC3E}">
        <p14:creationId xmlns:p14="http://schemas.microsoft.com/office/powerpoint/2010/main" val="69963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Большое значение в теории волн имеют гармонические волны. Функция </a:t>
            </a:r>
            <a:r>
              <a:rPr lang="ru-RU" dirty="0" smtClean="0"/>
              <a:t>u, </a:t>
            </a:r>
            <a:r>
              <a:rPr lang="ru-RU" dirty="0"/>
              <a:t>описывающая гармоническую волну, может быть представлена в виде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935389"/>
              </p:ext>
            </p:extLst>
          </p:nvPr>
        </p:nvGraphicFramePr>
        <p:xfrm>
          <a:off x="683568" y="1124744"/>
          <a:ext cx="6757988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" name="Equation" r:id="rId3" imgW="3136680" imgH="393480" progId="">
                  <p:embed/>
                </p:oleObj>
              </mc:Choice>
              <mc:Fallback>
                <p:oleObj name="Equation" r:id="rId3" imgW="3136680" imgH="393480" progId="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124744"/>
                        <a:ext cx="6757988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740352" y="141277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(5)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060848"/>
            <a:ext cx="3180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где А - комплексная величина.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4326" y="2492896"/>
            <a:ext cx="7998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Подставляя </a:t>
            </a:r>
            <a:r>
              <a:rPr lang="ru-RU" dirty="0" smtClean="0"/>
              <a:t>(5</a:t>
            </a:r>
            <a:r>
              <a:rPr lang="ru-RU" dirty="0"/>
              <a:t>) в </a:t>
            </a:r>
            <a:r>
              <a:rPr lang="ru-RU" dirty="0" smtClean="0"/>
              <a:t>(1</a:t>
            </a:r>
            <a:r>
              <a:rPr lang="ru-RU" dirty="0"/>
              <a:t>), для функции </a:t>
            </a:r>
            <a:r>
              <a:rPr lang="ru-RU" dirty="0" smtClean="0"/>
              <a:t>А </a:t>
            </a:r>
            <a:r>
              <a:rPr lang="ru-RU" dirty="0"/>
              <a:t>получим уравнение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086763"/>
              </p:ext>
            </p:extLst>
          </p:nvPr>
        </p:nvGraphicFramePr>
        <p:xfrm>
          <a:off x="2843808" y="2996952"/>
          <a:ext cx="2376264" cy="600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" name="Equation" r:id="rId5" imgW="825500" imgH="203200" progId="">
                  <p:embed/>
                </p:oleObj>
              </mc:Choice>
              <mc:Fallback>
                <p:oleObj name="Equation" r:id="rId5" imgW="825500" imgH="203200" progId="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2996952"/>
                        <a:ext cx="2376264" cy="6008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812360" y="306896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(6)</a:t>
            </a:r>
            <a:endParaRPr lang="ru-RU" dirty="0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194707"/>
              </p:ext>
            </p:extLst>
          </p:nvPr>
        </p:nvGraphicFramePr>
        <p:xfrm>
          <a:off x="2987825" y="3857354"/>
          <a:ext cx="1800200" cy="507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6" name="Equation" r:id="rId7" imgW="736600" imgH="203200" progId="">
                  <p:embed/>
                </p:oleObj>
              </mc:Choice>
              <mc:Fallback>
                <p:oleObj name="Equation" r:id="rId7" imgW="736600" imgH="203200" progId="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5" y="3857354"/>
                        <a:ext cx="1800200" cy="5077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267744" y="3933056"/>
            <a:ext cx="495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где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39552" y="4437112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Если подставить </a:t>
            </a:r>
            <a:r>
              <a:rPr lang="ru-RU" dirty="0" smtClean="0"/>
              <a:t>(5</a:t>
            </a:r>
            <a:r>
              <a:rPr lang="ru-RU" dirty="0"/>
              <a:t>) в </a:t>
            </a:r>
            <a:r>
              <a:rPr lang="ru-RU" dirty="0" smtClean="0"/>
              <a:t>(4</a:t>
            </a:r>
            <a:r>
              <a:rPr lang="ru-RU" dirty="0"/>
              <a:t>), то мы опять получим для </a:t>
            </a:r>
            <a:r>
              <a:rPr lang="ru-RU" i="1" dirty="0" smtClean="0"/>
              <a:t>k</a:t>
            </a:r>
            <a:r>
              <a:rPr lang="ru-RU" i="1" baseline="30000" dirty="0" smtClean="0"/>
              <a:t>2</a:t>
            </a:r>
            <a:r>
              <a:rPr lang="ru-RU" dirty="0" smtClean="0"/>
              <a:t> уравнение (6</a:t>
            </a:r>
            <a:r>
              <a:rPr lang="ru-RU" dirty="0"/>
              <a:t>), </a:t>
            </a:r>
            <a:r>
              <a:rPr lang="ru-RU" dirty="0" smtClean="0"/>
              <a:t>но  </a:t>
            </a:r>
            <a:r>
              <a:rPr lang="ru-RU" dirty="0"/>
              <a:t>в этом случае </a:t>
            </a:r>
            <a:r>
              <a:rPr lang="ru-RU" i="1" dirty="0"/>
              <a:t>k</a:t>
            </a:r>
            <a:r>
              <a:rPr lang="ru-RU" i="1" baseline="30000" dirty="0"/>
              <a:t>2 </a:t>
            </a:r>
            <a:r>
              <a:rPr lang="ru-RU" i="1" baseline="30000" dirty="0" smtClean="0"/>
              <a:t> </a:t>
            </a:r>
            <a:r>
              <a:rPr lang="ru-RU" dirty="0" smtClean="0"/>
              <a:t>более </a:t>
            </a:r>
            <a:r>
              <a:rPr lang="ru-RU" dirty="0"/>
              <a:t>сложным образом зависит от частоты и, вообще говоря, является комплексной величиной 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4800457"/>
              </p:ext>
            </p:extLst>
          </p:nvPr>
        </p:nvGraphicFramePr>
        <p:xfrm>
          <a:off x="3275856" y="5097835"/>
          <a:ext cx="2888677" cy="525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7" name="Equation" r:id="rId9" imgW="1675673" imgH="304668" progId="">
                  <p:embed/>
                </p:oleObj>
              </mc:Choice>
              <mc:Fallback>
                <p:oleObj name="Equation" r:id="rId9" imgW="1675673" imgH="304668" progId="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5097835"/>
                        <a:ext cx="2888677" cy="5252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551301" y="5703656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Уравнение </a:t>
            </a:r>
            <a:r>
              <a:rPr lang="ru-RU" dirty="0" smtClean="0"/>
              <a:t>(6) называется </a:t>
            </a:r>
            <a:r>
              <a:rPr lang="ru-RU" b="1" i="1" dirty="0"/>
              <a:t>уравнением </a:t>
            </a:r>
            <a:r>
              <a:rPr lang="ru-RU" b="1" i="1" dirty="0" smtClean="0"/>
              <a:t>Гельмгольца </a:t>
            </a:r>
            <a:r>
              <a:rPr lang="ru-RU" dirty="0"/>
              <a:t>или </a:t>
            </a:r>
            <a:r>
              <a:rPr lang="ru-RU" b="1" i="1" dirty="0"/>
              <a:t>приведенным волновым уравнением</a:t>
            </a:r>
            <a:r>
              <a:rPr lang="ru-RU" i="1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269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Р</a:t>
            </a:r>
            <a:r>
              <a:rPr lang="ru-RU" sz="2200" dirty="0" smtClean="0"/>
              <a:t>ешения уравнения Гельмгольца искать </a:t>
            </a:r>
            <a:r>
              <a:rPr lang="ru-RU" sz="2200" dirty="0"/>
              <a:t>проще, чем решать уравнения </a:t>
            </a:r>
            <a:r>
              <a:rPr lang="ru-RU" sz="2200" dirty="0" smtClean="0"/>
              <a:t>(1</a:t>
            </a:r>
            <a:r>
              <a:rPr lang="ru-RU" sz="2200" dirty="0"/>
              <a:t>) и </a:t>
            </a:r>
            <a:r>
              <a:rPr lang="ru-RU" sz="2200" dirty="0" smtClean="0"/>
              <a:t>(4</a:t>
            </a:r>
            <a:r>
              <a:rPr lang="ru-RU" sz="2200" dirty="0"/>
              <a:t>), особенно в том случае, когда скорость распространения гармонической волны   зависит от частоты (т.е. существенна дисперсия). Поэтому в </a:t>
            </a:r>
            <a:r>
              <a:rPr lang="ru-RU" sz="2200" dirty="0" err="1"/>
              <a:t>диспергирующих</a:t>
            </a:r>
            <a:r>
              <a:rPr lang="ru-RU" sz="2200" dirty="0"/>
              <a:t> линейных средах (в которых справедлив принцип суперпозиции волн) возмущения, зависящие от времени сложным образом, представляют в виде совокупности гармонических волн</a:t>
            </a:r>
            <a:r>
              <a:rPr lang="ru-RU" sz="2200" dirty="0" smtClean="0"/>
              <a:t>.</a:t>
            </a:r>
          </a:p>
          <a:p>
            <a:endParaRPr lang="ru-RU" sz="2200" dirty="0"/>
          </a:p>
          <a:p>
            <a:r>
              <a:rPr lang="ru-RU" sz="2200" dirty="0"/>
              <a:t>При возбуждении в среде сильных полей уравнения, описывающие процесс распространения возмущений, уже нельзя свести к линейным волновым уравнениям. С учетом нелинейных членов они приобретают вид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656730"/>
              </p:ext>
            </p:extLst>
          </p:nvPr>
        </p:nvGraphicFramePr>
        <p:xfrm>
          <a:off x="1187624" y="4341151"/>
          <a:ext cx="5871925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Equation" r:id="rId3" imgW="2628900" imgH="419100" progId="">
                  <p:embed/>
                </p:oleObj>
              </mc:Choice>
              <mc:Fallback>
                <p:oleObj name="Equation" r:id="rId3" imgW="2628900" imgH="4191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4341151"/>
                        <a:ext cx="5871925" cy="9361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66175" y="378904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(7)</a:t>
            </a:r>
            <a:endParaRPr lang="ru-RU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475689"/>
              </p:ext>
            </p:extLst>
          </p:nvPr>
        </p:nvGraphicFramePr>
        <p:xfrm>
          <a:off x="1115616" y="5445224"/>
          <a:ext cx="1392155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2" name="Equation" r:id="rId5" imgW="558800" imgH="228600" progId="">
                  <p:embed/>
                </p:oleObj>
              </mc:Choice>
              <mc:Fallback>
                <p:oleObj name="Equation" r:id="rId5" imgW="558800" imgH="2286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5445224"/>
                        <a:ext cx="1392155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915816" y="5445224"/>
            <a:ext cx="434413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/>
              <a:t>− некоторые линейные операторы</a:t>
            </a:r>
          </a:p>
        </p:txBody>
      </p:sp>
    </p:spTree>
    <p:extLst>
      <p:ext uri="{BB962C8B-B14F-4D97-AF65-F5344CB8AC3E}">
        <p14:creationId xmlns:p14="http://schemas.microsoft.com/office/powerpoint/2010/main" val="4255370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750" y="980728"/>
            <a:ext cx="866672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Сохранение этих членов в уравнении позволяет описать различные нелинейные эффекты при распространении волн в среде. В нелинейных задачах нарушается принцип суперпозиции: возникает взаимодействие волн различных частот. При этом характер протекания волновых взаимодействий существенно зависит от соотношения дисперсионных и нелинейных свойств процесса. Задачи данного типа широко исследуются, например, </a:t>
            </a:r>
            <a:r>
              <a:rPr lang="ru-RU" sz="2400" dirty="0" smtClean="0"/>
              <a:t>в нелинейной </a:t>
            </a:r>
            <a:r>
              <a:rPr lang="ru-RU" sz="2400" dirty="0"/>
              <a:t>оптике.</a:t>
            </a:r>
          </a:p>
        </p:txBody>
      </p:sp>
    </p:spTree>
    <p:extLst>
      <p:ext uri="{BB962C8B-B14F-4D97-AF65-F5344CB8AC3E}">
        <p14:creationId xmlns:p14="http://schemas.microsoft.com/office/powerpoint/2010/main" val="29070797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7523" y="476672"/>
            <a:ext cx="856895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/>
              <a:t>Итак, любая задача теории волн сводится к определению поведения в пространстве и времени величин, характеризующих волновой процесс. Она как бы делится на два этапа. Вначале необходимо воспользоваться исходной системой уравнений, описывающих волновое поле в среде (например, уравнениями Максвелла для электромагнитного </a:t>
            </a:r>
            <a:r>
              <a:rPr lang="ru-RU" sz="2400" dirty="0" smtClean="0"/>
              <a:t>поля), </a:t>
            </a:r>
            <a:r>
              <a:rPr lang="ru-RU" sz="2400" dirty="0"/>
              <a:t>а затем с помощью ряда упрощений, диктуемых конкретной постановкой задачи, получить (если это в принципе возможно) волновое уравнение одного из перечисленных выше типов, а также сформулировать начальные и граничные условия. Второй этап состоит в решении этого уравнения при заданных начальных и граничных условиях и в анализе полученных результатов.</a:t>
            </a:r>
          </a:p>
        </p:txBody>
      </p:sp>
    </p:spTree>
    <p:extLst>
      <p:ext uri="{BB962C8B-B14F-4D97-AF65-F5344CB8AC3E}">
        <p14:creationId xmlns:p14="http://schemas.microsoft.com/office/powerpoint/2010/main" val="368714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Тема 3</a:t>
            </a:r>
          </a:p>
          <a:p>
            <a:pPr marL="0" indent="0" algn="ctr">
              <a:buNone/>
            </a:pPr>
            <a:endParaRPr lang="ru-RU" sz="4400" b="1" dirty="0" smtClean="0"/>
          </a:p>
          <a:p>
            <a:pPr marL="0" indent="0" algn="ctr">
              <a:buNone/>
            </a:pPr>
            <a:r>
              <a:rPr lang="ru-RU" sz="4400" b="1" dirty="0" smtClean="0"/>
              <a:t>Плоские волны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98658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7" y="908720"/>
            <a:ext cx="9063681" cy="511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595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Колебаниями</a:t>
            </a:r>
            <a:r>
              <a:rPr lang="ru-RU" dirty="0"/>
              <a:t> называют ограниченные (и чаще всего повторяющиеся) движения в окрестности некоторого среднего </a:t>
            </a:r>
            <a:r>
              <a:rPr lang="ru-RU" dirty="0" smtClean="0"/>
              <a:t>положения.</a:t>
            </a:r>
          </a:p>
          <a:p>
            <a:pPr marL="0" indent="0">
              <a:buNone/>
            </a:pPr>
            <a:r>
              <a:rPr lang="ru-RU" dirty="0"/>
              <a:t>Колебательные процессы описываются одним или несколькими обыкновенными дифференциальными уравнениями.</a:t>
            </a:r>
            <a:endParaRPr lang="ru-RU" dirty="0" smtClean="0"/>
          </a:p>
          <a:p>
            <a:pPr marL="0" indent="0">
              <a:buNone/>
            </a:pPr>
            <a:r>
              <a:rPr lang="ru-RU" b="1" dirty="0"/>
              <a:t>Волна</a:t>
            </a:r>
            <a:r>
              <a:rPr lang="ru-RU" dirty="0"/>
              <a:t> — это распространение колебаний в пространстве, происходящее с конечной </a:t>
            </a:r>
            <a:r>
              <a:rPr lang="ru-RU" dirty="0" smtClean="0"/>
              <a:t>скоростью.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Волновой </a:t>
            </a:r>
            <a:r>
              <a:rPr lang="ru-RU" dirty="0"/>
              <a:t>процесс — более сложная модель движения реальных систем, состояние которых зависит уже не только от времени, но и от пространственных переменных. Поэтому такие процессы описываются уравнениями, содержащими частные производные.</a:t>
            </a:r>
          </a:p>
        </p:txBody>
      </p:sp>
    </p:spTree>
    <p:extLst>
      <p:ext uri="{BB962C8B-B14F-4D97-AF65-F5344CB8AC3E}">
        <p14:creationId xmlns:p14="http://schemas.microsoft.com/office/powerpoint/2010/main" val="48417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65" y="908720"/>
            <a:ext cx="8956140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44779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66" y="836712"/>
            <a:ext cx="8819753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75452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87658"/>
            <a:ext cx="645794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8695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37" y="836712"/>
            <a:ext cx="883409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73202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20" y="1124744"/>
            <a:ext cx="9051758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2608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46" y="764704"/>
            <a:ext cx="9186492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84584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" y="1412776"/>
            <a:ext cx="9126631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90453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4" y="2060848"/>
            <a:ext cx="8937885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90803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Тема 4</a:t>
            </a:r>
          </a:p>
          <a:p>
            <a:pPr marL="0" indent="0" algn="ctr">
              <a:buNone/>
            </a:pPr>
            <a:r>
              <a:rPr lang="ru-RU" sz="4400" b="1" dirty="0" smtClean="0"/>
              <a:t>Плоские </a:t>
            </a:r>
            <a:r>
              <a:rPr lang="ru-RU" sz="4400" b="1" dirty="0"/>
              <a:t>электромагнитные волны в изотропных </a:t>
            </a:r>
            <a:r>
              <a:rPr lang="ru-RU" sz="4400" b="1" dirty="0" smtClean="0"/>
              <a:t>средах</a:t>
            </a:r>
          </a:p>
          <a:p>
            <a:pPr marL="0" indent="0" algn="ctr">
              <a:buNone/>
            </a:pPr>
            <a:r>
              <a:rPr lang="ru-RU" sz="4400" b="1" dirty="0" smtClean="0"/>
              <a:t>Поглощение</a:t>
            </a:r>
          </a:p>
          <a:p>
            <a:pPr marL="0" indent="0" algn="ctr">
              <a:buNone/>
            </a:pPr>
            <a:r>
              <a:rPr lang="ru-RU" sz="4400" b="1" dirty="0" smtClean="0"/>
              <a:t>электромагнитных </a:t>
            </a:r>
            <a:r>
              <a:rPr lang="ru-RU" sz="4400" b="1" dirty="0"/>
              <a:t>волн</a:t>
            </a:r>
          </a:p>
          <a:p>
            <a:pPr marL="0" indent="0" algn="ctr">
              <a:buNone/>
            </a:pPr>
            <a:r>
              <a:rPr lang="ru-RU" sz="4400" b="1" dirty="0"/>
              <a:t>Поток </a:t>
            </a:r>
            <a:r>
              <a:rPr lang="ru-RU" sz="4400" b="1" dirty="0" smtClean="0"/>
              <a:t>энергии</a:t>
            </a:r>
            <a:endParaRPr lang="ru-RU" sz="4400" b="1" dirty="0"/>
          </a:p>
          <a:p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98658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5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</a:t>
            </a:r>
            <a:r>
              <a:rPr lang="ru-RU" dirty="0" smtClean="0"/>
              <a:t>словие </a:t>
            </a:r>
            <a:r>
              <a:rPr lang="ru-RU" dirty="0" err="1"/>
              <a:t>квазистационарности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если характерные размеры системы  </a:t>
            </a:r>
            <a:r>
              <a:rPr lang="ru-RU" dirty="0" smtClean="0"/>
              <a:t>L&lt;</a:t>
            </a:r>
            <a:r>
              <a:rPr lang="ru-RU" dirty="0" err="1" smtClean="0"/>
              <a:t>cT</a:t>
            </a:r>
            <a:r>
              <a:rPr lang="ru-RU" dirty="0" smtClean="0"/>
              <a:t> (c-скорость </a:t>
            </a:r>
            <a:r>
              <a:rPr lang="ru-RU" dirty="0"/>
              <a:t>распространения возмущения, </a:t>
            </a:r>
            <a:r>
              <a:rPr lang="ru-RU" dirty="0" smtClean="0"/>
              <a:t>T </a:t>
            </a:r>
            <a:r>
              <a:rPr lang="ru-RU" dirty="0"/>
              <a:t>− время его заметного изменения), о процессе можно говорить как о колебательном в системе с сосредоточенными параметрами. В </a:t>
            </a:r>
            <a:r>
              <a:rPr lang="ru-RU" dirty="0" smtClean="0"/>
              <a:t>противном случае  </a:t>
            </a:r>
            <a:r>
              <a:rPr lang="ru-RU" dirty="0"/>
              <a:t>процесс нужно считать волновым, а систему − распределенной.</a:t>
            </a:r>
          </a:p>
        </p:txBody>
      </p:sp>
    </p:spTree>
    <p:extLst>
      <p:ext uri="{BB962C8B-B14F-4D97-AF65-F5344CB8AC3E}">
        <p14:creationId xmlns:p14="http://schemas.microsoft.com/office/powerpoint/2010/main" val="311743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01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1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51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54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77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28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73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40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85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92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85000" lnSpcReduction="20000"/>
          </a:bodyPr>
          <a:lstStyle/>
          <a:p>
            <a:pPr marL="0" indent="0" eaLnBrk="0" hangingPunct="0">
              <a:buNone/>
            </a:pPr>
            <a:r>
              <a:rPr lang="ru-RU" dirty="0"/>
              <a:t>Волны обычно служат наиболее быстрым механизмом переноса энергии, позволяющим осуществить в системе переход от неравновесного состояния к равновесному. При этом не происходит существенного перемещения вещества, хотя такое перемещение иногда возможно как побочное явление, сопровождающее распространение волны.</a:t>
            </a:r>
          </a:p>
          <a:p>
            <a:pPr marL="0" indent="0" eaLnBrk="0" hangingPunct="0">
              <a:buNone/>
            </a:pPr>
            <a:r>
              <a:rPr lang="ru-RU" dirty="0"/>
              <a:t>Волновой процесс − это одна из важнейших форм движения материи; в той или иной мере волновые движения присущи всем без исключения объектам материального мира. Как показали эксперименты по дифракции и рассеянию микрочастиц, корпускулярно−волновой дуализм есть фундаментальное свойство материи вообще, и для описания состояния квантовых систем необходимо пользоваться волновыми функциями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470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1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2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0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0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2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86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6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23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51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>
            <a:grpSpLocks/>
          </p:cNvGrpSpPr>
          <p:nvPr/>
        </p:nvGrpSpPr>
        <p:grpSpPr bwMode="auto">
          <a:xfrm>
            <a:off x="107504" y="836712"/>
            <a:ext cx="8892480" cy="5328592"/>
            <a:chOff x="2049" y="2701"/>
            <a:chExt cx="7695" cy="4078"/>
          </a:xfrm>
        </p:grpSpPr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2141" y="5999"/>
              <a:ext cx="7255" cy="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Распространение плоской волны в идеальном диэлектрике</a:t>
              </a:r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049" y="2701"/>
              <a:ext cx="7695" cy="3198"/>
              <a:chOff x="2089" y="2781"/>
              <a:chExt cx="7695" cy="3198"/>
            </a:xfrm>
          </p:grpSpPr>
          <p:sp>
            <p:nvSpPr>
              <p:cNvPr id="7" name="Text Box 5"/>
              <p:cNvSpPr txBox="1">
                <a:spLocks noChangeArrowheads="1"/>
              </p:cNvSpPr>
              <p:nvPr/>
            </p:nvSpPr>
            <p:spPr bwMode="auto">
              <a:xfrm>
                <a:off x="2089" y="5094"/>
                <a:ext cx="723" cy="39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4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</a:t>
                </a:r>
                <a:endParaRPr lang="ru-RU" sz="1400" b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8" name="Text Box 6"/>
              <p:cNvSpPr txBox="1">
                <a:spLocks noChangeArrowheads="1"/>
              </p:cNvSpPr>
              <p:nvPr/>
            </p:nvSpPr>
            <p:spPr bwMode="auto">
              <a:xfrm>
                <a:off x="2863" y="3451"/>
                <a:ext cx="723" cy="3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4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</a:t>
                </a:r>
                <a:endParaRPr lang="ru-RU" sz="1400" b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9" name="Text Box 7"/>
              <p:cNvSpPr txBox="1">
                <a:spLocks noChangeArrowheads="1"/>
              </p:cNvSpPr>
              <p:nvPr/>
            </p:nvSpPr>
            <p:spPr bwMode="auto">
              <a:xfrm>
                <a:off x="2451" y="2781"/>
                <a:ext cx="723" cy="39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4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Z</a:t>
                </a:r>
                <a:endParaRPr lang="ru-RU" sz="1400" b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" name="Text Box 8"/>
              <p:cNvSpPr txBox="1">
                <a:spLocks noChangeArrowheads="1"/>
              </p:cNvSpPr>
              <p:nvPr/>
            </p:nvSpPr>
            <p:spPr bwMode="auto">
              <a:xfrm>
                <a:off x="4867" y="3634"/>
                <a:ext cx="723" cy="39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4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Y</a:t>
                </a:r>
                <a:endParaRPr lang="ru-RU" sz="1400" b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1" name="Text Box 9"/>
              <p:cNvSpPr txBox="1">
                <a:spLocks noChangeArrowheads="1"/>
              </p:cNvSpPr>
              <p:nvPr/>
            </p:nvSpPr>
            <p:spPr bwMode="auto">
              <a:xfrm>
                <a:off x="9061" y="5360"/>
                <a:ext cx="723" cy="3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4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</a:t>
                </a:r>
                <a:endParaRPr lang="ru-RU" sz="1400" b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grpSp>
            <p:nvGrpSpPr>
              <p:cNvPr id="4" name="Group 10"/>
              <p:cNvGrpSpPr>
                <a:grpSpLocks/>
              </p:cNvGrpSpPr>
              <p:nvPr/>
            </p:nvGrpSpPr>
            <p:grpSpPr bwMode="auto">
              <a:xfrm>
                <a:off x="2135" y="2991"/>
                <a:ext cx="7169" cy="2988"/>
                <a:chOff x="2155" y="3011"/>
                <a:chExt cx="7169" cy="2988"/>
              </a:xfrm>
            </p:grpSpPr>
            <p:sp>
              <p:nvSpPr>
                <p:cNvPr id="13" name="Arc 11"/>
                <p:cNvSpPr>
                  <a:spLocks/>
                </p:cNvSpPr>
                <p:nvPr/>
              </p:nvSpPr>
              <p:spPr bwMode="auto">
                <a:xfrm rot="26223580">
                  <a:off x="6834" y="4145"/>
                  <a:ext cx="262" cy="1592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8144 w 38511"/>
                    <a:gd name="T1" fmla="*/ 38497 h 38497"/>
                    <a:gd name="T2" fmla="*/ 38511 w 38511"/>
                    <a:gd name="T3" fmla="*/ 8162 h 38497"/>
                    <a:gd name="T4" fmla="*/ 21600 w 38511"/>
                    <a:gd name="T5" fmla="*/ 21600 h 38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8511" h="38497" fill="none" extrusionOk="0">
                      <a:moveTo>
                        <a:pt x="8144" y="38496"/>
                      </a:moveTo>
                      <a:cubicBezTo>
                        <a:pt x="2998" y="34398"/>
                        <a:pt x="0" y="2817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8186" y="0"/>
                        <a:pt x="34413" y="3005"/>
                        <a:pt x="38510" y="8162"/>
                      </a:cubicBezTo>
                    </a:path>
                    <a:path w="38511" h="38497" stroke="0" extrusionOk="0">
                      <a:moveTo>
                        <a:pt x="8144" y="38496"/>
                      </a:moveTo>
                      <a:cubicBezTo>
                        <a:pt x="2998" y="34398"/>
                        <a:pt x="0" y="2817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8186" y="0"/>
                        <a:pt x="34413" y="3005"/>
                        <a:pt x="38510" y="8162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4" name="Arc 12" descr="Светлый вертикальный"/>
                <p:cNvSpPr>
                  <a:spLocks/>
                </p:cNvSpPr>
                <p:nvPr/>
              </p:nvSpPr>
              <p:spPr bwMode="auto">
                <a:xfrm rot="-10480676">
                  <a:off x="3654" y="4887"/>
                  <a:ext cx="1235" cy="934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3 w 43200"/>
                    <a:gd name="T1" fmla="*/ 22600 h 23024"/>
                    <a:gd name="T2" fmla="*/ 43153 w 43200"/>
                    <a:gd name="T3" fmla="*/ 23024 h 23024"/>
                    <a:gd name="T4" fmla="*/ 21600 w 43200"/>
                    <a:gd name="T5" fmla="*/ 21600 h 23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200" h="23024" fill="none" extrusionOk="0">
                      <a:moveTo>
                        <a:pt x="23" y="22599"/>
                      </a:moveTo>
                      <a:cubicBezTo>
                        <a:pt x="7" y="22266"/>
                        <a:pt x="0" y="2193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075"/>
                        <a:pt x="43184" y="22549"/>
                        <a:pt x="43153" y="23024"/>
                      </a:cubicBezTo>
                    </a:path>
                    <a:path w="43200" h="23024" stroke="0" extrusionOk="0">
                      <a:moveTo>
                        <a:pt x="23" y="22599"/>
                      </a:moveTo>
                      <a:cubicBezTo>
                        <a:pt x="7" y="22266"/>
                        <a:pt x="0" y="2193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075"/>
                        <a:pt x="43184" y="22549"/>
                        <a:pt x="43153" y="23024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 r:embed="rId2"/>
                        <a:srcRect/>
                        <a:tile tx="0" ty="0" sx="100000" sy="100000" flip="none" algn="tl"/>
                      </a:blip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/>
                </a:p>
              </p:txBody>
            </p:sp>
            <p:cxnSp>
              <p:nvCxnSpPr>
                <p:cNvPr id="15" name="Line 13"/>
                <p:cNvCxnSpPr>
                  <a:cxnSpLocks noChangeShapeType="1"/>
                </p:cNvCxnSpPr>
                <p:nvPr/>
              </p:nvCxnSpPr>
              <p:spPr bwMode="auto">
                <a:xfrm flipV="1">
                  <a:off x="2451" y="4180"/>
                  <a:ext cx="2713" cy="65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6" name="Arc 14" descr="Широкий диагональный 2"/>
                <p:cNvSpPr>
                  <a:spLocks/>
                </p:cNvSpPr>
                <p:nvPr/>
              </p:nvSpPr>
              <p:spPr bwMode="auto">
                <a:xfrm rot="26223580">
                  <a:off x="4357" y="3972"/>
                  <a:ext cx="263" cy="1593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8144 w 38511"/>
                    <a:gd name="T1" fmla="*/ 38497 h 38497"/>
                    <a:gd name="T2" fmla="*/ 38511 w 38511"/>
                    <a:gd name="T3" fmla="*/ 8162 h 38497"/>
                    <a:gd name="T4" fmla="*/ 21600 w 38511"/>
                    <a:gd name="T5" fmla="*/ 21600 h 38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8511" h="38497" fill="none" extrusionOk="0">
                      <a:moveTo>
                        <a:pt x="8144" y="38496"/>
                      </a:moveTo>
                      <a:cubicBezTo>
                        <a:pt x="2998" y="34398"/>
                        <a:pt x="0" y="2817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8186" y="0"/>
                        <a:pt x="34413" y="3005"/>
                        <a:pt x="38510" y="8162"/>
                      </a:cubicBezTo>
                    </a:path>
                    <a:path w="38511" h="38497" stroke="0" extrusionOk="0">
                      <a:moveTo>
                        <a:pt x="8144" y="38496"/>
                      </a:moveTo>
                      <a:cubicBezTo>
                        <a:pt x="2998" y="34398"/>
                        <a:pt x="0" y="2817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8186" y="0"/>
                        <a:pt x="34413" y="3005"/>
                        <a:pt x="38510" y="8162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 r:embed="rId2"/>
                        <a:srcRect/>
                        <a:tile tx="0" ty="0" sx="100000" sy="100000" flip="none" algn="tl"/>
                      </a:blip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/>
                </a:p>
              </p:txBody>
            </p:sp>
            <p:cxnSp>
              <p:nvCxnSpPr>
                <p:cNvPr id="17" name="Line 15"/>
                <p:cNvCxnSpPr>
                  <a:cxnSpLocks noChangeShapeType="1"/>
                </p:cNvCxnSpPr>
                <p:nvPr/>
              </p:nvCxnSpPr>
              <p:spPr bwMode="auto">
                <a:xfrm flipV="1">
                  <a:off x="2451" y="3011"/>
                  <a:ext cx="0" cy="181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8" name="Arc 16" descr="Светлый вертикальный"/>
                <p:cNvSpPr>
                  <a:spLocks/>
                </p:cNvSpPr>
                <p:nvPr/>
              </p:nvSpPr>
              <p:spPr bwMode="auto">
                <a:xfrm rot="-10480676">
                  <a:off x="6147" y="5043"/>
                  <a:ext cx="1235" cy="934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3 w 43200"/>
                    <a:gd name="T1" fmla="*/ 22600 h 23024"/>
                    <a:gd name="T2" fmla="*/ 43153 w 43200"/>
                    <a:gd name="T3" fmla="*/ 23024 h 23024"/>
                    <a:gd name="T4" fmla="*/ 21600 w 43200"/>
                    <a:gd name="T5" fmla="*/ 21600 h 23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200" h="23024" fill="none" extrusionOk="0">
                      <a:moveTo>
                        <a:pt x="23" y="22599"/>
                      </a:moveTo>
                      <a:cubicBezTo>
                        <a:pt x="7" y="22266"/>
                        <a:pt x="0" y="2193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075"/>
                        <a:pt x="43184" y="22549"/>
                        <a:pt x="43153" y="23024"/>
                      </a:cubicBezTo>
                    </a:path>
                    <a:path w="43200" h="23024" stroke="0" extrusionOk="0">
                      <a:moveTo>
                        <a:pt x="23" y="22599"/>
                      </a:moveTo>
                      <a:cubicBezTo>
                        <a:pt x="7" y="22266"/>
                        <a:pt x="0" y="2193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075"/>
                        <a:pt x="43184" y="22549"/>
                        <a:pt x="43153" y="23024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 r:embed="rId2"/>
                        <a:srcRect/>
                        <a:tile tx="0" ty="0" sx="100000" sy="100000" flip="none" algn="tl"/>
                      </a:blip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9" name="Arc 17"/>
                <p:cNvSpPr>
                  <a:spLocks/>
                </p:cNvSpPr>
                <p:nvPr/>
              </p:nvSpPr>
              <p:spPr bwMode="auto">
                <a:xfrm rot="15588856">
                  <a:off x="2820" y="4110"/>
                  <a:ext cx="262" cy="1592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8144 w 38511"/>
                    <a:gd name="T1" fmla="*/ 38497 h 38497"/>
                    <a:gd name="T2" fmla="*/ 38511 w 38511"/>
                    <a:gd name="T3" fmla="*/ 8162 h 38497"/>
                    <a:gd name="T4" fmla="*/ 21600 w 38511"/>
                    <a:gd name="T5" fmla="*/ 21600 h 38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8511" h="38497" fill="none" extrusionOk="0">
                      <a:moveTo>
                        <a:pt x="8144" y="38496"/>
                      </a:moveTo>
                      <a:cubicBezTo>
                        <a:pt x="2998" y="34398"/>
                        <a:pt x="0" y="2817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8186" y="0"/>
                        <a:pt x="34413" y="3005"/>
                        <a:pt x="38510" y="8162"/>
                      </a:cubicBezTo>
                    </a:path>
                    <a:path w="38511" h="38497" stroke="0" extrusionOk="0">
                      <a:moveTo>
                        <a:pt x="8144" y="38496"/>
                      </a:moveTo>
                      <a:cubicBezTo>
                        <a:pt x="2998" y="34398"/>
                        <a:pt x="0" y="2817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8186" y="0"/>
                        <a:pt x="34413" y="3005"/>
                        <a:pt x="38510" y="8162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20" name="Arc 18"/>
                <p:cNvSpPr>
                  <a:spLocks/>
                </p:cNvSpPr>
                <p:nvPr/>
              </p:nvSpPr>
              <p:spPr bwMode="auto">
                <a:xfrm rot="15588856">
                  <a:off x="7827" y="4371"/>
                  <a:ext cx="263" cy="1592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8144 w 38511"/>
                    <a:gd name="T1" fmla="*/ 38497 h 38497"/>
                    <a:gd name="T2" fmla="*/ 38511 w 38511"/>
                    <a:gd name="T3" fmla="*/ 8162 h 38497"/>
                    <a:gd name="T4" fmla="*/ 21600 w 38511"/>
                    <a:gd name="T5" fmla="*/ 21600 h 38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8511" h="38497" fill="none" extrusionOk="0">
                      <a:moveTo>
                        <a:pt x="8144" y="38496"/>
                      </a:moveTo>
                      <a:cubicBezTo>
                        <a:pt x="2998" y="34398"/>
                        <a:pt x="0" y="2817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8186" y="0"/>
                        <a:pt x="34413" y="3005"/>
                        <a:pt x="38510" y="8162"/>
                      </a:cubicBezTo>
                    </a:path>
                    <a:path w="38511" h="38497" stroke="0" extrusionOk="0">
                      <a:moveTo>
                        <a:pt x="8144" y="38496"/>
                      </a:moveTo>
                      <a:cubicBezTo>
                        <a:pt x="2998" y="34398"/>
                        <a:pt x="0" y="2817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8186" y="0"/>
                        <a:pt x="34413" y="3005"/>
                        <a:pt x="38510" y="8162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21" name="Arc 19"/>
                <p:cNvSpPr>
                  <a:spLocks/>
                </p:cNvSpPr>
                <p:nvPr/>
              </p:nvSpPr>
              <p:spPr bwMode="auto">
                <a:xfrm rot="15588856">
                  <a:off x="5312" y="4240"/>
                  <a:ext cx="262" cy="1593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8144 w 38511"/>
                    <a:gd name="T1" fmla="*/ 38497 h 38497"/>
                    <a:gd name="T2" fmla="*/ 38511 w 38511"/>
                    <a:gd name="T3" fmla="*/ 8162 h 38497"/>
                    <a:gd name="T4" fmla="*/ 21600 w 38511"/>
                    <a:gd name="T5" fmla="*/ 21600 h 38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8511" h="38497" fill="none" extrusionOk="0">
                      <a:moveTo>
                        <a:pt x="8144" y="38496"/>
                      </a:moveTo>
                      <a:cubicBezTo>
                        <a:pt x="2998" y="34398"/>
                        <a:pt x="0" y="2817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8186" y="0"/>
                        <a:pt x="34413" y="3005"/>
                        <a:pt x="38510" y="8162"/>
                      </a:cubicBezTo>
                    </a:path>
                    <a:path w="38511" h="38497" stroke="0" extrusionOk="0">
                      <a:moveTo>
                        <a:pt x="8144" y="38496"/>
                      </a:moveTo>
                      <a:cubicBezTo>
                        <a:pt x="2998" y="34398"/>
                        <a:pt x="0" y="28178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28186" y="0"/>
                        <a:pt x="34413" y="3005"/>
                        <a:pt x="38510" y="8162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22" name="Arc 20"/>
                <p:cNvSpPr>
                  <a:spLocks/>
                </p:cNvSpPr>
                <p:nvPr/>
              </p:nvSpPr>
              <p:spPr bwMode="auto">
                <a:xfrm rot="45802745">
                  <a:off x="8681" y="5043"/>
                  <a:ext cx="631" cy="546"/>
                </a:xfrm>
                <a:custGeom>
                  <a:avLst/>
                  <a:gdLst>
                    <a:gd name="G0" fmla="+- 19391 0 0"/>
                    <a:gd name="G1" fmla="+- 17732 0 0"/>
                    <a:gd name="G2" fmla="+- 21600 0 0"/>
                    <a:gd name="T0" fmla="*/ 0 w 19391"/>
                    <a:gd name="T1" fmla="*/ 8215 h 17732"/>
                    <a:gd name="T2" fmla="*/ 7056 w 19391"/>
                    <a:gd name="T3" fmla="*/ 0 h 17732"/>
                    <a:gd name="T4" fmla="*/ 19391 w 19391"/>
                    <a:gd name="T5" fmla="*/ 17732 h 177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391" h="17732" fill="none" extrusionOk="0">
                      <a:moveTo>
                        <a:pt x="0" y="8215"/>
                      </a:moveTo>
                      <a:cubicBezTo>
                        <a:pt x="1616" y="4922"/>
                        <a:pt x="4044" y="2095"/>
                        <a:pt x="7056" y="0"/>
                      </a:cubicBezTo>
                    </a:path>
                    <a:path w="19391" h="17732" stroke="0" extrusionOk="0">
                      <a:moveTo>
                        <a:pt x="0" y="8215"/>
                      </a:moveTo>
                      <a:cubicBezTo>
                        <a:pt x="1616" y="4922"/>
                        <a:pt x="4044" y="2095"/>
                        <a:pt x="7056" y="0"/>
                      </a:cubicBezTo>
                      <a:lnTo>
                        <a:pt x="19391" y="17732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23" name="Arc 21" descr="Светлый вертикальный"/>
                <p:cNvSpPr>
                  <a:spLocks/>
                </p:cNvSpPr>
                <p:nvPr/>
              </p:nvSpPr>
              <p:spPr bwMode="auto">
                <a:xfrm rot="261395">
                  <a:off x="2538" y="3950"/>
                  <a:ext cx="1234" cy="934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3 w 43200"/>
                    <a:gd name="T1" fmla="*/ 22600 h 23024"/>
                    <a:gd name="T2" fmla="*/ 43153 w 43200"/>
                    <a:gd name="T3" fmla="*/ 23024 h 23024"/>
                    <a:gd name="T4" fmla="*/ 21600 w 43200"/>
                    <a:gd name="T5" fmla="*/ 21600 h 23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200" h="23024" fill="none" extrusionOk="0">
                      <a:moveTo>
                        <a:pt x="23" y="22599"/>
                      </a:moveTo>
                      <a:cubicBezTo>
                        <a:pt x="7" y="22266"/>
                        <a:pt x="0" y="2193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075"/>
                        <a:pt x="43184" y="22549"/>
                        <a:pt x="43153" y="23024"/>
                      </a:cubicBezTo>
                    </a:path>
                    <a:path w="43200" h="23024" stroke="0" extrusionOk="0">
                      <a:moveTo>
                        <a:pt x="23" y="22599"/>
                      </a:moveTo>
                      <a:cubicBezTo>
                        <a:pt x="7" y="22266"/>
                        <a:pt x="0" y="2193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075"/>
                        <a:pt x="43184" y="22549"/>
                        <a:pt x="43153" y="23024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 r:embed="rId2"/>
                        <a:srcRect/>
                        <a:tile tx="0" ty="0" sx="100000" sy="100000" flip="none" algn="tl"/>
                      </a:blip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/>
                </a:p>
              </p:txBody>
            </p:sp>
            <p:cxnSp>
              <p:nvCxnSpPr>
                <p:cNvPr id="24" name="Line 22"/>
                <p:cNvCxnSpPr>
                  <a:cxnSpLocks noChangeShapeType="1"/>
                </p:cNvCxnSpPr>
                <p:nvPr/>
              </p:nvCxnSpPr>
              <p:spPr bwMode="auto">
                <a:xfrm flipH="1">
                  <a:off x="2471" y="4848"/>
                  <a:ext cx="673" cy="224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5" name="Line 23"/>
                <p:cNvCxnSpPr>
                  <a:cxnSpLocks noChangeShapeType="1"/>
                </p:cNvCxnSpPr>
                <p:nvPr/>
              </p:nvCxnSpPr>
              <p:spPr bwMode="auto">
                <a:xfrm flipV="1">
                  <a:off x="4164" y="4662"/>
                  <a:ext cx="904" cy="22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6" name="Line 24"/>
                <p:cNvCxnSpPr>
                  <a:cxnSpLocks noChangeShapeType="1"/>
                </p:cNvCxnSpPr>
                <p:nvPr/>
              </p:nvCxnSpPr>
              <p:spPr bwMode="auto">
                <a:xfrm flipV="1">
                  <a:off x="5601" y="4086"/>
                  <a:ext cx="0" cy="91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7" name="Line 25"/>
                <p:cNvCxnSpPr>
                  <a:cxnSpLocks noChangeShapeType="1"/>
                </p:cNvCxnSpPr>
                <p:nvPr/>
              </p:nvCxnSpPr>
              <p:spPr bwMode="auto">
                <a:xfrm flipH="1">
                  <a:off x="4903" y="4960"/>
                  <a:ext cx="723" cy="26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8" name="Line 26"/>
                <p:cNvCxnSpPr>
                  <a:cxnSpLocks noChangeShapeType="1"/>
                </p:cNvCxnSpPr>
                <p:nvPr/>
              </p:nvCxnSpPr>
              <p:spPr bwMode="auto">
                <a:xfrm flipV="1">
                  <a:off x="6716" y="4794"/>
                  <a:ext cx="723" cy="259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9" name="Line 27"/>
                <p:cNvCxnSpPr>
                  <a:cxnSpLocks noChangeShapeType="1"/>
                </p:cNvCxnSpPr>
                <p:nvPr/>
              </p:nvCxnSpPr>
              <p:spPr bwMode="auto">
                <a:xfrm flipH="1">
                  <a:off x="7374" y="5130"/>
                  <a:ext cx="704" cy="24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0" name="Line 28" descr="Темный вертикальный"/>
                <p:cNvCxnSpPr>
                  <a:cxnSpLocks noChangeShapeType="1"/>
                </p:cNvCxnSpPr>
                <p:nvPr/>
              </p:nvCxnSpPr>
              <p:spPr bwMode="auto">
                <a:xfrm rot="261395">
                  <a:off x="2452" y="5011"/>
                  <a:ext cx="6872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31" name="Line 29"/>
                <p:cNvCxnSpPr>
                  <a:cxnSpLocks noChangeShapeType="1"/>
                </p:cNvCxnSpPr>
                <p:nvPr/>
              </p:nvCxnSpPr>
              <p:spPr bwMode="auto">
                <a:xfrm flipV="1">
                  <a:off x="3144" y="3918"/>
                  <a:ext cx="0" cy="91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32" name="Arc 30" descr="Светлый вертикальный"/>
                <p:cNvSpPr>
                  <a:spLocks/>
                </p:cNvSpPr>
                <p:nvPr/>
              </p:nvSpPr>
              <p:spPr bwMode="auto">
                <a:xfrm rot="261395">
                  <a:off x="7456" y="4277"/>
                  <a:ext cx="1325" cy="916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3 w 43199"/>
                    <a:gd name="T1" fmla="*/ 22600 h 22600"/>
                    <a:gd name="T2" fmla="*/ 43199 w 43199"/>
                    <a:gd name="T3" fmla="*/ 21412 h 22600"/>
                    <a:gd name="T4" fmla="*/ 21600 w 43199"/>
                    <a:gd name="T5" fmla="*/ 21600 h 22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199" h="22600" fill="none" extrusionOk="0">
                      <a:moveTo>
                        <a:pt x="23" y="22599"/>
                      </a:moveTo>
                      <a:cubicBezTo>
                        <a:pt x="7" y="22266"/>
                        <a:pt x="0" y="2193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455" y="0"/>
                        <a:pt x="43095" y="9556"/>
                        <a:pt x="43199" y="21411"/>
                      </a:cubicBezTo>
                    </a:path>
                    <a:path w="43199" h="22600" stroke="0" extrusionOk="0">
                      <a:moveTo>
                        <a:pt x="23" y="22599"/>
                      </a:moveTo>
                      <a:cubicBezTo>
                        <a:pt x="7" y="22266"/>
                        <a:pt x="0" y="2193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455" y="0"/>
                        <a:pt x="43095" y="9556"/>
                        <a:pt x="43199" y="21411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 r:embed="rId2"/>
                        <a:srcRect/>
                        <a:tile tx="0" ty="0" sx="100000" sy="100000" flip="none" algn="tl"/>
                      </a:blip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/>
                </a:p>
              </p:txBody>
            </p:sp>
            <p:cxnSp>
              <p:nvCxnSpPr>
                <p:cNvPr id="33" name="Line 31"/>
                <p:cNvCxnSpPr>
                  <a:cxnSpLocks noChangeShapeType="1"/>
                </p:cNvCxnSpPr>
                <p:nvPr/>
              </p:nvCxnSpPr>
              <p:spPr bwMode="auto">
                <a:xfrm flipV="1">
                  <a:off x="8098" y="4236"/>
                  <a:ext cx="0" cy="91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4" name="Line 32"/>
                <p:cNvCxnSpPr>
                  <a:cxnSpLocks noChangeShapeType="1"/>
                </p:cNvCxnSpPr>
                <p:nvPr/>
              </p:nvCxnSpPr>
              <p:spPr bwMode="auto">
                <a:xfrm>
                  <a:off x="4234" y="4887"/>
                  <a:ext cx="0" cy="964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5" name="Line 33"/>
                <p:cNvCxnSpPr>
                  <a:cxnSpLocks noChangeShapeType="1"/>
                </p:cNvCxnSpPr>
                <p:nvPr/>
              </p:nvCxnSpPr>
              <p:spPr bwMode="auto">
                <a:xfrm>
                  <a:off x="6711" y="5035"/>
                  <a:ext cx="0" cy="964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36" name="Arc 34" descr="Светлый вертикальный"/>
                <p:cNvSpPr>
                  <a:spLocks/>
                </p:cNvSpPr>
                <p:nvPr/>
              </p:nvSpPr>
              <p:spPr bwMode="auto">
                <a:xfrm rot="261395">
                  <a:off x="5007" y="4085"/>
                  <a:ext cx="1234" cy="934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3 w 43200"/>
                    <a:gd name="T1" fmla="*/ 22600 h 23024"/>
                    <a:gd name="T2" fmla="*/ 43153 w 43200"/>
                    <a:gd name="T3" fmla="*/ 23024 h 23024"/>
                    <a:gd name="T4" fmla="*/ 21600 w 43200"/>
                    <a:gd name="T5" fmla="*/ 21600 h 23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200" h="23024" fill="none" extrusionOk="0">
                      <a:moveTo>
                        <a:pt x="23" y="22599"/>
                      </a:moveTo>
                      <a:cubicBezTo>
                        <a:pt x="7" y="22266"/>
                        <a:pt x="0" y="2193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075"/>
                        <a:pt x="43184" y="22549"/>
                        <a:pt x="43153" y="23024"/>
                      </a:cubicBezTo>
                    </a:path>
                    <a:path w="43200" h="23024" stroke="0" extrusionOk="0">
                      <a:moveTo>
                        <a:pt x="23" y="22599"/>
                      </a:moveTo>
                      <a:cubicBezTo>
                        <a:pt x="7" y="22266"/>
                        <a:pt x="0" y="21933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075"/>
                        <a:pt x="43184" y="22549"/>
                        <a:pt x="43153" y="23024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 r:embed="rId2"/>
                        <a:srcRect/>
                        <a:tile tx="0" ty="0" sx="100000" sy="100000" flip="none" algn="tl"/>
                      </a:blip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ru-RU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9113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Различие физических механизмов, реализующих волновой процесс, приводит к различным способам описания, основанным на сильно отличающихся друг от друга системах уравнений. Однако для понимания наиболее фундаментальных явлений, свойственных волнам различной природы − интерференции, дифракции, дисперсии, отражения и преломления, рассеяния и т.д., − часто нет необходимости анализировать исходные, вообще говоря, сложные системы уравнений. Простые эффекты, как правило, описываются простыми и поэтому универсальными математическими моделями. </a:t>
            </a:r>
          </a:p>
        </p:txBody>
      </p:sp>
    </p:spTree>
    <p:extLst>
      <p:ext uri="{BB962C8B-B14F-4D97-AF65-F5344CB8AC3E}">
        <p14:creationId xmlns:p14="http://schemas.microsoft.com/office/powerpoint/2010/main" val="34362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2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0" t="3338" r="14950" b="10998"/>
          <a:stretch/>
        </p:blipFill>
        <p:spPr>
          <a:xfrm>
            <a:off x="1403648" y="116632"/>
            <a:ext cx="6336704" cy="55446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5661249"/>
            <a:ext cx="6618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Рисунок 1. Эллиптически-поляризованная волна.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0019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54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4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58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3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957"/>
            <a:ext cx="9144000" cy="64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01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03848" y="404664"/>
            <a:ext cx="252028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Волновые процессы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492896"/>
            <a:ext cx="25202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Линейные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8103" y="2492896"/>
            <a:ext cx="2772127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Нелинейные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Стрелка вниз 7"/>
          <p:cNvSpPr/>
          <p:nvPr/>
        </p:nvSpPr>
        <p:spPr>
          <a:xfrm rot="19350680">
            <a:off x="6161743" y="1235351"/>
            <a:ext cx="879768" cy="11406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606057">
            <a:off x="1768605" y="1176496"/>
            <a:ext cx="879768" cy="12229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62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теории колебаний нелинейные процессы играют очень большую роль. Развитие нелинейной теории колебаний тесно связано с развитием радиотехники, поскольку процессы генерации, модуляции и приема радиоволн связаны с нелинейными колебательными процессами. В то время, когда для целей радиосвязи использовались радиоволны с длиной порядка десятков и сотен метров, можно было всегда считать, что длина волны намного превышает размеры приемных и передающих устройств и нелинейные явления, лежащие в основе их работы, имеют характер колебательных процессов. Процессы же передачи электромагнитной энергии от передатчика к приемнику − волновые процессы − почти всегда можно было считать линейными (исключение составляла кросс-модуляция в ионосфере).</a:t>
            </a:r>
          </a:p>
        </p:txBody>
      </p:sp>
    </p:spTree>
    <p:extLst>
      <p:ext uri="{BB962C8B-B14F-4D97-AF65-F5344CB8AC3E}">
        <p14:creationId xmlns:p14="http://schemas.microsoft.com/office/powerpoint/2010/main" val="89100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92500" lnSpcReduction="20000"/>
          </a:bodyPr>
          <a:lstStyle/>
          <a:p>
            <a:pPr marL="0" indent="0" eaLnBrk="0" hangingPunct="0">
              <a:buNone/>
            </a:pPr>
            <a:r>
              <a:rPr lang="ru-RU" dirty="0"/>
              <a:t>С переходом к сантиметровым и миллиметровым волнам длина волны стала сравнимой или даже меньшей размеров приемной и передающей аппаратуры. Были созданы генераторы и усилители, принцип работы которых основан на закономерностях волновых процессов − электронные лампы с бегущей и обратной волной и т.д., появились материалы с нелинейными характеристиками в диапазоне СВЧ.</a:t>
            </a:r>
          </a:p>
          <a:p>
            <a:pPr marL="0" indent="0" eaLnBrk="0" hangingPunct="0">
              <a:buNone/>
            </a:pPr>
            <a:r>
              <a:rPr lang="ru-RU" dirty="0" smtClean="0"/>
              <a:t>Создание </a:t>
            </a:r>
            <a:r>
              <a:rPr lang="ru-RU" dirty="0"/>
              <a:t>оптических квантовых генераторов позволило реализовать электромагнитные поля, напряженность которых сравнима с внутриатомными полями, и осуществить таким образом взаимодействие световых волн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685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/>
              <a:t>Волновое </a:t>
            </a:r>
            <a:r>
              <a:rPr lang="ru-RU" b="1" i="1" dirty="0" smtClean="0"/>
              <a:t>уравнение</a:t>
            </a:r>
            <a:endParaRPr lang="ru-RU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998630"/>
              </p:ext>
            </p:extLst>
          </p:nvPr>
        </p:nvGraphicFramePr>
        <p:xfrm>
          <a:off x="2771800" y="1916832"/>
          <a:ext cx="3404015" cy="144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7" name="Equation" r:id="rId3" imgW="990600" imgH="419100" progId="">
                  <p:embed/>
                </p:oleObj>
              </mc:Choice>
              <mc:Fallback>
                <p:oleObj name="Equation" r:id="rId3" imgW="990600" imgH="419100" progId="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1916832"/>
                        <a:ext cx="3404015" cy="1440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779359"/>
              </p:ext>
            </p:extLst>
          </p:nvPr>
        </p:nvGraphicFramePr>
        <p:xfrm>
          <a:off x="899592" y="3573016"/>
          <a:ext cx="360040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8" name="Equation" r:id="rId5" imgW="139579" imgH="164957" progId="">
                  <p:embed/>
                </p:oleObj>
              </mc:Choice>
              <mc:Fallback>
                <p:oleObj name="Equation" r:id="rId5" imgW="139579" imgH="164957" progId="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3573016"/>
                        <a:ext cx="360040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403648" y="3621741"/>
            <a:ext cx="3188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- обозначен </a:t>
            </a:r>
            <a:r>
              <a:rPr lang="ru-RU" dirty="0"/>
              <a:t>оператор Лапласа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219496"/>
              </p:ext>
            </p:extLst>
          </p:nvPr>
        </p:nvGraphicFramePr>
        <p:xfrm>
          <a:off x="899592" y="4149080"/>
          <a:ext cx="374442" cy="468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9" name="Equation" r:id="rId7" imgW="114201" imgH="139579" progId="">
                  <p:embed/>
                </p:oleObj>
              </mc:Choice>
              <mc:Fallback>
                <p:oleObj name="Equation" r:id="rId7" imgW="114201" imgH="139579" progId="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4149080"/>
                        <a:ext cx="374442" cy="4680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403648" y="4149080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</a:t>
            </a:r>
            <a:r>
              <a:rPr lang="ru-RU" dirty="0" smtClean="0"/>
              <a:t> </a:t>
            </a:r>
            <a:r>
              <a:rPr lang="ru-RU" dirty="0"/>
              <a:t>константа, характеризующая свойства среды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1798" y="134076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линейное уравнение в частных производных второго порядка гиперболического типа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48264" y="249289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(1)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197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1174</TotalTime>
  <Words>1308</Words>
  <Application>Microsoft Office PowerPoint</Application>
  <PresentationFormat>Экран (4:3)</PresentationFormat>
  <Paragraphs>73</Paragraphs>
  <Slides>56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8" baseType="lpstr">
      <vt:lpstr>Тема Office</vt:lpstr>
      <vt:lpstr>Equation</vt:lpstr>
      <vt:lpstr>Лекция 2</vt:lpstr>
      <vt:lpstr>Презентация PowerPoint</vt:lpstr>
      <vt:lpstr>Условие квазистационарности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Волновое уравнение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Учебная дисциплина  Распространение электромагнитных волн</dc:title>
  <dc:creator>admin</dc:creator>
  <cp:lastModifiedBy>User</cp:lastModifiedBy>
  <cp:revision>34</cp:revision>
  <dcterms:created xsi:type="dcterms:W3CDTF">2014-02-09T08:54:45Z</dcterms:created>
  <dcterms:modified xsi:type="dcterms:W3CDTF">2020-02-18T07:05:05Z</dcterms:modified>
</cp:coreProperties>
</file>