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27" r:id="rId3"/>
    <p:sldId id="328" r:id="rId4"/>
    <p:sldId id="330" r:id="rId5"/>
    <p:sldId id="329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905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9263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956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485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4492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310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253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4077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0000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253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2012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C3BD-964D-4B12-85C4-82809A71B555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047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400" y="898047"/>
            <a:ext cx="74327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600" dirty="0" smtClean="0"/>
              <a:t> </a:t>
            </a:r>
            <a:r>
              <a:rPr lang="ru-RU" sz="3600" b="1" dirty="0" smtClean="0"/>
              <a:t>Лекция </a:t>
            </a:r>
            <a:r>
              <a:rPr lang="en-US" sz="3600" b="1" dirty="0" smtClean="0"/>
              <a:t>8</a:t>
            </a:r>
            <a:r>
              <a:rPr lang="ru-RU" sz="3600" b="1" dirty="0" smtClean="0"/>
              <a:t> </a:t>
            </a:r>
            <a:endParaRPr lang="en-US" sz="3600" b="1" dirty="0" smtClean="0"/>
          </a:p>
          <a:p>
            <a:pPr algn="ctr"/>
            <a:endParaRPr lang="ru-RU" dirty="0" smtClean="0"/>
          </a:p>
          <a:p>
            <a:pPr algn="ctr"/>
            <a:r>
              <a:rPr lang="ru-RU" sz="3600" b="1" dirty="0" smtClean="0"/>
              <a:t>Поверхностное распространение электромагнитных волн </a:t>
            </a:r>
          </a:p>
          <a:p>
            <a:pPr algn="ctr"/>
            <a:r>
              <a:rPr lang="ru-RU" sz="3600" b="1" dirty="0" smtClean="0"/>
              <a:t>Напряжённость поля электромагнитной волны, распространяющейся вдоль земной поверхности 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9546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84" y="1214845"/>
            <a:ext cx="9131590" cy="4807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46" y="1214846"/>
            <a:ext cx="8926719" cy="4794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950" y="1332411"/>
            <a:ext cx="8709139" cy="420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635" y="744583"/>
            <a:ext cx="8567224" cy="530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130" y="231508"/>
            <a:ext cx="856923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Напряжённость поля электромагнитной волны, распространяющейся вдоль земной поверхности </a:t>
            </a:r>
          </a:p>
          <a:p>
            <a:r>
              <a:rPr lang="ru-RU" sz="2800" dirty="0" smtClean="0"/>
              <a:t>Пусть в точке передачи на поверхности расположен вертикальный диполь. При распространении электромагнитной волны вдоль неидеально проводящей поверхности часть энергии проникает в толщу Земли и там теряется. Уменьшение напряженности поля по сравнению с распространением над идеально проводящей поверхностью </a:t>
            </a:r>
            <a:r>
              <a:rPr lang="ru-RU" sz="2800" dirty="0" smtClean="0"/>
              <a:t>(3</a:t>
            </a:r>
            <a:r>
              <a:rPr lang="ru-RU" sz="2800" dirty="0" smtClean="0"/>
              <a:t>) учитывается введением множителя ослабления W, являющегося в общем случае комплексной функцией W = W(</a:t>
            </a:r>
            <a:r>
              <a:rPr lang="ru-RU" sz="2800" dirty="0" err="1" smtClean="0"/>
              <a:t>r</a:t>
            </a:r>
            <a:r>
              <a:rPr lang="ru-RU" sz="2800" dirty="0" smtClean="0"/>
              <a:t>, </a:t>
            </a:r>
            <a:r>
              <a:rPr lang="ru-RU" sz="2800" dirty="0" err="1" smtClean="0"/>
              <a:t>ε</a:t>
            </a:r>
            <a:r>
              <a:rPr lang="ru-RU" sz="2800" dirty="0" smtClean="0"/>
              <a:t>, </a:t>
            </a:r>
            <a:r>
              <a:rPr lang="ru-RU" sz="2800" dirty="0" err="1" smtClean="0"/>
              <a:t>μ</a:t>
            </a:r>
            <a:r>
              <a:rPr lang="ru-RU" sz="2800" dirty="0" smtClean="0"/>
              <a:t>, </a:t>
            </a:r>
            <a:r>
              <a:rPr lang="ru-RU" sz="2800" dirty="0" err="1" smtClean="0"/>
              <a:t>σ</a:t>
            </a:r>
            <a:r>
              <a:rPr lang="ru-RU" sz="2800" dirty="0" smtClean="0"/>
              <a:t>, </a:t>
            </a:r>
            <a:r>
              <a:rPr lang="ru-RU" sz="2800" dirty="0" err="1" smtClean="0"/>
              <a:t>λ</a:t>
            </a:r>
            <a:r>
              <a:rPr lang="ru-RU" sz="2800" dirty="0" smtClean="0"/>
              <a:t>), </a:t>
            </a:r>
            <a:r>
              <a:rPr lang="ru-RU" sz="2800" dirty="0" smtClean="0"/>
              <a:t>причём</a:t>
            </a:r>
            <a:r>
              <a:rPr lang="en-US" sz="2800" dirty="0" smtClean="0"/>
              <a:t>|</a:t>
            </a:r>
            <a:r>
              <a:rPr lang="ru-RU" sz="2800" dirty="0" smtClean="0"/>
              <a:t> W</a:t>
            </a:r>
            <a:r>
              <a:rPr lang="en-US" sz="2800" dirty="0" smtClean="0"/>
              <a:t>|</a:t>
            </a:r>
            <a:r>
              <a:rPr lang="ru-RU" sz="2800" dirty="0" smtClean="0"/>
              <a:t>≤ </a:t>
            </a:r>
            <a:r>
              <a:rPr lang="ru-RU" sz="2800" dirty="0" smtClean="0"/>
              <a:t>1. Таким образом, амплитуда поля радиоволны над полупроводящей поверхностью определяется выражением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41" y="574766"/>
            <a:ext cx="8670518" cy="5107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399" y="640080"/>
            <a:ext cx="8970676" cy="579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091" y="953589"/>
            <a:ext cx="8885817" cy="495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22959"/>
            <a:ext cx="8892161" cy="476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09" y="574766"/>
            <a:ext cx="8882743" cy="568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9633" y="372687"/>
            <a:ext cx="8307977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Поверхностное распространение электромагнитных волн </a:t>
            </a:r>
          </a:p>
          <a:p>
            <a:r>
              <a:rPr lang="ru-RU" sz="2800" dirty="0" smtClean="0"/>
              <a:t>Интерференционные формулы, полученные для поднятых антенн, не применимы в случае электромагнитных волн, распространяющихся вдоль земной поверхности. В самом деле, если углы скольжения равны 0, то для любого вида поляризации коэффициент отражения независимо от свойств поверхности. Следовательно, поле в точке приёма R= -1 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ru-RU" sz="2800" dirty="0" smtClean="0"/>
              <a:t>Однако </a:t>
            </a:r>
            <a:r>
              <a:rPr lang="ru-RU" sz="2800" dirty="0" smtClean="0"/>
              <a:t>известно, что </a:t>
            </a:r>
            <a:r>
              <a:rPr lang="ru-RU" sz="2800" dirty="0" smtClean="0"/>
              <a:t>поле</a:t>
            </a:r>
            <a:r>
              <a:rPr lang="en-US" sz="2800" dirty="0" smtClean="0"/>
              <a:t> </a:t>
            </a:r>
            <a:r>
              <a:rPr lang="ru-RU" sz="2800" dirty="0" smtClean="0"/>
              <a:t>E=0 </a:t>
            </a:r>
            <a:r>
              <a:rPr lang="ru-RU" sz="2800" dirty="0" smtClean="0"/>
              <a:t>, только если проводимость поверхности </a:t>
            </a:r>
            <a:r>
              <a:rPr lang="ru-RU" sz="2800" dirty="0" smtClean="0"/>
              <a:t> </a:t>
            </a:r>
            <a:r>
              <a:rPr lang="ru-RU" sz="2800" dirty="0" err="1" smtClean="0"/>
              <a:t>σ </a:t>
            </a:r>
            <a:r>
              <a:rPr lang="ru-RU" sz="2800" dirty="0" smtClean="0"/>
              <a:t>→ </a:t>
            </a:r>
            <a:r>
              <a:rPr lang="ru-RU" sz="2800" dirty="0" smtClean="0"/>
              <a:t>∞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571" y="4623162"/>
            <a:ext cx="5698259" cy="562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380" y="1005840"/>
            <a:ext cx="8700314" cy="4807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90" y="444138"/>
            <a:ext cx="8824993" cy="565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51" y="1645920"/>
            <a:ext cx="8838667" cy="351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977" y="666206"/>
            <a:ext cx="8916044" cy="5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326" y="41600"/>
            <a:ext cx="8227558" cy="68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466" y="2011680"/>
            <a:ext cx="8755023" cy="286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811" y="496389"/>
            <a:ext cx="8846176" cy="595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048" y="1423851"/>
            <a:ext cx="8695930" cy="394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971" y="679269"/>
            <a:ext cx="8793126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33" y="666207"/>
            <a:ext cx="8962448" cy="556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1885" y="679270"/>
            <a:ext cx="834716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Задачу распространения радиоволн в случае, когда и передающая, и приемная антенны расположены на земной поверхности, можно решить, составив системы уравнений Максвелла для воздуха и земли и найдя их общее решение при следующих граничных условиях на поверхности: </a:t>
            </a:r>
          </a:p>
          <a:p>
            <a:endParaRPr lang="en-US" sz="2800" dirty="0" smtClean="0"/>
          </a:p>
          <a:p>
            <a:r>
              <a:rPr lang="ru-RU" sz="2800" dirty="0" smtClean="0"/>
              <a:t>1</a:t>
            </a:r>
            <a:r>
              <a:rPr lang="ru-RU" sz="2800" dirty="0" smtClean="0"/>
              <a:t>) равенство горизонтальных составляющих напряжённости полей </a:t>
            </a:r>
          </a:p>
          <a:p>
            <a:pPr algn="r"/>
            <a:r>
              <a:rPr lang="ru-RU" sz="2800" dirty="0" smtClean="0"/>
              <a:t> </a:t>
            </a:r>
            <a:endParaRPr lang="en-US" sz="2800" dirty="0" smtClean="0"/>
          </a:p>
          <a:p>
            <a:pPr algn="r"/>
            <a:r>
              <a:rPr lang="ru-RU" sz="2800" dirty="0" smtClean="0"/>
              <a:t>(1)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2172" y="4836932"/>
            <a:ext cx="3977120" cy="71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254" y="2024743"/>
            <a:ext cx="9275998" cy="2834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669" y="378823"/>
            <a:ext cx="8632981" cy="603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52" y="1097281"/>
            <a:ext cx="8756767" cy="3984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766" y="62571"/>
            <a:ext cx="7696506" cy="648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651" y="705395"/>
            <a:ext cx="8798417" cy="505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60" y="1071154"/>
            <a:ext cx="8974721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837" y="705394"/>
            <a:ext cx="8705399" cy="5434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318" y="914400"/>
            <a:ext cx="8921364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1701" y="1046929"/>
            <a:ext cx="781158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вибратором, уже не равна нулю, однако значительно меньше поля вертикального диполя. </a:t>
            </a:r>
          </a:p>
          <a:p>
            <a:r>
              <a:rPr lang="ru-RU" sz="3200" dirty="0" smtClean="0"/>
              <a:t>При распространении радиоволны над полупроводящей средой часть её энергии проникает вглубь (отклоняется) (рис. </a:t>
            </a:r>
            <a:r>
              <a:rPr lang="ru-RU" sz="3200" dirty="0" smtClean="0"/>
              <a:t>1</a:t>
            </a:r>
            <a:r>
              <a:rPr lang="ru-RU" sz="3200" dirty="0" smtClean="0"/>
              <a:t>), следовательно, появляется вертикальная составляющая вектора </a:t>
            </a:r>
            <a:r>
              <a:rPr lang="ru-RU" sz="3200" dirty="0" err="1" smtClean="0"/>
              <a:t>Пойнтинга</a:t>
            </a:r>
            <a:r>
              <a:rPr lang="ru-RU" sz="3200" dirty="0" smtClean="0"/>
              <a:t>.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544" y="483326"/>
            <a:ext cx="8088361" cy="593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194" y="1449977"/>
            <a:ext cx="8841585" cy="3984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432" y="600891"/>
            <a:ext cx="8867271" cy="561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952</TotalTime>
  <Words>273</Words>
  <Application>Microsoft Office PowerPoint</Application>
  <PresentationFormat>Экран (4:3)</PresentationFormat>
  <Paragraphs>19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Alexey</cp:lastModifiedBy>
  <cp:revision>86</cp:revision>
  <dcterms:created xsi:type="dcterms:W3CDTF">2014-04-07T05:31:05Z</dcterms:created>
  <dcterms:modified xsi:type="dcterms:W3CDTF">2019-03-26T07:01:23Z</dcterms:modified>
</cp:coreProperties>
</file>