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6" d="100"/>
          <a:sy n="46" d="100"/>
        </p:scale>
        <p:origin x="42" y="9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0970D-E4DE-4854-B85C-DCDE8FC8636F}" type="datetimeFigureOut">
              <a:rPr lang="ru-RU" smtClean="0"/>
              <a:t>04.11.2017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14D9D-7F8A-44E2-8A92-375B2FD301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0189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0970D-E4DE-4854-B85C-DCDE8FC8636F}" type="datetimeFigureOut">
              <a:rPr lang="ru-RU" smtClean="0"/>
              <a:t>04.11.2017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14D9D-7F8A-44E2-8A92-375B2FD301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3852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0970D-E4DE-4854-B85C-DCDE8FC8636F}" type="datetimeFigureOut">
              <a:rPr lang="ru-RU" smtClean="0"/>
              <a:t>04.11.2017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14D9D-7F8A-44E2-8A92-375B2FD301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7627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0970D-E4DE-4854-B85C-DCDE8FC8636F}" type="datetimeFigureOut">
              <a:rPr lang="ru-RU" smtClean="0"/>
              <a:t>04.11.2017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14D9D-7F8A-44E2-8A92-375B2FD301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547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0970D-E4DE-4854-B85C-DCDE8FC8636F}" type="datetimeFigureOut">
              <a:rPr lang="ru-RU" smtClean="0"/>
              <a:t>04.11.2017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14D9D-7F8A-44E2-8A92-375B2FD301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8681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0970D-E4DE-4854-B85C-DCDE8FC8636F}" type="datetimeFigureOut">
              <a:rPr lang="ru-RU" smtClean="0"/>
              <a:t>04.11.2017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14D9D-7F8A-44E2-8A92-375B2FD301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9987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0970D-E4DE-4854-B85C-DCDE8FC8636F}" type="datetimeFigureOut">
              <a:rPr lang="ru-RU" smtClean="0"/>
              <a:t>04.11.2017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14D9D-7F8A-44E2-8A92-375B2FD301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5360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0970D-E4DE-4854-B85C-DCDE8FC8636F}" type="datetimeFigureOut">
              <a:rPr lang="ru-RU" smtClean="0"/>
              <a:t>04.11.2017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14D9D-7F8A-44E2-8A92-375B2FD301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8357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0970D-E4DE-4854-B85C-DCDE8FC8636F}" type="datetimeFigureOut">
              <a:rPr lang="ru-RU" smtClean="0"/>
              <a:t>04.11.2017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14D9D-7F8A-44E2-8A92-375B2FD301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4638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0970D-E4DE-4854-B85C-DCDE8FC8636F}" type="datetimeFigureOut">
              <a:rPr lang="ru-RU" smtClean="0"/>
              <a:t>04.11.2017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14D9D-7F8A-44E2-8A92-375B2FD301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6774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0970D-E4DE-4854-B85C-DCDE8FC8636F}" type="datetimeFigureOut">
              <a:rPr lang="ru-RU" smtClean="0"/>
              <a:t>04.11.2017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14D9D-7F8A-44E2-8A92-375B2FD301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4760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0970D-E4DE-4854-B85C-DCDE8FC8636F}" type="datetimeFigureOut">
              <a:rPr lang="ru-RU" smtClean="0"/>
              <a:t>04.11.2017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E14D9D-7F8A-44E2-8A92-375B2FD301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8382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Знакомство с XML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1728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72757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35106"/>
            <a:ext cx="10515600" cy="5441857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Язык XML (</a:t>
            </a:r>
            <a:r>
              <a:rPr lang="ru-RU" dirty="0" err="1" smtClean="0"/>
              <a:t>Extensible</a:t>
            </a:r>
            <a:r>
              <a:rPr lang="ru-RU" dirty="0" smtClean="0"/>
              <a:t> </a:t>
            </a:r>
            <a:r>
              <a:rPr lang="ru-RU" dirty="0" err="1" smtClean="0"/>
              <a:t>Markup</a:t>
            </a:r>
            <a:r>
              <a:rPr lang="ru-RU" dirty="0" smtClean="0"/>
              <a:t> </a:t>
            </a:r>
            <a:r>
              <a:rPr lang="ru-RU" dirty="0" err="1" smtClean="0"/>
              <a:t>Language</a:t>
            </a:r>
            <a:r>
              <a:rPr lang="ru-RU" dirty="0" smtClean="0"/>
              <a:t>) был разработан рабочей группой XML </a:t>
            </a:r>
            <a:r>
              <a:rPr lang="ru-RU" dirty="0" err="1" smtClean="0"/>
              <a:t>Working</a:t>
            </a:r>
            <a:r>
              <a:rPr lang="ru-RU" dirty="0" smtClean="0"/>
              <a:t> </a:t>
            </a:r>
            <a:r>
              <a:rPr lang="ru-RU" dirty="0" err="1" smtClean="0"/>
              <a:t>Group</a:t>
            </a:r>
            <a:r>
              <a:rPr lang="ru-RU" dirty="0" smtClean="0"/>
              <a:t> консорциума </a:t>
            </a:r>
            <a:r>
              <a:rPr lang="ru-RU" dirty="0" err="1" smtClean="0"/>
              <a:t>World</a:t>
            </a:r>
            <a:r>
              <a:rPr lang="ru-RU" dirty="0" smtClean="0"/>
              <a:t> </a:t>
            </a:r>
            <a:r>
              <a:rPr lang="ru-RU" dirty="0" err="1" smtClean="0"/>
              <a:t>Wide</a:t>
            </a:r>
            <a:r>
              <a:rPr lang="ru-RU" dirty="0" smtClean="0"/>
              <a:t> </a:t>
            </a:r>
            <a:r>
              <a:rPr lang="ru-RU" dirty="0" err="1" smtClean="0"/>
              <a:t>Web</a:t>
            </a:r>
            <a:r>
              <a:rPr lang="ru-RU" dirty="0" smtClean="0"/>
              <a:t> </a:t>
            </a:r>
            <a:r>
              <a:rPr lang="ru-RU" dirty="0" err="1" smtClean="0"/>
              <a:t>Consortium</a:t>
            </a:r>
            <a:r>
              <a:rPr lang="ru-RU" dirty="0" smtClean="0"/>
              <a:t> (W3C). Вот как описывают его создатели:</a:t>
            </a:r>
          </a:p>
          <a:p>
            <a:endParaRPr lang="ru-RU" dirty="0" smtClean="0"/>
          </a:p>
          <a:p>
            <a:r>
              <a:rPr lang="ru-RU" dirty="0" smtClean="0"/>
              <a:t>"Расширяемый язык разметки </a:t>
            </a:r>
            <a:r>
              <a:rPr lang="ru-RU" dirty="0" err="1" smtClean="0"/>
              <a:t>Extensible</a:t>
            </a:r>
            <a:r>
              <a:rPr lang="ru-RU" dirty="0" smtClean="0"/>
              <a:t> </a:t>
            </a:r>
            <a:r>
              <a:rPr lang="ru-RU" dirty="0" err="1" smtClean="0"/>
              <a:t>Markup</a:t>
            </a:r>
            <a:r>
              <a:rPr lang="ru-RU" dirty="0" smtClean="0"/>
              <a:t> </a:t>
            </a:r>
            <a:r>
              <a:rPr lang="ru-RU" dirty="0" err="1" smtClean="0"/>
              <a:t>Language</a:t>
            </a:r>
            <a:r>
              <a:rPr lang="ru-RU" dirty="0" smtClean="0"/>
              <a:t> (XML) представляет собой составную часть языка SGML… Он предназначен для облегчения использования языка SGML в </a:t>
            </a:r>
            <a:r>
              <a:rPr lang="ru-RU" dirty="0" err="1" smtClean="0"/>
              <a:t>Web</a:t>
            </a:r>
            <a:r>
              <a:rPr lang="ru-RU" dirty="0" smtClean="0"/>
              <a:t> и выполнения задач, которые в настоящее время реализуются с помощью языка HTML. XML разработан с целью усовершенствовать применение и взаимодействие языков SGML и HTML."</a:t>
            </a:r>
          </a:p>
          <a:p>
            <a:endParaRPr lang="ru-RU" dirty="0" smtClean="0"/>
          </a:p>
          <a:p>
            <a:r>
              <a:rPr lang="ru-RU" dirty="0" smtClean="0"/>
              <a:t>Это выдержка из спецификации версии 1.0 XML, созданной XML </a:t>
            </a:r>
            <a:r>
              <a:rPr lang="ru-RU" dirty="0" err="1" smtClean="0"/>
              <a:t>Working</a:t>
            </a:r>
            <a:r>
              <a:rPr lang="ru-RU" dirty="0" smtClean="0"/>
              <a:t> </a:t>
            </a:r>
            <a:r>
              <a:rPr lang="ru-RU" dirty="0" err="1" smtClean="0"/>
              <a:t>Group</a:t>
            </a:r>
            <a:r>
              <a:rPr lang="ru-RU" dirty="0" smtClean="0"/>
              <a:t> в феврале 1998 г. Весь документ вы можете найти на сайте W3C по адресу http://www.w3.org/TR/1998/REC-xml-19980210.</a:t>
            </a:r>
          </a:p>
          <a:p>
            <a:endParaRPr lang="ru-RU" dirty="0" smtClean="0"/>
          </a:p>
          <a:p>
            <a:r>
              <a:rPr lang="ru-RU" dirty="0" smtClean="0"/>
              <a:t>XML – язык разметки, разработанный специально для размещения информации в </a:t>
            </a:r>
            <a:r>
              <a:rPr lang="ru-RU" dirty="0" err="1" smtClean="0"/>
              <a:t>World</a:t>
            </a:r>
            <a:r>
              <a:rPr lang="ru-RU" dirty="0" smtClean="0"/>
              <a:t> </a:t>
            </a:r>
            <a:r>
              <a:rPr lang="ru-RU" dirty="0" err="1" smtClean="0"/>
              <a:t>Wide</a:t>
            </a:r>
            <a:r>
              <a:rPr lang="ru-RU" dirty="0" smtClean="0"/>
              <a:t> </a:t>
            </a:r>
            <a:r>
              <a:rPr lang="ru-RU" dirty="0" err="1" smtClean="0"/>
              <a:t>Web</a:t>
            </a:r>
            <a:r>
              <a:rPr lang="ru-RU" dirty="0" smtClean="0"/>
              <a:t>, аналогично языку гипертекстовой разметки HTML (</a:t>
            </a:r>
            <a:r>
              <a:rPr lang="ru-RU" dirty="0" err="1" smtClean="0"/>
              <a:t>Hypertext</a:t>
            </a:r>
            <a:r>
              <a:rPr lang="ru-RU" dirty="0" smtClean="0"/>
              <a:t> </a:t>
            </a:r>
            <a:r>
              <a:rPr lang="ru-RU" dirty="0" err="1" smtClean="0"/>
              <a:t>Markup</a:t>
            </a:r>
            <a:r>
              <a:rPr lang="ru-RU" dirty="0" smtClean="0"/>
              <a:t> </a:t>
            </a:r>
            <a:r>
              <a:rPr lang="ru-RU" dirty="0" err="1" smtClean="0"/>
              <a:t>Language</a:t>
            </a:r>
            <a:r>
              <a:rPr lang="ru-RU" dirty="0" smtClean="0"/>
              <a:t>), который изначально стал стандартным языком создания </a:t>
            </a:r>
            <a:r>
              <a:rPr lang="ru-RU" dirty="0" err="1" smtClean="0"/>
              <a:t>Web</a:t>
            </a:r>
            <a:r>
              <a:rPr lang="ru-RU" dirty="0" smtClean="0"/>
              <a:t>-страниц. Поскольку язык HTML полностью удовлетворяет всем нашим потребностям, возникает вопрос: для чего понадобился совершенно новый язык для </a:t>
            </a:r>
            <a:r>
              <a:rPr lang="ru-RU" dirty="0" err="1" smtClean="0"/>
              <a:t>Web</a:t>
            </a:r>
            <a:r>
              <a:rPr lang="ru-RU" dirty="0" smtClean="0"/>
              <a:t>? В чем состоят его преимущества и достоинства? Как он взаимодействует с HTML? Заменит ли он HTML, или только усовершенствует его? Наконец, что собой представляет язык SGML, частью которого является XML, и почему нельзя использовать для </a:t>
            </a:r>
            <a:r>
              <a:rPr lang="ru-RU" dirty="0" err="1" smtClean="0"/>
              <a:t>Web</a:t>
            </a:r>
            <a:r>
              <a:rPr lang="ru-RU" dirty="0" smtClean="0"/>
              <a:t>-страниц собственно SGML?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85527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23446"/>
          </a:xfrm>
        </p:spPr>
        <p:txBody>
          <a:bodyPr/>
          <a:lstStyle/>
          <a:p>
            <a:r>
              <a:rPr lang="ru-RU" dirty="0" smtClean="0"/>
              <a:t>Предназначение </a:t>
            </a:r>
            <a:r>
              <a:rPr lang="en-US" dirty="0" smtClean="0"/>
              <a:t>XM</a:t>
            </a:r>
            <a:r>
              <a:rPr lang="ru-RU" dirty="0" smtClean="0"/>
              <a:t> </a:t>
            </a:r>
            <a:r>
              <a:rPr lang="en-US" dirty="0" smtClean="0"/>
              <a:t>L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62743"/>
            <a:ext cx="10515600" cy="4914220"/>
          </a:xfrm>
        </p:spPr>
        <p:txBody>
          <a:bodyPr>
            <a:normAutofit fontScale="55000" lnSpcReduction="20000"/>
          </a:bodyPr>
          <a:lstStyle/>
          <a:p>
            <a:r>
              <a:rPr lang="ru-RU" dirty="0" smtClean="0"/>
              <a:t> </a:t>
            </a:r>
            <a:r>
              <a:rPr lang="ru-RU" sz="2900" dirty="0" smtClean="0"/>
              <a:t>Хотя набор HTML-элементов был существенно расширен по сравнению с первой версией HTML, язык HTML по-прежнему не пригоден для представления многих типов документов. Ниже приведены примеры документов, которые не могут быть адекватно описаны с помощью языка HTML.</a:t>
            </a:r>
          </a:p>
          <a:p>
            <a:endParaRPr lang="ru-RU" sz="2900" dirty="0" smtClean="0"/>
          </a:p>
          <a:p>
            <a:r>
              <a:rPr lang="ru-RU" sz="2900" dirty="0" smtClean="0"/>
              <a:t>Документ, который не содержит типовых компонентов (заголовков, абзацев, списков, таблиц и т.д.) Например, в языке HTML отсутствуют элементы, необходимые для отображения музыкальных символов или математических уравнений.</a:t>
            </a:r>
          </a:p>
          <a:p>
            <a:r>
              <a:rPr lang="ru-RU" sz="2900" dirty="0" smtClean="0"/>
              <a:t>База данных, такая как каталог книг. Вы можете использовать HTML-страницу, чтобы хранить и отображать информацию из статической базы данных (например, перечень книг и их описание). Однако, если вам понадобится осуществить сортировку, фильтрацию, поиск и обработку информации, придется снабдить каждую из составных частей информации соответствующей меткой (как в программе, работающей с базами данных, такой как </a:t>
            </a:r>
            <a:r>
              <a:rPr lang="ru-RU" sz="2900" dirty="0" err="1" smtClean="0"/>
              <a:t>Microsoft</a:t>
            </a:r>
            <a:r>
              <a:rPr lang="ru-RU" sz="2900" dirty="0" smtClean="0"/>
              <a:t> </a:t>
            </a:r>
            <a:r>
              <a:rPr lang="ru-RU" sz="2900" dirty="0" err="1" smtClean="0"/>
              <a:t>Access</a:t>
            </a:r>
            <a:r>
              <a:rPr lang="ru-RU" sz="2900" dirty="0" smtClean="0"/>
              <a:t>). В языке HTML не предусмотрено соответствующих элементов.</a:t>
            </a:r>
          </a:p>
          <a:p>
            <a:r>
              <a:rPr lang="ru-RU" sz="2900" dirty="0" smtClean="0"/>
              <a:t>Документ, который вы хотите представить в виде иерархической структуры. Допустим, вы пишете книгу и хотите разбить ее на части, главы, разделы A, B, C и т.д. В дальнейшем программа может использовать данную структуру документа для создания оглавления, оформления различных уровней в структуре с помощью различных стилей, извлечения определенных разделов, а также обработки информации иными способами. Однако элемент типа заголовок в HTML содержит лишь описание собственно текста. Например:</a:t>
            </a:r>
          </a:p>
          <a:p>
            <a:r>
              <a:rPr lang="ru-RU" sz="2900" dirty="0" smtClean="0"/>
              <a:t>Содержимое </a:t>
            </a:r>
            <a:r>
              <a:rPr lang="ru-RU" sz="2900" dirty="0" err="1" smtClean="0"/>
              <a:t>Web</a:t>
            </a:r>
            <a:r>
              <a:rPr lang="ru-RU" sz="2900" dirty="0" smtClean="0"/>
              <a:t>-сайта</a:t>
            </a:r>
          </a:p>
          <a:p>
            <a:r>
              <a:rPr lang="ru-RU" sz="2900" dirty="0" smtClean="0"/>
              <a:t>Поскольку внутри элемента типа заголовок вы не задаете вложенные элементы текста, которые относятся к разделам документа, эти элементы не могут быть использованы для представления иерархической структуры документа.</a:t>
            </a:r>
          </a:p>
          <a:p>
            <a:r>
              <a:rPr lang="ru-RU" sz="2900" dirty="0" smtClean="0"/>
              <a:t>Язык XML позволяет преодолеть эти ограничения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2562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56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40229"/>
            <a:ext cx="10515600" cy="5436734"/>
          </a:xfrm>
        </p:spPr>
        <p:txBody>
          <a:bodyPr/>
          <a:lstStyle/>
          <a:p>
            <a:r>
              <a:rPr lang="ru-RU" dirty="0"/>
              <a:t>Описание на языке </a:t>
            </a:r>
            <a:r>
              <a:rPr lang="ru-RU" i="1" dirty="0"/>
              <a:t>XML</a:t>
            </a:r>
            <a:r>
              <a:rPr lang="ru-RU" dirty="0"/>
              <a:t> представляет собой </a:t>
            </a:r>
            <a:r>
              <a:rPr lang="ru-RU" i="1" dirty="0"/>
              <a:t>операторы</a:t>
            </a:r>
            <a:r>
              <a:rPr lang="ru-RU" dirty="0"/>
              <a:t>, написанные с соблюдением определенного синтаксиса. Когда вы создаете </a:t>
            </a:r>
            <a:r>
              <a:rPr lang="ru-RU" i="1" dirty="0"/>
              <a:t>XML</a:t>
            </a:r>
            <a:r>
              <a:rPr lang="ru-RU" dirty="0"/>
              <a:t>-документ, то вместо использования ограниченного набора определенных элементов вы имеете возможность создавать ваши собственные элементы и присваивать им любые имена по вашему выбору – именно поэтому язык </a:t>
            </a:r>
            <a:r>
              <a:rPr lang="ru-RU" i="1" dirty="0"/>
              <a:t>XML</a:t>
            </a:r>
            <a:r>
              <a:rPr lang="ru-RU" dirty="0"/>
              <a:t> является расширяемым (</a:t>
            </a:r>
            <a:r>
              <a:rPr lang="ru-RU" i="1" dirty="0" err="1"/>
              <a:t>extensible</a:t>
            </a:r>
            <a:r>
              <a:rPr lang="ru-RU" dirty="0"/>
              <a:t>). Следовательно, вы можете использовать </a:t>
            </a:r>
            <a:r>
              <a:rPr lang="ru-RU" i="1" dirty="0"/>
              <a:t>XML</a:t>
            </a:r>
            <a:r>
              <a:rPr lang="ru-RU" dirty="0"/>
              <a:t> для описания практически любого документа, от музыкальной партитуры до </a:t>
            </a:r>
            <a:r>
              <a:rPr lang="ru-RU" i="1" dirty="0"/>
              <a:t>базы данных</a:t>
            </a:r>
            <a:r>
              <a:rPr lang="ru-RU" dirty="0"/>
              <a:t>. Например, вы можете описать перечень книг, подобно представленному в следующем </a:t>
            </a:r>
            <a:r>
              <a:rPr lang="ru-RU" i="1" dirty="0"/>
              <a:t>XML</a:t>
            </a:r>
            <a:r>
              <a:rPr lang="ru-RU" dirty="0"/>
              <a:t>-документе.</a:t>
            </a:r>
          </a:p>
        </p:txBody>
      </p:sp>
    </p:spTree>
    <p:extLst>
      <p:ext uri="{BB962C8B-B14F-4D97-AF65-F5344CB8AC3E}">
        <p14:creationId xmlns:p14="http://schemas.microsoft.com/office/powerpoint/2010/main" val="2560971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5738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40229"/>
            <a:ext cx="10515600" cy="5436734"/>
          </a:xfrm>
        </p:spPr>
        <p:txBody>
          <a:bodyPr/>
          <a:lstStyle/>
          <a:p>
            <a:r>
              <a:rPr lang="en-US" dirty="0" smtClean="0"/>
              <a:t>&lt;?xml version="1.0"?&gt;&lt;INVENTORY&gt;</a:t>
            </a:r>
          </a:p>
          <a:p>
            <a:r>
              <a:rPr lang="en-US" dirty="0" smtClean="0"/>
              <a:t>  &lt;BOOK&gt;&lt;TITLE&gt;The Adventures of Huckleberry Finn&lt;/TITLE&gt;</a:t>
            </a:r>
          </a:p>
          <a:p>
            <a:r>
              <a:rPr lang="en-US" dirty="0" smtClean="0"/>
              <a:t>    &lt;AUTHOR&gt;Mark Twain&lt;/AUTHOR&gt;</a:t>
            </a:r>
          </a:p>
          <a:p>
            <a:r>
              <a:rPr lang="en-US" dirty="0" smtClean="0"/>
              <a:t>    &lt;BINDING&gt;mass market paperback&lt;/BINDING&gt;</a:t>
            </a:r>
          </a:p>
          <a:p>
            <a:r>
              <a:rPr lang="en-US" dirty="0" smtClean="0"/>
              <a:t>    &lt;PAGES&gt;298&lt;/PAGES&gt;</a:t>
            </a:r>
          </a:p>
          <a:p>
            <a:r>
              <a:rPr lang="en-US" dirty="0" smtClean="0"/>
              <a:t>    &lt;PRICE&gt;$5.49&lt;/PRICE&gt;</a:t>
            </a:r>
          </a:p>
          <a:p>
            <a:r>
              <a:rPr lang="en-US" dirty="0" smtClean="0"/>
              <a:t>  &lt;/BOOK&gt;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3699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5738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96686"/>
            <a:ext cx="10515600" cy="5480277"/>
          </a:xfrm>
        </p:spPr>
        <p:txBody>
          <a:bodyPr/>
          <a:lstStyle/>
          <a:p>
            <a:r>
              <a:rPr lang="en-US" dirty="0" smtClean="0"/>
              <a:t>&lt;BOOK&gt;</a:t>
            </a:r>
          </a:p>
          <a:p>
            <a:r>
              <a:rPr lang="en-US" dirty="0" smtClean="0"/>
              <a:t>    &lt;TITLE&gt;Moby-Dick&lt;/TITLE&gt;</a:t>
            </a:r>
          </a:p>
          <a:p>
            <a:r>
              <a:rPr lang="en-US" dirty="0" smtClean="0"/>
              <a:t>    &lt;AUTHOR&gt;Herman Melville&lt;/AUTHOR&gt;</a:t>
            </a:r>
          </a:p>
          <a:p>
            <a:r>
              <a:rPr lang="en-US" dirty="0" smtClean="0"/>
              <a:t>    &lt;BINDING&gt;trade paperback&lt;/BINDING&gt;</a:t>
            </a:r>
          </a:p>
          <a:p>
            <a:r>
              <a:rPr lang="en-US" dirty="0" smtClean="0"/>
              <a:t>    &lt;PAGES&gt;605&lt;/PAGES&gt;</a:t>
            </a:r>
          </a:p>
          <a:p>
            <a:r>
              <a:rPr lang="en-US" dirty="0" smtClean="0"/>
              <a:t>    &lt;PRICE&gt;$4.95&lt;/PRICE&gt;</a:t>
            </a:r>
          </a:p>
          <a:p>
            <a:r>
              <a:rPr lang="en-US" dirty="0" smtClean="0"/>
              <a:t>  &lt;/BOOK&gt;</a:t>
            </a:r>
          </a:p>
        </p:txBody>
      </p:sp>
    </p:spTree>
    <p:extLst>
      <p:ext uri="{BB962C8B-B14F-4D97-AF65-F5344CB8AC3E}">
        <p14:creationId xmlns:p14="http://schemas.microsoft.com/office/powerpoint/2010/main" val="4518502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20093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40229"/>
            <a:ext cx="10515600" cy="5436734"/>
          </a:xfrm>
        </p:spPr>
        <p:txBody>
          <a:bodyPr/>
          <a:lstStyle/>
          <a:p>
            <a:r>
              <a:rPr lang="en-US" dirty="0" smtClean="0"/>
              <a:t>&lt;BOOK&gt;</a:t>
            </a:r>
          </a:p>
          <a:p>
            <a:r>
              <a:rPr lang="en-US" dirty="0" smtClean="0"/>
              <a:t>    &lt;TITLE&gt;The Scarlet Letter&lt;/TITLE&gt;</a:t>
            </a:r>
          </a:p>
          <a:p>
            <a:r>
              <a:rPr lang="en-US" dirty="0" smtClean="0"/>
              <a:t>    &lt;AUTHOR&gt;Nathaniel Hawthorne&lt;/AUTHOR&gt;</a:t>
            </a:r>
          </a:p>
          <a:p>
            <a:r>
              <a:rPr lang="en-US" dirty="0" smtClean="0"/>
              <a:t>    &lt;BINDING&gt;trade paperback&lt;/BINDING&gt;</a:t>
            </a:r>
          </a:p>
          <a:p>
            <a:r>
              <a:rPr lang="en-US" dirty="0" smtClean="0"/>
              <a:t>    &lt;PAGES&gt;253&lt;/PAGES&gt;</a:t>
            </a:r>
          </a:p>
          <a:p>
            <a:r>
              <a:rPr lang="en-US" dirty="0" smtClean="0"/>
              <a:t>    &lt;PRICE&gt;$4.25&lt;/PRICE&gt;</a:t>
            </a:r>
          </a:p>
          <a:p>
            <a:r>
              <a:rPr lang="en-US" dirty="0" smtClean="0"/>
              <a:t>  &lt;/BOOK&gt;</a:t>
            </a:r>
          </a:p>
          <a:p>
            <a:r>
              <a:rPr lang="en-US" dirty="0" smtClean="0"/>
              <a:t>&lt;/INVENTORY&gt;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27328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5738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74914"/>
            <a:ext cx="10515600" cy="5502049"/>
          </a:xfrm>
        </p:spPr>
        <p:txBody>
          <a:bodyPr/>
          <a:lstStyle/>
          <a:p>
            <a:r>
              <a:rPr lang="ru-RU" dirty="0" smtClean="0"/>
              <a:t>Примечание. Для описания базы данных в XML предусмотрена возможность работы с несколькими форматами (например, формат .</a:t>
            </a:r>
            <a:r>
              <a:rPr lang="ru-RU" dirty="0" err="1" smtClean="0"/>
              <a:t>mdb</a:t>
            </a:r>
            <a:r>
              <a:rPr lang="ru-RU" dirty="0" smtClean="0"/>
              <a:t> </a:t>
            </a:r>
            <a:r>
              <a:rPr lang="ru-RU" dirty="0" err="1" smtClean="0"/>
              <a:t>Access</a:t>
            </a:r>
            <a:r>
              <a:rPr lang="ru-RU" dirty="0" smtClean="0"/>
              <a:t> или .</a:t>
            </a:r>
            <a:r>
              <a:rPr lang="ru-RU" dirty="0" err="1" smtClean="0"/>
              <a:t>dbf</a:t>
            </a:r>
            <a:r>
              <a:rPr lang="ru-RU" dirty="0" smtClean="0"/>
              <a:t> </a:t>
            </a:r>
            <a:r>
              <a:rPr lang="ru-RU" dirty="0" err="1" smtClean="0"/>
              <a:t>dBase</a:t>
            </a:r>
            <a:r>
              <a:rPr lang="ru-RU" dirty="0" smtClean="0"/>
              <a:t>): язык XML построен на принципе открытых и доступных стандартов.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60339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79161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83771"/>
            <a:ext cx="10515600" cy="5393192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Имена элементов в XML-документе (такие как INVENTORY, BOOK и TITLE в приведенном выше примере) не являются определениями языка XML. Вы всего лишь назначаете эти имена при создании определенного документа. Для ваших элементов вы можете выбирать любые корректно заданные имена ( LIST вместо INVENTORY, либо ITEM вместо BOOK ).</a:t>
            </a:r>
          </a:p>
          <a:p>
            <a:endParaRPr lang="ru-RU" dirty="0" smtClean="0"/>
          </a:p>
          <a:p>
            <a:r>
              <a:rPr lang="ru-RU" dirty="0" smtClean="0"/>
              <a:t>Совет. Когда  присваиваете имена в XML-документе, старайтесь делать их по возможности наиболее информативными. Одним из преимуществ XML-документа является то, что каждому фрагменту информации может быть присвоено информативное описание.</a:t>
            </a:r>
          </a:p>
          <a:p>
            <a:endParaRPr lang="ru-RU" dirty="0" smtClean="0"/>
          </a:p>
          <a:p>
            <a:r>
              <a:rPr lang="ru-RU" dirty="0" smtClean="0"/>
              <a:t>В предыдущем примере XML-документ имеет иерархическую структуру в виде дерева с элементами, вложенными в другие элементы, и с одним элементом верхнего уровня (в нашем примере – INVENTORY ) – он носит название элемент Документ или корневой элемент, – который содержит все другие элементы. Структуру описанного в примере документа можно представить, как показано на рисунке.</a:t>
            </a:r>
          </a:p>
          <a:p>
            <a:r>
              <a:rPr lang="ru-RU" dirty="0" smtClean="0"/>
              <a:t>Таким образом, с помощью XML можно описать иерархическую структуру документа, такого как книга, содержащего части, главы и разделы.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76943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030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2476" y="957943"/>
            <a:ext cx="10454819" cy="489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3466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36361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Создание </a:t>
            </a:r>
            <a:r>
              <a:rPr lang="en-US" b="1" dirty="0"/>
              <a:t>XML-</a:t>
            </a:r>
            <a:r>
              <a:rPr lang="ru-RU" b="1" dirty="0" smtClean="0"/>
              <a:t>документов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001486"/>
            <a:ext cx="10515600" cy="5175477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Поскольку в </a:t>
            </a:r>
            <a:r>
              <a:rPr lang="ru-RU" i="1" dirty="0"/>
              <a:t>XML</a:t>
            </a:r>
            <a:r>
              <a:rPr lang="ru-RU" dirty="0"/>
              <a:t> нет типовых элементов, может показаться, что в нем вообще отсутствуют какие-либо стандарты. Тем не менее, язык </a:t>
            </a:r>
            <a:r>
              <a:rPr lang="ru-RU" i="1" dirty="0" smtClean="0"/>
              <a:t>XML </a:t>
            </a:r>
            <a:r>
              <a:rPr lang="ru-RU" dirty="0" smtClean="0"/>
              <a:t>имеет </a:t>
            </a:r>
            <a:r>
              <a:rPr lang="ru-RU" dirty="0"/>
              <a:t>строго определенный </a:t>
            </a:r>
            <a:r>
              <a:rPr lang="ru-RU" i="1" dirty="0"/>
              <a:t>синтаксис</a:t>
            </a:r>
            <a:r>
              <a:rPr lang="ru-RU" dirty="0"/>
              <a:t>. Например, в отличие от </a:t>
            </a:r>
            <a:r>
              <a:rPr lang="ru-RU" i="1" dirty="0"/>
              <a:t>HTML</a:t>
            </a:r>
            <a:r>
              <a:rPr lang="ru-RU" dirty="0"/>
              <a:t>, каждый элемент </a:t>
            </a:r>
            <a:r>
              <a:rPr lang="ru-RU" i="1" dirty="0"/>
              <a:t>XML</a:t>
            </a:r>
            <a:r>
              <a:rPr lang="ru-RU" dirty="0"/>
              <a:t> должен содержать начальный и конечный </a:t>
            </a:r>
            <a:r>
              <a:rPr lang="ru-RU" i="1" dirty="0"/>
              <a:t>тег</a:t>
            </a:r>
            <a:r>
              <a:rPr lang="ru-RU" dirty="0"/>
              <a:t> (либо специальный пустой </a:t>
            </a:r>
            <a:r>
              <a:rPr lang="ru-RU" i="1" dirty="0" smtClean="0"/>
              <a:t>тег</a:t>
            </a:r>
            <a:r>
              <a:rPr lang="ru-RU" dirty="0" smtClean="0"/>
              <a:t>). </a:t>
            </a:r>
            <a:r>
              <a:rPr lang="ru-RU" dirty="0"/>
              <a:t>Любой вложенный элемент должен быть полностью определен внутри элемента, в состав которого он входит.</a:t>
            </a:r>
          </a:p>
          <a:p>
            <a:r>
              <a:rPr lang="ru-RU" dirty="0"/>
              <a:t>На деле гибкость в создании ваших собственных элементов требует строгого соблюдения синтаксиса. Это обусловлено тем, что структура </a:t>
            </a:r>
            <a:r>
              <a:rPr lang="ru-RU" i="1" dirty="0"/>
              <a:t>XML</a:t>
            </a:r>
            <a:r>
              <a:rPr lang="ru-RU" dirty="0"/>
              <a:t>-документов должна быть понятной для программы, которая обрабатывает и отображает информацию, содержащуюся в этих документах. Строгий </a:t>
            </a:r>
            <a:r>
              <a:rPr lang="ru-RU" i="1" dirty="0"/>
              <a:t>синтаксис</a:t>
            </a:r>
            <a:r>
              <a:rPr lang="ru-RU" dirty="0"/>
              <a:t> придает </a:t>
            </a:r>
            <a:r>
              <a:rPr lang="ru-RU" i="1" dirty="0"/>
              <a:t>XML</a:t>
            </a:r>
            <a:r>
              <a:rPr lang="ru-RU" dirty="0"/>
              <a:t>-документу предсказуемую форму и облегчает написание программы обработки. Основное назначение языка </a:t>
            </a:r>
            <a:r>
              <a:rPr lang="ru-RU" i="1" dirty="0"/>
              <a:t>XML</a:t>
            </a:r>
            <a:r>
              <a:rPr lang="ru-RU" dirty="0"/>
              <a:t> – облегчить работу с документами в </a:t>
            </a:r>
            <a:r>
              <a:rPr lang="ru-RU" i="1" dirty="0" err="1"/>
              <a:t>Web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89086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23446"/>
          </a:xfrm>
        </p:spPr>
        <p:txBody>
          <a:bodyPr/>
          <a:lstStyle/>
          <a:p>
            <a:r>
              <a:rPr lang="ru-RU" b="1" dirty="0"/>
              <a:t>Отображение </a:t>
            </a:r>
            <a:r>
              <a:rPr lang="en-US" b="1" dirty="0"/>
              <a:t>XML-</a:t>
            </a:r>
            <a:r>
              <a:rPr lang="ru-RU" b="1" dirty="0" smtClean="0"/>
              <a:t>документов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4805363"/>
          </a:xfrm>
        </p:spPr>
        <p:txBody>
          <a:bodyPr/>
          <a:lstStyle/>
          <a:p>
            <a:r>
              <a:rPr lang="ru-RU" dirty="0"/>
              <a:t>При отображении </a:t>
            </a:r>
            <a:r>
              <a:rPr lang="ru-RU" i="1" dirty="0"/>
              <a:t>HTML</a:t>
            </a:r>
            <a:r>
              <a:rPr lang="ru-RU" dirty="0"/>
              <a:t>-страницы </a:t>
            </a:r>
            <a:r>
              <a:rPr lang="ru-RU" i="1" dirty="0"/>
              <a:t>браузер</a:t>
            </a:r>
            <a:r>
              <a:rPr lang="ru-RU" dirty="0"/>
              <a:t> определяет, что элемент Н1, например, является заголовком верхнего уровня, и отображает его в соответствующем формате. Это определяется тем, что данный элемент является частью </a:t>
            </a:r>
            <a:r>
              <a:rPr lang="ru-RU" i="1" dirty="0"/>
              <a:t>HTML</a:t>
            </a:r>
            <a:r>
              <a:rPr lang="ru-RU" dirty="0"/>
              <a:t>-стандарта. Но каким образом </a:t>
            </a:r>
            <a:r>
              <a:rPr lang="ru-RU" i="1" dirty="0"/>
              <a:t>браузер</a:t>
            </a:r>
            <a:r>
              <a:rPr lang="ru-RU" dirty="0"/>
              <a:t> либо другая </a:t>
            </a:r>
            <a:r>
              <a:rPr lang="ru-RU" i="1" dirty="0"/>
              <a:t>программа</a:t>
            </a:r>
            <a:r>
              <a:rPr lang="ru-RU" dirty="0"/>
              <a:t> определяет, как обрабатывать и отображать элементы созданного вами </a:t>
            </a:r>
            <a:r>
              <a:rPr lang="ru-RU" i="1" dirty="0"/>
              <a:t>XML</a:t>
            </a:r>
            <a:r>
              <a:rPr lang="ru-RU" dirty="0"/>
              <a:t>-документа (такого как </a:t>
            </a:r>
            <a:r>
              <a:rPr lang="ru-RU" i="1" dirty="0"/>
              <a:t>BOOK</a:t>
            </a:r>
            <a:r>
              <a:rPr lang="ru-RU" dirty="0"/>
              <a:t> или </a:t>
            </a:r>
            <a:r>
              <a:rPr lang="ru-RU" i="1" dirty="0"/>
              <a:t>BINDING</a:t>
            </a:r>
            <a:r>
              <a:rPr lang="ru-RU" dirty="0"/>
              <a:t> в нашем примере), если вы сами составили эти элементы?</a:t>
            </a:r>
          </a:p>
          <a:p>
            <a:r>
              <a:rPr lang="ru-RU" dirty="0"/>
              <a:t>Есть три основных способа сообщить браузеру (в частности, </a:t>
            </a:r>
            <a:r>
              <a:rPr lang="ru-RU" dirty="0" err="1"/>
              <a:t>Microsoft</a:t>
            </a:r>
            <a:r>
              <a:rPr lang="ru-RU" dirty="0"/>
              <a:t> </a:t>
            </a:r>
            <a:r>
              <a:rPr lang="ru-RU" i="1" dirty="0" err="1"/>
              <a:t>Internet</a:t>
            </a:r>
            <a:r>
              <a:rPr lang="ru-RU" dirty="0"/>
              <a:t> </a:t>
            </a:r>
            <a:r>
              <a:rPr lang="ru-RU" dirty="0" err="1"/>
              <a:t>Explorer</a:t>
            </a:r>
            <a:r>
              <a:rPr lang="ru-RU" dirty="0"/>
              <a:t> 5), как обрабатывать и отображать каждый из созданных вами </a:t>
            </a:r>
            <a:r>
              <a:rPr lang="ru-RU" i="1" dirty="0"/>
              <a:t>XML</a:t>
            </a:r>
            <a:r>
              <a:rPr lang="ru-RU" dirty="0"/>
              <a:t>-элементов.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00738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258330"/>
          </a:xfrm>
        </p:spPr>
        <p:txBody>
          <a:bodyPr>
            <a:normAutofit fontScale="90000"/>
          </a:bodyPr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914400"/>
            <a:ext cx="10515600" cy="5262563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FF0000"/>
                </a:solidFill>
              </a:rPr>
              <a:t>Таблица стилей. </a:t>
            </a:r>
            <a:r>
              <a:rPr lang="ru-RU" sz="3200" dirty="0"/>
              <a:t>С помощью данного метода вы связываете таблицу стилей с XML-документом. Таблица стилей представляет собой отдельный файл, содержащий инструкции для форматирования индивидуальных XML-элементов. Вы можете использовать либо каскадную таблицу стилей (</a:t>
            </a:r>
            <a:r>
              <a:rPr lang="ru-RU" sz="3200" i="1" dirty="0" err="1"/>
              <a:t>Cascading</a:t>
            </a:r>
            <a:r>
              <a:rPr lang="ru-RU" sz="3200" i="1" dirty="0"/>
              <a:t> </a:t>
            </a:r>
            <a:r>
              <a:rPr lang="ru-RU" sz="3200" i="1" dirty="0" err="1"/>
              <a:t>Style</a:t>
            </a:r>
            <a:r>
              <a:rPr lang="ru-RU" sz="3200" i="1" dirty="0"/>
              <a:t> </a:t>
            </a:r>
            <a:r>
              <a:rPr lang="ru-RU" sz="3200" i="1" dirty="0" err="1"/>
              <a:t>Sheet</a:t>
            </a:r>
            <a:r>
              <a:rPr lang="ru-RU" sz="3200" dirty="0"/>
              <a:t> – CSS), которая также применяется для HTML-страниц, либо расширяемую таблицу в формате языка стилевых таблиц (</a:t>
            </a:r>
            <a:r>
              <a:rPr lang="ru-RU" sz="3200" dirty="0" err="1"/>
              <a:t>Extensible</a:t>
            </a:r>
            <a:r>
              <a:rPr lang="ru-RU" sz="3200" dirty="0"/>
              <a:t> </a:t>
            </a:r>
            <a:r>
              <a:rPr lang="ru-RU" sz="3200" dirty="0" err="1"/>
              <a:t>Stylesheet</a:t>
            </a:r>
            <a:r>
              <a:rPr lang="ru-RU" sz="3200" dirty="0"/>
              <a:t> </a:t>
            </a:r>
            <a:r>
              <a:rPr lang="ru-RU" sz="3200" dirty="0" err="1"/>
              <a:t>Language</a:t>
            </a:r>
            <a:r>
              <a:rPr lang="ru-RU" sz="3200" dirty="0"/>
              <a:t> – </a:t>
            </a:r>
            <a:r>
              <a:rPr lang="ru-RU" sz="3200" i="1" dirty="0"/>
              <a:t>XSL</a:t>
            </a:r>
            <a:r>
              <a:rPr lang="ru-RU" sz="3200" dirty="0"/>
              <a:t>), обладающую значительно более широкими возможностями, нежели CSS, и разработанную специально для XML-документов.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8046211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363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48145"/>
            <a:ext cx="10515600" cy="5428818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srgbClr val="FF0000"/>
                </a:solidFill>
              </a:rPr>
              <a:t>Связывание данных. </a:t>
            </a:r>
            <a:r>
              <a:rPr lang="ru-RU" sz="3600" dirty="0"/>
              <a:t>Этот метод требует создания HTML-страницы, связывания с ней XML-документа и установления взаимодействий стандартных HTML-элементов на странице, таких как SPAN или TABLE, с элементами XML. В дальнейшем HTML-элементы автоматически отображают информацию из связанных с ними XML-элементов. 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8028834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363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06582"/>
            <a:ext cx="10515600" cy="5470381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FF0000"/>
                </a:solidFill>
              </a:rPr>
              <a:t>Написание сценария.</a:t>
            </a:r>
            <a:r>
              <a:rPr lang="ru-RU" sz="3200" dirty="0"/>
              <a:t> В этом методе вы создаете HTML-страницу, связываете ее с XML-документом и имеете доступ к индивидуальным XML-элементам с помощью специально написанного кода сценария (</a:t>
            </a:r>
            <a:r>
              <a:rPr lang="ru-RU" sz="3200" dirty="0" err="1"/>
              <a:t>JavaScript</a:t>
            </a:r>
            <a:r>
              <a:rPr lang="ru-RU" sz="3200" dirty="0"/>
              <a:t> или </a:t>
            </a:r>
            <a:r>
              <a:rPr lang="ru-RU" sz="3200" dirty="0" err="1"/>
              <a:t>Microsoft</a:t>
            </a:r>
            <a:r>
              <a:rPr lang="ru-RU" sz="3200" dirty="0"/>
              <a:t> </a:t>
            </a:r>
            <a:r>
              <a:rPr lang="ru-RU" sz="3200" dirty="0" err="1"/>
              <a:t>Visual</a:t>
            </a:r>
            <a:r>
              <a:rPr lang="ru-RU" sz="3200" dirty="0"/>
              <a:t> </a:t>
            </a:r>
            <a:r>
              <a:rPr lang="ru-RU" sz="3200" dirty="0" err="1"/>
              <a:t>Basic</a:t>
            </a:r>
            <a:r>
              <a:rPr lang="ru-RU" sz="3200" dirty="0"/>
              <a:t> </a:t>
            </a:r>
            <a:r>
              <a:rPr lang="ru-RU" sz="3200" dirty="0" err="1"/>
              <a:t>Scripting</a:t>
            </a:r>
            <a:r>
              <a:rPr lang="ru-RU" sz="3200" dirty="0"/>
              <a:t> </a:t>
            </a:r>
            <a:r>
              <a:rPr lang="ru-RU" sz="3200" dirty="0" err="1"/>
              <a:t>Edition</a:t>
            </a:r>
            <a:r>
              <a:rPr lang="ru-RU" sz="3200" dirty="0"/>
              <a:t> [</a:t>
            </a:r>
            <a:r>
              <a:rPr lang="ru-RU" sz="3200" dirty="0" err="1"/>
              <a:t>VBScript</a:t>
            </a:r>
            <a:r>
              <a:rPr lang="ru-RU" sz="3200" dirty="0"/>
              <a:t>]). Браузер воспринимает XML-документ как объектную модель документа (</a:t>
            </a:r>
            <a:r>
              <a:rPr lang="ru-RU" sz="3200" dirty="0" err="1"/>
              <a:t>Document</a:t>
            </a:r>
            <a:r>
              <a:rPr lang="ru-RU" sz="3200" dirty="0"/>
              <a:t> </a:t>
            </a:r>
            <a:r>
              <a:rPr lang="ru-RU" sz="3200" dirty="0" err="1"/>
              <a:t>Object</a:t>
            </a:r>
            <a:r>
              <a:rPr lang="ru-RU" sz="3200" dirty="0"/>
              <a:t> </a:t>
            </a:r>
            <a:r>
              <a:rPr lang="ru-RU" sz="3200" dirty="0" err="1"/>
              <a:t>Model</a:t>
            </a:r>
            <a:r>
              <a:rPr lang="ru-RU" sz="3200" dirty="0"/>
              <a:t> – DOM), состоящую из большого набора объектов, свойств и команд. Написанный код позволяет осуществлять доступ, отображение и манипулирование XML-элементами.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721501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90839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SGML, HTML </a:t>
            </a:r>
            <a:r>
              <a:rPr lang="ru-RU" b="1" dirty="0"/>
              <a:t>и </a:t>
            </a:r>
            <a:r>
              <a:rPr lang="en-US" b="1" dirty="0" smtClean="0"/>
              <a:t>XML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955964"/>
            <a:ext cx="10515600" cy="5220999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Обобщенный </a:t>
            </a:r>
            <a:r>
              <a:rPr lang="ru-RU" i="1" dirty="0"/>
              <a:t>структурированный язык</a:t>
            </a:r>
            <a:r>
              <a:rPr lang="ru-RU" dirty="0"/>
              <a:t> разметки (</a:t>
            </a:r>
            <a:r>
              <a:rPr lang="ru-RU" dirty="0" err="1"/>
              <a:t>Structured</a:t>
            </a:r>
            <a:r>
              <a:rPr lang="ru-RU" dirty="0"/>
              <a:t> </a:t>
            </a:r>
            <a:r>
              <a:rPr lang="ru-RU" dirty="0" err="1"/>
              <a:t>Generalized</a:t>
            </a:r>
            <a:r>
              <a:rPr lang="ru-RU" dirty="0"/>
              <a:t> </a:t>
            </a:r>
            <a:r>
              <a:rPr lang="ru-RU" i="1" dirty="0" err="1"/>
              <a:t>Markup</a:t>
            </a:r>
            <a:r>
              <a:rPr lang="ru-RU" dirty="0"/>
              <a:t> </a:t>
            </a:r>
            <a:r>
              <a:rPr lang="ru-RU" i="1" dirty="0" err="1"/>
              <a:t>Language</a:t>
            </a:r>
            <a:r>
              <a:rPr lang="ru-RU" dirty="0"/>
              <a:t> – </a:t>
            </a:r>
            <a:r>
              <a:rPr lang="ru-RU" i="1" dirty="0"/>
              <a:t>SGML</a:t>
            </a:r>
            <a:r>
              <a:rPr lang="ru-RU" dirty="0"/>
              <a:t>) является родоначальником всех языков разметки. Языки </a:t>
            </a:r>
            <a:r>
              <a:rPr lang="ru-RU" i="1" dirty="0"/>
              <a:t>HTML</a:t>
            </a:r>
            <a:r>
              <a:rPr lang="ru-RU" dirty="0"/>
              <a:t> и </a:t>
            </a:r>
            <a:r>
              <a:rPr lang="ru-RU" i="1" dirty="0"/>
              <a:t>XML</a:t>
            </a:r>
            <a:r>
              <a:rPr lang="ru-RU" dirty="0"/>
              <a:t> образованы из </a:t>
            </a:r>
            <a:r>
              <a:rPr lang="ru-RU" i="1" dirty="0"/>
              <a:t>SGML</a:t>
            </a:r>
            <a:r>
              <a:rPr lang="ru-RU" dirty="0"/>
              <a:t> (хотя и различными способами). </a:t>
            </a:r>
            <a:r>
              <a:rPr lang="ru-RU" i="1" dirty="0"/>
              <a:t>SGML</a:t>
            </a:r>
            <a:r>
              <a:rPr lang="ru-RU" dirty="0"/>
              <a:t> определяет базовый </a:t>
            </a:r>
            <a:r>
              <a:rPr lang="ru-RU" i="1" dirty="0"/>
              <a:t>синтаксис</a:t>
            </a:r>
            <a:r>
              <a:rPr lang="ru-RU" dirty="0"/>
              <a:t>, но дает вам возможность создавать собственные элементы (отсюда термин обобщенный в названии языка). Чтобы использовать </a:t>
            </a:r>
            <a:r>
              <a:rPr lang="ru-RU" i="1" dirty="0"/>
              <a:t>SGML</a:t>
            </a:r>
            <a:r>
              <a:rPr lang="ru-RU" dirty="0"/>
              <a:t> для описания определенного документа, вы должны продумать соответствующий набор элементов и структуру документа. Например, чтобы описать книгу, вы должны использовать созданные вами элементы с именами BOOK, PART, </a:t>
            </a:r>
            <a:r>
              <a:rPr lang="ru-RU" i="1" dirty="0"/>
              <a:t>CHAPTER</a:t>
            </a:r>
            <a:r>
              <a:rPr lang="ru-RU" dirty="0"/>
              <a:t>, INTRODUCTION, A-SECTION, B-SECTION, C-</a:t>
            </a:r>
            <a:r>
              <a:rPr lang="ru-RU" dirty="0" err="1"/>
              <a:t>SECTIONи</a:t>
            </a:r>
            <a:r>
              <a:rPr lang="ru-RU" dirty="0"/>
              <a:t> т.д.</a:t>
            </a:r>
          </a:p>
          <a:p>
            <a:r>
              <a:rPr lang="ru-RU" dirty="0"/>
              <a:t>Набор наиболее употребительных элементов, используемых для описания документа определенного типа, называется </a:t>
            </a:r>
            <a:r>
              <a:rPr lang="ru-RU" i="1" dirty="0"/>
              <a:t>SGML</a:t>
            </a:r>
            <a:r>
              <a:rPr lang="ru-RU" dirty="0"/>
              <a:t>-приложением. (</a:t>
            </a:r>
            <a:r>
              <a:rPr lang="ru-RU" i="1" dirty="0"/>
              <a:t>SGML</a:t>
            </a:r>
            <a:r>
              <a:rPr lang="ru-RU" dirty="0"/>
              <a:t>-</a:t>
            </a:r>
            <a:r>
              <a:rPr lang="ru-RU" i="1" dirty="0"/>
              <a:t>приложение</a:t>
            </a:r>
            <a:r>
              <a:rPr lang="ru-RU" dirty="0"/>
              <a:t> также включает в себя правила, устанавливающие способы организации элементов, а также другие особенности их </a:t>
            </a:r>
            <a:r>
              <a:rPr lang="ru-RU" dirty="0" smtClean="0"/>
              <a:t>взаимодействия.) </a:t>
            </a:r>
            <a:r>
              <a:rPr lang="ru-RU" dirty="0"/>
              <a:t>Вы можете определить ваше собственное </a:t>
            </a:r>
            <a:r>
              <a:rPr lang="ru-RU" i="1" dirty="0"/>
              <a:t>SGML</a:t>
            </a:r>
            <a:r>
              <a:rPr lang="ru-RU" dirty="0"/>
              <a:t>-</a:t>
            </a:r>
            <a:r>
              <a:rPr lang="ru-RU" i="1" dirty="0"/>
              <a:t>приложение</a:t>
            </a:r>
            <a:r>
              <a:rPr lang="ru-RU" dirty="0"/>
              <a:t>, чтобы описать тип документа, с которым вы работаете, либо в теле основной программы должно быть определено </a:t>
            </a:r>
            <a:r>
              <a:rPr lang="ru-RU" i="1" dirty="0"/>
              <a:t>SGML</a:t>
            </a:r>
            <a:r>
              <a:rPr lang="ru-RU" dirty="0"/>
              <a:t>-</a:t>
            </a:r>
            <a:r>
              <a:rPr lang="ru-RU" i="1" dirty="0"/>
              <a:t>приложение</a:t>
            </a:r>
            <a:r>
              <a:rPr lang="ru-RU" dirty="0"/>
              <a:t> для описания типовых документов. Наиболее известным примером последнего типа приложений является </a:t>
            </a:r>
            <a:r>
              <a:rPr lang="ru-RU" i="1" dirty="0"/>
              <a:t>HTML</a:t>
            </a:r>
            <a:r>
              <a:rPr lang="ru-RU" dirty="0"/>
              <a:t>, который представляет собой </a:t>
            </a:r>
            <a:r>
              <a:rPr lang="ru-RU" i="1" dirty="0"/>
              <a:t>SGML</a:t>
            </a:r>
            <a:r>
              <a:rPr lang="ru-RU" dirty="0"/>
              <a:t>-</a:t>
            </a:r>
            <a:r>
              <a:rPr lang="ru-RU" i="1" dirty="0"/>
              <a:t>приложение</a:t>
            </a:r>
            <a:r>
              <a:rPr lang="ru-RU" dirty="0"/>
              <a:t>, разработанное в 1991 г. для описания </a:t>
            </a:r>
            <a:r>
              <a:rPr lang="ru-RU" i="1" dirty="0" err="1"/>
              <a:t>Web</a:t>
            </a:r>
            <a:r>
              <a:rPr lang="ru-RU" dirty="0"/>
              <a:t>-страниц.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07825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207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06582"/>
            <a:ext cx="10515600" cy="5470381"/>
          </a:xfrm>
        </p:spPr>
        <p:txBody>
          <a:bodyPr>
            <a:normAutofit fontScale="40000" lnSpcReduction="20000"/>
          </a:bodyPr>
          <a:lstStyle/>
          <a:p>
            <a:r>
              <a:rPr lang="ru-RU" sz="5100" dirty="0"/>
              <a:t>Казалось бы, язык </a:t>
            </a:r>
            <a:r>
              <a:rPr lang="ru-RU" sz="5100" i="1" dirty="0"/>
              <a:t>SGML</a:t>
            </a:r>
            <a:r>
              <a:rPr lang="ru-RU" sz="5100" dirty="0"/>
              <a:t> вполне подходит для описания </a:t>
            </a:r>
            <a:r>
              <a:rPr lang="ru-RU" sz="5100" i="1" dirty="0" err="1"/>
              <a:t>Web</a:t>
            </a:r>
            <a:r>
              <a:rPr lang="ru-RU" sz="5100" dirty="0"/>
              <a:t>-документов. Однако разработчики из консорциума </a:t>
            </a:r>
            <a:r>
              <a:rPr lang="ru-RU" sz="5100" i="1" dirty="0"/>
              <a:t>W3C</a:t>
            </a:r>
            <a:r>
              <a:rPr lang="ru-RU" sz="5100" dirty="0"/>
              <a:t> посчитали, что он является слишком сложным и фундаментальным, чтобы эффективно представлять информацию в </a:t>
            </a:r>
            <a:r>
              <a:rPr lang="ru-RU" sz="5100" i="1" dirty="0" err="1"/>
              <a:t>Web</a:t>
            </a:r>
            <a:r>
              <a:rPr lang="ru-RU" sz="5100" dirty="0"/>
              <a:t>. Гибкость и большое обилие средств, поддерживаемых </a:t>
            </a:r>
            <a:r>
              <a:rPr lang="ru-RU" sz="5100" i="1" dirty="0"/>
              <a:t>SGML</a:t>
            </a:r>
            <a:r>
              <a:rPr lang="ru-RU" sz="5100" dirty="0"/>
              <a:t>, затрудняет написание программного обеспечения, необходимого для обработки и отображения </a:t>
            </a:r>
            <a:r>
              <a:rPr lang="ru-RU" sz="5100" i="1" dirty="0"/>
              <a:t>SGML</a:t>
            </a:r>
            <a:r>
              <a:rPr lang="ru-RU" sz="5100" dirty="0"/>
              <a:t>-информации в </a:t>
            </a:r>
            <a:r>
              <a:rPr lang="ru-RU" sz="5100" i="1" dirty="0" err="1"/>
              <a:t>Web</a:t>
            </a:r>
            <a:r>
              <a:rPr lang="ru-RU" sz="5100" dirty="0"/>
              <a:t>-браузерах. Следовало бы приспособить часть языка </a:t>
            </a:r>
            <a:r>
              <a:rPr lang="ru-RU" sz="5100" i="1" dirty="0"/>
              <a:t>SGML</a:t>
            </a:r>
            <a:r>
              <a:rPr lang="ru-RU" sz="5100" dirty="0"/>
              <a:t> специально для помещения информации в </a:t>
            </a:r>
            <a:r>
              <a:rPr lang="ru-RU" sz="5100" i="1" dirty="0" err="1"/>
              <a:t>Web</a:t>
            </a:r>
            <a:r>
              <a:rPr lang="ru-RU" sz="5100" dirty="0"/>
              <a:t>. В 1996 г. </a:t>
            </a:r>
            <a:r>
              <a:rPr lang="ru-RU" sz="5100" i="1" dirty="0"/>
              <a:t>группа</a:t>
            </a:r>
            <a:r>
              <a:rPr lang="ru-RU" sz="5100" dirty="0"/>
              <a:t> </a:t>
            </a:r>
            <a:r>
              <a:rPr lang="ru-RU" sz="5100" i="1" dirty="0"/>
              <a:t>XML</a:t>
            </a:r>
            <a:r>
              <a:rPr lang="ru-RU" sz="5100" dirty="0"/>
              <a:t> </a:t>
            </a:r>
            <a:r>
              <a:rPr lang="ru-RU" sz="5100" i="1" dirty="0" err="1"/>
              <a:t>Working</a:t>
            </a:r>
            <a:r>
              <a:rPr lang="ru-RU" sz="5100" i="1" dirty="0"/>
              <a:t> </a:t>
            </a:r>
            <a:r>
              <a:rPr lang="ru-RU" sz="5100" i="1" dirty="0" err="1"/>
              <a:t>Group</a:t>
            </a:r>
            <a:r>
              <a:rPr lang="ru-RU" sz="5100" dirty="0"/>
              <a:t> разработала </a:t>
            </a:r>
            <a:r>
              <a:rPr lang="ru-RU" sz="5100" i="1" dirty="0"/>
              <a:t>ветвь</a:t>
            </a:r>
            <a:r>
              <a:rPr lang="ru-RU" sz="5100" dirty="0"/>
              <a:t> языка </a:t>
            </a:r>
            <a:r>
              <a:rPr lang="ru-RU" sz="5100" i="1" dirty="0"/>
              <a:t>SGML</a:t>
            </a:r>
            <a:r>
              <a:rPr lang="ru-RU" sz="5100" dirty="0"/>
              <a:t>, назвав его расширяемым языком разметки – </a:t>
            </a:r>
            <a:r>
              <a:rPr lang="ru-RU" sz="5100" i="1" dirty="0" err="1"/>
              <a:t>Extensible</a:t>
            </a:r>
            <a:r>
              <a:rPr lang="ru-RU" sz="5100" i="1" dirty="0"/>
              <a:t> </a:t>
            </a:r>
            <a:r>
              <a:rPr lang="ru-RU" sz="5100" i="1" dirty="0" err="1"/>
              <a:t>Markup</a:t>
            </a:r>
            <a:r>
              <a:rPr lang="ru-RU" sz="5100" i="1" dirty="0"/>
              <a:t> </a:t>
            </a:r>
            <a:r>
              <a:rPr lang="ru-RU" sz="5100" i="1" dirty="0" err="1"/>
              <a:t>Language</a:t>
            </a:r>
            <a:r>
              <a:rPr lang="ru-RU" sz="5100" dirty="0"/>
              <a:t>.</a:t>
            </a:r>
          </a:p>
          <a:p>
            <a:r>
              <a:rPr lang="ru-RU" sz="5100" i="1" dirty="0"/>
              <a:t>XML</a:t>
            </a:r>
            <a:r>
              <a:rPr lang="ru-RU" sz="5100" dirty="0"/>
              <a:t> является упрощенной версией </a:t>
            </a:r>
            <a:r>
              <a:rPr lang="ru-RU" sz="5100" i="1" dirty="0"/>
              <a:t>SGML</a:t>
            </a:r>
            <a:r>
              <a:rPr lang="ru-RU" sz="5100" dirty="0"/>
              <a:t>, приспособленной для </a:t>
            </a:r>
            <a:r>
              <a:rPr lang="ru-RU" sz="5100" i="1" dirty="0" err="1"/>
              <a:t>Web</a:t>
            </a:r>
            <a:r>
              <a:rPr lang="ru-RU" sz="5100" dirty="0"/>
              <a:t>. Как и </a:t>
            </a:r>
            <a:r>
              <a:rPr lang="ru-RU" sz="5100" i="1" dirty="0"/>
              <a:t>SGML</a:t>
            </a:r>
            <a:r>
              <a:rPr lang="ru-RU" sz="5100" dirty="0"/>
              <a:t>, </a:t>
            </a:r>
            <a:r>
              <a:rPr lang="ru-RU" sz="5100" i="1" dirty="0"/>
              <a:t>XML</a:t>
            </a:r>
            <a:r>
              <a:rPr lang="ru-RU" sz="5100" dirty="0"/>
              <a:t> дает возможность разрабатывать собственные наборы элементов при описании определенного документа. Как и в </a:t>
            </a:r>
            <a:r>
              <a:rPr lang="ru-RU" sz="5100" i="1" dirty="0"/>
              <a:t>SGML</a:t>
            </a:r>
            <a:r>
              <a:rPr lang="ru-RU" sz="5100" dirty="0"/>
              <a:t>, в теле программы может быть определено </a:t>
            </a:r>
            <a:r>
              <a:rPr lang="ru-RU" sz="5100" i="1" dirty="0"/>
              <a:t>XML</a:t>
            </a:r>
            <a:r>
              <a:rPr lang="ru-RU" sz="5100" dirty="0"/>
              <a:t>-</a:t>
            </a:r>
            <a:r>
              <a:rPr lang="ru-RU" sz="5100" i="1" dirty="0"/>
              <a:t>приложение</a:t>
            </a:r>
            <a:r>
              <a:rPr lang="ru-RU" sz="5100" dirty="0"/>
              <a:t> (или словарь), которое содержит набор наиболее употребительных элементов общего назначения и структуру документа, которая может быть использована для описания документа определенного типа (например, документов, содержащих математические формулы или векторную графику). </a:t>
            </a:r>
            <a:r>
              <a:rPr lang="ru-RU" sz="5100" i="1" dirty="0" smtClean="0"/>
              <a:t>Синтаксис</a:t>
            </a:r>
            <a:r>
              <a:rPr lang="ru-RU" sz="5100" dirty="0"/>
              <a:t> </a:t>
            </a:r>
            <a:r>
              <a:rPr lang="ru-RU" sz="5100" i="1" dirty="0"/>
              <a:t>XML</a:t>
            </a:r>
            <a:r>
              <a:rPr lang="ru-RU" sz="5100" dirty="0"/>
              <a:t> более простой, чем </a:t>
            </a:r>
            <a:r>
              <a:rPr lang="ru-RU" sz="5100" i="1" dirty="0"/>
              <a:t>SGML</a:t>
            </a:r>
            <a:r>
              <a:rPr lang="ru-RU" sz="5100" dirty="0"/>
              <a:t>, что облегчает восприятие </a:t>
            </a:r>
            <a:r>
              <a:rPr lang="ru-RU" sz="5100" i="1" dirty="0"/>
              <a:t>XML</a:t>
            </a:r>
            <a:r>
              <a:rPr lang="ru-RU" sz="5100" dirty="0"/>
              <a:t>-документов, а также написание программ браузеров, кодов и </a:t>
            </a:r>
            <a:r>
              <a:rPr lang="ru-RU" sz="5100" i="1" dirty="0" err="1"/>
              <a:t>Web</a:t>
            </a:r>
            <a:r>
              <a:rPr lang="ru-RU" sz="5100" dirty="0"/>
              <a:t>-страниц для доступа и представления информации документа.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9768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32402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Заменит ли </a:t>
            </a:r>
            <a:r>
              <a:rPr lang="en-US" b="1" dirty="0"/>
              <a:t>XML HTML</a:t>
            </a:r>
            <a:r>
              <a:rPr lang="en-US" b="1" dirty="0" smtClean="0"/>
              <a:t>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997528"/>
            <a:ext cx="10515600" cy="5179435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На сегодняшний день ответ на этот вопрос отрицательный. </a:t>
            </a:r>
            <a:r>
              <a:rPr lang="ru-RU" i="1" dirty="0"/>
              <a:t>HTML</a:t>
            </a:r>
            <a:r>
              <a:rPr lang="ru-RU" dirty="0"/>
              <a:t> по-прежнему остается основным языком для сообщения браузеру, как отображать информацию в </a:t>
            </a:r>
            <a:r>
              <a:rPr lang="ru-RU" i="1" dirty="0" err="1"/>
              <a:t>Web</a:t>
            </a:r>
            <a:r>
              <a:rPr lang="ru-RU" dirty="0"/>
              <a:t>.</a:t>
            </a:r>
          </a:p>
          <a:p>
            <a:r>
              <a:rPr lang="ru-RU" dirty="0" smtClean="0"/>
              <a:t>B браузерах вы </a:t>
            </a:r>
            <a:r>
              <a:rPr lang="ru-RU" dirty="0"/>
              <a:t>можете открывать </a:t>
            </a:r>
            <a:r>
              <a:rPr lang="ru-RU" i="1" dirty="0"/>
              <a:t>XML</a:t>
            </a:r>
            <a:r>
              <a:rPr lang="ru-RU" dirty="0"/>
              <a:t>-документы с </a:t>
            </a:r>
            <a:r>
              <a:rPr lang="ru-RU" i="1" dirty="0"/>
              <a:t>вложенными таблицами</a:t>
            </a:r>
            <a:r>
              <a:rPr lang="ru-RU" dirty="0"/>
              <a:t> стилей непосредственно браузером, не используя </a:t>
            </a:r>
            <a:r>
              <a:rPr lang="ru-RU" i="1" dirty="0"/>
              <a:t>HTML</a:t>
            </a:r>
            <a:r>
              <a:rPr lang="ru-RU" dirty="0"/>
              <a:t>-страницы. Однако в двух других основных методах отображения </a:t>
            </a:r>
            <a:r>
              <a:rPr lang="ru-RU" i="1" dirty="0"/>
              <a:t>XML</a:t>
            </a:r>
            <a:r>
              <a:rPr lang="ru-RU" dirty="0"/>
              <a:t>-документов – связывании данных и DOM-сценариях – </a:t>
            </a:r>
            <a:r>
              <a:rPr lang="ru-RU" i="1" dirty="0"/>
              <a:t>отображение</a:t>
            </a:r>
            <a:r>
              <a:rPr lang="ru-RU" dirty="0"/>
              <a:t> </a:t>
            </a:r>
            <a:r>
              <a:rPr lang="ru-RU" i="1" dirty="0"/>
              <a:t>XML</a:t>
            </a:r>
            <a:r>
              <a:rPr lang="ru-RU" dirty="0"/>
              <a:t>-документов осуществляется через </a:t>
            </a:r>
            <a:r>
              <a:rPr lang="ru-RU" i="1" dirty="0"/>
              <a:t>HTML</a:t>
            </a:r>
            <a:r>
              <a:rPr lang="ru-RU" dirty="0"/>
              <a:t> </a:t>
            </a:r>
            <a:r>
              <a:rPr lang="ru-RU" i="1" dirty="0" err="1"/>
              <a:t>Web</a:t>
            </a:r>
            <a:r>
              <a:rPr lang="ru-RU" dirty="0"/>
              <a:t>-страницы. (Даже при применении метода таблиц стилей в случае, если вы используете язык </a:t>
            </a:r>
            <a:r>
              <a:rPr lang="ru-RU" i="1" dirty="0"/>
              <a:t>XSL</a:t>
            </a:r>
            <a:r>
              <a:rPr lang="ru-RU" dirty="0"/>
              <a:t>, вам потребуется воспользоваться </a:t>
            </a:r>
            <a:r>
              <a:rPr lang="ru-RU" i="1" dirty="0"/>
              <a:t>HTML</a:t>
            </a:r>
            <a:r>
              <a:rPr lang="ru-RU" dirty="0"/>
              <a:t>, чтобы сообщить браузеру, каким образом форматировать </a:t>
            </a:r>
            <a:r>
              <a:rPr lang="ru-RU" i="1" dirty="0"/>
              <a:t>XML</a:t>
            </a:r>
            <a:r>
              <a:rPr lang="ru-RU" dirty="0"/>
              <a:t>-данные.)</a:t>
            </a:r>
          </a:p>
          <a:p>
            <a:r>
              <a:rPr lang="ru-RU" dirty="0"/>
              <a:t>Не заменяя </a:t>
            </a:r>
            <a:r>
              <a:rPr lang="ru-RU" i="1" dirty="0"/>
              <a:t>HTML</a:t>
            </a:r>
            <a:r>
              <a:rPr lang="ru-RU" dirty="0"/>
              <a:t>, </a:t>
            </a:r>
            <a:r>
              <a:rPr lang="ru-RU" i="1" dirty="0"/>
              <a:t>XML</a:t>
            </a:r>
            <a:r>
              <a:rPr lang="ru-RU" dirty="0"/>
              <a:t> в настоящее время используется в сочетании с ним, существенно расширяя возможности </a:t>
            </a:r>
            <a:r>
              <a:rPr lang="ru-RU" i="1" dirty="0" err="1"/>
              <a:t>Web</a:t>
            </a:r>
            <a:r>
              <a:rPr lang="ru-RU" dirty="0"/>
              <a:t>-страниц для:</a:t>
            </a:r>
          </a:p>
          <a:p>
            <a:r>
              <a:rPr lang="ru-RU" dirty="0"/>
              <a:t>виртуального представления документов любого типа;</a:t>
            </a:r>
          </a:p>
          <a:p>
            <a:r>
              <a:rPr lang="ru-RU" dirty="0"/>
              <a:t>сортировки, фильтрации, упорядочения, поиска и манипулирования информацией иными способами;</a:t>
            </a:r>
          </a:p>
          <a:p>
            <a:r>
              <a:rPr lang="ru-RU" dirty="0"/>
              <a:t>представления информации в структурированном виде.</a:t>
            </a:r>
          </a:p>
          <a:p>
            <a:r>
              <a:rPr lang="ru-RU" dirty="0"/>
              <a:t>Как заявляют сами разработчики, </a:t>
            </a:r>
            <a:r>
              <a:rPr lang="ru-RU" i="1" dirty="0"/>
              <a:t>XML</a:t>
            </a:r>
            <a:r>
              <a:rPr lang="ru-RU" dirty="0"/>
              <a:t> был создан для взаимодействия с </a:t>
            </a:r>
            <a:r>
              <a:rPr lang="ru-RU" i="1" dirty="0"/>
              <a:t>HTML</a:t>
            </a:r>
            <a:r>
              <a:rPr lang="ru-RU" dirty="0"/>
              <a:t> и совместного с ним использования.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7123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66148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Стандартные </a:t>
            </a:r>
            <a:r>
              <a:rPr lang="en-US" b="1" dirty="0"/>
              <a:t>XML-</a:t>
            </a:r>
            <a:r>
              <a:rPr lang="ru-RU" b="1" dirty="0" smtClean="0"/>
              <a:t>приложения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31274"/>
            <a:ext cx="10515600" cy="5345689"/>
          </a:xfrm>
        </p:spPr>
        <p:txBody>
          <a:bodyPr>
            <a:normAutofit/>
          </a:bodyPr>
          <a:lstStyle/>
          <a:p>
            <a:r>
              <a:rPr lang="ru-RU" dirty="0"/>
              <a:t>Вы можете использовать </a:t>
            </a:r>
            <a:r>
              <a:rPr lang="ru-RU" i="1" dirty="0"/>
              <a:t>XML</a:t>
            </a:r>
            <a:r>
              <a:rPr lang="ru-RU" dirty="0"/>
              <a:t> не только для описания отдельного документа. Индивидуальный </a:t>
            </a:r>
            <a:r>
              <a:rPr lang="ru-RU" i="1" dirty="0"/>
              <a:t>пользователь</a:t>
            </a:r>
            <a:r>
              <a:rPr lang="ru-RU" dirty="0"/>
              <a:t>, компания или комитет по стандартам может определить необходимый набор элементов </a:t>
            </a:r>
            <a:r>
              <a:rPr lang="ru-RU" i="1" dirty="0"/>
              <a:t>XML</a:t>
            </a:r>
            <a:r>
              <a:rPr lang="ru-RU" dirty="0"/>
              <a:t> и структуру документа, которые будут применяться для особого класса документов. Подобный набор элементов и описание структуры документа называют </a:t>
            </a:r>
            <a:r>
              <a:rPr lang="ru-RU" b="1" dirty="0"/>
              <a:t>XML-приложением</a:t>
            </a:r>
            <a:r>
              <a:rPr lang="ru-RU" dirty="0"/>
              <a:t> или </a:t>
            </a:r>
            <a:r>
              <a:rPr lang="ru-RU" b="1" dirty="0"/>
              <a:t>XML-словарем</a:t>
            </a:r>
            <a:r>
              <a:rPr lang="ru-RU" dirty="0"/>
              <a:t>.</a:t>
            </a:r>
          </a:p>
          <a:p>
            <a:r>
              <a:rPr lang="ru-RU" dirty="0"/>
              <a:t>Например, организация может определить </a:t>
            </a:r>
            <a:r>
              <a:rPr lang="ru-RU" i="1" dirty="0"/>
              <a:t>XML</a:t>
            </a:r>
            <a:r>
              <a:rPr lang="ru-RU" dirty="0"/>
              <a:t>-</a:t>
            </a:r>
            <a:r>
              <a:rPr lang="ru-RU" i="1" dirty="0"/>
              <a:t>приложение</a:t>
            </a:r>
            <a:r>
              <a:rPr lang="ru-RU" dirty="0"/>
              <a:t> для создания документов, описывающих молекулярные структуры, людские ресурсы, </a:t>
            </a:r>
            <a:r>
              <a:rPr lang="ru-RU" i="1" dirty="0"/>
              <a:t>мультимедиа</a:t>
            </a:r>
            <a:r>
              <a:rPr lang="ru-RU" dirty="0"/>
              <a:t> презентации или содержащих векторную графику. </a:t>
            </a:r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26377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5442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27364"/>
            <a:ext cx="10515600" cy="5449599"/>
          </a:xfrm>
        </p:spPr>
        <p:txBody>
          <a:bodyPr/>
          <a:lstStyle/>
          <a:p>
            <a:r>
              <a:rPr lang="ru-RU" i="1" dirty="0"/>
              <a:t>XML</a:t>
            </a:r>
            <a:r>
              <a:rPr lang="ru-RU" dirty="0"/>
              <a:t>-</a:t>
            </a:r>
            <a:r>
              <a:rPr lang="ru-RU" i="1" dirty="0"/>
              <a:t>приложение</a:t>
            </a:r>
            <a:r>
              <a:rPr lang="ru-RU" dirty="0"/>
              <a:t> обычно определяется созданием </a:t>
            </a:r>
            <a:r>
              <a:rPr lang="ru-RU" b="1" dirty="0"/>
              <a:t>описателя типа документа (DTD)</a:t>
            </a:r>
            <a:r>
              <a:rPr lang="ru-RU" dirty="0"/>
              <a:t>, который является допустимым компонентом </a:t>
            </a:r>
            <a:r>
              <a:rPr lang="ru-RU" i="1" dirty="0"/>
              <a:t>XML</a:t>
            </a:r>
            <a:r>
              <a:rPr lang="ru-RU" dirty="0"/>
              <a:t>-документа. </a:t>
            </a:r>
            <a:r>
              <a:rPr lang="ru-RU" i="1" dirty="0"/>
              <a:t>DTD</a:t>
            </a:r>
            <a:r>
              <a:rPr lang="ru-RU" dirty="0"/>
              <a:t> построен по схеме </a:t>
            </a:r>
            <a:r>
              <a:rPr lang="ru-RU" i="1" dirty="0"/>
              <a:t>базы данных</a:t>
            </a:r>
            <a:r>
              <a:rPr lang="ru-RU" dirty="0"/>
              <a:t>: он устанавливает и определяет имена элементов, которые могут быть использованы в документе, порядок, в котором элементы могут появляться, доступные к применению атрибуты элементов и другие особенности документа. Для практического использования </a:t>
            </a:r>
            <a:r>
              <a:rPr lang="ru-RU" i="1" dirty="0"/>
              <a:t>XML</a:t>
            </a:r>
            <a:r>
              <a:rPr lang="ru-RU" dirty="0"/>
              <a:t>-приложения вы обычно включаете его </a:t>
            </a:r>
            <a:r>
              <a:rPr lang="ru-RU" i="1" dirty="0"/>
              <a:t>DTD</a:t>
            </a:r>
            <a:r>
              <a:rPr lang="ru-RU" dirty="0"/>
              <a:t> в ваш </a:t>
            </a:r>
            <a:r>
              <a:rPr lang="ru-RU" i="1" dirty="0"/>
              <a:t>XML</a:t>
            </a:r>
            <a:r>
              <a:rPr lang="ru-RU" dirty="0"/>
              <a:t>-документ; наличие </a:t>
            </a:r>
            <a:r>
              <a:rPr lang="ru-RU" i="1" dirty="0"/>
              <a:t>DTD</a:t>
            </a:r>
            <a:r>
              <a:rPr lang="ru-RU" dirty="0"/>
              <a:t> в документе ограничивает круг элементов и структур, которые вы будете использовать, вследствие чего ваш документ отвечает стандартам данного приложения.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22188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9598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52055"/>
            <a:ext cx="10515600" cy="5324908"/>
          </a:xfrm>
        </p:spPr>
        <p:txBody>
          <a:bodyPr/>
          <a:lstStyle/>
          <a:p>
            <a:r>
              <a:rPr lang="ru-RU" dirty="0"/>
              <a:t>Преимущества применения стандартных </a:t>
            </a:r>
            <a:r>
              <a:rPr lang="ru-RU" i="1" dirty="0"/>
              <a:t>XML</a:t>
            </a:r>
            <a:r>
              <a:rPr lang="ru-RU" dirty="0"/>
              <a:t>-приложений при разработке ваших документов состоят в том, что вы можете совместно использовать документы со всеми другими пользователями приложения, а документ может обрабатываться и отображаться с помощью программного обеспечения, которое уже создано для данного приложения.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05870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45366"/>
          </a:xfrm>
        </p:spPr>
        <p:txBody>
          <a:bodyPr>
            <a:normAutofit fontScale="90000"/>
          </a:bodyPr>
          <a:lstStyle/>
          <a:p>
            <a:r>
              <a:rPr lang="en-US" sz="3200" b="1" dirty="0"/>
              <a:t>XML-</a:t>
            </a:r>
            <a:r>
              <a:rPr lang="ru-RU" sz="3200" b="1" dirty="0"/>
              <a:t>приложения, повышающие качество </a:t>
            </a:r>
            <a:r>
              <a:rPr lang="en-US" sz="3200" b="1" dirty="0" smtClean="0"/>
              <a:t>XML-</a:t>
            </a:r>
            <a:r>
              <a:rPr lang="ru-RU" sz="3200" b="1" dirty="0" smtClean="0"/>
              <a:t>документов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10492"/>
            <a:ext cx="10515600" cy="5366471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Кроме </a:t>
            </a:r>
            <a:r>
              <a:rPr lang="ru-RU" i="1" dirty="0"/>
              <a:t>XML</a:t>
            </a:r>
            <a:r>
              <a:rPr lang="ru-RU" dirty="0"/>
              <a:t>-приложений для описания определенных классов документов имеется несколько </a:t>
            </a:r>
            <a:r>
              <a:rPr lang="ru-RU" i="1" dirty="0"/>
              <a:t>XML</a:t>
            </a:r>
            <a:r>
              <a:rPr lang="ru-RU" dirty="0"/>
              <a:t>-приложений, которые вы можете применять внутри </a:t>
            </a:r>
            <a:r>
              <a:rPr lang="ru-RU" i="1" dirty="0"/>
              <a:t>XML</a:t>
            </a:r>
            <a:r>
              <a:rPr lang="ru-RU" dirty="0"/>
              <a:t>-документа любого типа. Эти приложения облегчают создание документа и улучшают его качество. Ниже приведены примеры таких приложений.</a:t>
            </a:r>
          </a:p>
          <a:p>
            <a:r>
              <a:rPr lang="ru-RU" b="1" dirty="0" err="1"/>
              <a:t>Extensible</a:t>
            </a:r>
            <a:r>
              <a:rPr lang="ru-RU" b="1" dirty="0"/>
              <a:t> </a:t>
            </a:r>
            <a:r>
              <a:rPr lang="ru-RU" b="1" dirty="0" err="1"/>
              <a:t>Stylesheet</a:t>
            </a:r>
            <a:r>
              <a:rPr lang="ru-RU" b="1" dirty="0"/>
              <a:t> </a:t>
            </a:r>
            <a:r>
              <a:rPr lang="ru-RU" b="1" dirty="0" err="1"/>
              <a:t>Language</a:t>
            </a:r>
            <a:r>
              <a:rPr lang="ru-RU" b="1" dirty="0"/>
              <a:t> (XSL)</a:t>
            </a:r>
            <a:r>
              <a:rPr lang="ru-RU" dirty="0"/>
              <a:t> позволяет вам создавать мощные стилевые таблицы с использованием синтаксиса XML.</a:t>
            </a:r>
          </a:p>
          <a:p>
            <a:r>
              <a:rPr lang="ru-RU" b="1" dirty="0"/>
              <a:t>XML </a:t>
            </a:r>
            <a:r>
              <a:rPr lang="ru-RU" b="1" dirty="0" err="1"/>
              <a:t>Schema</a:t>
            </a:r>
            <a:r>
              <a:rPr lang="ru-RU" dirty="0"/>
              <a:t> позволяет разрабатывать подробные схемы для ваших XML-документов с использованием стандартного синтаксиса XML, что является более мощной альтернативой применения DTD.</a:t>
            </a:r>
          </a:p>
          <a:p>
            <a:r>
              <a:rPr lang="ru-RU" b="1" dirty="0"/>
              <a:t>XML </a:t>
            </a:r>
            <a:r>
              <a:rPr lang="ru-RU" b="1" dirty="0" err="1"/>
              <a:t>Linking</a:t>
            </a:r>
            <a:r>
              <a:rPr lang="ru-RU" b="1" dirty="0"/>
              <a:t> </a:t>
            </a:r>
            <a:r>
              <a:rPr lang="ru-RU" b="1" dirty="0" err="1"/>
              <a:t>Language</a:t>
            </a:r>
            <a:r>
              <a:rPr lang="ru-RU" b="1" dirty="0"/>
              <a:t> (</a:t>
            </a:r>
            <a:r>
              <a:rPr lang="ru-RU" b="1" dirty="0" err="1"/>
              <a:t>XLink</a:t>
            </a:r>
            <a:r>
              <a:rPr lang="ru-RU" b="1" dirty="0"/>
              <a:t>)</a:t>
            </a:r>
            <a:r>
              <a:rPr lang="ru-RU" dirty="0"/>
              <a:t> дает возможность связывать ваши XML-документы. Он поддерживает множественные целевые ссылки и другие полезные функции, обеспечивая большую свободу по сравнению с механизмом организации ссылок в HTML.</a:t>
            </a:r>
          </a:p>
          <a:p>
            <a:r>
              <a:rPr lang="ru-RU" b="1" dirty="0"/>
              <a:t>XML </a:t>
            </a:r>
            <a:r>
              <a:rPr lang="ru-RU" b="1" dirty="0" err="1"/>
              <a:t>Pointer</a:t>
            </a:r>
            <a:r>
              <a:rPr lang="ru-RU" b="1" dirty="0"/>
              <a:t> </a:t>
            </a:r>
            <a:r>
              <a:rPr lang="ru-RU" b="1" dirty="0" err="1"/>
              <a:t>Language</a:t>
            </a:r>
            <a:r>
              <a:rPr lang="ru-RU" b="1" dirty="0"/>
              <a:t> (</a:t>
            </a:r>
            <a:r>
              <a:rPr lang="ru-RU" b="1" dirty="0" err="1"/>
              <a:t>XPointer</a:t>
            </a:r>
            <a:r>
              <a:rPr lang="ru-RU" b="1" dirty="0"/>
              <a:t>)</a:t>
            </a:r>
            <a:r>
              <a:rPr lang="ru-RU" dirty="0"/>
              <a:t> позволяет определять гибкие целевые ссылки. При совместном использовании </a:t>
            </a:r>
            <a:r>
              <a:rPr lang="ru-RU" dirty="0" err="1"/>
              <a:t>XPointer</a:t>
            </a:r>
            <a:r>
              <a:rPr lang="ru-RU" dirty="0"/>
              <a:t> и </a:t>
            </a:r>
            <a:r>
              <a:rPr lang="ru-RU" dirty="0" err="1"/>
              <a:t>XLink</a:t>
            </a:r>
            <a:r>
              <a:rPr lang="ru-RU" dirty="0"/>
              <a:t> вы можете организовывать ссылки на любое место в целевом документе – а не только переходы к специально выделенным пунктам.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32873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8693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Реальное использование </a:t>
            </a:r>
            <a:r>
              <a:rPr lang="en-US" b="1" dirty="0" smtClean="0"/>
              <a:t>XML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52056"/>
            <a:ext cx="10515600" cy="5324907"/>
          </a:xfrm>
        </p:spPr>
        <p:txBody>
          <a:bodyPr>
            <a:normAutofit fontScale="55000" lnSpcReduction="20000"/>
          </a:bodyPr>
          <a:lstStyle/>
          <a:p>
            <a:r>
              <a:rPr lang="ru-RU" b="1" dirty="0"/>
              <a:t>Работа с базами данных</a:t>
            </a:r>
            <a:r>
              <a:rPr lang="ru-RU" dirty="0"/>
              <a:t>. Подобно традиционным базам данных XML может быть использован для присвоения метки каждому полю информации внутри каждой записи базы данных. (Например, можно пометить каждое имя, адрес и номер телефона внутри записей списка адресов.) После этого вы сможете отображать данные различными способами и организовывать поиск, сортировку, фильтрацию и иную обработку данных.</a:t>
            </a:r>
          </a:p>
          <a:p>
            <a:r>
              <a:rPr lang="ru-RU" b="1" dirty="0"/>
              <a:t>Структурирование документов</a:t>
            </a:r>
            <a:r>
              <a:rPr lang="ru-RU" dirty="0"/>
              <a:t>. Иерархическая структура XML-документов идеально подходит для разметки структуры таких документов, как романы, научные труды, пьесы. Например, вы можете использовать XML для разметки пьесы на акты, сцены, размечать действующих лиц, сюжетные линии, декорации и т. д. XML-разметка дает возможность программам отображать или распечатывать документ в необходимом формате; находить, извлекать или манипулировать информацией в документе; генерировать оглавления, резюме и аннотации; обрабатывать информацию иными способами.</a:t>
            </a:r>
          </a:p>
          <a:p>
            <a:r>
              <a:rPr lang="ru-RU" b="1" dirty="0"/>
              <a:t>Работа с векторной графикой</a:t>
            </a:r>
            <a:r>
              <a:rPr lang="ru-RU" dirty="0"/>
              <a:t> (VML – </a:t>
            </a:r>
            <a:r>
              <a:rPr lang="ru-RU" dirty="0" err="1"/>
              <a:t>Vector</a:t>
            </a:r>
            <a:r>
              <a:rPr lang="ru-RU" dirty="0"/>
              <a:t> </a:t>
            </a:r>
            <a:r>
              <a:rPr lang="ru-RU" dirty="0" err="1"/>
              <a:t>Markup</a:t>
            </a:r>
            <a:r>
              <a:rPr lang="ru-RU" dirty="0"/>
              <a:t> </a:t>
            </a:r>
            <a:r>
              <a:rPr lang="ru-RU" dirty="0" err="1"/>
              <a:t>Language</a:t>
            </a:r>
            <a:r>
              <a:rPr lang="ru-RU" dirty="0"/>
              <a:t>).</a:t>
            </a:r>
          </a:p>
          <a:p>
            <a:r>
              <a:rPr lang="ru-RU" b="1" dirty="0"/>
              <a:t>Мультимедиа презентации</a:t>
            </a:r>
            <a:r>
              <a:rPr lang="ru-RU" dirty="0"/>
              <a:t> (SMIL – </a:t>
            </a:r>
            <a:r>
              <a:rPr lang="ru-RU" dirty="0" err="1"/>
              <a:t>Synchronized</a:t>
            </a:r>
            <a:r>
              <a:rPr lang="ru-RU" dirty="0"/>
              <a:t> </a:t>
            </a:r>
            <a:r>
              <a:rPr lang="ru-RU" dirty="0" err="1"/>
              <a:t>Multimedia</a:t>
            </a:r>
            <a:r>
              <a:rPr lang="ru-RU" dirty="0"/>
              <a:t> </a:t>
            </a:r>
            <a:r>
              <a:rPr lang="ru-RU" dirty="0" err="1"/>
              <a:t>Integration</a:t>
            </a:r>
            <a:r>
              <a:rPr lang="ru-RU" dirty="0"/>
              <a:t> </a:t>
            </a:r>
            <a:r>
              <a:rPr lang="ru-RU" dirty="0" err="1"/>
              <a:t>Language</a:t>
            </a:r>
            <a:r>
              <a:rPr lang="ru-RU" dirty="0"/>
              <a:t>, HTML + TIME – HTML </a:t>
            </a:r>
            <a:r>
              <a:rPr lang="ru-RU" dirty="0" err="1"/>
              <a:t>Timed</a:t>
            </a:r>
            <a:r>
              <a:rPr lang="ru-RU" dirty="0"/>
              <a:t> </a:t>
            </a:r>
            <a:r>
              <a:rPr lang="ru-RU" dirty="0" err="1"/>
              <a:t>Interactive</a:t>
            </a:r>
            <a:r>
              <a:rPr lang="ru-RU" dirty="0"/>
              <a:t> </a:t>
            </a:r>
            <a:r>
              <a:rPr lang="ru-RU" dirty="0" err="1"/>
              <a:t>Multimedia</a:t>
            </a:r>
            <a:r>
              <a:rPr lang="ru-RU" dirty="0"/>
              <a:t> </a:t>
            </a:r>
            <a:r>
              <a:rPr lang="ru-RU" dirty="0" err="1"/>
              <a:t>Extensions</a:t>
            </a:r>
            <a:r>
              <a:rPr lang="ru-RU" dirty="0"/>
              <a:t>).</a:t>
            </a:r>
          </a:p>
          <a:p>
            <a:r>
              <a:rPr lang="ru-RU" b="1" dirty="0"/>
              <a:t>Описание каналов</a:t>
            </a:r>
            <a:r>
              <a:rPr lang="ru-RU" dirty="0"/>
              <a:t>. Каналы представляют собой </a:t>
            </a:r>
            <a:r>
              <a:rPr lang="ru-RU" dirty="0" err="1"/>
              <a:t>Web</a:t>
            </a:r>
            <a:r>
              <a:rPr lang="ru-RU" dirty="0"/>
              <a:t>-страницы, которые автоматически рассылаются подписчикам. (CDF – </a:t>
            </a:r>
            <a:r>
              <a:rPr lang="ru-RU" dirty="0" err="1"/>
              <a:t>Channel</a:t>
            </a:r>
            <a:r>
              <a:rPr lang="ru-RU" dirty="0"/>
              <a:t> </a:t>
            </a:r>
            <a:r>
              <a:rPr lang="ru-RU" dirty="0" err="1"/>
              <a:t>Definition</a:t>
            </a:r>
            <a:r>
              <a:rPr lang="ru-RU" dirty="0"/>
              <a:t> </a:t>
            </a:r>
            <a:r>
              <a:rPr lang="ru-RU" dirty="0" err="1"/>
              <a:t>Format</a:t>
            </a:r>
            <a:r>
              <a:rPr lang="ru-RU" dirty="0"/>
              <a:t>).</a:t>
            </a:r>
          </a:p>
          <a:p>
            <a:r>
              <a:rPr lang="ru-RU" b="1" dirty="0"/>
              <a:t>Описание программных пакетов и их взаимосвязей</a:t>
            </a:r>
            <a:r>
              <a:rPr lang="ru-RU" dirty="0"/>
              <a:t>. Такие описания обеспечивают распространение и обновление программных продуктов в сети. (OSD – </a:t>
            </a:r>
            <a:r>
              <a:rPr lang="ru-RU" dirty="0" err="1"/>
              <a:t>Open</a:t>
            </a:r>
            <a:r>
              <a:rPr lang="ru-RU" dirty="0"/>
              <a:t> </a:t>
            </a:r>
            <a:r>
              <a:rPr lang="ru-RU" dirty="0" err="1"/>
              <a:t>Software</a:t>
            </a:r>
            <a:r>
              <a:rPr lang="ru-RU" dirty="0"/>
              <a:t> </a:t>
            </a:r>
            <a:r>
              <a:rPr lang="ru-RU" dirty="0" err="1"/>
              <a:t>Description</a:t>
            </a:r>
            <a:r>
              <a:rPr lang="ru-RU" dirty="0"/>
              <a:t>).</a:t>
            </a:r>
          </a:p>
          <a:p>
            <a:r>
              <a:rPr lang="ru-RU" b="1" dirty="0"/>
              <a:t>Взаимодействие приложений через </a:t>
            </a:r>
            <a:r>
              <a:rPr lang="ru-RU" b="1" dirty="0" err="1"/>
              <a:t>Web</a:t>
            </a:r>
            <a:r>
              <a:rPr lang="ru-RU" b="1" dirty="0"/>
              <a:t> с использованием XML-сообщений</a:t>
            </a:r>
            <a:r>
              <a:rPr lang="ru-RU" dirty="0"/>
              <a:t>. Эти сообщения являются независимыми от операционных систем, объектных моделей и компьютерных языков. (SOAP – </a:t>
            </a:r>
            <a:r>
              <a:rPr lang="ru-RU" dirty="0" err="1"/>
              <a:t>Simple</a:t>
            </a:r>
            <a:r>
              <a:rPr lang="ru-RU" dirty="0"/>
              <a:t> </a:t>
            </a:r>
            <a:r>
              <a:rPr lang="ru-RU" dirty="0" err="1"/>
              <a:t>Object</a:t>
            </a:r>
            <a:r>
              <a:rPr lang="ru-RU" dirty="0"/>
              <a:t> </a:t>
            </a:r>
            <a:r>
              <a:rPr lang="ru-RU" dirty="0" err="1"/>
              <a:t>Access</a:t>
            </a:r>
            <a:r>
              <a:rPr lang="ru-RU" dirty="0"/>
              <a:t> </a:t>
            </a:r>
            <a:r>
              <a:rPr lang="ru-RU" dirty="0" err="1"/>
              <a:t>Protocol</a:t>
            </a:r>
            <a:r>
              <a:rPr lang="ru-RU" dirty="0"/>
              <a:t>).</a:t>
            </a:r>
          </a:p>
          <a:p>
            <a:r>
              <a:rPr lang="ru-RU" b="1" dirty="0"/>
              <a:t>Отправка электронных бизнес-карт через e-</a:t>
            </a:r>
            <a:r>
              <a:rPr lang="ru-RU" b="1" dirty="0" err="1"/>
              <a:t>mail</a:t>
            </a:r>
            <a:r>
              <a:rPr lang="ru-RU" dirty="0"/>
              <a:t>.</a:t>
            </a:r>
          </a:p>
          <a:p>
            <a:r>
              <a:rPr lang="ru-RU" b="1" dirty="0"/>
              <a:t>Обмен финансовой информацией</a:t>
            </a:r>
            <a:r>
              <a:rPr lang="ru-RU" dirty="0"/>
              <a:t>. Обмен информацией в открытом и понятном формате осуществляется между финансовыми программами (такими как </a:t>
            </a:r>
            <a:r>
              <a:rPr lang="ru-RU" dirty="0" err="1"/>
              <a:t>Quicken</a:t>
            </a:r>
            <a:r>
              <a:rPr lang="ru-RU" dirty="0"/>
              <a:t> и </a:t>
            </a:r>
            <a:r>
              <a:rPr lang="ru-RU" dirty="0" err="1"/>
              <a:t>Microsoft</a:t>
            </a:r>
            <a:r>
              <a:rPr lang="ru-RU" dirty="0"/>
              <a:t> </a:t>
            </a:r>
            <a:r>
              <a:rPr lang="ru-RU" dirty="0" err="1"/>
              <a:t>Money</a:t>
            </a:r>
            <a:r>
              <a:rPr lang="ru-RU" dirty="0"/>
              <a:t>) и финансовыми институтами (банками, общественными фондами). (OFX – </a:t>
            </a:r>
            <a:r>
              <a:rPr lang="ru-RU" dirty="0" err="1"/>
              <a:t>Open</a:t>
            </a:r>
            <a:r>
              <a:rPr lang="ru-RU" dirty="0"/>
              <a:t> </a:t>
            </a:r>
            <a:r>
              <a:rPr lang="ru-RU" dirty="0" err="1"/>
              <a:t>Financial</a:t>
            </a:r>
            <a:r>
              <a:rPr lang="ru-RU" dirty="0"/>
              <a:t> </a:t>
            </a:r>
            <a:r>
              <a:rPr lang="ru-RU" dirty="0" err="1"/>
              <a:t>Exchange</a:t>
            </a:r>
            <a:r>
              <a:rPr lang="ru-RU" dirty="0"/>
              <a:t>).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82293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5442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27364"/>
            <a:ext cx="10515600" cy="5449599"/>
          </a:xfrm>
        </p:spPr>
        <p:txBody>
          <a:bodyPr>
            <a:normAutofit fontScale="47500" lnSpcReduction="20000"/>
          </a:bodyPr>
          <a:lstStyle/>
          <a:p>
            <a:r>
              <a:rPr lang="ru-RU" b="1" dirty="0"/>
              <a:t>Создание, управление и использование сложных цифровых форм для коммерческих </a:t>
            </a:r>
            <a:r>
              <a:rPr lang="ru-RU" b="1" dirty="0" err="1"/>
              <a:t>Internet</a:t>
            </a:r>
            <a:r>
              <a:rPr lang="ru-RU" b="1" dirty="0"/>
              <a:t>-транзакций</a:t>
            </a:r>
            <a:r>
              <a:rPr lang="ru-RU" dirty="0"/>
              <a:t>. Подобные формы могут включать оцифрованные подписи, которые делают их признанными юридически. (XFDL – </a:t>
            </a:r>
            <a:r>
              <a:rPr lang="ru-RU" dirty="0" err="1"/>
              <a:t>Extensible</a:t>
            </a:r>
            <a:r>
              <a:rPr lang="ru-RU" dirty="0"/>
              <a:t> </a:t>
            </a:r>
            <a:r>
              <a:rPr lang="ru-RU" dirty="0" err="1"/>
              <a:t>Forms</a:t>
            </a:r>
            <a:r>
              <a:rPr lang="ru-RU" dirty="0"/>
              <a:t> </a:t>
            </a:r>
            <a:r>
              <a:rPr lang="ru-RU" dirty="0" err="1"/>
              <a:t>Description</a:t>
            </a:r>
            <a:r>
              <a:rPr lang="ru-RU" dirty="0"/>
              <a:t> </a:t>
            </a:r>
            <a:r>
              <a:rPr lang="ru-RU" dirty="0" err="1"/>
              <a:t>Language</a:t>
            </a:r>
            <a:r>
              <a:rPr lang="ru-RU" dirty="0"/>
              <a:t>).</a:t>
            </a:r>
          </a:p>
          <a:p>
            <a:r>
              <a:rPr lang="ru-RU" b="1" dirty="0"/>
              <a:t>Обмен запросами по приему на работу и резюме</a:t>
            </a:r>
            <a:r>
              <a:rPr lang="ru-RU" dirty="0"/>
              <a:t> (HRMML – </a:t>
            </a:r>
            <a:r>
              <a:rPr lang="ru-RU" dirty="0" err="1"/>
              <a:t>Human</a:t>
            </a:r>
            <a:r>
              <a:rPr lang="ru-RU" dirty="0"/>
              <a:t> </a:t>
            </a:r>
            <a:r>
              <a:rPr lang="ru-RU" dirty="0" err="1"/>
              <a:t>Resource</a:t>
            </a:r>
            <a:r>
              <a:rPr lang="ru-RU" dirty="0"/>
              <a:t> </a:t>
            </a:r>
            <a:r>
              <a:rPr lang="ru-RU" dirty="0" err="1"/>
              <a:t>Management</a:t>
            </a:r>
            <a:r>
              <a:rPr lang="ru-RU" dirty="0"/>
              <a:t> </a:t>
            </a:r>
            <a:r>
              <a:rPr lang="ru-RU" dirty="0" err="1"/>
              <a:t>Markup</a:t>
            </a:r>
            <a:r>
              <a:rPr lang="ru-RU" dirty="0"/>
              <a:t> </a:t>
            </a:r>
            <a:r>
              <a:rPr lang="ru-RU" dirty="0" err="1"/>
              <a:t>Language</a:t>
            </a:r>
            <a:r>
              <a:rPr lang="ru-RU" dirty="0"/>
              <a:t>).</a:t>
            </a:r>
          </a:p>
          <a:p>
            <a:r>
              <a:rPr lang="ru-RU" b="1" dirty="0"/>
              <a:t>Форматирование математических формул и научной информации в </a:t>
            </a:r>
            <a:r>
              <a:rPr lang="ru-RU" b="1" dirty="0" err="1"/>
              <a:t>Web</a:t>
            </a:r>
            <a:r>
              <a:rPr lang="ru-RU" dirty="0"/>
              <a:t>. (</a:t>
            </a:r>
            <a:r>
              <a:rPr lang="ru-RU" dirty="0" err="1"/>
              <a:t>MathML</a:t>
            </a:r>
            <a:r>
              <a:rPr lang="ru-RU" dirty="0"/>
              <a:t> – </a:t>
            </a:r>
            <a:r>
              <a:rPr lang="ru-RU" dirty="0" err="1"/>
              <a:t>Mathematical</a:t>
            </a:r>
            <a:r>
              <a:rPr lang="ru-RU" dirty="0"/>
              <a:t> </a:t>
            </a:r>
            <a:r>
              <a:rPr lang="ru-RU" dirty="0" err="1"/>
              <a:t>Markup</a:t>
            </a:r>
            <a:r>
              <a:rPr lang="ru-RU" dirty="0"/>
              <a:t> </a:t>
            </a:r>
            <a:r>
              <a:rPr lang="ru-RU" dirty="0" err="1"/>
              <a:t>Language</a:t>
            </a:r>
            <a:r>
              <a:rPr lang="ru-RU" dirty="0"/>
              <a:t>).</a:t>
            </a:r>
          </a:p>
          <a:p>
            <a:r>
              <a:rPr lang="ru-RU" b="1" dirty="0"/>
              <a:t>Описание молекулярных структур</a:t>
            </a:r>
            <a:r>
              <a:rPr lang="ru-RU" dirty="0"/>
              <a:t> (CML – </a:t>
            </a:r>
            <a:r>
              <a:rPr lang="ru-RU" dirty="0" err="1"/>
              <a:t>Chemical</a:t>
            </a:r>
            <a:r>
              <a:rPr lang="ru-RU" dirty="0"/>
              <a:t> </a:t>
            </a:r>
            <a:r>
              <a:rPr lang="ru-RU" dirty="0" err="1"/>
              <a:t>Markup</a:t>
            </a:r>
            <a:r>
              <a:rPr lang="ru-RU" dirty="0"/>
              <a:t> </a:t>
            </a:r>
            <a:r>
              <a:rPr lang="ru-RU" dirty="0" err="1"/>
              <a:t>Language</a:t>
            </a:r>
            <a:r>
              <a:rPr lang="ru-RU" dirty="0"/>
              <a:t>).</a:t>
            </a:r>
          </a:p>
          <a:p>
            <a:r>
              <a:rPr lang="ru-RU" b="1" dirty="0"/>
              <a:t>Кодирование и отображение информации о ДНК, РНК и цепочках</a:t>
            </a:r>
            <a:r>
              <a:rPr lang="ru-RU" dirty="0"/>
              <a:t> (BSML – </a:t>
            </a:r>
            <a:r>
              <a:rPr lang="ru-RU" dirty="0" err="1"/>
              <a:t>Bioinformatic</a:t>
            </a:r>
            <a:r>
              <a:rPr lang="ru-RU" dirty="0"/>
              <a:t> </a:t>
            </a:r>
            <a:r>
              <a:rPr lang="ru-RU" dirty="0" err="1"/>
              <a:t>Sequence</a:t>
            </a:r>
            <a:r>
              <a:rPr lang="ru-RU" dirty="0"/>
              <a:t> </a:t>
            </a:r>
            <a:r>
              <a:rPr lang="ru-RU" dirty="0" err="1"/>
              <a:t>Markup</a:t>
            </a:r>
            <a:r>
              <a:rPr lang="ru-RU" dirty="0"/>
              <a:t> </a:t>
            </a:r>
            <a:r>
              <a:rPr lang="ru-RU" dirty="0" err="1"/>
              <a:t>Language</a:t>
            </a:r>
            <a:r>
              <a:rPr lang="ru-RU" dirty="0"/>
              <a:t>).</a:t>
            </a:r>
          </a:p>
          <a:p>
            <a:r>
              <a:rPr lang="ru-RU" b="1" dirty="0"/>
              <a:t>Кодирование генеалогических данных</a:t>
            </a:r>
            <a:r>
              <a:rPr lang="ru-RU" dirty="0"/>
              <a:t> (</a:t>
            </a:r>
            <a:r>
              <a:rPr lang="ru-RU" dirty="0" err="1"/>
              <a:t>GeDML</a:t>
            </a:r>
            <a:r>
              <a:rPr lang="ru-RU" dirty="0"/>
              <a:t> – </a:t>
            </a:r>
            <a:r>
              <a:rPr lang="ru-RU" dirty="0" err="1"/>
              <a:t>Genealogical</a:t>
            </a:r>
            <a:r>
              <a:rPr lang="ru-RU" dirty="0"/>
              <a:t> </a:t>
            </a:r>
            <a:r>
              <a:rPr lang="ru-RU" dirty="0" err="1"/>
              <a:t>Data</a:t>
            </a:r>
            <a:r>
              <a:rPr lang="ru-RU" dirty="0"/>
              <a:t> </a:t>
            </a:r>
            <a:r>
              <a:rPr lang="ru-RU" dirty="0" err="1"/>
              <a:t>Markup</a:t>
            </a:r>
            <a:r>
              <a:rPr lang="ru-RU" dirty="0"/>
              <a:t> </a:t>
            </a:r>
            <a:r>
              <a:rPr lang="ru-RU" dirty="0" err="1"/>
              <a:t>Language</a:t>
            </a:r>
            <a:r>
              <a:rPr lang="ru-RU" dirty="0"/>
              <a:t>).</a:t>
            </a:r>
          </a:p>
          <a:p>
            <a:r>
              <a:rPr lang="ru-RU" b="1" dirty="0"/>
              <a:t>Обмен астрономическими данными</a:t>
            </a:r>
            <a:r>
              <a:rPr lang="ru-RU" dirty="0"/>
              <a:t> (AML – </a:t>
            </a:r>
            <a:r>
              <a:rPr lang="ru-RU" dirty="0" err="1"/>
              <a:t>Astronomical</a:t>
            </a:r>
            <a:r>
              <a:rPr lang="ru-RU" dirty="0"/>
              <a:t> </a:t>
            </a:r>
            <a:r>
              <a:rPr lang="ru-RU" dirty="0" err="1"/>
              <a:t>Markup</a:t>
            </a:r>
            <a:r>
              <a:rPr lang="ru-RU" dirty="0"/>
              <a:t> </a:t>
            </a:r>
            <a:r>
              <a:rPr lang="ru-RU" dirty="0" err="1"/>
              <a:t>Language</a:t>
            </a:r>
            <a:r>
              <a:rPr lang="ru-RU" dirty="0"/>
              <a:t>).</a:t>
            </a:r>
          </a:p>
          <a:p>
            <a:r>
              <a:rPr lang="ru-RU" b="1" dirty="0"/>
              <a:t>Создание музыкальных партитур</a:t>
            </a:r>
            <a:r>
              <a:rPr lang="ru-RU" dirty="0"/>
              <a:t> (</a:t>
            </a:r>
            <a:r>
              <a:rPr lang="ru-RU" dirty="0" err="1"/>
              <a:t>MusicML</a:t>
            </a:r>
            <a:r>
              <a:rPr lang="ru-RU" dirty="0"/>
              <a:t> –</a:t>
            </a:r>
            <a:r>
              <a:rPr lang="ru-RU" dirty="0" err="1"/>
              <a:t>Music</a:t>
            </a:r>
            <a:r>
              <a:rPr lang="ru-RU" dirty="0"/>
              <a:t> </a:t>
            </a:r>
            <a:r>
              <a:rPr lang="ru-RU" dirty="0" err="1"/>
              <a:t>Markup</a:t>
            </a:r>
            <a:r>
              <a:rPr lang="ru-RU" dirty="0"/>
              <a:t> </a:t>
            </a:r>
            <a:r>
              <a:rPr lang="ru-RU" dirty="0" err="1"/>
              <a:t>Language</a:t>
            </a:r>
            <a:r>
              <a:rPr lang="ru-RU" dirty="0"/>
              <a:t>).</a:t>
            </a:r>
          </a:p>
          <a:p>
            <a:r>
              <a:rPr lang="ru-RU" b="1" dirty="0"/>
              <a:t>Работа с голосовыми сценариями для доставки информации по телефону</a:t>
            </a:r>
            <a:r>
              <a:rPr lang="ru-RU" dirty="0"/>
              <a:t>. Голосовые сценарии могут быть использованы, например, для генерирования голосовых сообщений, справок о наличии товаров и прогнозов погоды (</a:t>
            </a:r>
            <a:r>
              <a:rPr lang="ru-RU" dirty="0" err="1"/>
              <a:t>VoxML</a:t>
            </a:r>
            <a:r>
              <a:rPr lang="ru-RU" dirty="0"/>
              <a:t>).</a:t>
            </a:r>
          </a:p>
          <a:p>
            <a:r>
              <a:rPr lang="ru-RU" b="1" dirty="0"/>
              <a:t>Обработка и доставка информации курьерскими службами</a:t>
            </a:r>
            <a:r>
              <a:rPr lang="ru-RU" dirty="0"/>
              <a:t>. Служба </a:t>
            </a:r>
            <a:r>
              <a:rPr lang="ru-RU" dirty="0" err="1"/>
              <a:t>Federal</a:t>
            </a:r>
            <a:r>
              <a:rPr lang="ru-RU" dirty="0"/>
              <a:t> </a:t>
            </a:r>
            <a:r>
              <a:rPr lang="ru-RU" dirty="0" err="1"/>
              <a:t>Express</a:t>
            </a:r>
            <a:r>
              <a:rPr lang="ru-RU" dirty="0"/>
              <a:t>, например, уже использует XML для этих целей.</a:t>
            </a:r>
          </a:p>
          <a:p>
            <a:r>
              <a:rPr lang="ru-RU" b="1" dirty="0"/>
              <a:t>Представление рекламы в прессе в цифровом формате (</a:t>
            </a:r>
            <a:r>
              <a:rPr lang="ru-RU" b="1" dirty="0" err="1"/>
              <a:t>Ad</a:t>
            </a:r>
            <a:r>
              <a:rPr lang="ru-RU" b="1" dirty="0"/>
              <a:t> </a:t>
            </a:r>
            <a:r>
              <a:rPr lang="ru-RU" b="1" dirty="0" err="1"/>
              <a:t>Markup</a:t>
            </a:r>
            <a:r>
              <a:rPr lang="ru-RU" b="1" dirty="0"/>
              <a:t>)</a:t>
            </a:r>
            <a:r>
              <a:rPr lang="ru-RU" dirty="0"/>
              <a:t>.</a:t>
            </a:r>
          </a:p>
          <a:p>
            <a:r>
              <a:rPr lang="ru-RU" b="1" dirty="0"/>
              <a:t>Заполнение юридических документов и электронный обмен юридической информацией</a:t>
            </a:r>
            <a:r>
              <a:rPr lang="ru-RU" dirty="0"/>
              <a:t> (XCL – XML </a:t>
            </a:r>
            <a:r>
              <a:rPr lang="ru-RU" dirty="0" err="1"/>
              <a:t>Court</a:t>
            </a:r>
            <a:r>
              <a:rPr lang="ru-RU" dirty="0"/>
              <a:t> </a:t>
            </a:r>
            <a:r>
              <a:rPr lang="ru-RU" dirty="0" err="1"/>
              <a:t>Interface</a:t>
            </a:r>
            <a:r>
              <a:rPr lang="ru-RU" dirty="0"/>
              <a:t>).</a:t>
            </a:r>
          </a:p>
          <a:p>
            <a:r>
              <a:rPr lang="ru-RU" b="1" dirty="0"/>
              <a:t>Кодирование прогнозов погоды</a:t>
            </a:r>
            <a:r>
              <a:rPr lang="ru-RU" dirty="0"/>
              <a:t> (OMF – </a:t>
            </a:r>
            <a:r>
              <a:rPr lang="ru-RU" dirty="0" err="1"/>
              <a:t>Weather</a:t>
            </a:r>
            <a:r>
              <a:rPr lang="ru-RU" dirty="0"/>
              <a:t> </a:t>
            </a:r>
            <a:r>
              <a:rPr lang="ru-RU" dirty="0" err="1"/>
              <a:t>Observation</a:t>
            </a:r>
            <a:r>
              <a:rPr lang="ru-RU" dirty="0"/>
              <a:t> </a:t>
            </a:r>
            <a:r>
              <a:rPr lang="ru-RU" dirty="0" err="1"/>
              <a:t>Markup</a:t>
            </a:r>
            <a:r>
              <a:rPr lang="ru-RU" dirty="0"/>
              <a:t> </a:t>
            </a:r>
            <a:r>
              <a:rPr lang="ru-RU" dirty="0" err="1"/>
              <a:t>Format</a:t>
            </a:r>
            <a:r>
              <a:rPr lang="ru-RU" dirty="0"/>
              <a:t>).</a:t>
            </a:r>
          </a:p>
          <a:p>
            <a:r>
              <a:rPr lang="ru-RU" b="1" dirty="0"/>
              <a:t>Обмен страховой информацией</a:t>
            </a:r>
            <a:r>
              <a:rPr lang="ru-RU" dirty="0"/>
              <a:t>.</a:t>
            </a:r>
          </a:p>
          <a:p>
            <a:r>
              <a:rPr lang="ru-RU" b="1" dirty="0"/>
              <a:t>Обмен новостями и информацией с использованием открытых </a:t>
            </a:r>
            <a:r>
              <a:rPr lang="ru-RU" b="1" dirty="0" err="1"/>
              <a:t>Web</a:t>
            </a:r>
            <a:r>
              <a:rPr lang="ru-RU" b="1" dirty="0"/>
              <a:t>-стандартов</a:t>
            </a:r>
            <a:r>
              <a:rPr lang="ru-RU" dirty="0"/>
              <a:t> (</a:t>
            </a:r>
            <a:r>
              <a:rPr lang="ru-RU" dirty="0" err="1"/>
              <a:t>XMLNews</a:t>
            </a:r>
            <a:r>
              <a:rPr lang="ru-RU" dirty="0"/>
              <a:t>).</a:t>
            </a:r>
          </a:p>
          <a:p>
            <a:r>
              <a:rPr lang="ru-RU" b="1" dirty="0"/>
              <a:t>Представление религиозной информации и разметка текстов богослужений</a:t>
            </a:r>
            <a:r>
              <a:rPr lang="ru-RU" dirty="0"/>
              <a:t> (</a:t>
            </a:r>
            <a:r>
              <a:rPr lang="ru-RU" dirty="0" err="1"/>
              <a:t>ThML</a:t>
            </a:r>
            <a:r>
              <a:rPr lang="ru-RU" dirty="0"/>
              <a:t> – </a:t>
            </a:r>
            <a:r>
              <a:rPr lang="ru-RU" dirty="0" err="1"/>
              <a:t>Theological</a:t>
            </a:r>
            <a:r>
              <a:rPr lang="ru-RU" dirty="0"/>
              <a:t> </a:t>
            </a:r>
            <a:r>
              <a:rPr lang="ru-RU" dirty="0" err="1"/>
              <a:t>Markup</a:t>
            </a:r>
            <a:r>
              <a:rPr lang="ru-RU" dirty="0"/>
              <a:t> </a:t>
            </a:r>
            <a:r>
              <a:rPr lang="ru-RU" dirty="0" err="1"/>
              <a:t>Language</a:t>
            </a:r>
            <a:r>
              <a:rPr lang="ru-RU" dirty="0"/>
              <a:t>, </a:t>
            </a:r>
            <a:r>
              <a:rPr lang="ru-RU" dirty="0" err="1"/>
              <a:t>LitML</a:t>
            </a:r>
            <a:r>
              <a:rPr lang="ru-RU" dirty="0"/>
              <a:t> – </a:t>
            </a:r>
            <a:r>
              <a:rPr lang="ru-RU" dirty="0" err="1"/>
              <a:t>Liturgical</a:t>
            </a:r>
            <a:r>
              <a:rPr lang="ru-RU" dirty="0"/>
              <a:t> </a:t>
            </a:r>
            <a:r>
              <a:rPr lang="ru-RU" dirty="0" err="1"/>
              <a:t>Markup</a:t>
            </a:r>
            <a:r>
              <a:rPr lang="ru-RU" dirty="0"/>
              <a:t> </a:t>
            </a:r>
            <a:r>
              <a:rPr lang="ru-RU" dirty="0" err="1"/>
              <a:t>Language</a:t>
            </a:r>
            <a:r>
              <a:rPr lang="ru-RU"/>
              <a:t>).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512511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1220</Words>
  <Application>Microsoft Office PowerPoint</Application>
  <PresentationFormat>Широкоэкранный</PresentationFormat>
  <Paragraphs>120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Тема Office</vt:lpstr>
      <vt:lpstr>Знакомство с XML</vt:lpstr>
      <vt:lpstr>Презентация PowerPoint</vt:lpstr>
      <vt:lpstr>Предназначение XM L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Создание XML-документов</vt:lpstr>
      <vt:lpstr>Отображение XML-документов</vt:lpstr>
      <vt:lpstr>Презентация PowerPoint</vt:lpstr>
      <vt:lpstr>Презентация PowerPoint</vt:lpstr>
      <vt:lpstr>Презентация PowerPoint</vt:lpstr>
      <vt:lpstr>SGML, HTML и XML</vt:lpstr>
      <vt:lpstr>Презентация PowerPoint</vt:lpstr>
      <vt:lpstr>Заменит ли XML HTML?</vt:lpstr>
      <vt:lpstr>Стандартные XML-приложения</vt:lpstr>
      <vt:lpstr>Презентация PowerPoint</vt:lpstr>
      <vt:lpstr>Презентация PowerPoint</vt:lpstr>
      <vt:lpstr>XML-приложения, повышающие качество XML-документов</vt:lpstr>
      <vt:lpstr>Реальное использование XML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Знакомство с XML</dc:title>
  <dc:creator>Анис Галимянов</dc:creator>
  <cp:lastModifiedBy>Анис Галимянов</cp:lastModifiedBy>
  <cp:revision>7</cp:revision>
  <dcterms:created xsi:type="dcterms:W3CDTF">2017-11-04T07:56:45Z</dcterms:created>
  <dcterms:modified xsi:type="dcterms:W3CDTF">2017-11-04T13:50:47Z</dcterms:modified>
</cp:coreProperties>
</file>