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90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70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08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879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309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394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440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40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906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701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04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BA8BD-1373-4FA2-8E4F-058B54199FC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277E4-3754-468D-BD9D-3474D64A7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45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Mathematica</a:t>
            </a:r>
            <a:br>
              <a:rPr lang="en-US" b="1" dirty="0"/>
            </a:br>
            <a:r>
              <a:rPr lang="ru-RU" b="1" dirty="0"/>
              <a:t>как система программирования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200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97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0883"/>
            <a:ext cx="10515600" cy="5366080"/>
          </a:xfrm>
        </p:spPr>
        <p:txBody>
          <a:bodyPr>
            <a:normAutofit fontScale="92500"/>
          </a:bodyPr>
          <a:lstStyle/>
          <a:p>
            <a:r>
              <a:rPr lang="ru-RU" dirty="0"/>
              <a:t>Система </a:t>
            </a:r>
            <a:r>
              <a:rPr lang="ru-RU" dirty="0" err="1"/>
              <a:t>Mathematica</a:t>
            </a:r>
            <a:r>
              <a:rPr lang="ru-RU" dirty="0"/>
              <a:t> способна без общепринятого программирования решать </a:t>
            </a:r>
            <a:r>
              <a:rPr lang="ru-RU" dirty="0" smtClean="0"/>
              <a:t>огромное </a:t>
            </a:r>
            <a:r>
              <a:rPr lang="ru-RU" dirty="0"/>
              <a:t>число математических и </a:t>
            </a:r>
            <a:r>
              <a:rPr lang="ru-RU" dirty="0" smtClean="0"/>
              <a:t>научно-технических </a:t>
            </a:r>
            <a:r>
              <a:rPr lang="ru-RU" dirty="0"/>
              <a:t>задач. Однако все </a:t>
            </a:r>
            <a:r>
              <a:rPr lang="ru-RU" dirty="0" smtClean="0"/>
              <a:t>средства системы </a:t>
            </a:r>
            <a:r>
              <a:rPr lang="ru-RU" dirty="0"/>
              <a:t>(включая алфавит ее входного языка, его буквы, цифры, операторы </a:t>
            </a:r>
            <a:r>
              <a:rPr lang="ru-RU" dirty="0" smtClean="0"/>
              <a:t>и многочисленные </a:t>
            </a:r>
            <a:r>
              <a:rPr lang="ru-RU" dirty="0"/>
              <a:t>специальные знаки) в сущности являются частью </a:t>
            </a:r>
            <a:r>
              <a:rPr lang="ru-RU" i="1" dirty="0" smtClean="0"/>
              <a:t>проблемно-ориентированного </a:t>
            </a:r>
            <a:r>
              <a:rPr lang="ru-RU" i="1" dirty="0"/>
              <a:t>языка программирования сверхвысокого </a:t>
            </a:r>
            <a:r>
              <a:rPr lang="ru-RU" i="1" dirty="0" smtClean="0"/>
              <a:t>уровня</a:t>
            </a:r>
            <a:r>
              <a:rPr lang="ru-RU" dirty="0" smtClean="0"/>
              <a:t>. По своим </a:t>
            </a:r>
            <a:r>
              <a:rPr lang="ru-RU" dirty="0"/>
              <a:t>возможностям в выполнении математических и </a:t>
            </a:r>
            <a:r>
              <a:rPr lang="ru-RU" dirty="0" smtClean="0"/>
              <a:t>научно-технических вычислений </a:t>
            </a:r>
            <a:r>
              <a:rPr lang="ru-RU" dirty="0"/>
              <a:t>этот язык намного превосходит обычные универсальные языки </a:t>
            </a:r>
            <a:r>
              <a:rPr lang="ru-RU" dirty="0" smtClean="0"/>
              <a:t>программирования</a:t>
            </a:r>
            <a:r>
              <a:rPr lang="ru-RU" dirty="0"/>
              <a:t>, такие как Фортран, Бейсик, Паскаль или Си.</a:t>
            </a:r>
          </a:p>
          <a:p>
            <a:r>
              <a:rPr lang="ru-RU" dirty="0"/>
              <a:t>Важно подчеркнуть, что здесь речь идет о языке программирования </a:t>
            </a:r>
            <a:r>
              <a:rPr lang="ru-RU" dirty="0" smtClean="0"/>
              <a:t>системы </a:t>
            </a:r>
            <a:r>
              <a:rPr lang="ru-RU" dirty="0" err="1" smtClean="0"/>
              <a:t>Mathematica</a:t>
            </a:r>
            <a:r>
              <a:rPr lang="ru-RU" dirty="0"/>
              <a:t>, а не о языке реализации самой системы. </a:t>
            </a:r>
            <a:r>
              <a:rPr lang="ru-RU" i="1" dirty="0"/>
              <a:t>Языком реализации </a:t>
            </a:r>
            <a:r>
              <a:rPr lang="ru-RU" dirty="0" smtClean="0"/>
              <a:t>является </a:t>
            </a:r>
            <a:r>
              <a:rPr lang="ru-RU" dirty="0"/>
              <a:t>универсальный язык программирования C++, показавший свою высокую </a:t>
            </a:r>
            <a:r>
              <a:rPr lang="ru-RU" dirty="0" smtClean="0"/>
              <a:t>эффективность </a:t>
            </a:r>
            <a:r>
              <a:rPr lang="ru-RU" dirty="0"/>
              <a:t>в качестве языка системного программирования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3798192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520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1102"/>
            <a:ext cx="10515600" cy="5555861"/>
          </a:xfrm>
        </p:spPr>
        <p:txBody>
          <a:bodyPr/>
          <a:lstStyle/>
          <a:p>
            <a:r>
              <a:rPr lang="ru-RU" dirty="0"/>
              <a:t>Внутреннее представление всех вычислений базируется на применении полных форм выражений, представленных функциями. И вообще, функциям в системе </a:t>
            </a:r>
            <a:r>
              <a:rPr lang="en-US" dirty="0"/>
              <a:t>Mathematica </a:t>
            </a:r>
            <a:r>
              <a:rPr lang="ru-RU" dirty="0"/>
              <a:t>принадлежит решающая роль в организации вычислений любого вида. Таким образом, </a:t>
            </a:r>
            <a:r>
              <a:rPr lang="en-US" dirty="0"/>
              <a:t>Mathematica </a:t>
            </a:r>
            <a:r>
              <a:rPr lang="ru-RU" dirty="0"/>
              <a:t>фактически изначально реализует как главный </a:t>
            </a:r>
            <a:r>
              <a:rPr lang="ru-RU" i="1" dirty="0"/>
              <a:t>функциональный</a:t>
            </a:r>
            <a:r>
              <a:rPr lang="ru-RU" dirty="0"/>
              <a:t> метод программирования - один из самых эффективных и надежных. А обилие логических операторов и функций позволяет полноценно реализовать и </a:t>
            </a:r>
            <a:r>
              <a:rPr lang="ru-RU" i="1" dirty="0"/>
              <a:t>логический</a:t>
            </a:r>
            <a:r>
              <a:rPr lang="ru-RU" dirty="0"/>
              <a:t> метод программирования. Множество операций преобразования выражений и функций позволяют осуществлять программирование на основе </a:t>
            </a:r>
            <a:r>
              <a:rPr lang="ru-RU" i="1" dirty="0"/>
              <a:t>правил преобразования.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4899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0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8355"/>
            <a:ext cx="10515600" cy="553860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Необходимо также отметить, что язык системы позволяет разбивать программы на отдельные модули (блоки) и хранить эти модули в тексте документа или на магнитном диске. Возможно создание полностью самостоятельных блоков - поименованных процедур и функций с локальными переменными. Все это, наряду с типовыми управляющими структурами, позволяет реализовать </a:t>
            </a:r>
            <a:r>
              <a:rPr lang="ru-RU" i="1" dirty="0"/>
              <a:t>структурное</a:t>
            </a:r>
            <a:r>
              <a:rPr lang="ru-RU" dirty="0"/>
              <a:t> и </a:t>
            </a:r>
            <a:r>
              <a:rPr lang="ru-RU" i="1" dirty="0"/>
              <a:t>модульное</a:t>
            </a:r>
            <a:r>
              <a:rPr lang="ru-RU" dirty="0"/>
              <a:t> программирование.</a:t>
            </a:r>
          </a:p>
          <a:p>
            <a:r>
              <a:rPr lang="ru-RU" dirty="0"/>
              <a:t>Столь же естественно язык системы реализует ставшее модным в последнее время </a:t>
            </a:r>
            <a:r>
              <a:rPr lang="ru-RU" i="1" dirty="0"/>
              <a:t>объектно-ориентированное программирование.</a:t>
            </a:r>
            <a:r>
              <a:rPr lang="ru-RU" dirty="0"/>
              <a:t> Оно, прежде всего, базируется на обобщенном понятии объекта и возможности задания множества связанных друг с другом объектов. В системе </a:t>
            </a:r>
            <a:r>
              <a:rPr lang="en-US" dirty="0"/>
              <a:t>Mathematica </a:t>
            </a:r>
            <a:r>
              <a:rPr lang="ru-RU" dirty="0"/>
              <a:t>каждая ячейка документа является объектом и порождается другими, предшествующими объектами. При этом содержанием объектов могут быть математические выражения, входные и выходные данные, графики и рисунки, звуки и т.д.</a:t>
            </a:r>
          </a:p>
        </p:txBody>
      </p:sp>
    </p:spTree>
    <p:extLst>
      <p:ext uri="{BB962C8B-B14F-4D97-AF65-F5344CB8AC3E}">
        <p14:creationId xmlns:p14="http://schemas.microsoft.com/office/powerpoint/2010/main" val="358293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44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8355"/>
            <a:ext cx="10515600" cy="5538608"/>
          </a:xfrm>
        </p:spPr>
        <p:txBody>
          <a:bodyPr/>
          <a:lstStyle/>
          <a:p>
            <a:r>
              <a:rPr lang="ru-RU" dirty="0"/>
              <a:t>С понятием объекта тесно связаны три основных свойства: инкапсуляция, наследование и </a:t>
            </a:r>
            <a:r>
              <a:rPr lang="ru-RU" dirty="0" err="1"/>
              <a:t>полиформизм</a:t>
            </a:r>
            <a:r>
              <a:rPr lang="ru-RU" dirty="0"/>
              <a:t>. Все они органично присущи объектам системы </a:t>
            </a:r>
            <a:r>
              <a:rPr lang="en-US" dirty="0" smtClean="0"/>
              <a:t>Mathematica </a:t>
            </a:r>
            <a:r>
              <a:rPr lang="ru-RU" dirty="0"/>
              <a:t>и не требуют для своей реализации каких-либо специальных средств.</a:t>
            </a:r>
          </a:p>
          <a:p>
            <a:r>
              <a:rPr lang="ru-RU" i="1" dirty="0"/>
              <a:t>Инкапсуляция</a:t>
            </a:r>
            <a:r>
              <a:rPr lang="ru-RU" dirty="0"/>
              <a:t> означает объединение в одном объекте как данных, так и методов их обработки.</a:t>
            </a:r>
          </a:p>
          <a:p>
            <a:r>
              <a:rPr lang="ru-RU" i="1" dirty="0"/>
              <a:t>Наследование</a:t>
            </a:r>
            <a:r>
              <a:rPr lang="ru-RU" dirty="0"/>
              <a:t> означает, что каждый объект, производный от других объектов, наследует их свойства.</a:t>
            </a:r>
          </a:p>
          <a:p>
            <a:r>
              <a:rPr lang="ru-RU" i="1" dirty="0" err="1"/>
              <a:t>Полиформизм</a:t>
            </a:r>
            <a:r>
              <a:rPr lang="ru-RU" dirty="0"/>
              <a:t> - свойство, позволяющее передать ряду объектов сообщение, которое будет обрабатываться каждым объектом в соответствии с его индивидуальными особенностями.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373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936"/>
          </a:xfrm>
        </p:spPr>
        <p:txBody>
          <a:bodyPr>
            <a:normAutofit fontScale="90000"/>
          </a:bodyPr>
          <a:lstStyle/>
          <a:p>
            <a:r>
              <a:rPr lang="ru-RU" dirty="0"/>
              <a:t>Суть функционального программирования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3062"/>
            <a:ext cx="10515600" cy="5243901"/>
          </a:xfrm>
        </p:spPr>
        <p:txBody>
          <a:bodyPr>
            <a:normAutofit fontScale="92500"/>
          </a:bodyPr>
          <a:lstStyle/>
          <a:p>
            <a:r>
              <a:rPr lang="ru-RU" dirty="0"/>
              <a:t>Суть функционального программирования заключается в использовании в ходе решения задач только функций. При этом возможно неоднократное вложение функций друг в друга и применение функций различного вида - в </a:t>
            </a:r>
            <a:r>
              <a:rPr lang="en-US" dirty="0"/>
              <a:t>Mathematica </a:t>
            </a:r>
            <a:r>
              <a:rPr lang="ru-RU" dirty="0"/>
              <a:t>это именуют понятием </a:t>
            </a:r>
            <a:r>
              <a:rPr lang="ru-RU" i="1" dirty="0"/>
              <a:t>функции в функции.</a:t>
            </a:r>
            <a:r>
              <a:rPr lang="ru-RU" dirty="0"/>
              <a:t> В ряде случаев, особенно в процессе символьных преобразований, происходит взаимная рекурсия множества функций, сопровождаемая почти неограниченным углублением рекурсии и нарастанием сложности обрабатываемых системой выражений.</a:t>
            </a:r>
          </a:p>
          <a:p>
            <a:r>
              <a:rPr lang="ru-RU" dirty="0"/>
              <a:t>Понятие функции ассоциируется с обязательным возвратом некоторого значения в ответ на обращение к функции по ее имени с указанием в квадратных скобках аргументов (параметров). Возврат функциями некоторых значений позволяет применять их наряду с операторами для составления математических выражений.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17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337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5110"/>
            <a:ext cx="10515600" cy="5411853"/>
          </a:xfrm>
        </p:spPr>
        <p:txBody>
          <a:bodyPr/>
          <a:lstStyle/>
          <a:p>
            <a:r>
              <a:rPr lang="ru-RU" dirty="0"/>
              <a:t>Функции подразделяются на встроенные в ядро системы внутренние функции и функции, заданные пользователем. Примером первых могут быть </a:t>
            </a:r>
            <a:r>
              <a:rPr lang="en-US" dirty="0"/>
              <a:t>Sin</a:t>
            </a:r>
            <a:r>
              <a:rPr lang="ru-RU" dirty="0"/>
              <a:t>[</a:t>
            </a:r>
            <a:r>
              <a:rPr lang="en-US" dirty="0"/>
              <a:t>x</a:t>
            </a:r>
            <a:r>
              <a:rPr lang="ru-RU" dirty="0"/>
              <a:t>], </a:t>
            </a:r>
            <a:r>
              <a:rPr lang="en-US" dirty="0" err="1"/>
              <a:t>BesselI</a:t>
            </a:r>
            <a:r>
              <a:rPr lang="ru-RU" dirty="0"/>
              <a:t>[</a:t>
            </a:r>
            <a:r>
              <a:rPr lang="en-US" dirty="0"/>
              <a:t>n</a:t>
            </a:r>
            <a:r>
              <a:rPr lang="ru-RU" dirty="0"/>
              <a:t>,</a:t>
            </a:r>
            <a:r>
              <a:rPr lang="en-US" dirty="0"/>
              <a:t>x</a:t>
            </a:r>
            <a:r>
              <a:rPr lang="ru-RU" dirty="0"/>
              <a:t>] и т.д. </a:t>
            </a:r>
            <a:r>
              <a:rPr lang="en-US" dirty="0"/>
              <a:t>Mathematica </a:t>
            </a:r>
            <a:r>
              <a:rPr lang="ru-RU" dirty="0"/>
              <a:t>содержит множество таких функций, охватывающих практически все широко распространенные элементарные и </a:t>
            </a:r>
            <a:r>
              <a:rPr lang="ru-RU" dirty="0" smtClean="0"/>
              <a:t>специальные математические </a:t>
            </a:r>
            <a:r>
              <a:rPr lang="ru-RU" dirty="0"/>
              <a:t>функции. Есть возможность и создания функций со специальными свойствами - </a:t>
            </a:r>
            <a:r>
              <a:rPr lang="ru-RU" i="1" dirty="0"/>
              <a:t>чистых</a:t>
            </a:r>
            <a:r>
              <a:rPr lang="ru-RU" dirty="0"/>
              <a:t> (</a:t>
            </a:r>
            <a:r>
              <a:rPr lang="en-US" dirty="0" err="1"/>
              <a:t>fure</a:t>
            </a:r>
            <a:r>
              <a:rPr lang="en-US" dirty="0"/>
              <a:t> functions</a:t>
            </a:r>
            <a:r>
              <a:rPr lang="ru-RU" dirty="0"/>
              <a:t>) и </a:t>
            </a:r>
            <a:r>
              <a:rPr lang="ru-RU" i="1" dirty="0"/>
              <a:t>анонимных функций.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4697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8646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Функции пользователя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70384"/>
            <a:ext cx="10515600" cy="5206579"/>
          </a:xfrm>
        </p:spPr>
        <p:txBody>
          <a:bodyPr/>
          <a:lstStyle/>
          <a:p>
            <a:r>
              <a:rPr lang="ru-RU" dirty="0" smtClean="0"/>
              <a:t>Пример: </a:t>
            </a:r>
            <a:r>
              <a:rPr lang="en-US" b="1" dirty="0" err="1"/>
              <a:t>powerxn</a:t>
            </a:r>
            <a:r>
              <a:rPr lang="en-US" b="1" dirty="0"/>
              <a:t>[</a:t>
            </a:r>
            <a:r>
              <a:rPr lang="en-US" b="1" dirty="0" err="1"/>
              <a:t>x_,n</a:t>
            </a:r>
            <a:r>
              <a:rPr lang="en-US" b="1" dirty="0"/>
              <a:t>_]:=</a:t>
            </a:r>
            <a:r>
              <a:rPr lang="en-US" b="1" dirty="0" err="1" smtClean="0"/>
              <a:t>x^n</a:t>
            </a:r>
            <a:endParaRPr lang="en-US" b="1" dirty="0" smtClean="0"/>
          </a:p>
          <a:p>
            <a:r>
              <a:rPr lang="ru-RU" dirty="0" smtClean="0"/>
              <a:t>Тогда:</a:t>
            </a:r>
          </a:p>
          <a:p>
            <a:r>
              <a:rPr lang="en-US" b="1" dirty="0" err="1"/>
              <a:t>powerxn</a:t>
            </a:r>
            <a:r>
              <a:rPr lang="ru-RU" b="1" dirty="0"/>
              <a:t>[2,3]</a:t>
            </a:r>
          </a:p>
          <a:p>
            <a:r>
              <a:rPr lang="ru-RU" dirty="0"/>
              <a:t>8</a:t>
            </a:r>
          </a:p>
          <a:p>
            <a:r>
              <a:rPr lang="en-US" b="1" dirty="0" err="1"/>
              <a:t>powerxn</a:t>
            </a:r>
            <a:r>
              <a:rPr lang="ru-RU" b="1" dirty="0"/>
              <a:t>[</a:t>
            </a:r>
            <a:r>
              <a:rPr lang="en-US" b="1" dirty="0"/>
              <a:t>a</a:t>
            </a:r>
            <a:r>
              <a:rPr lang="ru-RU" b="1" dirty="0"/>
              <a:t>,</a:t>
            </a:r>
            <a:r>
              <a:rPr lang="en-US" b="1" dirty="0"/>
              <a:t>b</a:t>
            </a:r>
            <a:r>
              <a:rPr lang="ru-RU" b="1" dirty="0"/>
              <a:t>]</a:t>
            </a:r>
          </a:p>
          <a:p>
            <a:r>
              <a:rPr lang="en-US" dirty="0"/>
              <a:t>a</a:t>
            </a:r>
            <a:r>
              <a:rPr lang="en-US" baseline="30000" dirty="0" smtClean="0"/>
              <a:t>b</a:t>
            </a:r>
            <a:endParaRPr lang="ru-RU" baseline="30000" dirty="0" smtClean="0"/>
          </a:p>
          <a:p>
            <a:r>
              <a:rPr lang="ru-RU" dirty="0"/>
              <a:t>Можно также задать функцию пользователя, содержащую несколько выражений, заключив их в круглые скобки: </a:t>
            </a:r>
            <a:r>
              <a:rPr lang="en-US" b="1" dirty="0"/>
              <a:t>f[x_]:=(t=(</a:t>
            </a:r>
            <a:r>
              <a:rPr lang="en-US" b="1" dirty="0" smtClean="0"/>
              <a:t>1+x)^2;t=Expand[t</a:t>
            </a:r>
            <a:r>
              <a:rPr lang="en-US" b="1" dirty="0"/>
              <a:t>])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777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38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7788"/>
            <a:ext cx="10515600" cy="5449175"/>
          </a:xfrm>
        </p:spPr>
        <p:txBody>
          <a:bodyPr/>
          <a:lstStyle/>
          <a:p>
            <a:r>
              <a:rPr lang="ru-RU" dirty="0" smtClean="0"/>
              <a:t>Обрати</a:t>
            </a:r>
            <a:r>
              <a:rPr lang="ru-RU" dirty="0"/>
              <a:t>м</a:t>
            </a:r>
            <a:r>
              <a:rPr lang="ru-RU" dirty="0" smtClean="0"/>
              <a:t> </a:t>
            </a:r>
            <a:r>
              <a:rPr lang="ru-RU" dirty="0"/>
              <a:t>внимание на то, что переменная </a:t>
            </a:r>
            <a:r>
              <a:rPr lang="en-US" dirty="0"/>
              <a:t>t </a:t>
            </a:r>
            <a:r>
              <a:rPr lang="ru-RU" dirty="0"/>
              <a:t>в функции </a:t>
            </a:r>
            <a:r>
              <a:rPr lang="en-US" dirty="0"/>
              <a:t>f </a:t>
            </a:r>
            <a:r>
              <a:rPr lang="ru-RU" dirty="0"/>
              <a:t>является глобальной. </a:t>
            </a:r>
            <a:r>
              <a:rPr lang="ru-RU" dirty="0" smtClean="0"/>
              <a:t>Применение </a:t>
            </a:r>
            <a:r>
              <a:rPr lang="ru-RU" dirty="0"/>
              <a:t>глобальных переменных в теле функции вполне возможно, но создает так называемый </a:t>
            </a:r>
            <a:r>
              <a:rPr lang="ru-RU" i="1" dirty="0"/>
              <a:t>побочный эффект,</a:t>
            </a:r>
            <a:r>
              <a:rPr lang="ru-RU" dirty="0"/>
              <a:t> в данном случае меняет значение глобальной переменной </a:t>
            </a:r>
            <a:r>
              <a:rPr lang="en-US" dirty="0"/>
              <a:t>t</a:t>
            </a:r>
            <a:r>
              <a:rPr lang="ru-RU" dirty="0"/>
              <a:t>. Для устранения побочных эффектов необходимо использовать образцы и другие специальные способы задания </a:t>
            </a:r>
            <a:r>
              <a:rPr lang="ru-RU" dirty="0" smtClean="0"/>
              <a:t>функций.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405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92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правила </a:t>
            </a:r>
            <a:r>
              <a:rPr lang="ru-RU" sz="3600" dirty="0"/>
              <a:t>для задания функций пользователя</a:t>
            </a:r>
            <a:r>
              <a:rPr lang="ru-RU" sz="3600" dirty="0" smtClean="0"/>
              <a:t>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9046"/>
            <a:ext cx="10515600" cy="5187917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такая функция имеет идентификатор-имя, который должен быть уникальным и достаточно понятным;</a:t>
            </a:r>
          </a:p>
          <a:p>
            <a:pPr lvl="0"/>
            <a:r>
              <a:rPr lang="ru-RU" dirty="0"/>
              <a:t>в списке параметров функции, размещенном в квадратных скобках после идентификатора, должны использоваться образцы переменных, а не просто имена переменных;</a:t>
            </a:r>
          </a:p>
          <a:p>
            <a:pPr lvl="0"/>
            <a:r>
              <a:rPr lang="ru-RU" dirty="0"/>
              <a:t>переменные в теле функции, указанные в списке переменных-образцов являются локальными;</a:t>
            </a:r>
          </a:p>
          <a:p>
            <a:pPr lvl="0"/>
            <a:r>
              <a:rPr lang="ru-RU" dirty="0"/>
              <a:t>может использоваться отложенное := или </a:t>
            </a:r>
            <a:r>
              <a:rPr lang="ru-RU" dirty="0" err="1"/>
              <a:t>неотложенное</a:t>
            </a:r>
            <a:r>
              <a:rPr lang="ru-RU" dirty="0"/>
              <a:t> = присвоение;</a:t>
            </a:r>
          </a:p>
          <a:p>
            <a:pPr lvl="0"/>
            <a:r>
              <a:rPr lang="ru-RU" dirty="0"/>
              <a:t>тело функции может содержать несколько выражений, заключенных в круглые скобки, при этом возвращается значение последнего выражения;</a:t>
            </a:r>
          </a:p>
          <a:p>
            <a:pPr lvl="0"/>
            <a:r>
              <a:rPr lang="ru-RU" dirty="0"/>
              <a:t>переменные образцов в списке параметров являются локальными и действуют в пределах только тела функции;</a:t>
            </a:r>
          </a:p>
          <a:p>
            <a:r>
              <a:rPr lang="ru-RU" dirty="0"/>
              <a:t>в теле функции могут использоваться глобальные переменные, но при этом возможны побочные эффекты.</a:t>
            </a:r>
          </a:p>
        </p:txBody>
      </p:sp>
    </p:spTree>
    <p:extLst>
      <p:ext uri="{BB962C8B-B14F-4D97-AF65-F5344CB8AC3E}">
        <p14:creationId xmlns:p14="http://schemas.microsoft.com/office/powerpoint/2010/main" val="2840036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0614"/>
          </a:xfrm>
        </p:spPr>
        <p:txBody>
          <a:bodyPr>
            <a:normAutofit fontScale="90000"/>
          </a:bodyPr>
          <a:lstStyle/>
          <a:p>
            <a:r>
              <a:rPr lang="ru-RU" dirty="0"/>
              <a:t>Задание чистых функций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19673"/>
            <a:ext cx="10515600" cy="5057290"/>
          </a:xfrm>
        </p:spPr>
        <p:txBody>
          <a:bodyPr/>
          <a:lstStyle/>
          <a:p>
            <a:r>
              <a:rPr lang="ru-RU" dirty="0"/>
              <a:t>Иногда может потребоваться задание некоторой функции только в момент ее создания. Эта функция представляется только выражением без имени, отсюда и ее название </a:t>
            </a:r>
            <a:r>
              <a:rPr lang="ru-RU" i="1" dirty="0"/>
              <a:t>чистая функция.</a:t>
            </a:r>
            <a:r>
              <a:rPr lang="ru-RU" dirty="0"/>
              <a:t> Для создания такого объекта служит встроенная функция </a:t>
            </a:r>
            <a:r>
              <a:rPr lang="en-US" dirty="0"/>
              <a:t>Function</a:t>
            </a:r>
            <a:r>
              <a:rPr lang="ru-RU" dirty="0"/>
              <a:t>, используемая в виде:</a:t>
            </a:r>
          </a:p>
          <a:p>
            <a:pPr lvl="0"/>
            <a:r>
              <a:rPr lang="en-US" dirty="0"/>
              <a:t>Function</a:t>
            </a:r>
            <a:r>
              <a:rPr lang="ru-RU" dirty="0"/>
              <a:t>[</a:t>
            </a:r>
            <a:r>
              <a:rPr lang="en-US" dirty="0"/>
              <a:t>body</a:t>
            </a:r>
            <a:r>
              <a:rPr lang="ru-RU" dirty="0"/>
              <a:t>] - создает чистую функцию с телом </a:t>
            </a:r>
            <a:r>
              <a:rPr lang="en-US" dirty="0"/>
              <a:t>body</a:t>
            </a:r>
            <a:r>
              <a:rPr lang="ru-RU" dirty="0"/>
              <a:t>;</a:t>
            </a:r>
          </a:p>
          <a:p>
            <a:pPr lvl="0"/>
            <a:r>
              <a:rPr lang="en-US" dirty="0"/>
              <a:t>Function</a:t>
            </a:r>
            <a:r>
              <a:rPr lang="ru-RU" dirty="0"/>
              <a:t>[{</a:t>
            </a:r>
            <a:r>
              <a:rPr lang="en-US" dirty="0"/>
              <a:t>x</a:t>
            </a:r>
            <a:r>
              <a:rPr lang="ru-RU" dirty="0"/>
              <a:t>},</a:t>
            </a:r>
            <a:r>
              <a:rPr lang="en-US" dirty="0"/>
              <a:t>body</a:t>
            </a:r>
            <a:r>
              <a:rPr lang="ru-RU" dirty="0"/>
              <a:t>] - создает чистую функцию параметра </a:t>
            </a:r>
            <a:r>
              <a:rPr lang="en-US" dirty="0"/>
              <a:t>x </a:t>
            </a:r>
            <a:r>
              <a:rPr lang="ru-RU" dirty="0"/>
              <a:t>с телом </a:t>
            </a:r>
            <a:r>
              <a:rPr lang="en-US" dirty="0"/>
              <a:t>body</a:t>
            </a:r>
            <a:r>
              <a:rPr lang="ru-RU" dirty="0"/>
              <a:t>;</a:t>
            </a:r>
          </a:p>
          <a:p>
            <a:pPr lvl="0"/>
            <a:r>
              <a:rPr lang="en-US" dirty="0"/>
              <a:t>Function</a:t>
            </a:r>
            <a:r>
              <a:rPr lang="ru-RU" dirty="0"/>
              <a:t>[{</a:t>
            </a:r>
            <a:r>
              <a:rPr lang="en-US" dirty="0"/>
              <a:t>x</a:t>
            </a:r>
            <a:r>
              <a:rPr lang="ru-RU" dirty="0"/>
              <a:t>1,</a:t>
            </a:r>
            <a:r>
              <a:rPr lang="en-US" dirty="0"/>
              <a:t>x</a:t>
            </a:r>
            <a:r>
              <a:rPr lang="ru-RU" dirty="0"/>
              <a:t>2,...},</a:t>
            </a:r>
            <a:r>
              <a:rPr lang="en-US" dirty="0"/>
              <a:t>body</a:t>
            </a:r>
            <a:r>
              <a:rPr lang="ru-RU" dirty="0"/>
              <a:t>] - создает чистую функцию ряда параметров </a:t>
            </a:r>
            <a:r>
              <a:rPr lang="en-US" dirty="0"/>
              <a:t>x</a:t>
            </a:r>
            <a:r>
              <a:rPr lang="ru-RU" dirty="0"/>
              <a:t>1, </a:t>
            </a:r>
            <a:r>
              <a:rPr lang="en-US" dirty="0"/>
              <a:t>x</a:t>
            </a:r>
            <a:r>
              <a:rPr lang="ru-RU" dirty="0"/>
              <a:t>2,... с телом </a:t>
            </a:r>
            <a:r>
              <a:rPr lang="en-US" dirty="0"/>
              <a:t>body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2496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38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71804"/>
            <a:ext cx="10515600" cy="5505159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Для вычисления созданной таким образом функции после нее задается список параметров в квадратных скобках. Например, для взятой в качестве примера функции ее можно задать и использовать следующим образом:</a:t>
            </a:r>
          </a:p>
          <a:p>
            <a:r>
              <a:rPr lang="en-US" b="1" dirty="0"/>
              <a:t>Function[{</a:t>
            </a:r>
            <a:r>
              <a:rPr lang="en-US" b="1" dirty="0" err="1"/>
              <a:t>x,n</a:t>
            </a:r>
            <a:r>
              <a:rPr lang="en-US" b="1" dirty="0"/>
              <a:t>},</a:t>
            </a:r>
            <a:r>
              <a:rPr lang="en-US" b="1" dirty="0" err="1" smtClean="0"/>
              <a:t>x^n</a:t>
            </a:r>
            <a:r>
              <a:rPr lang="en-US" b="1" dirty="0"/>
              <a:t>]</a:t>
            </a:r>
            <a:endParaRPr lang="ru-RU" b="1" dirty="0"/>
          </a:p>
          <a:p>
            <a:r>
              <a:rPr lang="en-US" dirty="0"/>
              <a:t>Function [ {</a:t>
            </a:r>
            <a:r>
              <a:rPr lang="ru-RU" dirty="0"/>
              <a:t>х</a:t>
            </a:r>
            <a:r>
              <a:rPr lang="en-US" dirty="0"/>
              <a:t>, </a:t>
            </a:r>
            <a:r>
              <a:rPr lang="en-US" dirty="0" smtClean="0"/>
              <a:t>n} </a:t>
            </a:r>
            <a:r>
              <a:rPr lang="en-US" dirty="0"/>
              <a:t>, </a:t>
            </a:r>
            <a:r>
              <a:rPr lang="ru-RU" dirty="0" err="1"/>
              <a:t>х</a:t>
            </a:r>
            <a:r>
              <a:rPr lang="ru-RU" baseline="30000" dirty="0" err="1"/>
              <a:t>п</a:t>
            </a:r>
            <a:r>
              <a:rPr lang="en-US" dirty="0"/>
              <a:t>]</a:t>
            </a:r>
            <a:endParaRPr lang="ru-RU" dirty="0"/>
          </a:p>
          <a:p>
            <a:r>
              <a:rPr lang="ru-RU" b="1" dirty="0"/>
              <a:t>%[2,3]</a:t>
            </a:r>
          </a:p>
          <a:p>
            <a:r>
              <a:rPr lang="ru-RU" dirty="0"/>
              <a:t>8</a:t>
            </a:r>
          </a:p>
          <a:p>
            <a:r>
              <a:rPr lang="ru-RU" dirty="0"/>
              <a:t>Чистую функцию можно легко превратить в обычную функцию </a:t>
            </a:r>
            <a:r>
              <a:rPr lang="ru-RU" dirty="0" smtClean="0"/>
              <a:t>пользователя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Пример</a:t>
            </a:r>
            <a:r>
              <a:rPr lang="ru-RU" dirty="0"/>
              <a:t>: </a:t>
            </a:r>
            <a:endParaRPr lang="ru-RU" dirty="0" smtClean="0"/>
          </a:p>
          <a:p>
            <a:r>
              <a:rPr lang="en-US" b="1" dirty="0" smtClean="0"/>
              <a:t>fun=Function</a:t>
            </a:r>
            <a:r>
              <a:rPr lang="en-US" b="1" dirty="0"/>
              <a:t>[{</a:t>
            </a:r>
            <a:r>
              <a:rPr lang="en-US" b="1" dirty="0" err="1"/>
              <a:t>x,n</a:t>
            </a:r>
            <a:r>
              <a:rPr lang="en-US" b="1" dirty="0" smtClean="0"/>
              <a:t>},</a:t>
            </a:r>
            <a:r>
              <a:rPr lang="en-US" b="1" dirty="0" err="1" smtClean="0"/>
              <a:t>x^n</a:t>
            </a:r>
            <a:r>
              <a:rPr lang="en-US" b="1" dirty="0" smtClean="0"/>
              <a:t>]</a:t>
            </a:r>
            <a:endParaRPr lang="ru-RU" dirty="0"/>
          </a:p>
          <a:p>
            <a:r>
              <a:rPr lang="en-US" dirty="0"/>
              <a:t>Function[{x, n} , </a:t>
            </a:r>
            <a:r>
              <a:rPr lang="en-US" dirty="0" err="1"/>
              <a:t>x</a:t>
            </a:r>
            <a:r>
              <a:rPr lang="en-US" baseline="30000" dirty="0" err="1"/>
              <a:t>n</a:t>
            </a:r>
            <a:r>
              <a:rPr lang="en-US" dirty="0" smtClean="0"/>
              <a:t>]</a:t>
            </a:r>
          </a:p>
          <a:p>
            <a:r>
              <a:rPr lang="en-US" dirty="0" smtClean="0"/>
              <a:t> </a:t>
            </a:r>
            <a:r>
              <a:rPr lang="en-US" b="1" dirty="0"/>
              <a:t>fun[2,3]</a:t>
            </a:r>
            <a:endParaRPr lang="ru-RU" dirty="0"/>
          </a:p>
          <a:p>
            <a:r>
              <a:rPr lang="en-US" dirty="0"/>
              <a:t>8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755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936"/>
          </a:xfrm>
        </p:spPr>
        <p:txBody>
          <a:bodyPr>
            <a:normAutofit fontScale="90000"/>
          </a:bodyPr>
          <a:lstStyle/>
          <a:p>
            <a:r>
              <a:rPr lang="ru-RU" dirty="0"/>
              <a:t>Анонимные </a:t>
            </a:r>
            <a:r>
              <a:rPr lang="ru-RU" dirty="0" smtClean="0"/>
              <a:t>функции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82351"/>
            <a:ext cx="10515600" cy="50946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Предельно компактную форму задания функций имеют так называемые </a:t>
            </a:r>
            <a:r>
              <a:rPr lang="ru-RU" i="1" dirty="0"/>
              <a:t>анонимные функции.</a:t>
            </a:r>
            <a:r>
              <a:rPr lang="ru-RU" dirty="0"/>
              <a:t> Они не имеют ни названия, ни обычного определения и задаются только выражениями специального вида. В этом выражении вместо переменных используют обозначения # (для одной переменной), #1, #2,... для ряда переменных. Завершается тело функции символом &amp;. Если необходимо вычислить функцию, то после ее записи в квадратных скобках указывается список фактических параметров.</a:t>
            </a:r>
          </a:p>
          <a:p>
            <a:r>
              <a:rPr lang="ru-RU" dirty="0"/>
              <a:t>Для нашего примера такая функция выглядит так:</a:t>
            </a:r>
          </a:p>
          <a:p>
            <a:r>
              <a:rPr lang="ru-RU" b="1" dirty="0" smtClean="0"/>
              <a:t>#</a:t>
            </a:r>
            <a:r>
              <a:rPr lang="en-US" b="1" dirty="0" smtClean="0"/>
              <a:t>1^</a:t>
            </a:r>
            <a:r>
              <a:rPr lang="ru-RU" b="1" dirty="0" smtClean="0"/>
              <a:t>#2</a:t>
            </a:r>
            <a:r>
              <a:rPr lang="ru-RU" b="1" dirty="0"/>
              <a:t>&amp;[2,3]</a:t>
            </a:r>
          </a:p>
          <a:p>
            <a:r>
              <a:rPr lang="ru-RU" dirty="0"/>
              <a:t>8</a:t>
            </a:r>
          </a:p>
          <a:p>
            <a:r>
              <a:rPr lang="ru-RU" b="1" dirty="0"/>
              <a:t>#</a:t>
            </a:r>
            <a:r>
              <a:rPr lang="ru-RU" b="1" dirty="0" smtClean="0"/>
              <a:t>1</a:t>
            </a:r>
            <a:r>
              <a:rPr lang="en-US" b="1" dirty="0" smtClean="0"/>
              <a:t>^</a:t>
            </a:r>
            <a:r>
              <a:rPr lang="ru-RU" b="1" dirty="0" smtClean="0"/>
              <a:t>#2</a:t>
            </a:r>
            <a:r>
              <a:rPr lang="ru-RU" b="1" dirty="0"/>
              <a:t>&amp;[</a:t>
            </a:r>
            <a:r>
              <a:rPr lang="en-US" b="1" dirty="0"/>
              <a:t>y</a:t>
            </a:r>
            <a:r>
              <a:rPr lang="ru-RU" b="1" dirty="0"/>
              <a:t>,</a:t>
            </a:r>
            <a:r>
              <a:rPr lang="en-US" b="1" dirty="0"/>
              <a:t>z</a:t>
            </a:r>
            <a:r>
              <a:rPr lang="ru-RU" b="1" dirty="0"/>
              <a:t>]</a:t>
            </a:r>
          </a:p>
          <a:p>
            <a:r>
              <a:rPr lang="en-US" dirty="0" err="1"/>
              <a:t>y</a:t>
            </a:r>
            <a:r>
              <a:rPr lang="en-US" baseline="30000" dirty="0" err="1"/>
              <a:t>z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5292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605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5110"/>
            <a:ext cx="10515600" cy="5411853"/>
          </a:xfrm>
        </p:spPr>
        <p:txBody>
          <a:bodyPr/>
          <a:lstStyle/>
          <a:p>
            <a:r>
              <a:rPr lang="ru-RU" dirty="0"/>
              <a:t>С помощью анонимных функций нетрудно создать обычные функции пользователя:</a:t>
            </a:r>
          </a:p>
          <a:p>
            <a:r>
              <a:rPr lang="en-US" b="1" dirty="0"/>
              <a:t>f </a:t>
            </a:r>
            <a:r>
              <a:rPr lang="ru-RU" b="1" dirty="0"/>
              <a:t>[</a:t>
            </a:r>
            <a:r>
              <a:rPr lang="ru-RU" b="1" dirty="0" err="1"/>
              <a:t>х_,у</a:t>
            </a:r>
            <a:r>
              <a:rPr lang="ru-RU" b="1" dirty="0"/>
              <a:t>_] </a:t>
            </a:r>
            <a:r>
              <a:rPr lang="ru-RU" b="1" dirty="0" smtClean="0"/>
              <a:t>=#</a:t>
            </a:r>
            <a:r>
              <a:rPr lang="en-US" b="1" dirty="0" smtClean="0"/>
              <a:t>1^</a:t>
            </a:r>
            <a:r>
              <a:rPr lang="ru-RU" b="1" dirty="0" smtClean="0"/>
              <a:t>#2</a:t>
            </a:r>
            <a:r>
              <a:rPr lang="ru-RU" b="1" dirty="0"/>
              <a:t>&amp; [</a:t>
            </a:r>
            <a:r>
              <a:rPr lang="ru-RU" b="1" dirty="0" err="1"/>
              <a:t>х,у</a:t>
            </a:r>
            <a:r>
              <a:rPr lang="ru-RU" b="1" dirty="0"/>
              <a:t>]</a:t>
            </a:r>
          </a:p>
          <a:p>
            <a:r>
              <a:rPr lang="tt-RU" dirty="0"/>
              <a:t>х</a:t>
            </a:r>
            <a:r>
              <a:rPr lang="tt-RU" baseline="30000" dirty="0"/>
              <a:t>ү</a:t>
            </a:r>
            <a:endParaRPr lang="ru-RU" dirty="0"/>
          </a:p>
          <a:p>
            <a:r>
              <a:rPr lang="en-US" b="1" dirty="0"/>
              <a:t>f</a:t>
            </a:r>
            <a:r>
              <a:rPr lang="ru-RU" b="1" dirty="0"/>
              <a:t>[2,3]</a:t>
            </a:r>
          </a:p>
          <a:p>
            <a:r>
              <a:rPr lang="ru-RU" dirty="0"/>
              <a:t>8</a:t>
            </a:r>
          </a:p>
          <a:p>
            <a:r>
              <a:rPr lang="ru-RU" dirty="0"/>
              <a:t>Несмотря на то, что применение анонимных функций открывает возможности к компактному заданию многих функций, эта форма задания функций </a:t>
            </a:r>
            <a:r>
              <a:rPr lang="ru-RU" dirty="0" smtClean="0"/>
              <a:t>применяется редко.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490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4630"/>
          </a:xfrm>
        </p:spPr>
        <p:txBody>
          <a:bodyPr>
            <a:normAutofit fontScale="90000"/>
          </a:bodyPr>
          <a:lstStyle/>
          <a:p>
            <a:r>
              <a:rPr lang="ru-RU" dirty="0"/>
              <a:t>Суперпозиция функций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07706"/>
            <a:ext cx="10515600" cy="5169257"/>
          </a:xfrm>
        </p:spPr>
        <p:txBody>
          <a:bodyPr/>
          <a:lstStyle/>
          <a:p>
            <a:r>
              <a:rPr lang="ru-RU" dirty="0"/>
              <a:t>При функциональном программировании часто используется суперпозиция функций. Для ее реализации используются функции:</a:t>
            </a:r>
          </a:p>
          <a:p>
            <a:pPr lvl="0"/>
            <a:r>
              <a:rPr lang="en-US" dirty="0"/>
              <a:t>Nest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</a:t>
            </a:r>
            <a:r>
              <a:rPr lang="en-US" dirty="0"/>
              <a:t>x</a:t>
            </a:r>
            <a:r>
              <a:rPr lang="ru-RU" dirty="0"/>
              <a:t>,</a:t>
            </a:r>
            <a:r>
              <a:rPr lang="en-US" dirty="0"/>
              <a:t>n</a:t>
            </a:r>
            <a:r>
              <a:rPr lang="ru-RU" dirty="0"/>
              <a:t>] - применяет выражение (функцию) к заданному аргументу </a:t>
            </a:r>
            <a:r>
              <a:rPr lang="en-US" dirty="0"/>
              <a:t>x n </a:t>
            </a:r>
            <a:r>
              <a:rPr lang="ru-RU" dirty="0"/>
              <a:t>раз.</a:t>
            </a:r>
          </a:p>
          <a:p>
            <a:pPr lvl="0"/>
            <a:r>
              <a:rPr lang="en-US" dirty="0" err="1"/>
              <a:t>NestList</a:t>
            </a:r>
            <a:r>
              <a:rPr lang="ru-RU" dirty="0"/>
              <a:t>[</a:t>
            </a:r>
            <a:r>
              <a:rPr lang="en-US" dirty="0"/>
              <a:t>f</a:t>
            </a:r>
            <a:r>
              <a:rPr lang="ru-RU" dirty="0"/>
              <a:t>,</a:t>
            </a:r>
            <a:r>
              <a:rPr lang="en-US" dirty="0"/>
              <a:t>x</a:t>
            </a:r>
            <a:r>
              <a:rPr lang="ru-RU" dirty="0"/>
              <a:t>,</a:t>
            </a:r>
            <a:r>
              <a:rPr lang="en-US" dirty="0"/>
              <a:t>n</a:t>
            </a:r>
            <a:r>
              <a:rPr lang="ru-RU" dirty="0"/>
              <a:t>] - возвращает список приложений функции </a:t>
            </a:r>
            <a:r>
              <a:rPr lang="en-US" dirty="0"/>
              <a:t>f </a:t>
            </a:r>
            <a:r>
              <a:rPr lang="ru-RU" dirty="0"/>
              <a:t>к заданному аргументу </a:t>
            </a:r>
            <a:r>
              <a:rPr lang="en-US" dirty="0"/>
              <a:t>x n</a:t>
            </a:r>
            <a:r>
              <a:rPr lang="ru-RU" dirty="0"/>
              <a:t>+1 раз.</a:t>
            </a:r>
          </a:p>
          <a:p>
            <a:pPr lvl="0"/>
            <a:r>
              <a:rPr lang="en-US" dirty="0"/>
              <a:t>Fold</a:t>
            </a:r>
            <a:r>
              <a:rPr lang="ru-RU" dirty="0"/>
              <a:t>[</a:t>
            </a:r>
            <a:r>
              <a:rPr lang="en-US" dirty="0"/>
              <a:t>f</a:t>
            </a:r>
            <a:r>
              <a:rPr lang="ru-RU" dirty="0"/>
              <a:t>,</a:t>
            </a:r>
            <a:r>
              <a:rPr lang="en-US" dirty="0"/>
              <a:t>x</a:t>
            </a:r>
            <a:r>
              <a:rPr lang="ru-RU" dirty="0"/>
              <a:t>,</a:t>
            </a:r>
            <a:r>
              <a:rPr lang="en-US" dirty="0"/>
              <a:t>list</a:t>
            </a:r>
            <a:r>
              <a:rPr lang="ru-RU" dirty="0"/>
              <a:t>] - дает следующий элемент в </a:t>
            </a:r>
            <a:r>
              <a:rPr lang="en-US" dirty="0" err="1"/>
              <a:t>FoldList</a:t>
            </a:r>
            <a:r>
              <a:rPr lang="ru-RU" dirty="0"/>
              <a:t>[</a:t>
            </a:r>
            <a:r>
              <a:rPr lang="en-US" dirty="0"/>
              <a:t>f</a:t>
            </a:r>
            <a:r>
              <a:rPr lang="ru-RU" dirty="0"/>
              <a:t>,</a:t>
            </a:r>
            <a:r>
              <a:rPr lang="en-US" dirty="0"/>
              <a:t>x</a:t>
            </a:r>
            <a:r>
              <a:rPr lang="ru-RU" dirty="0"/>
              <a:t>,</a:t>
            </a:r>
            <a:r>
              <a:rPr lang="en-US" dirty="0"/>
              <a:t>list</a:t>
            </a:r>
            <a:r>
              <a:rPr lang="ru-RU" dirty="0"/>
              <a:t>].</a:t>
            </a:r>
          </a:p>
          <a:p>
            <a:pPr lvl="0"/>
            <a:r>
              <a:rPr lang="en-US" dirty="0" err="1"/>
              <a:t>FoldList</a:t>
            </a:r>
            <a:r>
              <a:rPr lang="en-US" dirty="0"/>
              <a:t>[</a:t>
            </a:r>
            <a:r>
              <a:rPr lang="en-US" dirty="0" err="1"/>
              <a:t>f,x</a:t>
            </a:r>
            <a:r>
              <a:rPr lang="en-US" dirty="0"/>
              <a:t>,{</a:t>
            </a:r>
            <a:r>
              <a:rPr lang="en-US" dirty="0" err="1"/>
              <a:t>a,b</a:t>
            </a:r>
            <a:r>
              <a:rPr lang="en-US" dirty="0"/>
              <a:t>,...}] - </a:t>
            </a:r>
            <a:r>
              <a:rPr lang="ru-RU" dirty="0"/>
              <a:t>дает </a:t>
            </a:r>
            <a:r>
              <a:rPr lang="en-US" dirty="0"/>
              <a:t>{x, f[x, a], f[f[x, a], b], j }.</a:t>
            </a:r>
            <a:endParaRPr lang="ru-RU" dirty="0"/>
          </a:p>
          <a:p>
            <a:r>
              <a:rPr lang="en-US" dirty="0" err="1"/>
              <a:t>ComposeList</a:t>
            </a:r>
            <a:r>
              <a:rPr lang="ru-RU" dirty="0"/>
              <a:t>[{</a:t>
            </a:r>
            <a:r>
              <a:rPr lang="en-US" dirty="0"/>
              <a:t>f</a:t>
            </a:r>
            <a:r>
              <a:rPr lang="ru-RU" baseline="-25000" dirty="0"/>
              <a:t>1</a:t>
            </a:r>
            <a:r>
              <a:rPr lang="ru-RU" dirty="0"/>
              <a:t>,</a:t>
            </a:r>
            <a:r>
              <a:rPr lang="en-US" dirty="0"/>
              <a:t>f</a:t>
            </a:r>
            <a:r>
              <a:rPr lang="ru-RU" baseline="-25000" dirty="0"/>
              <a:t>2</a:t>
            </a:r>
            <a:r>
              <a:rPr lang="ru-RU" dirty="0"/>
              <a:t>,...},</a:t>
            </a:r>
            <a:r>
              <a:rPr lang="en-US" dirty="0"/>
              <a:t>x</a:t>
            </a:r>
            <a:r>
              <a:rPr lang="ru-RU" dirty="0"/>
              <a:t>] - генерирует список в форме {</a:t>
            </a:r>
            <a:r>
              <a:rPr lang="en-US" dirty="0"/>
              <a:t>x</a:t>
            </a:r>
            <a:r>
              <a:rPr lang="ru-RU" dirty="0"/>
              <a:t>, </a:t>
            </a:r>
            <a:r>
              <a:rPr lang="en-US" dirty="0"/>
              <a:t>a</a:t>
            </a:r>
            <a:r>
              <a:rPr lang="ru-RU" dirty="0"/>
              <a:t>[</a:t>
            </a:r>
            <a:r>
              <a:rPr lang="en-US" dirty="0"/>
              <a:t>x</a:t>
            </a:r>
            <a:r>
              <a:rPr lang="ru-RU" dirty="0"/>
              <a:t>], </a:t>
            </a:r>
            <a:r>
              <a:rPr lang="en-US" dirty="0"/>
              <a:t>a</a:t>
            </a:r>
            <a:r>
              <a:rPr lang="ru-RU" dirty="0"/>
              <a:t>[</a:t>
            </a:r>
            <a:r>
              <a:rPr lang="en-US" dirty="0"/>
              <a:t>a</a:t>
            </a:r>
            <a:r>
              <a:rPr lang="ru-RU" dirty="0"/>
              <a:t>[</a:t>
            </a:r>
            <a:r>
              <a:rPr lang="en-US" dirty="0"/>
              <a:t>x</a:t>
            </a:r>
            <a:r>
              <a:rPr lang="ru-RU" dirty="0"/>
              <a:t>]], ...}. </a:t>
            </a:r>
          </a:p>
        </p:txBody>
      </p:sp>
    </p:spTree>
    <p:extLst>
      <p:ext uri="{BB962C8B-B14F-4D97-AF65-F5344CB8AC3E}">
        <p14:creationId xmlns:p14="http://schemas.microsoft.com/office/powerpoint/2010/main" val="1543229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626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2980" y="843712"/>
            <a:ext cx="8789436" cy="564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58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8646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Основы </a:t>
            </a:r>
            <a:r>
              <a:rPr lang="ru-RU" sz="3200" b="1" dirty="0" smtClean="0"/>
              <a:t>процедурного программирования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1722"/>
            <a:ext cx="10515600" cy="522524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основе </a:t>
            </a:r>
            <a:r>
              <a:rPr lang="ru-RU" i="1" dirty="0"/>
              <a:t>процедурного программирования</a:t>
            </a:r>
            <a:r>
              <a:rPr lang="ru-RU" dirty="0"/>
              <a:t> лежит понятие процедуры как законченного программного модуля и типовых средств управления: циклов, условных и безусловных выражений и т.д. Процедурный подход самый распространенный в программировании, и разработчики </a:t>
            </a:r>
            <a:r>
              <a:rPr lang="en-US" dirty="0"/>
              <a:t>Mathematica </a:t>
            </a:r>
            <a:r>
              <a:rPr lang="ru-RU" dirty="0"/>
              <a:t>были вынуждены обеспечить его полную поддержку. Хотя, программирование систем </a:t>
            </a:r>
            <a:r>
              <a:rPr lang="en-US" dirty="0"/>
              <a:t>Mathematica </a:t>
            </a:r>
            <a:r>
              <a:rPr lang="ru-RU" dirty="0"/>
              <a:t>и в этом случае остается функциональным, поскольку элементы процедурного программирования заданы в виде функций. Однако появляется возможность применения традиционных средств программирования - условных выражений, циклов, процедур и т.д.</a:t>
            </a:r>
          </a:p>
          <a:p>
            <a:r>
              <a:rPr lang="ru-RU" dirty="0"/>
              <a:t>Процедуры являются полностью самостоятельными программными модулями, задаются своим именем и отождествляются с выполнением некоторой последовательности операций. Они могут быть заданы в одной строке с использованием в качестве разделителя символа «;» (точка с запятой).</a:t>
            </a:r>
          </a:p>
        </p:txBody>
      </p:sp>
    </p:spTree>
    <p:extLst>
      <p:ext uri="{BB962C8B-B14F-4D97-AF65-F5344CB8AC3E}">
        <p14:creationId xmlns:p14="http://schemas.microsoft.com/office/powerpoint/2010/main" val="1242810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7226"/>
          </a:xfrm>
        </p:spPr>
        <p:txBody>
          <a:bodyPr/>
          <a:lstStyle/>
          <a:p>
            <a:r>
              <a:rPr lang="ru-RU" dirty="0" smtClean="0"/>
              <a:t>Пример задания однострочной процедуры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3377" y="2612572"/>
            <a:ext cx="9989339" cy="192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89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21094"/>
            <a:ext cx="10515600" cy="5355869"/>
          </a:xfrm>
        </p:spPr>
        <p:txBody>
          <a:bodyPr/>
          <a:lstStyle/>
          <a:p>
            <a:r>
              <a:rPr lang="ru-RU" dirty="0"/>
              <a:t>В общем случае в теле процедуры могут быть произвольные выражения, разумеется, с синтаксисом, присущим языку программирования системы. Процедура может не возвращать никаких значений, а просто выполнять определенный комплекс операций. Область записи подобных элементарных процедур ограничена ячейкой (строкой) ввода.</a:t>
            </a:r>
          </a:p>
          <a:p>
            <a:r>
              <a:rPr lang="ru-RU" dirty="0"/>
              <a:t>Для задания процедуры со списком локальных переменных {</a:t>
            </a:r>
            <a:r>
              <a:rPr lang="en-US" dirty="0"/>
              <a:t>a</a:t>
            </a:r>
            <a:r>
              <a:rPr lang="ru-RU" dirty="0"/>
              <a:t>, </a:t>
            </a:r>
            <a:r>
              <a:rPr lang="en-US" dirty="0"/>
              <a:t>b</a:t>
            </a:r>
            <a:r>
              <a:rPr lang="ru-RU" dirty="0"/>
              <a:t>,...} и телом </a:t>
            </a:r>
            <a:r>
              <a:rPr lang="en-US" dirty="0"/>
              <a:t>proc </a:t>
            </a:r>
            <a:r>
              <a:rPr lang="ru-RU" dirty="0"/>
              <a:t>может использоваться функция </a:t>
            </a:r>
            <a:endParaRPr lang="ru-RU" dirty="0" smtClean="0"/>
          </a:p>
          <a:p>
            <a:pPr marL="0" indent="0">
              <a:buNone/>
            </a:pPr>
            <a:r>
              <a:rPr lang="en-US" b="1" dirty="0" smtClean="0"/>
              <a:t>Module</a:t>
            </a:r>
            <a:r>
              <a:rPr lang="en-US" b="1" dirty="0"/>
              <a:t>[{a, b, ...},proc]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449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969"/>
          </a:xfrm>
        </p:spPr>
        <p:txBody>
          <a:bodyPr>
            <a:normAutofit fontScale="90000"/>
          </a:bodyPr>
          <a:lstStyle/>
          <a:p>
            <a:r>
              <a:rPr lang="ru-RU" dirty="0"/>
              <a:t>Блоки для задания процедур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9045"/>
            <a:ext cx="10515600" cy="5187918"/>
          </a:xfrm>
        </p:spPr>
        <p:txBody>
          <a:bodyPr/>
          <a:lstStyle/>
          <a:p>
            <a:r>
              <a:rPr lang="ru-RU" dirty="0"/>
              <a:t>Для создания полноценных процедур и функций, которые могут располагаться в любом числе строк, может использоваться базовая структура-блок:</a:t>
            </a:r>
          </a:p>
          <a:p>
            <a:pPr lvl="0"/>
            <a:r>
              <a:rPr lang="en-US" dirty="0"/>
              <a:t>Block</a:t>
            </a:r>
            <a:r>
              <a:rPr lang="ru-RU" dirty="0"/>
              <a:t>[{</a:t>
            </a:r>
            <a:r>
              <a:rPr lang="en-US" dirty="0"/>
              <a:t>x</a:t>
            </a:r>
            <a:r>
              <a:rPr lang="ru-RU" dirty="0"/>
              <a:t>, у, </a:t>
            </a:r>
            <a:r>
              <a:rPr lang="en-US" dirty="0"/>
              <a:t>procedure</a:t>
            </a:r>
            <a:r>
              <a:rPr lang="ru-RU" dirty="0"/>
              <a:t>] - задание процедуры с декларацией списка локальных переменных х, у, ....</a:t>
            </a:r>
          </a:p>
          <a:p>
            <a:pPr lvl="0"/>
            <a:r>
              <a:rPr lang="en-US" dirty="0"/>
              <a:t>Block</a:t>
            </a:r>
            <a:r>
              <a:rPr lang="ru-RU" dirty="0"/>
              <a:t>[{</a:t>
            </a:r>
            <a:r>
              <a:rPr lang="en-US" dirty="0"/>
              <a:t>x </a:t>
            </a:r>
            <a:r>
              <a:rPr lang="ru-RU" dirty="0"/>
              <a:t>= </a:t>
            </a:r>
            <a:r>
              <a:rPr lang="en-US" dirty="0"/>
              <a:t>x</a:t>
            </a:r>
            <a:r>
              <a:rPr lang="ru-RU" dirty="0"/>
              <a:t>0, </a:t>
            </a:r>
            <a:r>
              <a:rPr lang="tt-RU" dirty="0"/>
              <a:t>у=у0, </a:t>
            </a:r>
            <a:r>
              <a:rPr lang="ru-RU" dirty="0"/>
              <a:t>...}, </a:t>
            </a:r>
            <a:r>
              <a:rPr lang="en-US" dirty="0"/>
              <a:t>procedure</a:t>
            </a:r>
            <a:r>
              <a:rPr lang="ru-RU" dirty="0"/>
              <a:t>] - задание процедуры с декларацией списка переменных х, у, ... </a:t>
            </a:r>
            <a:r>
              <a:rPr lang="en-US" dirty="0"/>
              <a:t>c </a:t>
            </a:r>
            <a:r>
              <a:rPr lang="ru-RU" dirty="0"/>
              <a:t>заданными начальными значениями.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110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06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37135"/>
            <a:ext cx="10078616" cy="540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7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96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Организация </a:t>
            </a:r>
            <a:r>
              <a:rPr lang="ru-RU" b="1" dirty="0" smtClean="0"/>
              <a:t>циклов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63690"/>
            <a:ext cx="10515600" cy="511327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Многие задачи в системе </a:t>
            </a:r>
            <a:r>
              <a:rPr lang="en-US" dirty="0"/>
              <a:t>Mathematica </a:t>
            </a:r>
            <a:r>
              <a:rPr lang="ru-RU" dirty="0"/>
              <a:t>решаются с использованием </a:t>
            </a:r>
            <a:r>
              <a:rPr lang="ru-RU" i="1" dirty="0"/>
              <a:t>линейных алгоритмов и программ.</a:t>
            </a:r>
            <a:r>
              <a:rPr lang="ru-RU" dirty="0"/>
              <a:t> Они могут быть представлены непрерывной цепочкой выражений, выполняемых последовательно от начала до конца.</a:t>
            </a:r>
          </a:p>
          <a:p>
            <a:r>
              <a:rPr lang="ru-RU" dirty="0"/>
              <a:t>Однако в большинстве случаев серьезные вычисления базируются на использовании </a:t>
            </a:r>
            <a:r>
              <a:rPr lang="ru-RU" i="1" dirty="0"/>
              <a:t>циклических и разветвленных алгоритмов и программ.</a:t>
            </a:r>
            <a:r>
              <a:rPr lang="ru-RU" dirty="0"/>
              <a:t> При этом, в зависимости от промежуточных или исходных данных, вычисления могут идти по разным ветвям программы, циклически повторяться и т.д. Для реализации разветвленных программ язык программирования должен содержать управляющие структуры, т.е. специальные конструкции языка, реализующие в программах ветвление. Они используются при различных методах программирования, в том числе при процедурном и функциональном программировании.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1957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8646"/>
          </a:xfrm>
        </p:spPr>
        <p:txBody>
          <a:bodyPr>
            <a:normAutofit fontScale="90000"/>
          </a:bodyPr>
          <a:lstStyle/>
          <a:p>
            <a:r>
              <a:rPr lang="ru-RU" dirty="0"/>
              <a:t>Циклы типа </a:t>
            </a:r>
            <a:r>
              <a:rPr lang="en-US" dirty="0"/>
              <a:t>Do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07706"/>
            <a:ext cx="10515600" cy="5169257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Do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 {</a:t>
            </a:r>
            <a:r>
              <a:rPr lang="en-US" dirty="0" err="1"/>
              <a:t>imax</a:t>
            </a:r>
            <a:r>
              <a:rPr lang="ru-RU" dirty="0"/>
              <a:t>}] - выполняет </a:t>
            </a:r>
            <a:r>
              <a:rPr lang="en-US" dirty="0" err="1"/>
              <a:t>imax</a:t>
            </a:r>
            <a:r>
              <a:rPr lang="en-US" dirty="0"/>
              <a:t> </a:t>
            </a:r>
            <a:r>
              <a:rPr lang="ru-RU" dirty="0"/>
              <a:t>раз вычисление </a:t>
            </a:r>
            <a:r>
              <a:rPr lang="en-US" dirty="0"/>
              <a:t>expr</a:t>
            </a:r>
            <a:r>
              <a:rPr lang="ru-RU" dirty="0"/>
              <a:t>.</a:t>
            </a:r>
          </a:p>
          <a:p>
            <a:pPr lvl="0"/>
            <a:r>
              <a:rPr lang="en-US" dirty="0"/>
              <a:t>Do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 {</a:t>
            </a:r>
            <a:r>
              <a:rPr lang="en-US" dirty="0" err="1"/>
              <a:t>i</a:t>
            </a:r>
            <a:r>
              <a:rPr lang="ru-RU" dirty="0"/>
              <a:t>, </a:t>
            </a:r>
            <a:r>
              <a:rPr lang="en-US" dirty="0" err="1"/>
              <a:t>imax</a:t>
            </a:r>
            <a:r>
              <a:rPr lang="ru-RU" dirty="0"/>
              <a:t>}] - вычисляет </a:t>
            </a:r>
            <a:r>
              <a:rPr lang="en-US" dirty="0"/>
              <a:t>expr </a:t>
            </a:r>
            <a:r>
              <a:rPr lang="ru-RU" dirty="0"/>
              <a:t>с переменной </a:t>
            </a:r>
            <a:r>
              <a:rPr lang="en-US" dirty="0" err="1"/>
              <a:t>i</a:t>
            </a:r>
            <a:r>
              <a:rPr lang="ru-RU" dirty="0"/>
              <a:t>, последовательно принимающей значения от 1 до </a:t>
            </a:r>
            <a:r>
              <a:rPr lang="en-US" dirty="0" err="1"/>
              <a:t>imax</a:t>
            </a:r>
            <a:r>
              <a:rPr lang="en-US" dirty="0"/>
              <a:t> </a:t>
            </a:r>
            <a:r>
              <a:rPr lang="ru-RU" dirty="0"/>
              <a:t>(с шагом 1).</a:t>
            </a:r>
          </a:p>
          <a:p>
            <a:pPr lvl="0"/>
            <a:r>
              <a:rPr lang="en-US" dirty="0"/>
              <a:t>Do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 {</a:t>
            </a:r>
            <a:r>
              <a:rPr lang="en-US" dirty="0" err="1"/>
              <a:t>i</a:t>
            </a:r>
            <a:r>
              <a:rPr lang="ru-RU" dirty="0"/>
              <a:t>, </a:t>
            </a:r>
            <a:r>
              <a:rPr lang="en-US" dirty="0" err="1"/>
              <a:t>imin</a:t>
            </a:r>
            <a:r>
              <a:rPr lang="ru-RU" dirty="0"/>
              <a:t>, </a:t>
            </a:r>
            <a:r>
              <a:rPr lang="en-US" dirty="0" err="1"/>
              <a:t>imax</a:t>
            </a:r>
            <a:r>
              <a:rPr lang="ru-RU" dirty="0"/>
              <a:t>}] - вычисляет </a:t>
            </a:r>
            <a:r>
              <a:rPr lang="en-US" dirty="0"/>
              <a:t>expr </a:t>
            </a:r>
            <a:r>
              <a:rPr lang="ru-RU" dirty="0"/>
              <a:t>с переменной </a:t>
            </a:r>
            <a:r>
              <a:rPr lang="en-US" dirty="0" err="1"/>
              <a:t>i</a:t>
            </a:r>
            <a:r>
              <a:rPr lang="ru-RU" dirty="0"/>
              <a:t>, последовательно принимающей значения от </a:t>
            </a:r>
            <a:r>
              <a:rPr lang="en-US" dirty="0" err="1"/>
              <a:t>imin</a:t>
            </a:r>
            <a:r>
              <a:rPr lang="en-US" dirty="0"/>
              <a:t> </a:t>
            </a:r>
            <a:r>
              <a:rPr lang="ru-RU" dirty="0"/>
              <a:t>до </a:t>
            </a:r>
            <a:r>
              <a:rPr lang="en-US" dirty="0" err="1"/>
              <a:t>imax</a:t>
            </a:r>
            <a:r>
              <a:rPr lang="en-US" dirty="0"/>
              <a:t> </a:t>
            </a:r>
            <a:r>
              <a:rPr lang="ru-RU" dirty="0"/>
              <a:t>с шагом 1.</a:t>
            </a:r>
          </a:p>
          <a:p>
            <a:pPr lvl="0"/>
            <a:r>
              <a:rPr lang="en-US" dirty="0"/>
              <a:t>Do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 {</a:t>
            </a:r>
            <a:r>
              <a:rPr lang="en-US" dirty="0" err="1"/>
              <a:t>i</a:t>
            </a:r>
            <a:r>
              <a:rPr lang="ru-RU" dirty="0"/>
              <a:t>, </a:t>
            </a:r>
            <a:r>
              <a:rPr lang="en-US" dirty="0" err="1"/>
              <a:t>imin</a:t>
            </a:r>
            <a:r>
              <a:rPr lang="ru-RU" dirty="0"/>
              <a:t>, </a:t>
            </a:r>
            <a:r>
              <a:rPr lang="en-US" dirty="0" err="1"/>
              <a:t>imax</a:t>
            </a:r>
            <a:r>
              <a:rPr lang="ru-RU" dirty="0"/>
              <a:t>, </a:t>
            </a:r>
            <a:r>
              <a:rPr lang="en-US" dirty="0"/>
              <a:t>di</a:t>
            </a:r>
            <a:r>
              <a:rPr lang="ru-RU" dirty="0"/>
              <a:t>}] - вычисляет </a:t>
            </a:r>
            <a:r>
              <a:rPr lang="en-US" dirty="0"/>
              <a:t>expr </a:t>
            </a:r>
            <a:r>
              <a:rPr lang="ru-RU" dirty="0"/>
              <a:t>с переменной </a:t>
            </a:r>
            <a:r>
              <a:rPr lang="en-US" dirty="0" err="1"/>
              <a:t>i</a:t>
            </a:r>
            <a:r>
              <a:rPr lang="ru-RU" dirty="0"/>
              <a:t>, последовательно принимающей значения от 1 до </a:t>
            </a:r>
            <a:r>
              <a:rPr lang="en-US" dirty="0" err="1"/>
              <a:t>imax</a:t>
            </a:r>
            <a:r>
              <a:rPr lang="en-US" dirty="0"/>
              <a:t> </a:t>
            </a:r>
            <a:r>
              <a:rPr lang="ru-RU" dirty="0"/>
              <a:t>с шагом </a:t>
            </a:r>
            <a:r>
              <a:rPr lang="en-US" dirty="0"/>
              <a:t>di</a:t>
            </a:r>
            <a:r>
              <a:rPr lang="ru-RU" dirty="0"/>
              <a:t>.</a:t>
            </a:r>
          </a:p>
          <a:p>
            <a:pPr lvl="0"/>
            <a:r>
              <a:rPr lang="en-US" dirty="0"/>
              <a:t>Do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, {</a:t>
            </a:r>
            <a:r>
              <a:rPr lang="en-US" dirty="0" err="1"/>
              <a:t>i</a:t>
            </a:r>
            <a:r>
              <a:rPr lang="ru-RU" dirty="0"/>
              <a:t>, </a:t>
            </a:r>
            <a:r>
              <a:rPr lang="en-US" dirty="0" err="1"/>
              <a:t>imin</a:t>
            </a:r>
            <a:r>
              <a:rPr lang="ru-RU" dirty="0"/>
              <a:t>, </a:t>
            </a:r>
            <a:r>
              <a:rPr lang="en-US" dirty="0" err="1"/>
              <a:t>imax</a:t>
            </a:r>
            <a:r>
              <a:rPr lang="ru-RU" dirty="0"/>
              <a:t>}, {</a:t>
            </a:r>
            <a:r>
              <a:rPr lang="en-US" dirty="0"/>
              <a:t>j</a:t>
            </a:r>
            <a:r>
              <a:rPr lang="ru-RU" dirty="0"/>
              <a:t>, </a:t>
            </a:r>
            <a:r>
              <a:rPr lang="en-US" dirty="0" err="1"/>
              <a:t>jmin</a:t>
            </a:r>
            <a:r>
              <a:rPr lang="ru-RU" dirty="0"/>
              <a:t>, </a:t>
            </a:r>
            <a:r>
              <a:rPr lang="en-US" dirty="0" err="1"/>
              <a:t>jmax</a:t>
            </a:r>
            <a:r>
              <a:rPr lang="ru-RU" dirty="0"/>
              <a:t>}, ...] - вычисляет </a:t>
            </a:r>
            <a:r>
              <a:rPr lang="en-US" dirty="0"/>
              <a:t>expr</a:t>
            </a:r>
            <a:r>
              <a:rPr lang="ru-RU" dirty="0"/>
              <a:t>, организуя ряд вложенных циклов с управляющими переменными </a:t>
            </a:r>
            <a:r>
              <a:rPr lang="en-US" dirty="0"/>
              <a:t>j</a:t>
            </a:r>
            <a:r>
              <a:rPr lang="ru-RU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и т.д.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008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9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9404" y="692576"/>
            <a:ext cx="3601616" cy="561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41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9985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Циклы типа </a:t>
            </a:r>
            <a:r>
              <a:rPr lang="en-US" b="1" i="1" dirty="0" smtClean="0"/>
              <a:t>For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07706"/>
            <a:ext cx="10515600" cy="5169257"/>
          </a:xfrm>
        </p:spPr>
        <p:txBody>
          <a:bodyPr/>
          <a:lstStyle/>
          <a:p>
            <a:r>
              <a:rPr lang="en-US" b="1" dirty="0"/>
              <a:t>For[start, test, </a:t>
            </a:r>
            <a:r>
              <a:rPr lang="en-US" b="1" dirty="0" err="1"/>
              <a:t>incr</a:t>
            </a:r>
            <a:r>
              <a:rPr lang="en-US" b="1" dirty="0"/>
              <a:t>, body]</a:t>
            </a:r>
            <a:endParaRPr lang="ru-RU" b="1" dirty="0"/>
          </a:p>
          <a:p>
            <a:r>
              <a:rPr lang="ru-RU" dirty="0"/>
              <a:t>В ней внутренняя управляющая переменная вначале приобретает значение </a:t>
            </a:r>
            <a:r>
              <a:rPr lang="en-US" dirty="0"/>
              <a:t>start</a:t>
            </a:r>
            <a:r>
              <a:rPr lang="ru-RU" dirty="0"/>
              <a:t>, затем циклически меняется от этого значения до значения </a:t>
            </a:r>
            <a:r>
              <a:rPr lang="en-US" dirty="0"/>
              <a:t>body </a:t>
            </a:r>
            <a:r>
              <a:rPr lang="ru-RU" dirty="0"/>
              <a:t>с шагом изменения </a:t>
            </a:r>
            <a:r>
              <a:rPr lang="en-US" dirty="0" err="1"/>
              <a:t>incr</a:t>
            </a:r>
            <a:r>
              <a:rPr lang="ru-RU" dirty="0"/>
              <a:t>; и так до тех пор, пока условие </a:t>
            </a:r>
            <a:r>
              <a:rPr lang="en-US" dirty="0"/>
              <a:t>test </a:t>
            </a:r>
            <a:r>
              <a:rPr lang="ru-RU" dirty="0"/>
              <a:t>не перестанет давать логическое значение </a:t>
            </a:r>
            <a:r>
              <a:rPr lang="en-US" dirty="0"/>
              <a:t>True</a:t>
            </a:r>
            <a:r>
              <a:rPr lang="ru-RU" dirty="0"/>
              <a:t>. Когда это случится, т.е. </a:t>
            </a:r>
            <a:r>
              <a:rPr lang="en-US" dirty="0"/>
              <a:t>test </a:t>
            </a:r>
            <a:r>
              <a:rPr lang="ru-RU" dirty="0"/>
              <a:t>даст </a:t>
            </a:r>
            <a:r>
              <a:rPr lang="en-US" dirty="0"/>
              <a:t>False</a:t>
            </a:r>
            <a:r>
              <a:rPr lang="ru-RU" dirty="0"/>
              <a:t>, цикл заканчивается.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859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06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895740"/>
            <a:ext cx="10515600" cy="5281223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Программа</a:t>
            </a:r>
            <a:r>
              <a:rPr lang="ru-RU" dirty="0"/>
              <a:t>, приведенная выше, позволяет наблюдать за изменением значений управляющей переменной цикла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и переменной </a:t>
            </a:r>
            <a:r>
              <a:rPr lang="en-US" dirty="0"/>
              <a:t>x</a:t>
            </a:r>
            <a:r>
              <a:rPr lang="ru-RU" dirty="0"/>
              <a:t>, получающей за каждый цикл приращение, равное 5*</a:t>
            </a:r>
            <a:r>
              <a:rPr lang="en-US" dirty="0" err="1"/>
              <a:t>i</a:t>
            </a:r>
            <a:r>
              <a:rPr lang="ru-RU" dirty="0"/>
              <a:t>. В конце документа показан пример на использование функции возврата значений </a:t>
            </a:r>
            <a:r>
              <a:rPr lang="en-US" dirty="0"/>
              <a:t>Return</a:t>
            </a:r>
            <a:r>
              <a:rPr lang="ru-RU" dirty="0"/>
              <a:t>[</a:t>
            </a:r>
            <a:r>
              <a:rPr lang="en-US" dirty="0"/>
              <a:t>x</a:t>
            </a:r>
            <a:r>
              <a:rPr lang="ru-RU" dirty="0"/>
              <a:t>]. В цикле </a:t>
            </a:r>
            <a:r>
              <a:rPr lang="en-US" dirty="0"/>
              <a:t>For </a:t>
            </a:r>
            <a:r>
              <a:rPr lang="ru-RU" dirty="0"/>
              <a:t>не предусмотрено задание локальных переменных, так что необходимо следить за назначением переменных, т.к. при использовании глобальных переменных неизбежны побочные эффекты.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643" y="886172"/>
            <a:ext cx="7911919" cy="351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34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969"/>
          </a:xfrm>
        </p:spPr>
        <p:txBody>
          <a:bodyPr>
            <a:normAutofit fontScale="90000"/>
          </a:bodyPr>
          <a:lstStyle/>
          <a:p>
            <a:r>
              <a:rPr lang="ru-RU" dirty="0"/>
              <a:t>Циклы типа </a:t>
            </a:r>
            <a:r>
              <a:rPr lang="en-US" dirty="0" smtClean="0"/>
              <a:t>While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07706"/>
            <a:ext cx="10515600" cy="5169257"/>
          </a:xfrm>
        </p:spPr>
        <p:txBody>
          <a:bodyPr/>
          <a:lstStyle/>
          <a:p>
            <a:r>
              <a:rPr lang="en-US" dirty="0"/>
              <a:t>While</a:t>
            </a:r>
            <a:r>
              <a:rPr lang="ru-RU" dirty="0"/>
              <a:t>[</a:t>
            </a:r>
            <a:r>
              <a:rPr lang="en-US" dirty="0"/>
              <a:t>test</a:t>
            </a:r>
            <a:r>
              <a:rPr lang="ru-RU" dirty="0"/>
              <a:t>, </a:t>
            </a:r>
            <a:r>
              <a:rPr lang="en-US" dirty="0"/>
              <a:t>expr</a:t>
            </a:r>
            <a:r>
              <a:rPr lang="ru-RU" dirty="0"/>
              <a:t>] - выполняет </a:t>
            </a:r>
            <a:r>
              <a:rPr lang="en-US" dirty="0"/>
              <a:t>expr </a:t>
            </a:r>
            <a:r>
              <a:rPr lang="ru-RU" dirty="0"/>
              <a:t>до тех пор, пока </a:t>
            </a:r>
            <a:r>
              <a:rPr lang="en-US" dirty="0"/>
              <a:t>test </a:t>
            </a:r>
            <a:r>
              <a:rPr lang="ru-RU" dirty="0"/>
              <a:t>дает логическое значение </a:t>
            </a:r>
            <a:r>
              <a:rPr lang="en-US" dirty="0"/>
              <a:t>True</a:t>
            </a:r>
            <a:r>
              <a:rPr lang="ru-RU" dirty="0" smtClean="0"/>
              <a:t>. Пример: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26" y="2176461"/>
            <a:ext cx="10815043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62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936"/>
          </a:xfrm>
        </p:spPr>
        <p:txBody>
          <a:bodyPr>
            <a:normAutofit/>
          </a:bodyPr>
          <a:lstStyle/>
          <a:p>
            <a:r>
              <a:rPr lang="ru-RU" sz="3200" dirty="0"/>
              <a:t>Директивы-функции прерывания и продолжения циклов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19673"/>
            <a:ext cx="10515600" cy="505729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указанных типах циклов и в иных управляющих структурах можно использовать следующие директивы-функции:</a:t>
            </a:r>
          </a:p>
          <a:p>
            <a:pPr lvl="0"/>
            <a:r>
              <a:rPr lang="en-US" dirty="0"/>
              <a:t>Abort</a:t>
            </a:r>
            <a:r>
              <a:rPr lang="ru-RU" dirty="0"/>
              <a:t>[ ] - вызывает прекращение вычислений с сообщением $</a:t>
            </a:r>
            <a:r>
              <a:rPr lang="en-US" dirty="0"/>
              <a:t>Aborted</a:t>
            </a:r>
            <a:r>
              <a:rPr lang="ru-RU" dirty="0"/>
              <a:t>;</a:t>
            </a:r>
          </a:p>
          <a:p>
            <a:pPr lvl="0"/>
            <a:r>
              <a:rPr lang="en-US" dirty="0"/>
              <a:t>Break</a:t>
            </a:r>
            <a:r>
              <a:rPr lang="ru-RU" dirty="0"/>
              <a:t>[] - выполняет выход из тела цикла или уровня вложенности программы, содержащего данный оператор (циклы типа </a:t>
            </a:r>
            <a:r>
              <a:rPr lang="en-US" dirty="0"/>
              <a:t>Do</a:t>
            </a:r>
            <a:r>
              <a:rPr lang="ru-RU" dirty="0"/>
              <a:t>, </a:t>
            </a:r>
            <a:r>
              <a:rPr lang="en-US" dirty="0"/>
              <a:t>For </a:t>
            </a:r>
            <a:r>
              <a:rPr lang="ru-RU" dirty="0"/>
              <a:t>и </a:t>
            </a:r>
            <a:r>
              <a:rPr lang="en-US" dirty="0"/>
              <a:t>While </a:t>
            </a:r>
            <a:r>
              <a:rPr lang="ru-RU" dirty="0"/>
              <a:t>или тело оператора - переключателя </a:t>
            </a:r>
            <a:r>
              <a:rPr lang="en-US" dirty="0" smtClean="0"/>
              <a:t>Switch</a:t>
            </a:r>
            <a:r>
              <a:rPr lang="ru-RU" dirty="0"/>
              <a:t>). Оператор возвращает </a:t>
            </a:r>
            <a:r>
              <a:rPr lang="en-US" dirty="0"/>
              <a:t>Null </a:t>
            </a:r>
            <a:r>
              <a:rPr lang="ru-RU" dirty="0"/>
              <a:t>- значение (без генерации секции выхода).</a:t>
            </a:r>
          </a:p>
          <a:p>
            <a:pPr lvl="0"/>
            <a:r>
              <a:rPr lang="en-US" dirty="0"/>
              <a:t>Continue</a:t>
            </a:r>
            <a:r>
              <a:rPr lang="ru-RU" dirty="0"/>
              <a:t>[ ] - задает переход на следующий шаг текущего цикла </a:t>
            </a:r>
            <a:r>
              <a:rPr lang="en-US" dirty="0"/>
              <a:t>Do</a:t>
            </a:r>
            <a:r>
              <a:rPr lang="ru-RU" dirty="0"/>
              <a:t>, </a:t>
            </a:r>
            <a:r>
              <a:rPr lang="en-US" dirty="0"/>
              <a:t>For </a:t>
            </a:r>
            <a:r>
              <a:rPr lang="ru-RU" dirty="0"/>
              <a:t>или </a:t>
            </a:r>
            <a:r>
              <a:rPr lang="en-US" dirty="0"/>
              <a:t>While</a:t>
            </a:r>
            <a:r>
              <a:rPr lang="ru-RU" dirty="0"/>
              <a:t>.</a:t>
            </a:r>
          </a:p>
          <a:p>
            <a:pPr lvl="0"/>
            <a:r>
              <a:rPr lang="en-US" dirty="0"/>
              <a:t>Interrupt</a:t>
            </a:r>
            <a:r>
              <a:rPr lang="ru-RU" dirty="0"/>
              <a:t>[ ] - прерывает вычисления с возможностью их возобновления.</a:t>
            </a:r>
          </a:p>
          <a:p>
            <a:pPr lvl="0"/>
            <a:r>
              <a:rPr lang="en-US" dirty="0"/>
              <a:t>Return</a:t>
            </a:r>
            <a:r>
              <a:rPr lang="ru-RU" dirty="0"/>
              <a:t>[] - прерывает выполнение с возвратом </a:t>
            </a:r>
            <a:r>
              <a:rPr lang="en-US" dirty="0"/>
              <a:t>Null</a:t>
            </a:r>
            <a:r>
              <a:rPr lang="ru-RU" dirty="0"/>
              <a:t>.</a:t>
            </a:r>
          </a:p>
          <a:p>
            <a:pPr lvl="0"/>
            <a:r>
              <a:rPr lang="en-US" dirty="0"/>
              <a:t>Return</a:t>
            </a:r>
            <a:r>
              <a:rPr lang="ru-RU" dirty="0"/>
              <a:t>[</a:t>
            </a:r>
            <a:r>
              <a:rPr lang="en-US" dirty="0"/>
              <a:t>expr</a:t>
            </a:r>
            <a:r>
              <a:rPr lang="ru-RU" dirty="0"/>
              <a:t>] - прерывает выполнение с выводом значения выражения </a:t>
            </a:r>
            <a:r>
              <a:rPr lang="en-US" dirty="0" smtClean="0"/>
              <a:t>expr</a:t>
            </a:r>
            <a:r>
              <a:rPr lang="ru-RU" dirty="0" smtClean="0"/>
              <a:t>. Директива </a:t>
            </a:r>
            <a:r>
              <a:rPr lang="en-US" dirty="0"/>
              <a:t>Abort</a:t>
            </a:r>
            <a:r>
              <a:rPr lang="ru-RU" dirty="0"/>
              <a:t>[] просто прерывает выполнение цепочки команд и выводит сообщение $</a:t>
            </a:r>
            <a:r>
              <a:rPr lang="en-US" dirty="0"/>
              <a:t>Aborted</a:t>
            </a:r>
            <a:r>
              <a:rPr lang="ru-RU" dirty="0"/>
              <a:t>. А вот директива </a:t>
            </a:r>
            <a:r>
              <a:rPr lang="en-US" dirty="0"/>
              <a:t>Interrupt</a:t>
            </a:r>
            <a:r>
              <a:rPr lang="ru-RU" dirty="0"/>
              <a:t>[] выводит диалоговое окно, с помощью которого можно либо прервать вычисления, либо продолжить 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17093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2094</Words>
  <Application>Microsoft Office PowerPoint</Application>
  <PresentationFormat>Широкоэкранный</PresentationFormat>
  <Paragraphs>115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Тема Office</vt:lpstr>
      <vt:lpstr>Mathematica как система программирования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Суть функционального программирования</vt:lpstr>
      <vt:lpstr>Презентация PowerPoint</vt:lpstr>
      <vt:lpstr>Функции пользователя</vt:lpstr>
      <vt:lpstr>Презентация PowerPoint</vt:lpstr>
      <vt:lpstr>правила для задания функций пользователя:</vt:lpstr>
      <vt:lpstr>Задание чистых функций</vt:lpstr>
      <vt:lpstr>Презентация PowerPoint</vt:lpstr>
      <vt:lpstr>Анонимные функции </vt:lpstr>
      <vt:lpstr>Презентация PowerPoint</vt:lpstr>
      <vt:lpstr>Суперпозиция функций</vt:lpstr>
      <vt:lpstr>Примеры</vt:lpstr>
      <vt:lpstr>Основы процедурного программирования</vt:lpstr>
      <vt:lpstr>Пример задания однострочной процедуры</vt:lpstr>
      <vt:lpstr>Презентация PowerPoint</vt:lpstr>
      <vt:lpstr>Блоки для задания процедур</vt:lpstr>
      <vt:lpstr>Презентация PowerPoint</vt:lpstr>
      <vt:lpstr>Организация циклов </vt:lpstr>
      <vt:lpstr>Циклы типа Do</vt:lpstr>
      <vt:lpstr>Примеры</vt:lpstr>
      <vt:lpstr>Циклы типа For</vt:lpstr>
      <vt:lpstr>Пример</vt:lpstr>
      <vt:lpstr>Циклы типа While </vt:lpstr>
      <vt:lpstr>Директивы-функции прерывания и продолжения циклов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Mathematica как система программирования</dc:title>
  <dc:creator>Анис Галимянов</dc:creator>
  <cp:lastModifiedBy>Анис Галимянов</cp:lastModifiedBy>
  <cp:revision>10</cp:revision>
  <dcterms:created xsi:type="dcterms:W3CDTF">2017-12-05T04:35:50Z</dcterms:created>
  <dcterms:modified xsi:type="dcterms:W3CDTF">2017-12-05T07:14:30Z</dcterms:modified>
</cp:coreProperties>
</file>