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0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/>
              <a:t>Выражения реляционной алгебры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10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Покажем, как можно использовать рассмотренные ранее </a:t>
            </a:r>
            <a:r>
              <a:rPr lang="ru-RU" dirty="0" smtClean="0"/>
              <a:t>выражения </a:t>
            </a:r>
            <a:r>
              <a:rPr lang="ru-RU" dirty="0"/>
              <a:t>и операции реляционной алгебры в практической </a:t>
            </a:r>
            <a:r>
              <a:rPr lang="ru-RU" dirty="0" smtClean="0"/>
              <a:t>эксплуатации различных </a:t>
            </a:r>
            <a:r>
              <a:rPr lang="ru-RU" dirty="0"/>
              <a:t>баз данных.</a:t>
            </a:r>
          </a:p>
          <a:p>
            <a:r>
              <a:rPr lang="ru-RU" dirty="0"/>
              <a:t>Пусть для примера в нашем распоряжении имеется фрагмент </a:t>
            </a:r>
            <a:r>
              <a:rPr lang="ru-RU" dirty="0" smtClean="0"/>
              <a:t>какой-то </a:t>
            </a:r>
            <a:r>
              <a:rPr lang="ru-RU" dirty="0"/>
              <a:t>коммерческой базы данных:</a:t>
            </a:r>
          </a:p>
          <a:p>
            <a:r>
              <a:rPr lang="ru-RU" dirty="0"/>
              <a:t>Поставщики (</a:t>
            </a:r>
            <a:r>
              <a:rPr lang="ru-RU" u="sng" dirty="0"/>
              <a:t>Код поставщика</a:t>
            </a:r>
            <a:r>
              <a:rPr lang="ru-RU" dirty="0"/>
              <a:t>, Имя поставщика, Город поставщика);</a:t>
            </a:r>
          </a:p>
          <a:p>
            <a:r>
              <a:rPr lang="ru-RU" dirty="0"/>
              <a:t>Инструменты (</a:t>
            </a:r>
            <a:r>
              <a:rPr lang="ru-RU" u="sng" dirty="0"/>
              <a:t>Код инструмента</a:t>
            </a:r>
            <a:r>
              <a:rPr lang="ru-RU" dirty="0"/>
              <a:t>, Имя инструмента, …);</a:t>
            </a:r>
          </a:p>
          <a:p>
            <a:r>
              <a:rPr lang="ru-RU" dirty="0"/>
              <a:t>Поставки (</a:t>
            </a:r>
            <a:r>
              <a:rPr lang="ru-RU" u="sng" dirty="0"/>
              <a:t>Код поставщика</a:t>
            </a:r>
            <a:r>
              <a:rPr lang="ru-RU" dirty="0"/>
              <a:t>, Код детали);</a:t>
            </a:r>
          </a:p>
          <a:p>
            <a:r>
              <a:rPr lang="ru-RU" dirty="0"/>
              <a:t>Подчеркнутые имена атрибутов являются ключевыми (т. е. </a:t>
            </a:r>
            <a:r>
              <a:rPr lang="ru-RU" dirty="0" smtClean="0"/>
              <a:t>идентификационными</a:t>
            </a:r>
            <a:r>
              <a:rPr lang="ru-RU" dirty="0"/>
              <a:t>) атрибутами, причем каждый в своем отношении.</a:t>
            </a:r>
          </a:p>
        </p:txBody>
      </p:sp>
    </p:spTree>
    <p:extLst>
      <p:ext uri="{BB962C8B-B14F-4D97-AF65-F5344CB8AC3E}">
        <p14:creationId xmlns:p14="http://schemas.microsoft.com/office/powerpoint/2010/main" val="372997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Предположим, что к нам, как разработчикам этой базы </a:t>
            </a:r>
            <a:r>
              <a:rPr lang="ru-RU" dirty="0" smtClean="0"/>
              <a:t>данных и </a:t>
            </a:r>
            <a:r>
              <a:rPr lang="ru-RU" dirty="0"/>
              <a:t>хранителям информации по этому вопросу, поступил заказ </a:t>
            </a:r>
            <a:r>
              <a:rPr lang="ru-RU" dirty="0" smtClean="0"/>
              <a:t>получить наименования </a:t>
            </a:r>
            <a:r>
              <a:rPr lang="ru-RU" dirty="0"/>
              <a:t>поставщиков (Имя Поставщика) и место их </a:t>
            </a:r>
            <a:r>
              <a:rPr lang="ru-RU" dirty="0" smtClean="0"/>
              <a:t>расположения </a:t>
            </a:r>
            <a:r>
              <a:rPr lang="ru-RU" dirty="0"/>
              <a:t>(Город Поставщика) в случае, когда эти поставщики не </a:t>
            </a:r>
            <a:r>
              <a:rPr lang="ru-RU" dirty="0" smtClean="0"/>
              <a:t>поставляют каких-либо </a:t>
            </a:r>
            <a:r>
              <a:rPr lang="ru-RU" dirty="0"/>
              <a:t>инструментов с родовым именем «Плоскогубцы».</a:t>
            </a:r>
          </a:p>
          <a:p>
            <a:r>
              <a:rPr lang="ru-RU" dirty="0"/>
              <a:t>Чтобы в нашей, возможно, весьма обширной, базе данных </a:t>
            </a:r>
            <a:r>
              <a:rPr lang="ru-RU" dirty="0" smtClean="0"/>
              <a:t>определить </a:t>
            </a:r>
            <a:r>
              <a:rPr lang="ru-RU" dirty="0"/>
              <a:t>всех поставщиков, отвечающих этому требованию, </a:t>
            </a:r>
            <a:r>
              <a:rPr lang="ru-RU" dirty="0" smtClean="0"/>
              <a:t>запишем несколько </a:t>
            </a:r>
            <a:r>
              <a:rPr lang="ru-RU" dirty="0"/>
              <a:t>выражений реляционной алгебры.</a:t>
            </a:r>
          </a:p>
        </p:txBody>
      </p:sp>
    </p:spTree>
    <p:extLst>
      <p:ext uri="{BB962C8B-B14F-4D97-AF65-F5344CB8AC3E}">
        <p14:creationId xmlns:p14="http://schemas.microsoft.com/office/powerpoint/2010/main" val="2840159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1. образуем естественное соединение отношений «</a:t>
            </a:r>
            <a:r>
              <a:rPr lang="ru-RU" dirty="0" smtClean="0"/>
              <a:t>Поставщики» и </a:t>
            </a:r>
            <a:r>
              <a:rPr lang="ru-RU" dirty="0"/>
              <a:t>«Поставки» для того, чтобы сопоставить с </a:t>
            </a:r>
            <a:r>
              <a:rPr lang="ru-RU" dirty="0" smtClean="0"/>
              <a:t>каждому </a:t>
            </a:r>
            <a:r>
              <a:rPr lang="ru-RU" dirty="0"/>
              <a:t>поставщиком </a:t>
            </a:r>
            <a:r>
              <a:rPr lang="ru-RU" dirty="0" smtClean="0"/>
              <a:t>коды </a:t>
            </a:r>
            <a:r>
              <a:rPr lang="ru-RU" dirty="0"/>
              <a:t>поставляемых им деталей. Новое отношение — результат </a:t>
            </a:r>
            <a:r>
              <a:rPr lang="ru-RU" dirty="0" smtClean="0"/>
              <a:t>применения </a:t>
            </a:r>
            <a:r>
              <a:rPr lang="ru-RU" dirty="0"/>
              <a:t>операции естественного соединения — для удобства </a:t>
            </a:r>
            <a:r>
              <a:rPr lang="ru-RU" dirty="0" smtClean="0"/>
              <a:t>дальнейшего </a:t>
            </a:r>
            <a:r>
              <a:rPr lang="ru-RU" dirty="0"/>
              <a:t>применения обозначим через r</a:t>
            </a:r>
            <a:r>
              <a:rPr lang="ru-RU" baseline="-25000" dirty="0"/>
              <a:t>1</a:t>
            </a:r>
            <a:r>
              <a:rPr lang="ru-RU" dirty="0"/>
              <a:t>.</a:t>
            </a:r>
          </a:p>
          <a:p>
            <a:r>
              <a:rPr lang="ru-RU" dirty="0"/>
              <a:t>Поставщики </a:t>
            </a:r>
            <a:r>
              <a:rPr lang="ru-RU" dirty="0" smtClean="0"/>
              <a:t>х </a:t>
            </a:r>
            <a:r>
              <a:rPr lang="ru-RU" dirty="0"/>
              <a:t>Поставки:= r</a:t>
            </a:r>
            <a:r>
              <a:rPr lang="ru-RU" baseline="-25000" dirty="0"/>
              <a:t>1</a:t>
            </a:r>
            <a:r>
              <a:rPr lang="ru-RU" dirty="0"/>
              <a:t> (Код поставщика, Имя </a:t>
            </a:r>
            <a:r>
              <a:rPr lang="ru-RU" dirty="0" smtClean="0"/>
              <a:t>поставщика, Город </a:t>
            </a:r>
            <a:r>
              <a:rPr lang="ru-RU" dirty="0"/>
              <a:t>поставщика, </a:t>
            </a:r>
            <a:r>
              <a:rPr lang="ru-RU" strike="sngStrike" dirty="0"/>
              <a:t>Код поставщика</a:t>
            </a:r>
            <a:r>
              <a:rPr lang="ru-RU" dirty="0"/>
              <a:t>, Код инструмента);</a:t>
            </a:r>
          </a:p>
          <a:p>
            <a:r>
              <a:rPr lang="ru-RU" dirty="0"/>
              <a:t>В скобках мы перечислили все атрибуты отношений, </a:t>
            </a:r>
            <a:r>
              <a:rPr lang="ru-RU" dirty="0" smtClean="0"/>
              <a:t>участвующих в </a:t>
            </a:r>
            <a:r>
              <a:rPr lang="ru-RU" dirty="0"/>
              <a:t>этой операции естественного соединения. Мы видим, что </a:t>
            </a:r>
            <a:r>
              <a:rPr lang="ru-RU" dirty="0" smtClean="0"/>
              <a:t>атрибут «Код </a:t>
            </a:r>
            <a:r>
              <a:rPr lang="ru-RU" dirty="0"/>
              <a:t>поставщика» дублируется, но в итоговой записи операции </a:t>
            </a:r>
            <a:r>
              <a:rPr lang="ru-RU" dirty="0" smtClean="0"/>
              <a:t>каждое </a:t>
            </a:r>
            <a:r>
              <a:rPr lang="ru-RU" dirty="0"/>
              <a:t>имя атрибута должно присутствовать только один раз, т. е.:</a:t>
            </a:r>
          </a:p>
          <a:p>
            <a:r>
              <a:rPr lang="ru-RU" dirty="0"/>
              <a:t>Поставщики </a:t>
            </a:r>
            <a:r>
              <a:rPr lang="ru-RU" dirty="0" smtClean="0"/>
              <a:t>х </a:t>
            </a:r>
            <a:r>
              <a:rPr lang="ru-RU" dirty="0"/>
              <a:t>Поставки:= r</a:t>
            </a:r>
            <a:r>
              <a:rPr lang="ru-RU" baseline="-25000" dirty="0"/>
              <a:t>1</a:t>
            </a:r>
            <a:r>
              <a:rPr lang="ru-RU" dirty="0"/>
              <a:t> (Код поставщика, Имя </a:t>
            </a:r>
            <a:r>
              <a:rPr lang="ru-RU" dirty="0" smtClean="0"/>
              <a:t>поставщика, Город </a:t>
            </a:r>
            <a:r>
              <a:rPr lang="ru-RU" dirty="0"/>
              <a:t>поставщика, Код инструмента);</a:t>
            </a:r>
          </a:p>
        </p:txBody>
      </p:sp>
    </p:spTree>
    <p:extLst>
      <p:ext uri="{BB962C8B-B14F-4D97-AF65-F5344CB8AC3E}">
        <p14:creationId xmlns:p14="http://schemas.microsoft.com/office/powerpoint/2010/main" val="190832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2. снова образуем естественное соединение, только на этот раз </a:t>
            </a:r>
            <a:r>
              <a:rPr lang="ru-RU" dirty="0" smtClean="0"/>
              <a:t>отношения</a:t>
            </a:r>
            <a:r>
              <a:rPr lang="ru-RU" dirty="0"/>
              <a:t>, получившегося в пункте один и отношения Инструменты. </a:t>
            </a:r>
            <a:r>
              <a:rPr lang="ru-RU" dirty="0" smtClean="0"/>
              <a:t>Делаем </a:t>
            </a:r>
            <a:r>
              <a:rPr lang="ru-RU" dirty="0"/>
              <a:t>это для того, чтобы с каждым кодом инструмента, получившемуся </a:t>
            </a:r>
            <a:r>
              <a:rPr lang="ru-RU" dirty="0" smtClean="0"/>
              <a:t>в предыдущем </a:t>
            </a:r>
            <a:r>
              <a:rPr lang="ru-RU" dirty="0"/>
              <a:t>пункте, — сопоставить имя этого инструмента.</a:t>
            </a:r>
          </a:p>
          <a:p>
            <a:r>
              <a:rPr lang="ru-RU" dirty="0"/>
              <a:t>r</a:t>
            </a:r>
            <a:r>
              <a:rPr lang="ru-RU" baseline="-25000" dirty="0"/>
              <a:t>1</a:t>
            </a:r>
            <a:r>
              <a:rPr lang="ru-RU" dirty="0"/>
              <a:t> </a:t>
            </a:r>
            <a:r>
              <a:rPr lang="ru-RU" dirty="0" smtClean="0"/>
              <a:t>х </a:t>
            </a:r>
            <a:r>
              <a:rPr lang="ru-RU" dirty="0"/>
              <a:t>Инструменты [Код инструмента, Имя инструмента]:= r</a:t>
            </a:r>
            <a:r>
              <a:rPr lang="ru-RU" baseline="-25000" dirty="0"/>
              <a:t>2</a:t>
            </a:r>
            <a:r>
              <a:rPr lang="ru-RU" dirty="0"/>
              <a:t> (</a:t>
            </a:r>
            <a:r>
              <a:rPr lang="ru-RU" dirty="0" smtClean="0"/>
              <a:t>Код поставщика</a:t>
            </a:r>
            <a:r>
              <a:rPr lang="ru-RU" dirty="0"/>
              <a:t>, Имя поставщика, Город поставщика, </a:t>
            </a:r>
            <a:r>
              <a:rPr lang="ru-RU" strike="sngStrike" dirty="0"/>
              <a:t>Код </a:t>
            </a:r>
            <a:r>
              <a:rPr lang="ru-RU" strike="sngStrike" dirty="0" smtClean="0"/>
              <a:t>инструмента</a:t>
            </a:r>
            <a:r>
              <a:rPr lang="ru-RU" dirty="0" smtClean="0"/>
              <a:t>, Код </a:t>
            </a:r>
            <a:r>
              <a:rPr lang="ru-RU" dirty="0"/>
              <a:t>инструмента, Имя инструмента);</a:t>
            </a:r>
          </a:p>
          <a:p>
            <a:r>
              <a:rPr lang="ru-RU" dirty="0"/>
              <a:t>Получившийся результат обозначим r</a:t>
            </a:r>
            <a:r>
              <a:rPr lang="ru-RU" baseline="-25000" dirty="0"/>
              <a:t>2</a:t>
            </a:r>
            <a:r>
              <a:rPr lang="ru-RU" dirty="0"/>
              <a:t>, </a:t>
            </a:r>
            <a:r>
              <a:rPr lang="ru-RU" dirty="0" err="1"/>
              <a:t>дублирующиеся</a:t>
            </a:r>
            <a:r>
              <a:rPr lang="ru-RU" dirty="0"/>
              <a:t> </a:t>
            </a:r>
            <a:r>
              <a:rPr lang="ru-RU" dirty="0" smtClean="0"/>
              <a:t>атрибуты исключаем</a:t>
            </a:r>
            <a:r>
              <a:rPr lang="ru-RU" dirty="0"/>
              <a:t>:</a:t>
            </a:r>
          </a:p>
          <a:p>
            <a:r>
              <a:rPr lang="ru-RU" dirty="0"/>
              <a:t>r</a:t>
            </a:r>
            <a:r>
              <a:rPr lang="ru-RU" baseline="-25000" dirty="0"/>
              <a:t>1</a:t>
            </a:r>
            <a:r>
              <a:rPr lang="ru-RU" dirty="0"/>
              <a:t> </a:t>
            </a:r>
            <a:r>
              <a:rPr lang="ru-RU" dirty="0" smtClean="0"/>
              <a:t>х </a:t>
            </a:r>
            <a:r>
              <a:rPr lang="ru-RU" dirty="0"/>
              <a:t>Инструменты [Код инструмента, Имя инструмента]:= r</a:t>
            </a:r>
            <a:r>
              <a:rPr lang="ru-RU" baseline="-25000" dirty="0"/>
              <a:t>2</a:t>
            </a:r>
            <a:r>
              <a:rPr lang="ru-RU" dirty="0"/>
              <a:t> (</a:t>
            </a:r>
            <a:r>
              <a:rPr lang="ru-RU" dirty="0" smtClean="0"/>
              <a:t>Код поставщика</a:t>
            </a:r>
            <a:r>
              <a:rPr lang="ru-RU" dirty="0"/>
              <a:t>, Имя поставщика, Город поставщика, Код </a:t>
            </a:r>
            <a:r>
              <a:rPr lang="ru-RU" dirty="0" smtClean="0"/>
              <a:t>инструмента, Имя </a:t>
            </a:r>
            <a:r>
              <a:rPr lang="ru-RU" dirty="0"/>
              <a:t>инструмента);</a:t>
            </a:r>
          </a:p>
        </p:txBody>
      </p:sp>
    </p:spTree>
    <p:extLst>
      <p:ext uri="{BB962C8B-B14F-4D97-AF65-F5344CB8AC3E}">
        <p14:creationId xmlns:p14="http://schemas.microsoft.com/office/powerpoint/2010/main" val="23685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Заметим, что из отношения Инструменты мы берем только </a:t>
            </a:r>
            <a:r>
              <a:rPr lang="ru-RU" dirty="0" smtClean="0"/>
              <a:t>два атрибута</a:t>
            </a:r>
            <a:r>
              <a:rPr lang="ru-RU" dirty="0"/>
              <a:t>: «Код инструмента» и «Имя инструмента». Чтобы это </a:t>
            </a:r>
            <a:r>
              <a:rPr lang="ru-RU" dirty="0" smtClean="0"/>
              <a:t>осуществить </a:t>
            </a:r>
            <a:r>
              <a:rPr lang="ru-RU" dirty="0"/>
              <a:t>мы, как можно заметить из записи отношения r</a:t>
            </a:r>
            <a:r>
              <a:rPr lang="ru-RU" baseline="-25000" dirty="0"/>
              <a:t>2</a:t>
            </a:r>
            <a:r>
              <a:rPr lang="ru-RU" dirty="0"/>
              <a:t>, </a:t>
            </a:r>
            <a:r>
              <a:rPr lang="ru-RU" dirty="0" smtClean="0"/>
              <a:t>применили </a:t>
            </a:r>
            <a:r>
              <a:rPr lang="ru-RU" dirty="0"/>
              <a:t>унарную операцию проекции: Инструменты [Код </a:t>
            </a:r>
            <a:r>
              <a:rPr lang="ru-RU" dirty="0" smtClean="0"/>
              <a:t>инструмента, Имя </a:t>
            </a:r>
            <a:r>
              <a:rPr lang="ru-RU" dirty="0"/>
              <a:t>инструмента], т. е., если бы отношение Инструменты </a:t>
            </a:r>
            <a:r>
              <a:rPr lang="ru-RU" dirty="0" smtClean="0"/>
              <a:t>было представлено </a:t>
            </a:r>
            <a:r>
              <a:rPr lang="ru-RU" dirty="0"/>
              <a:t>в виде таблицы, результатом этой операции </a:t>
            </a:r>
            <a:r>
              <a:rPr lang="ru-RU" dirty="0" smtClean="0"/>
              <a:t>проекции стали </a:t>
            </a:r>
            <a:r>
              <a:rPr lang="ru-RU" dirty="0"/>
              <a:t>бы два первых столбца с заголовками соответственно «Код </a:t>
            </a:r>
            <a:r>
              <a:rPr lang="ru-RU" dirty="0" smtClean="0"/>
              <a:t>инструмента</a:t>
            </a:r>
            <a:r>
              <a:rPr lang="ru-RU" dirty="0"/>
              <a:t>» и «Имя инструмента».</a:t>
            </a:r>
          </a:p>
        </p:txBody>
      </p:sp>
    </p:spTree>
    <p:extLst>
      <p:ext uri="{BB962C8B-B14F-4D97-AF65-F5344CB8AC3E}">
        <p14:creationId xmlns:p14="http://schemas.microsoft.com/office/powerpoint/2010/main" val="240036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3. Напишем унарную операцию выборки по условию &lt;«Имя</a:t>
            </a:r>
          </a:p>
          <a:p>
            <a:r>
              <a:rPr lang="ru-RU" dirty="0"/>
              <a:t>инструмента» = «Плоскогубцы»&gt; применительно к отношению r</a:t>
            </a:r>
            <a:r>
              <a:rPr lang="ru-RU" baseline="-25000" dirty="0"/>
              <a:t>2</a:t>
            </a:r>
            <a:r>
              <a:rPr lang="ru-RU" dirty="0"/>
              <a:t>, </a:t>
            </a:r>
            <a:r>
              <a:rPr lang="ru-RU" dirty="0" smtClean="0"/>
              <a:t>полученному </a:t>
            </a:r>
            <a:r>
              <a:rPr lang="ru-RU" dirty="0"/>
              <a:t>в предыдущем пункте. А к результату этой операции </a:t>
            </a:r>
            <a:r>
              <a:rPr lang="ru-RU" dirty="0" smtClean="0"/>
              <a:t>применим</a:t>
            </a:r>
            <a:r>
              <a:rPr lang="ru-RU" dirty="0"/>
              <a:t>, в свою очередь, унарную операцию проекции [Код </a:t>
            </a:r>
            <a:r>
              <a:rPr lang="ru-RU" dirty="0" smtClean="0"/>
              <a:t>поставщика, Имя </a:t>
            </a:r>
            <a:r>
              <a:rPr lang="ru-RU" dirty="0"/>
              <a:t>поставщика, Город поставщика], для того чтобы получить </a:t>
            </a:r>
            <a:r>
              <a:rPr lang="ru-RU" dirty="0" smtClean="0"/>
              <a:t>все значения </a:t>
            </a:r>
            <a:r>
              <a:rPr lang="ru-RU" dirty="0"/>
              <a:t>этих атрибутов, потому что именно эту информацию </a:t>
            </a:r>
            <a:r>
              <a:rPr lang="ru-RU" dirty="0" smtClean="0"/>
              <a:t>нам и </a:t>
            </a:r>
            <a:r>
              <a:rPr lang="ru-RU" dirty="0"/>
              <a:t>требуется получить исходя из заказа.</a:t>
            </a:r>
          </a:p>
          <a:p>
            <a:r>
              <a:rPr lang="ru-RU" dirty="0"/>
              <a:t>Итак:</a:t>
            </a:r>
          </a:p>
          <a:p>
            <a:r>
              <a:rPr lang="ru-RU" dirty="0"/>
              <a:t>( </a:t>
            </a:r>
            <a:r>
              <a:rPr lang="el-GR" dirty="0" smtClean="0"/>
              <a:t>σ</a:t>
            </a:r>
            <a:r>
              <a:rPr lang="ru-RU" dirty="0" smtClean="0"/>
              <a:t>&lt;Имя </a:t>
            </a:r>
            <a:r>
              <a:rPr lang="ru-RU" dirty="0"/>
              <a:t>инструмента = «Плоскогубцы»&gt; r</a:t>
            </a:r>
            <a:r>
              <a:rPr lang="ru-RU" baseline="-25000" dirty="0"/>
              <a:t>2</a:t>
            </a:r>
            <a:r>
              <a:rPr lang="ru-RU" dirty="0"/>
              <a:t>) [Код </a:t>
            </a:r>
            <a:r>
              <a:rPr lang="ru-RU" dirty="0" smtClean="0"/>
              <a:t>поставщика, Имя </a:t>
            </a:r>
            <a:r>
              <a:rPr lang="ru-RU" dirty="0"/>
              <a:t>поставщика, Город поставщика]:= r</a:t>
            </a:r>
            <a:r>
              <a:rPr lang="ru-RU" baseline="-25000" dirty="0"/>
              <a:t>3</a:t>
            </a:r>
            <a:r>
              <a:rPr lang="ru-RU" dirty="0"/>
              <a:t> (Код поставщика, Имя </a:t>
            </a:r>
            <a:r>
              <a:rPr lang="ru-RU" dirty="0" smtClean="0"/>
              <a:t>поставщика</a:t>
            </a:r>
            <a:r>
              <a:rPr lang="ru-RU" dirty="0"/>
              <a:t>, Город поставщика, Код инструмента, Имя инструмента).</a:t>
            </a:r>
          </a:p>
        </p:txBody>
      </p:sp>
    </p:spTree>
    <p:extLst>
      <p:ext uri="{BB962C8B-B14F-4D97-AF65-F5344CB8AC3E}">
        <p14:creationId xmlns:p14="http://schemas.microsoft.com/office/powerpoint/2010/main" val="3929651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r>
              <a:rPr lang="ru-RU" dirty="0"/>
              <a:t>В результирующем отношении, обозначенном через r</a:t>
            </a:r>
            <a:r>
              <a:rPr lang="ru-RU" baseline="-25000" dirty="0"/>
              <a:t>3</a:t>
            </a:r>
            <a:r>
              <a:rPr lang="ru-RU" dirty="0"/>
              <a:t>, </a:t>
            </a:r>
            <a:r>
              <a:rPr lang="ru-RU" dirty="0" smtClean="0"/>
              <a:t>оказались только </a:t>
            </a:r>
            <a:r>
              <a:rPr lang="ru-RU" dirty="0"/>
              <a:t>те поставщики (со всеми своими опознавательными данными</a:t>
            </a:r>
            <a:r>
              <a:rPr lang="ru-RU" dirty="0" smtClean="0"/>
              <a:t>), которые </a:t>
            </a:r>
            <a:r>
              <a:rPr lang="ru-RU" dirty="0"/>
              <a:t>поставляют инструменты с родовым именем «Плоскогубцы</a:t>
            </a:r>
            <a:r>
              <a:rPr lang="ru-RU" dirty="0" smtClean="0"/>
              <a:t>». Но </a:t>
            </a:r>
            <a:r>
              <a:rPr lang="ru-RU" dirty="0"/>
              <a:t>нам в силу заказа необходимо выделить тех поставщиков, </a:t>
            </a:r>
            <a:r>
              <a:rPr lang="ru-RU" dirty="0" smtClean="0"/>
              <a:t>которые, наоборот</a:t>
            </a:r>
            <a:r>
              <a:rPr lang="ru-RU" dirty="0"/>
              <a:t>, не поставляют таких инструментов. Поэтому перейдем к </a:t>
            </a:r>
            <a:r>
              <a:rPr lang="ru-RU" dirty="0" smtClean="0"/>
              <a:t>следующему </a:t>
            </a:r>
            <a:r>
              <a:rPr lang="ru-RU" dirty="0"/>
              <a:t>действию нашего алгоритма и запишем последнее </a:t>
            </a:r>
            <a:r>
              <a:rPr lang="ru-RU" dirty="0" smtClean="0"/>
              <a:t>выражение реляционной </a:t>
            </a:r>
            <a:r>
              <a:rPr lang="ru-RU" dirty="0"/>
              <a:t>алгебры, которое и даст нам искомую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332905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4. Сначала составим разность отношения «Поставщики» и </a:t>
            </a:r>
            <a:r>
              <a:rPr lang="ru-RU" dirty="0" smtClean="0"/>
              <a:t>отношения </a:t>
            </a:r>
            <a:r>
              <a:rPr lang="ru-RU" dirty="0"/>
              <a:t>r</a:t>
            </a:r>
            <a:r>
              <a:rPr lang="ru-RU" baseline="-25000" dirty="0"/>
              <a:t>3</a:t>
            </a:r>
            <a:r>
              <a:rPr lang="ru-RU" dirty="0"/>
              <a:t>, а после применения этой бинарной операции применим</a:t>
            </a:r>
          </a:p>
          <a:p>
            <a:r>
              <a:rPr lang="ru-RU" dirty="0"/>
              <a:t>унарную операцию проекции на атрибуты «Имя поставщика» и «</a:t>
            </a:r>
            <a:r>
              <a:rPr lang="ru-RU" dirty="0" smtClean="0"/>
              <a:t>Город </a:t>
            </a:r>
            <a:r>
              <a:rPr lang="ru-RU" dirty="0"/>
              <a:t>поставщика».</a:t>
            </a:r>
          </a:p>
          <a:p>
            <a:r>
              <a:rPr lang="ru-RU" dirty="0"/>
              <a:t>(Поставщики \ r</a:t>
            </a:r>
            <a:r>
              <a:rPr lang="ru-RU" baseline="-25000" dirty="0"/>
              <a:t>3</a:t>
            </a:r>
            <a:r>
              <a:rPr lang="ru-RU" dirty="0"/>
              <a:t>) [Имя поставщика, Город поставщика] := </a:t>
            </a:r>
            <a:r>
              <a:rPr lang="ru-RU" dirty="0" smtClean="0"/>
              <a:t>r</a:t>
            </a:r>
            <a:r>
              <a:rPr lang="ru-RU" baseline="-25000" dirty="0" smtClean="0"/>
              <a:t>4</a:t>
            </a:r>
            <a:r>
              <a:rPr lang="ru-RU" dirty="0" smtClean="0"/>
              <a:t>(Код </a:t>
            </a:r>
            <a:r>
              <a:rPr lang="ru-RU" dirty="0"/>
              <a:t>поставщика, Имя поставщика, Город поставщика);</a:t>
            </a:r>
          </a:p>
          <a:p>
            <a:r>
              <a:rPr lang="ru-RU" dirty="0"/>
              <a:t>Результат обозначили r</a:t>
            </a:r>
            <a:r>
              <a:rPr lang="ru-RU" baseline="-25000" dirty="0"/>
              <a:t>4</a:t>
            </a:r>
            <a:r>
              <a:rPr lang="ru-RU" dirty="0"/>
              <a:t>, в это отношение и вошли как раз </a:t>
            </a:r>
            <a:r>
              <a:rPr lang="ru-RU" dirty="0" smtClean="0"/>
              <a:t>только те </a:t>
            </a:r>
            <a:r>
              <a:rPr lang="ru-RU" dirty="0"/>
              <a:t>кортежи исходного отношения «Поставщики», которые </a:t>
            </a:r>
            <a:r>
              <a:rPr lang="ru-RU" dirty="0" smtClean="0"/>
              <a:t>соответствуют </a:t>
            </a:r>
            <a:r>
              <a:rPr lang="ru-RU" dirty="0"/>
              <a:t>условию нашего заказа.</a:t>
            </a:r>
          </a:p>
          <a:p>
            <a:r>
              <a:rPr lang="ru-RU" dirty="0"/>
              <a:t>Итак, мы показали, как можно с помощью выражений и </a:t>
            </a:r>
            <a:r>
              <a:rPr lang="ru-RU" dirty="0" smtClean="0"/>
              <a:t>операций реляционной </a:t>
            </a:r>
            <a:r>
              <a:rPr lang="ru-RU" dirty="0"/>
              <a:t>алгебры осуществлять всевозможные действия с </a:t>
            </a:r>
            <a:r>
              <a:rPr lang="ru-RU" dirty="0" smtClean="0"/>
              <a:t>произвольными </a:t>
            </a:r>
            <a:r>
              <a:rPr lang="ru-RU" dirty="0"/>
              <a:t>базами данных, выполнять различные заказы и т. п.</a:t>
            </a:r>
          </a:p>
        </p:txBody>
      </p:sp>
    </p:spTree>
    <p:extLst>
      <p:ext uri="{BB962C8B-B14F-4D97-AF65-F5344CB8AC3E}">
        <p14:creationId xmlns:p14="http://schemas.microsoft.com/office/powerpoint/2010/main" val="36576420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766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Выражения реляционной алгебры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Выражения реляционной алгебры</dc:title>
  <dc:creator>Галимянов Анис Фуатович</dc:creator>
  <cp:lastModifiedBy>Галимянов Анис Фуатович</cp:lastModifiedBy>
  <cp:revision>2</cp:revision>
  <dcterms:created xsi:type="dcterms:W3CDTF">2018-03-05T05:34:57Z</dcterms:created>
  <dcterms:modified xsi:type="dcterms:W3CDTF">2018-03-05T05:52:14Z</dcterms:modified>
</cp:coreProperties>
</file>