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6" r:id="rId9"/>
    <p:sldId id="263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95862DA2-C2D8-4994-ADA0-374ACC168B05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022AA0C-2CCD-4BFF-9244-305646E445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3494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38EE6F-0D5F-452B-B07F-58C72EA98EFB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5854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19EA37-24E3-41DD-B47D-247ECC8F60AB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28871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CCEB45-3E1A-407E-AD72-D26D99887C21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6441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57CFBE-9AE6-4E72-8EA4-7955B7C8EF2F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1551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43BCC-E8BB-4AFF-8529-5F8A12E22E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880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82E97-3595-4688-BAED-CE77386DC6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137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52E879-E342-4958-A8FB-70627A4F31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397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2F055-4718-4B87-A6D4-373D56D962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0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9810BE-56EE-4A05-BAF9-99C929C679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704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5DF73-5293-4AA3-83A3-784F241B6A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5467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9208A-C8E3-42C0-ADFC-96065A7E0C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4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D68FB-19D1-4F43-B20C-4687003E2E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903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36B442-D2C5-4100-AE55-4F4B889863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766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5DBC49-54DD-48B6-8824-AEA811753A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93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2DC9F-4EEA-44B2-B017-E11BC25428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338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4C2FB7-2213-4D65-B398-9EC858C1D9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#_2._&#1058;&#1077;&#1093;&#1085;&#1086;&#1083;&#1086;&#1075;&#1080;&#1103;_&#1080;_&#1072;&#1088;&#1093;&#1080;&#1090;&#1077;&#1082;&#1090;&#1091;&#1088;&#1072; &#1082;&#1083;&#1080;&#1077;&#1085;&#1090; "/><Relationship Id="rId2" Type="http://schemas.openxmlformats.org/officeDocument/2006/relationships/hyperlink" Target="#_1._&#1054;&#1073;&#1097;&#1080;&#1081;_&#1086;&#1073;&#1079;&#1086;&#1088;_&#1090;&#1077;&#1093;&#1085;&#1080;&#1095;&#1077;&#1089;&#1082;&#1080;&#1093; &#1089;&#1088;&#1077;&#1076;&#1089;&#1090;&#1074;.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2762250"/>
          </a:xfrm>
        </p:spPr>
        <p:txBody>
          <a:bodyPr/>
          <a:lstStyle/>
          <a:p>
            <a:r>
              <a:rPr lang="ru-RU" altLang="ru-RU" sz="3200" b="1" dirty="0" smtClean="0"/>
              <a:t> 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3200" b="1" dirty="0" smtClean="0"/>
              <a:t> </a:t>
            </a:r>
            <a:r>
              <a:rPr lang="ru-RU" altLang="ru-RU" sz="3200" b="1" dirty="0" smtClean="0"/>
              <a:t>Техническое обеспечение информационной системы</a:t>
            </a:r>
            <a:r>
              <a:rPr lang="ru-RU" altLang="ru-RU" i="1" dirty="0" smtClean="0"/>
              <a:t/>
            </a:r>
            <a:br>
              <a:rPr lang="ru-RU" altLang="ru-RU" i="1" dirty="0" smtClean="0"/>
            </a:br>
            <a:endParaRPr lang="ru-RU" altLang="ru-RU" dirty="0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743200"/>
          </a:xfrm>
        </p:spPr>
        <p:txBody>
          <a:bodyPr/>
          <a:lstStyle/>
          <a:p>
            <a:r>
              <a:rPr lang="ru-RU" altLang="ru-RU" sz="2400" b="1" smtClean="0"/>
              <a:t>ПЛАН УРОКА:</a:t>
            </a:r>
          </a:p>
          <a:p>
            <a:r>
              <a:rPr lang="ru-RU" altLang="ru-RU" sz="2400" b="1" smtClean="0"/>
              <a:t> </a:t>
            </a:r>
            <a:endParaRPr lang="ru-RU" altLang="ru-RU" sz="2400" smtClean="0"/>
          </a:p>
          <a:p>
            <a:r>
              <a:rPr lang="ru-RU" altLang="ru-RU" sz="2400" b="1" smtClean="0"/>
              <a:t>1. </a:t>
            </a:r>
            <a:r>
              <a:rPr lang="ru-RU" altLang="ru-RU" sz="2400" b="1" u="sng" smtClean="0">
                <a:hlinkClick r:id="rId2" action="ppaction://hlinkfile"/>
              </a:rPr>
              <a:t>Общий обзор технических средств. Основные тенденции развития ЭВМ.</a:t>
            </a:r>
            <a:endParaRPr lang="ru-RU" altLang="ru-RU" sz="2400" smtClean="0"/>
          </a:p>
          <a:p>
            <a:r>
              <a:rPr lang="ru-RU" altLang="ru-RU" sz="2400" b="1" smtClean="0"/>
              <a:t>2. </a:t>
            </a:r>
            <a:r>
              <a:rPr lang="ru-RU" altLang="ru-RU" sz="2400" b="1" u="sng" smtClean="0">
                <a:hlinkClick r:id="rId3" action="ppaction://hlinkfile"/>
              </a:rPr>
              <a:t>Технология и архитектура клиент – сервер.</a:t>
            </a:r>
            <a:endParaRPr lang="ru-RU" altLang="ru-RU" sz="2400" smtClean="0"/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ru-RU" altLang="ru-RU" b="1" smtClean="0"/>
              <a:t>Техническое обеспечение </a:t>
            </a:r>
            <a:r>
              <a:rPr lang="ru-RU" altLang="ru-RU" smtClean="0"/>
              <a:t>- комплекс технических средств, предназначенных для работы информационной системы, а также соответствующая документация на эти средства и технологические процессы</a:t>
            </a:r>
            <a:br>
              <a:rPr lang="ru-RU" altLang="ru-RU" smtClean="0"/>
            </a:br>
            <a:endParaRPr lang="ru-RU" alt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Комплекс технических средств составляют: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компьютеры любых моделей;</a:t>
            </a:r>
          </a:p>
          <a:p>
            <a:r>
              <a:rPr lang="ru-RU" altLang="ru-RU" smtClean="0"/>
              <a:t>устройства сбора, накопления, обработки, передачи и вывода информации;</a:t>
            </a:r>
          </a:p>
          <a:p>
            <a:r>
              <a:rPr lang="ru-RU" altLang="ru-RU" smtClean="0"/>
              <a:t>устройства передачи данных и линий связи;</a:t>
            </a:r>
          </a:p>
          <a:p>
            <a:r>
              <a:rPr lang="ru-RU" altLang="ru-RU" smtClean="0"/>
              <a:t>оргтехника и устройства автоматического съема информации;</a:t>
            </a:r>
          </a:p>
          <a:p>
            <a:r>
              <a:rPr lang="ru-RU" altLang="ru-RU" smtClean="0"/>
              <a:t>эксплуатационные материалы и др.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458200" cy="4191000"/>
          </a:xfrm>
        </p:spPr>
        <p:txBody>
          <a:bodyPr/>
          <a:lstStyle/>
          <a:p>
            <a:r>
              <a:rPr lang="ru-RU" altLang="ru-RU" smtClean="0"/>
              <a:t>Первой действующей ЭВМ стал ENIAC (США, 1945-46 гг.).</a:t>
            </a:r>
            <a:br>
              <a:rPr lang="ru-RU" altLang="ru-RU" smtClean="0"/>
            </a:br>
            <a:r>
              <a:rPr lang="ru-RU" altLang="ru-RU" smtClean="0"/>
              <a:t> </a:t>
            </a:r>
            <a:br>
              <a:rPr lang="ru-RU" altLang="ru-RU" smtClean="0"/>
            </a:br>
            <a:r>
              <a:rPr lang="ru-RU" altLang="ru-RU" smtClean="0"/>
              <a:t>ENIAC содержал 18000 электронных ламп и потреблял 150 квт электроэнергии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Выделяют четыре поколения ЭВМ:</a:t>
            </a:r>
            <a:b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4000" dirty="0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smtClean="0"/>
              <a:t>первое поколение: 1946-1957 годы; элементная база – электронные вакуумные лампы; оперативное запоминающее устройство (ОЗУ) – до 100 байт; быстродействие — до 10000 операций в секунду; </a:t>
            </a:r>
          </a:p>
          <a:p>
            <a:r>
              <a:rPr lang="ru-RU" altLang="ru-RU" sz="2000" smtClean="0"/>
              <a:t>второе поколение: 1958-1964 годы; элементная база – транзисторы; ОЗУ  — до 1000 байт; быстродействие — до 1 млн. операций в секунду; </a:t>
            </a:r>
          </a:p>
          <a:p>
            <a:r>
              <a:rPr lang="ru-RU" altLang="ru-RU" sz="2000" smtClean="0"/>
              <a:t>третье поколение: 1965-1975 годы; элементная база – малые интегральные схемы; ОЗУ — до 10 Кбайт; быстродействие – до 10 млн. операций в секунду; </a:t>
            </a:r>
          </a:p>
          <a:p>
            <a:r>
              <a:rPr lang="ru-RU" altLang="ru-RU" sz="2000" smtClean="0"/>
              <a:t>четвертое поколение: 1976 год; элементная база — большие (БИС) и сверхбольшие (СБИС) интегральные схемы; ОЗУ — от 100 Кбайт и выше; быстродействие — свыше 10 млн. операций в секунду. </a:t>
            </a:r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Формы использования технических средств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ru-RU" altLang="ru-RU" b="1" i="1" smtClean="0"/>
              <a:t>Централизованное </a:t>
            </a:r>
            <a:r>
              <a:rPr lang="ru-RU" altLang="ru-RU" smtClean="0"/>
              <a:t>техническое обеспечение базируется на использовании в информационной системе больших ЭВМ и вычислительных центров.</a:t>
            </a:r>
          </a:p>
          <a:p>
            <a:r>
              <a:rPr lang="ru-RU" altLang="ru-RU" b="1" i="1" smtClean="0"/>
              <a:t>Децентрализация </a:t>
            </a:r>
            <a:r>
              <a:rPr lang="ru-RU" altLang="ru-RU" smtClean="0"/>
              <a:t>технических средств предполагает реализацию функциональных подсистем на персональных компьютерах непосредственно на рабочих местах.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r>
              <a:rPr lang="ru-RU" altLang="ru-RU" b="1" smtClean="0"/>
              <a:t>Классификация по назначению</a:t>
            </a:r>
            <a:endParaRPr lang="ru-RU" altLang="ru-RU" smtClean="0"/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743200"/>
            <a:ext cx="8382000" cy="3581400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ru-RU" altLang="ru-RU" smtClean="0"/>
              <a:t>Мэйнфреймы (большие ЭВМ);</a:t>
            </a:r>
          </a:p>
          <a:p>
            <a:pPr algn="l">
              <a:buFontTx/>
              <a:buChar char="•"/>
            </a:pPr>
            <a:r>
              <a:rPr lang="ru-RU" altLang="ru-RU" smtClean="0"/>
              <a:t>Мини ЭВМ;</a:t>
            </a:r>
          </a:p>
          <a:p>
            <a:pPr algn="l">
              <a:buFontTx/>
              <a:buChar char="•"/>
            </a:pPr>
            <a:r>
              <a:rPr lang="ru-RU" altLang="ru-RU" smtClean="0"/>
              <a:t>Настольные персональные компьютеры;</a:t>
            </a:r>
          </a:p>
          <a:p>
            <a:pPr algn="l">
              <a:buFontTx/>
              <a:buChar char="•"/>
            </a:pPr>
            <a:r>
              <a:rPr lang="ru-RU" altLang="ru-RU" smtClean="0"/>
              <a:t>Рабочие станции; </a:t>
            </a:r>
          </a:p>
          <a:p>
            <a:pPr algn="l">
              <a:buFontTx/>
              <a:buChar char="•"/>
            </a:pPr>
            <a:r>
              <a:rPr lang="ru-RU" altLang="ru-RU" smtClean="0"/>
              <a:t>Серверы начального и высокого уровня;</a:t>
            </a:r>
          </a:p>
          <a:p>
            <a:pPr algn="l">
              <a:buFontTx/>
              <a:buChar char="•"/>
            </a:pPr>
            <a:r>
              <a:rPr lang="ru-RU" altLang="ru-RU" smtClean="0"/>
              <a:t>Суперкомпьютеры.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3"/>
          <p:cNvSpPr>
            <a:spLocks noChangeArrowheads="1"/>
          </p:cNvSpPr>
          <p:nvPr/>
        </p:nvSpPr>
        <p:spPr bwMode="auto">
          <a:xfrm>
            <a:off x="2971800" y="762000"/>
            <a:ext cx="2857500" cy="45720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 b="1">
                <a:cs typeface="Times New Roman" panose="02020603050405020304" pitchFamily="18" charset="0"/>
              </a:rPr>
              <a:t>Ми</a:t>
            </a:r>
            <a:r>
              <a:rPr lang="ru-RU" altLang="ru-RU" sz="2000" b="1">
                <a:cs typeface="Times New Roman" panose="02020603050405020304" pitchFamily="18" charset="0"/>
              </a:rPr>
              <a:t>ни </a:t>
            </a:r>
            <a:r>
              <a:rPr lang="en-US" altLang="ru-RU" sz="2000" b="1">
                <a:cs typeface="Times New Roman" panose="02020603050405020304" pitchFamily="18" charset="0"/>
              </a:rPr>
              <a:t>ЭВМ</a:t>
            </a:r>
            <a:endParaRPr lang="en-US" altLang="ru-RU"/>
          </a:p>
        </p:txBody>
      </p:sp>
      <p:sp>
        <p:nvSpPr>
          <p:cNvPr id="9219" name="Rectangle 12"/>
          <p:cNvSpPr>
            <a:spLocks noChangeArrowheads="1"/>
          </p:cNvSpPr>
          <p:nvPr/>
        </p:nvSpPr>
        <p:spPr bwMode="auto">
          <a:xfrm>
            <a:off x="1485900" y="2133600"/>
            <a:ext cx="2514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>
                <a:cs typeface="Times New Roman" panose="02020603050405020304" pitchFamily="18" charset="0"/>
              </a:rPr>
              <a:t>Универсальные</a:t>
            </a:r>
            <a:endParaRPr lang="en-US" altLang="ru-RU"/>
          </a:p>
        </p:txBody>
      </p:sp>
      <p:sp>
        <p:nvSpPr>
          <p:cNvPr id="9220" name="Rectangle 11"/>
          <p:cNvSpPr>
            <a:spLocks noChangeArrowheads="1"/>
          </p:cNvSpPr>
          <p:nvPr/>
        </p:nvSpPr>
        <p:spPr bwMode="auto">
          <a:xfrm>
            <a:off x="4686300" y="2133600"/>
            <a:ext cx="2514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>
                <a:cs typeface="Times New Roman" panose="02020603050405020304" pitchFamily="18" charset="0"/>
              </a:rPr>
              <a:t>Специлизированные</a:t>
            </a:r>
            <a:endParaRPr lang="en-US" altLang="ru-RU"/>
          </a:p>
        </p:txBody>
      </p:sp>
      <p:sp>
        <p:nvSpPr>
          <p:cNvPr id="9221" name="Rectangle 10"/>
          <p:cNvSpPr>
            <a:spLocks noChangeArrowheads="1"/>
          </p:cNvSpPr>
          <p:nvPr/>
        </p:nvSpPr>
        <p:spPr bwMode="auto">
          <a:xfrm>
            <a:off x="533400" y="3505200"/>
            <a:ext cx="17526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1600">
                <a:cs typeface="Times New Roman" panose="02020603050405020304" pitchFamily="18" charset="0"/>
              </a:rPr>
              <a:t>Многополь-зовательские</a:t>
            </a:r>
            <a:endParaRPr lang="en-US" altLang="ru-RU"/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6515100" y="3505200"/>
            <a:ext cx="13716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1600">
                <a:cs typeface="Times New Roman" panose="02020603050405020304" pitchFamily="18" charset="0"/>
              </a:rPr>
              <a:t>Однопользо- вательские (рабочие станции)</a:t>
            </a:r>
            <a:endParaRPr lang="en-US" altLang="ru-RU"/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4800600" y="3505200"/>
            <a:ext cx="13716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1600">
                <a:cs typeface="Times New Roman" panose="02020603050405020304" pitchFamily="18" charset="0"/>
              </a:rPr>
              <a:t>Многополь-зовательские (серверы</a:t>
            </a:r>
            <a:r>
              <a:rPr lang="en-US" altLang="ru-RU" sz="1200">
                <a:cs typeface="Times New Roman" panose="02020603050405020304" pitchFamily="18" charset="0"/>
              </a:rPr>
              <a:t>)</a:t>
            </a:r>
            <a:endParaRPr lang="en-US" altLang="ru-RU"/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2628900" y="3505200"/>
            <a:ext cx="13716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1600">
                <a:cs typeface="Times New Roman" panose="02020603050405020304" pitchFamily="18" charset="0"/>
              </a:rPr>
              <a:t>Однопользо-вательские (персональ-ные)</a:t>
            </a:r>
            <a:endParaRPr lang="en-US" altLang="ru-RU"/>
          </a:p>
        </p:txBody>
      </p:sp>
      <p:sp>
        <p:nvSpPr>
          <p:cNvPr id="9225" name="Line 6"/>
          <p:cNvSpPr>
            <a:spLocks noChangeShapeType="1"/>
          </p:cNvSpPr>
          <p:nvPr/>
        </p:nvSpPr>
        <p:spPr bwMode="auto">
          <a:xfrm flipH="1">
            <a:off x="2628900" y="1219200"/>
            <a:ext cx="17145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6" name="Line 5"/>
          <p:cNvSpPr>
            <a:spLocks noChangeShapeType="1"/>
          </p:cNvSpPr>
          <p:nvPr/>
        </p:nvSpPr>
        <p:spPr bwMode="auto">
          <a:xfrm>
            <a:off x="4343400" y="1219200"/>
            <a:ext cx="14859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7" name="Line 4"/>
          <p:cNvSpPr>
            <a:spLocks noChangeShapeType="1"/>
          </p:cNvSpPr>
          <p:nvPr/>
        </p:nvSpPr>
        <p:spPr bwMode="auto">
          <a:xfrm flipH="1">
            <a:off x="1714500" y="2590800"/>
            <a:ext cx="9144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8" name="Line 3"/>
          <p:cNvSpPr>
            <a:spLocks noChangeShapeType="1"/>
          </p:cNvSpPr>
          <p:nvPr/>
        </p:nvSpPr>
        <p:spPr bwMode="auto">
          <a:xfrm>
            <a:off x="2628900" y="2590800"/>
            <a:ext cx="8001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9" name="Line 2"/>
          <p:cNvSpPr>
            <a:spLocks noChangeShapeType="1"/>
          </p:cNvSpPr>
          <p:nvPr/>
        </p:nvSpPr>
        <p:spPr bwMode="auto">
          <a:xfrm flipH="1">
            <a:off x="5486400" y="2590800"/>
            <a:ext cx="4572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0" name="Line 1"/>
          <p:cNvSpPr>
            <a:spLocks noChangeShapeType="1"/>
          </p:cNvSpPr>
          <p:nvPr/>
        </p:nvSpPr>
        <p:spPr bwMode="auto">
          <a:xfrm>
            <a:off x="5981700" y="2590800"/>
            <a:ext cx="12573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Классификация по спецификации </a:t>
            </a:r>
            <a:r>
              <a:rPr lang="en-US" altLang="ru-RU" b="1" smtClean="0"/>
              <a:t>PC</a:t>
            </a:r>
            <a:r>
              <a:rPr lang="ru-RU" altLang="ru-RU" b="1" smtClean="0"/>
              <a:t>99</a:t>
            </a:r>
            <a:endParaRPr lang="ru-RU" alt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mtClean="0"/>
              <a:t>Consumer PC</a:t>
            </a:r>
            <a:r>
              <a:rPr lang="ru-RU" altLang="ru-RU" smtClean="0"/>
              <a:t> (массовый ПК);</a:t>
            </a:r>
          </a:p>
          <a:p>
            <a:r>
              <a:rPr lang="en-US" altLang="ru-RU" smtClean="0"/>
              <a:t>Office PC</a:t>
            </a:r>
            <a:r>
              <a:rPr lang="ru-RU" altLang="ru-RU" smtClean="0"/>
              <a:t> (офисный ПК);</a:t>
            </a:r>
          </a:p>
          <a:p>
            <a:r>
              <a:rPr lang="en-US" altLang="ru-RU" smtClean="0"/>
              <a:t>Mobile PC</a:t>
            </a:r>
            <a:r>
              <a:rPr lang="ru-RU" altLang="ru-RU" smtClean="0"/>
              <a:t> (мобильный, переносной);</a:t>
            </a:r>
          </a:p>
          <a:p>
            <a:r>
              <a:rPr lang="en-US" altLang="ru-RU" smtClean="0"/>
              <a:t>Workstation PC</a:t>
            </a:r>
            <a:r>
              <a:rPr lang="ru-RU" altLang="ru-RU" smtClean="0"/>
              <a:t> (рабочая станция);</a:t>
            </a:r>
          </a:p>
          <a:p>
            <a:r>
              <a:rPr lang="en-US" altLang="ru-RU" smtClean="0"/>
              <a:t>Entertainment PC</a:t>
            </a:r>
            <a:r>
              <a:rPr lang="ru-RU" altLang="ru-RU" smtClean="0"/>
              <a:t> (развлекательный ПК).</a:t>
            </a:r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Классификация по размерам</a:t>
            </a:r>
            <a:endParaRPr lang="ru-RU" altLang="ru-RU" smtClean="0"/>
          </a:p>
        </p:txBody>
      </p:sp>
      <p:grpSp>
        <p:nvGrpSpPr>
          <p:cNvPr id="11267" name="Group 2"/>
          <p:cNvGrpSpPr>
            <a:grpSpLocks/>
          </p:cNvGrpSpPr>
          <p:nvPr/>
        </p:nvGrpSpPr>
        <p:grpSpPr bwMode="auto">
          <a:xfrm>
            <a:off x="457200" y="2438400"/>
            <a:ext cx="8305800" cy="3657600"/>
            <a:chOff x="-600" y="2699"/>
            <a:chExt cx="11340" cy="5760"/>
          </a:xfrm>
        </p:grpSpPr>
        <p:sp>
          <p:nvSpPr>
            <p:cNvPr id="11268" name="Rectangle 3"/>
            <p:cNvSpPr>
              <a:spLocks noChangeArrowheads="1"/>
            </p:cNvSpPr>
            <p:nvPr/>
          </p:nvSpPr>
          <p:spPr bwMode="auto">
            <a:xfrm>
              <a:off x="3540" y="2699"/>
              <a:ext cx="36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100" b="1"/>
                <a:t>Персональные </a:t>
              </a:r>
            </a:p>
            <a:p>
              <a:pPr algn="ctr" eaLnBrk="1" hangingPunct="1"/>
              <a:r>
                <a:rPr lang="ru-RU" altLang="ru-RU" sz="1100" b="1"/>
                <a:t>компьютеры</a:t>
              </a:r>
              <a:endParaRPr lang="ru-RU" altLang="ru-RU"/>
            </a:p>
          </p:txBody>
        </p:sp>
        <p:sp>
          <p:nvSpPr>
            <p:cNvPr id="11269" name="Rectangle 4"/>
            <p:cNvSpPr>
              <a:spLocks noChangeArrowheads="1"/>
            </p:cNvSpPr>
            <p:nvPr/>
          </p:nvSpPr>
          <p:spPr bwMode="auto">
            <a:xfrm>
              <a:off x="660" y="5039"/>
              <a:ext cx="306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100" b="1"/>
                <a:t>Стационарные (настольные)</a:t>
              </a:r>
              <a:endParaRPr lang="ru-RU" altLang="ru-RU"/>
            </a:p>
          </p:txBody>
        </p:sp>
        <p:sp>
          <p:nvSpPr>
            <p:cNvPr id="11270" name="Rectangle 5"/>
            <p:cNvSpPr>
              <a:spLocks noChangeArrowheads="1"/>
            </p:cNvSpPr>
            <p:nvPr/>
          </p:nvSpPr>
          <p:spPr bwMode="auto">
            <a:xfrm>
              <a:off x="6420" y="5039"/>
              <a:ext cx="306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100" b="1"/>
                <a:t>Переносные</a:t>
              </a:r>
              <a:endParaRPr lang="ru-RU" altLang="ru-RU"/>
            </a:p>
          </p:txBody>
        </p:sp>
        <p:sp>
          <p:nvSpPr>
            <p:cNvPr id="11271" name="Rectangle 6"/>
            <p:cNvSpPr>
              <a:spLocks noChangeArrowheads="1"/>
            </p:cNvSpPr>
            <p:nvPr/>
          </p:nvSpPr>
          <p:spPr bwMode="auto">
            <a:xfrm>
              <a:off x="-600" y="7379"/>
              <a:ext cx="198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/>
              <a:r>
                <a:rPr lang="ru-RU" altLang="ru-RU" sz="1100"/>
                <a:t>Портативные</a:t>
              </a:r>
              <a:endParaRPr lang="ru-RU" altLang="ru-RU"/>
            </a:p>
          </p:txBody>
        </p:sp>
        <p:sp>
          <p:nvSpPr>
            <p:cNvPr id="11272" name="Rectangle 7"/>
            <p:cNvSpPr>
              <a:spLocks noChangeArrowheads="1"/>
            </p:cNvSpPr>
            <p:nvPr/>
          </p:nvSpPr>
          <p:spPr bwMode="auto">
            <a:xfrm>
              <a:off x="1560" y="7379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1100"/>
                <a:t>Блокноты (</a:t>
              </a:r>
              <a:r>
                <a:rPr lang="en-US" altLang="ru-RU" sz="1100"/>
                <a:t>NOTEBOOK)</a:t>
              </a:r>
              <a:endParaRPr lang="ru-RU" altLang="ru-RU"/>
            </a:p>
          </p:txBody>
        </p:sp>
        <p:sp>
          <p:nvSpPr>
            <p:cNvPr id="11273" name="Rectangle 8"/>
            <p:cNvSpPr>
              <a:spLocks noChangeArrowheads="1"/>
            </p:cNvSpPr>
            <p:nvPr/>
          </p:nvSpPr>
          <p:spPr bwMode="auto">
            <a:xfrm>
              <a:off x="3900" y="7379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1100"/>
                <a:t>Карманные (</a:t>
              </a:r>
              <a:r>
                <a:rPr lang="en-US" altLang="ru-RU" sz="1100"/>
                <a:t>PALM TOP)</a:t>
              </a:r>
              <a:endParaRPr lang="ru-RU" altLang="ru-RU"/>
            </a:p>
          </p:txBody>
        </p:sp>
        <p:sp>
          <p:nvSpPr>
            <p:cNvPr id="11274" name="Rectangle 9"/>
            <p:cNvSpPr>
              <a:spLocks noChangeArrowheads="1"/>
            </p:cNvSpPr>
            <p:nvPr/>
          </p:nvSpPr>
          <p:spPr bwMode="auto">
            <a:xfrm>
              <a:off x="6240" y="7379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1100"/>
                <a:t>Электронные словари (</a:t>
              </a:r>
              <a:r>
                <a:rPr lang="en-US" altLang="ru-RU" sz="1100"/>
                <a:t>PDA)</a:t>
              </a:r>
              <a:endParaRPr lang="ru-RU" altLang="ru-RU"/>
            </a:p>
          </p:txBody>
        </p:sp>
        <p:sp>
          <p:nvSpPr>
            <p:cNvPr id="11275" name="Rectangle 10"/>
            <p:cNvSpPr>
              <a:spLocks noChangeArrowheads="1"/>
            </p:cNvSpPr>
            <p:nvPr/>
          </p:nvSpPr>
          <p:spPr bwMode="auto">
            <a:xfrm>
              <a:off x="8580" y="7379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100"/>
                <a:t>Электронные записные книжки</a:t>
              </a:r>
              <a:endParaRPr lang="ru-RU" altLang="ru-RU"/>
            </a:p>
          </p:txBody>
        </p:sp>
        <p:sp>
          <p:nvSpPr>
            <p:cNvPr id="11276" name="Line 11"/>
            <p:cNvSpPr>
              <a:spLocks noChangeShapeType="1"/>
            </p:cNvSpPr>
            <p:nvPr/>
          </p:nvSpPr>
          <p:spPr bwMode="auto">
            <a:xfrm flipH="1">
              <a:off x="1920" y="3239"/>
              <a:ext cx="162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Line 12"/>
            <p:cNvSpPr>
              <a:spLocks noChangeShapeType="1"/>
            </p:cNvSpPr>
            <p:nvPr/>
          </p:nvSpPr>
          <p:spPr bwMode="auto">
            <a:xfrm>
              <a:off x="7140" y="3239"/>
              <a:ext cx="144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13"/>
            <p:cNvSpPr>
              <a:spLocks noChangeShapeType="1"/>
            </p:cNvSpPr>
            <p:nvPr/>
          </p:nvSpPr>
          <p:spPr bwMode="auto">
            <a:xfrm flipH="1">
              <a:off x="480" y="5759"/>
              <a:ext cx="594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Line 14"/>
            <p:cNvSpPr>
              <a:spLocks noChangeShapeType="1"/>
            </p:cNvSpPr>
            <p:nvPr/>
          </p:nvSpPr>
          <p:spPr bwMode="auto">
            <a:xfrm flipH="1">
              <a:off x="2640" y="5939"/>
              <a:ext cx="378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15"/>
            <p:cNvSpPr>
              <a:spLocks noChangeShapeType="1"/>
            </p:cNvSpPr>
            <p:nvPr/>
          </p:nvSpPr>
          <p:spPr bwMode="auto">
            <a:xfrm flipH="1">
              <a:off x="4980" y="5939"/>
              <a:ext cx="198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Line 16"/>
            <p:cNvSpPr>
              <a:spLocks noChangeShapeType="1"/>
            </p:cNvSpPr>
            <p:nvPr/>
          </p:nvSpPr>
          <p:spPr bwMode="auto">
            <a:xfrm flipH="1">
              <a:off x="6600" y="5939"/>
              <a:ext cx="108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Line 17"/>
            <p:cNvSpPr>
              <a:spLocks noChangeShapeType="1"/>
            </p:cNvSpPr>
            <p:nvPr/>
          </p:nvSpPr>
          <p:spPr bwMode="auto">
            <a:xfrm>
              <a:off x="8580" y="5939"/>
              <a:ext cx="108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5800" cy="5970587"/>
          </a:xfrm>
        </p:spPr>
        <p:txBody>
          <a:bodyPr/>
          <a:lstStyle/>
          <a:p>
            <a:r>
              <a:rPr lang="ru-RU" altLang="ru-RU" b="1" i="1" smtClean="0"/>
              <a:t>Сеть </a:t>
            </a:r>
            <a:r>
              <a:rPr lang="ru-RU" altLang="ru-RU" i="1" smtClean="0"/>
              <a:t>— </a:t>
            </a:r>
            <a:r>
              <a:rPr lang="ru-RU" altLang="ru-RU" smtClean="0"/>
              <a:t>это </a:t>
            </a:r>
            <a:r>
              <a:rPr lang="ru-RU" altLang="ru-RU" i="1" smtClean="0"/>
              <a:t>совокупность программных, технических и коммуникационных средств, обеспечивающих эффективное распределение вычислительных ресурсов.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39825"/>
          </a:xfrm>
        </p:spPr>
        <p:txBody>
          <a:bodyPr/>
          <a:lstStyle/>
          <a:p>
            <a:r>
              <a:rPr lang="ru-RU" altLang="ru-RU" sz="4000" b="1" i="1" smtClean="0"/>
              <a:t>Классификация сетевых технологий</a:t>
            </a:r>
            <a:r>
              <a:rPr lang="ru-RU" altLang="ru-RU" sz="4000" smtClean="0"/>
              <a:t> </a:t>
            </a:r>
          </a:p>
        </p:txBody>
      </p:sp>
      <p:graphicFrame>
        <p:nvGraphicFramePr>
          <p:cNvPr id="58526" name="Group 158"/>
          <p:cNvGraphicFramePr>
            <a:graphicFrameLocks noGrp="1"/>
          </p:cNvGraphicFramePr>
          <p:nvPr/>
        </p:nvGraphicFramePr>
        <p:xfrm>
          <a:off x="271463" y="1600200"/>
          <a:ext cx="8601075" cy="4840288"/>
        </p:xfrm>
        <a:graphic>
          <a:graphicData uri="http://schemas.openxmlformats.org/drawingml/2006/table">
            <a:tbl>
              <a:tblPr/>
              <a:tblGrid>
                <a:gridCol w="1589087"/>
                <a:gridCol w="2278063"/>
                <a:gridCol w="1127125"/>
                <a:gridCol w="1201737"/>
                <a:gridCol w="2405063"/>
              </a:tblGrid>
              <a:tr h="662031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Признаки классификации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1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Специализация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 организации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 связи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ПК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Охват территории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Универсальные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Одноранговые (одноуровневые)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Однородные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8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Двухуровневые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Беспроводные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Глобальные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Территориальные (региональные)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Спутниковые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4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</a:rPr>
                        <a:t>Глобальные 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49" name="Line 151"/>
          <p:cNvSpPr>
            <a:spLocks noChangeShapeType="1"/>
          </p:cNvSpPr>
          <p:nvPr/>
        </p:nvSpPr>
        <p:spPr bwMode="auto">
          <a:xfrm>
            <a:off x="5265738" y="3857625"/>
            <a:ext cx="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b="1" smtClean="0"/>
              <a:t>В информационных системах используются три интегрированные технологии. </a:t>
            </a:r>
            <a:r>
              <a:rPr lang="ru-RU" altLang="ru-RU" sz="2400" smtClean="0"/>
              <a:t/>
            </a:r>
            <a:br>
              <a:rPr lang="ru-RU" altLang="ru-RU" sz="2400" smtClean="0"/>
            </a:br>
            <a:endParaRPr lang="ru-RU" altLang="ru-RU" sz="24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/>
              <a:t>Технология «клиент — сервер». </a:t>
            </a:r>
          </a:p>
          <a:p>
            <a:r>
              <a:rPr lang="ru-RU" altLang="ru-RU" smtClean="0"/>
              <a:t>Технология совместного использования ресурсов в рамках глобальных сетей. </a:t>
            </a:r>
          </a:p>
          <a:p>
            <a:r>
              <a:rPr lang="ru-RU" altLang="ru-RU" smtClean="0"/>
              <a:t>Технология универсального пользовательского общения в виде электронной почты.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03387"/>
          </a:xfrm>
        </p:spPr>
        <p:txBody>
          <a:bodyPr/>
          <a:lstStyle/>
          <a:p>
            <a:r>
              <a:rPr lang="ru-RU" altLang="ru-RU" sz="4000" smtClean="0"/>
              <a:t>В соответствии с этим выделяют три модели реализации технологии «клиент — сервер»: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  <a:p>
            <a:r>
              <a:rPr lang="ru-RU" altLang="ru-RU" smtClean="0"/>
              <a:t>модель доступа к удаленным данным (Remote Data Access — RDA); </a:t>
            </a:r>
          </a:p>
          <a:p>
            <a:r>
              <a:rPr lang="ru-RU" altLang="ru-RU" smtClean="0"/>
              <a:t>модель сервера базы данных (DataBase Server — DBS); </a:t>
            </a:r>
          </a:p>
          <a:p>
            <a:r>
              <a:rPr lang="ru-RU" altLang="ru-RU" smtClean="0"/>
              <a:t>модель сервера приложений (Application Server — AS).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396</Words>
  <Application>Microsoft Office PowerPoint</Application>
  <PresentationFormat>Экран (4:3)</PresentationFormat>
  <Paragraphs>85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   Техническое обеспечение информационной системы </vt:lpstr>
      <vt:lpstr>Техническое обеспечение - комплекс технических средств, предназначенных для работы информационной системы, а также соответствующая документация на эти средства и технологические процессы </vt:lpstr>
      <vt:lpstr>Комплекс технических средств составляют: </vt:lpstr>
      <vt:lpstr>Первой действующей ЭВМ стал ENIAC (США, 1945-46 гг.).   ENIAC содержал 18000 электронных ламп и потреблял 150 квт электроэнергии</vt:lpstr>
      <vt:lpstr> Выделяют четыре поколения ЭВМ: </vt:lpstr>
      <vt:lpstr>Формы использования технических средств</vt:lpstr>
      <vt:lpstr>Классификация по назначению</vt:lpstr>
      <vt:lpstr>Презентация PowerPoint</vt:lpstr>
      <vt:lpstr>Классификация по спецификации PC99</vt:lpstr>
      <vt:lpstr>Классификация по размерам</vt:lpstr>
      <vt:lpstr>Сеть — это совокупность программных, технических и коммуникационных средств, обеспечивающих эффективное распределение вычислительных ресурсов. </vt:lpstr>
      <vt:lpstr>Классификация сетевых технологий </vt:lpstr>
      <vt:lpstr>В информационных системах используются три интегрированные технологии.  </vt:lpstr>
      <vt:lpstr>В соответствии с этим выделяют три модели реализации технологии «клиент — сервер»: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Анис Галимянов</dc:creator>
  <cp:lastModifiedBy>Анис Галимянов</cp:lastModifiedBy>
  <cp:revision>7</cp:revision>
  <cp:lastPrinted>1601-01-01T00:00:00Z</cp:lastPrinted>
  <dcterms:created xsi:type="dcterms:W3CDTF">1601-01-01T00:00:00Z</dcterms:created>
  <dcterms:modified xsi:type="dcterms:W3CDTF">2018-02-02T07:24:35Z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