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7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455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6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36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60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2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9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4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5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17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82F16-A4C5-4902-A784-8E726F65B351}" type="datetimeFigureOut">
              <a:rPr lang="ru-RU" smtClean="0"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43E11-698C-4317-AEE1-8D8F812E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2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7"/>
            <a:ext cx="7990656" cy="2547714"/>
          </a:xfrm>
        </p:spPr>
        <p:txBody>
          <a:bodyPr>
            <a:normAutofit/>
          </a:bodyPr>
          <a:lstStyle/>
          <a:p>
            <a:r>
              <a:rPr lang="ru-RU" altLang="ru-RU" b="1" dirty="0" smtClean="0"/>
              <a:t>Параллельные методы решения систем линейных уравнений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3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 txBox="1">
            <a:spLocks noChangeArrowheads="1"/>
          </p:cNvSpPr>
          <p:nvPr/>
        </p:nvSpPr>
        <p:spPr>
          <a:xfrm>
            <a:off x="415925" y="188913"/>
            <a:ext cx="7281863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b="1" smtClean="0"/>
              <a:t>Постановка задачи</a:t>
            </a:r>
            <a:endParaRPr lang="ru-RU" altLang="ru-RU" b="1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44488" y="1125538"/>
            <a:ext cx="9361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Линейное уравнение с </a:t>
            </a:r>
            <a:r>
              <a:rPr lang="en-US" altLang="ru-RU" sz="2400" i="1" dirty="0">
                <a:latin typeface="Arial" pitchFamily="34" charset="0"/>
              </a:rPr>
              <a:t>n</a:t>
            </a:r>
            <a:r>
              <a:rPr lang="en-US" altLang="ru-RU" sz="2400" dirty="0">
                <a:latin typeface="Arial" pitchFamily="34" charset="0"/>
              </a:rPr>
              <a:t> </a:t>
            </a:r>
            <a:r>
              <a:rPr lang="ru-RU" altLang="ru-RU" sz="2400" dirty="0"/>
              <a:t>неизвестными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505075" y="1571625"/>
          <a:ext cx="374332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Формула" r:id="rId3" imgW="1714320" imgH="228600" progId="Equation.3">
                  <p:embed/>
                </p:oleObj>
              </mc:Choice>
              <mc:Fallback>
                <p:oleObj name="Формула" r:id="rId3" imgW="1714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5075" y="1571625"/>
                        <a:ext cx="3743325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9512" y="2060575"/>
            <a:ext cx="9526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Множество </a:t>
            </a:r>
            <a:r>
              <a:rPr lang="en-US" altLang="ru-RU" sz="2400" i="1" dirty="0">
                <a:latin typeface="Arial" pitchFamily="34" charset="0"/>
              </a:rPr>
              <a:t>n</a:t>
            </a:r>
            <a:r>
              <a:rPr lang="en-US" altLang="ru-RU" sz="2400" dirty="0">
                <a:latin typeface="Arial" pitchFamily="34" charset="0"/>
              </a:rPr>
              <a:t> </a:t>
            </a:r>
            <a:r>
              <a:rPr lang="ru-RU" altLang="ru-RU" sz="2400" dirty="0"/>
              <a:t>линейных уравнений называется </a:t>
            </a:r>
            <a:r>
              <a:rPr lang="ru-RU" altLang="ru-RU" sz="2400" i="1" dirty="0"/>
              <a:t>системой линейных уравнений</a:t>
            </a:r>
            <a:r>
              <a:rPr lang="ru-RU" altLang="ru-RU" sz="2400" dirty="0"/>
              <a:t> или </a:t>
            </a:r>
            <a:r>
              <a:rPr lang="ru-RU" altLang="ru-RU" sz="2400" i="1" dirty="0"/>
              <a:t>линейной системой</a:t>
            </a:r>
            <a:r>
              <a:rPr lang="ru-RU" altLang="ru-RU" sz="2400" dirty="0"/>
              <a:t>  </a:t>
            </a: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670413"/>
              </p:ext>
            </p:extLst>
          </p:nvPr>
        </p:nvGraphicFramePr>
        <p:xfrm>
          <a:off x="1691680" y="2915253"/>
          <a:ext cx="5688013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Формула" r:id="rId5" imgW="2451100" imgH="774700" progId="Equation.3">
                  <p:embed/>
                </p:oleObj>
              </mc:Choice>
              <mc:Fallback>
                <p:oleObj name="Формула" r:id="rId5" imgW="2451100" imgH="774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915253"/>
                        <a:ext cx="5688013" cy="179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44488" y="4878388"/>
            <a:ext cx="9361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/>
              <a:t>В </a:t>
            </a:r>
            <a:r>
              <a:rPr lang="ru-RU" altLang="ru-RU" sz="2400">
                <a:latin typeface="Arial" pitchFamily="34" charset="0"/>
              </a:rPr>
              <a:t>матричной форме:</a:t>
            </a:r>
            <a:r>
              <a:rPr lang="ru-RU" altLang="ru-RU">
                <a:latin typeface="Arial Cyr" charset="-52"/>
              </a:rPr>
              <a:t> </a:t>
            </a:r>
          </a:p>
        </p:txBody>
      </p:sp>
      <p:graphicFrame>
        <p:nvGraphicFramePr>
          <p:cNvPr id="8" name="Object 11"/>
          <p:cNvGraphicFramePr>
            <a:graphicFrameLocks noChangeAspect="1"/>
          </p:cNvGraphicFramePr>
          <p:nvPr/>
        </p:nvGraphicFramePr>
        <p:xfrm>
          <a:off x="3586163" y="5373688"/>
          <a:ext cx="115093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Формула" r:id="rId7" imgW="393359" imgH="164957" progId="Equation.3">
                  <p:embed/>
                </p:oleObj>
              </mc:Choice>
              <mc:Fallback>
                <p:oleObj name="Формула" r:id="rId7" imgW="393359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163" y="5373688"/>
                        <a:ext cx="1150937" cy="477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510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0" y="548680"/>
            <a:ext cx="8915400" cy="49688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mtClean="0"/>
              <a:t>Под </a:t>
            </a:r>
            <a:r>
              <a:rPr lang="ru-RU" altLang="ru-RU" i="1" smtClean="0"/>
              <a:t>задачей решения системы линейных уравнений </a:t>
            </a:r>
            <a:r>
              <a:rPr lang="ru-RU" altLang="ru-RU" smtClean="0"/>
              <a:t>для заданных матрицы </a:t>
            </a:r>
            <a:r>
              <a:rPr lang="ru-RU" altLang="ru-RU" i="1" smtClean="0"/>
              <a:t>А</a:t>
            </a:r>
            <a:r>
              <a:rPr lang="ru-RU" altLang="ru-RU" smtClean="0"/>
              <a:t> и вектора </a:t>
            </a:r>
            <a:r>
              <a:rPr lang="en-US" altLang="ru-RU" i="1" smtClean="0"/>
              <a:t>b</a:t>
            </a:r>
            <a:r>
              <a:rPr lang="en-US" altLang="ru-RU" smtClean="0"/>
              <a:t> </a:t>
            </a:r>
            <a:r>
              <a:rPr lang="ru-RU" altLang="ru-RU" smtClean="0"/>
              <a:t>понимается нахождение значения вектора неизвестных</a:t>
            </a:r>
            <a:r>
              <a:rPr lang="ru-RU" altLang="ru-RU" i="1" smtClean="0"/>
              <a:t> </a:t>
            </a:r>
            <a:r>
              <a:rPr lang="en-US" altLang="ru-RU" i="1" smtClean="0"/>
              <a:t>x</a:t>
            </a:r>
            <a:r>
              <a:rPr lang="ru-RU" altLang="ru-RU" smtClean="0"/>
              <a:t>, при котором выполняются все уравнения системы.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9671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908720"/>
            <a:ext cx="9144000" cy="59492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i="1" dirty="0" smtClean="0"/>
              <a:t>Основная идея метода</a:t>
            </a:r>
            <a:r>
              <a:rPr lang="ru-RU" altLang="ru-RU" dirty="0" smtClean="0"/>
              <a:t> - приведение матрицы </a:t>
            </a:r>
            <a:r>
              <a:rPr lang="ru-RU" altLang="ru-RU" i="1" dirty="0" smtClean="0"/>
              <a:t>А</a:t>
            </a:r>
            <a:r>
              <a:rPr lang="ru-RU" altLang="ru-RU" dirty="0" smtClean="0"/>
              <a:t> посредством эквивалентных преобразований к треугольному виду, после чего значения искомых неизвестных могут быть получены непосредственно в явном виде </a:t>
            </a:r>
          </a:p>
          <a:p>
            <a:r>
              <a:rPr lang="ru-RU" altLang="ru-RU" i="1" dirty="0" smtClean="0"/>
              <a:t>Эквивалентные преобразования</a:t>
            </a:r>
            <a:r>
              <a:rPr lang="ru-RU" altLang="ru-RU" dirty="0" smtClean="0"/>
              <a:t>:</a:t>
            </a:r>
          </a:p>
          <a:p>
            <a:pPr lvl="1"/>
            <a:r>
              <a:rPr lang="ru-RU" altLang="ru-RU" dirty="0" smtClean="0"/>
              <a:t>Умножение любого из уравнений на ненулевую константу,</a:t>
            </a:r>
          </a:p>
          <a:p>
            <a:pPr lvl="1"/>
            <a:r>
              <a:rPr lang="ru-RU" altLang="ru-RU" dirty="0" smtClean="0"/>
              <a:t>Перестановка уравнений,</a:t>
            </a:r>
          </a:p>
          <a:p>
            <a:pPr lvl="1"/>
            <a:r>
              <a:rPr lang="ru-RU" altLang="ru-RU" dirty="0" smtClean="0"/>
              <a:t>Прибавление к уравнению любого другого уравнения системы.</a:t>
            </a:r>
            <a:endParaRPr lang="ru-RU" altLang="ru-RU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15925" y="188913"/>
            <a:ext cx="8929688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600" b="1" smtClean="0"/>
              <a:t>Метод Гаусса – последовательный алгоритм…</a:t>
            </a:r>
            <a:endParaRPr lang="ru-RU" alt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244710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15925" y="188913"/>
            <a:ext cx="8929688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600" b="1" smtClean="0"/>
              <a:t>Метод Гаусса – последовательный алгоритм…</a:t>
            </a:r>
            <a:endParaRPr lang="ru-RU" altLang="ru-RU" sz="2600" b="1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73051" y="980728"/>
            <a:ext cx="861943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200" dirty="0"/>
              <a:t>На первом этапе – </a:t>
            </a:r>
            <a:r>
              <a:rPr lang="ru-RU" altLang="ru-RU" sz="2200" i="1" dirty="0"/>
              <a:t>прямой ход </a:t>
            </a:r>
            <a:r>
              <a:rPr lang="ru-RU" altLang="ru-RU" sz="2200" dirty="0"/>
              <a:t>метода Гаусса – исходная система линейный уравнений при помощи последовательного исключения неизвестных приводится к верхнему треугольному виду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2073275" y="3314700"/>
          <a:ext cx="1312863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Формула" r:id="rId3" imgW="507960" imgH="203040" progId="Equation.3">
                  <p:embed/>
                </p:oleObj>
              </mc:Choice>
              <mc:Fallback>
                <p:oleObj name="Формула" r:id="rId3" imgW="507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3314700"/>
                        <a:ext cx="1312863" cy="52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3960813" y="2600325"/>
          <a:ext cx="3744912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Формула" r:id="rId5" imgW="1778000" imgH="939800" progId="Equation.3">
                  <p:embed/>
                </p:oleObj>
              </mc:Choice>
              <mc:Fallback>
                <p:oleObj name="Формула" r:id="rId5" imgW="1778000" imgH="93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813" y="2600325"/>
                        <a:ext cx="3744912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560388" y="4941888"/>
            <a:ext cx="87852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200"/>
              <a:t>На </a:t>
            </a:r>
            <a:r>
              <a:rPr lang="ru-RU" altLang="ru-RU" sz="2200" i="1"/>
              <a:t>обратном ходе</a:t>
            </a:r>
            <a:r>
              <a:rPr lang="ru-RU" altLang="ru-RU" sz="2200"/>
              <a:t> метода </a:t>
            </a:r>
            <a:r>
              <a:rPr lang="ru-RU" altLang="ru-RU" sz="2200">
                <a:latin typeface="Arial" pitchFamily="34" charset="0"/>
              </a:rPr>
              <a:t>Гаусса (второй этап алгоритма)</a:t>
            </a:r>
            <a:r>
              <a:rPr lang="ru-RU" altLang="ru-RU" sz="2200"/>
              <a:t> осуществляется определение значений неизвестных </a:t>
            </a:r>
          </a:p>
        </p:txBody>
      </p:sp>
    </p:spTree>
    <p:extLst>
      <p:ext uri="{BB962C8B-B14F-4D97-AF65-F5344CB8AC3E}">
        <p14:creationId xmlns:p14="http://schemas.microsoft.com/office/powerpoint/2010/main" val="312631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15648" y="620712"/>
            <a:ext cx="8915400" cy="5762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smtClean="0"/>
              <a:t>Прямой ход</a:t>
            </a:r>
            <a:endParaRPr lang="ru-RU" altLang="ru-RU" b="1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36273" y="1196975"/>
            <a:ext cx="9001125" cy="312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400" dirty="0"/>
              <a:t>На итерации </a:t>
            </a:r>
            <a:r>
              <a:rPr lang="en-US" altLang="ru-RU" sz="2400" i="1" dirty="0" err="1">
                <a:latin typeface="Arial" pitchFamily="34" charset="0"/>
              </a:rPr>
              <a:t>i</a:t>
            </a:r>
            <a:r>
              <a:rPr lang="ru-RU" altLang="ru-RU" sz="2400" i="1" dirty="0">
                <a:latin typeface="Arial" pitchFamily="34" charset="0"/>
              </a:rPr>
              <a:t>, 0</a:t>
            </a:r>
            <a:r>
              <a:rPr lang="ru-RU" altLang="ru-RU" sz="2400" i="1" dirty="0">
                <a:latin typeface="Arial" pitchFamily="34" charset="0"/>
                <a:sym typeface="Symbol" pitchFamily="18" charset="2"/>
              </a:rPr>
              <a:t></a:t>
            </a:r>
            <a:r>
              <a:rPr lang="en-US" altLang="ru-RU" sz="2400" i="1" dirty="0">
                <a:latin typeface="Arial" pitchFamily="34" charset="0"/>
              </a:rPr>
              <a:t> </a:t>
            </a:r>
            <a:r>
              <a:rPr lang="en-US" altLang="ru-RU" sz="2400" i="1" dirty="0" err="1">
                <a:latin typeface="Arial" pitchFamily="34" charset="0"/>
              </a:rPr>
              <a:t>i</a:t>
            </a:r>
            <a:r>
              <a:rPr lang="ru-RU" altLang="ru-RU" sz="2400" i="1" dirty="0">
                <a:latin typeface="Arial" pitchFamily="34" charset="0"/>
              </a:rPr>
              <a:t>&lt;n-1,</a:t>
            </a:r>
            <a:r>
              <a:rPr lang="ru-RU" altLang="ru-RU" sz="2400" dirty="0">
                <a:latin typeface="Arial" pitchFamily="34" charset="0"/>
              </a:rPr>
              <a:t> метода производится исключение неизвестной </a:t>
            </a:r>
            <a:r>
              <a:rPr lang="en-US" altLang="ru-RU" sz="2400" i="1" dirty="0" err="1">
                <a:latin typeface="Arial" pitchFamily="34" charset="0"/>
              </a:rPr>
              <a:t>i</a:t>
            </a:r>
            <a:r>
              <a:rPr lang="en-US" altLang="ru-RU" sz="2400" dirty="0">
                <a:latin typeface="Arial" pitchFamily="34" charset="0"/>
              </a:rPr>
              <a:t> </a:t>
            </a:r>
            <a:r>
              <a:rPr lang="ru-RU" altLang="ru-RU" sz="2400" dirty="0">
                <a:latin typeface="Arial" pitchFamily="34" charset="0"/>
              </a:rPr>
              <a:t>для всех уравнений с номерами </a:t>
            </a:r>
            <a:r>
              <a:rPr lang="ru-RU" altLang="ru-RU" sz="2400" i="1" dirty="0">
                <a:latin typeface="Arial" pitchFamily="34" charset="0"/>
              </a:rPr>
              <a:t>k</a:t>
            </a:r>
            <a:r>
              <a:rPr lang="ru-RU" altLang="ru-RU" sz="2400" dirty="0">
                <a:latin typeface="Arial" pitchFamily="34" charset="0"/>
              </a:rPr>
              <a:t>, больших </a:t>
            </a:r>
            <a:r>
              <a:rPr lang="en-US" altLang="ru-RU" sz="2400" i="1" dirty="0" err="1">
                <a:latin typeface="Arial" pitchFamily="34" charset="0"/>
              </a:rPr>
              <a:t>i</a:t>
            </a:r>
            <a:r>
              <a:rPr lang="ru-RU" altLang="ru-RU" sz="2400" dirty="0">
                <a:latin typeface="Arial" pitchFamily="34" charset="0"/>
              </a:rPr>
              <a:t> </a:t>
            </a:r>
            <a:br>
              <a:rPr lang="ru-RU" altLang="ru-RU" sz="2400" dirty="0">
                <a:latin typeface="Arial" pitchFamily="34" charset="0"/>
              </a:rPr>
            </a:br>
            <a:r>
              <a:rPr lang="ru-RU" altLang="ru-RU" sz="2400" dirty="0">
                <a:latin typeface="Arial" pitchFamily="34" charset="0"/>
              </a:rPr>
              <a:t>(т.е. </a:t>
            </a:r>
            <a:r>
              <a:rPr lang="en-US" altLang="ru-RU" sz="2400" i="1" dirty="0" err="1">
                <a:latin typeface="Arial" pitchFamily="34" charset="0"/>
              </a:rPr>
              <a:t>i</a:t>
            </a:r>
            <a:r>
              <a:rPr lang="ru-RU" altLang="ru-RU" sz="2400" i="1" dirty="0">
                <a:latin typeface="Arial" pitchFamily="34" charset="0"/>
              </a:rPr>
              <a:t>&lt;</a:t>
            </a:r>
            <a:r>
              <a:rPr lang="en-US" altLang="ru-RU" sz="2400" i="1" dirty="0">
                <a:latin typeface="Arial" pitchFamily="34" charset="0"/>
              </a:rPr>
              <a:t> k</a:t>
            </a:r>
            <a:r>
              <a:rPr lang="ru-RU" altLang="ru-RU" sz="2400" i="1" dirty="0">
                <a:latin typeface="Arial" pitchFamily="34" charset="0"/>
                <a:sym typeface="Symbol" pitchFamily="18" charset="2"/>
              </a:rPr>
              <a:t></a:t>
            </a:r>
            <a:r>
              <a:rPr lang="ru-RU" altLang="ru-RU" sz="2400" i="1" dirty="0">
                <a:latin typeface="Arial" pitchFamily="34" charset="0"/>
              </a:rPr>
              <a:t>n-1,</a:t>
            </a:r>
            <a:r>
              <a:rPr lang="ru-RU" altLang="ru-RU" sz="2400" dirty="0">
                <a:latin typeface="Arial" pitchFamily="34" charset="0"/>
              </a:rPr>
              <a:t>). Для этого из этих уравнений осуществляется вычитание строки </a:t>
            </a:r>
            <a:r>
              <a:rPr lang="en-US" altLang="ru-RU" sz="2400" i="1" dirty="0" err="1">
                <a:latin typeface="Arial" pitchFamily="34" charset="0"/>
              </a:rPr>
              <a:t>i</a:t>
            </a:r>
            <a:r>
              <a:rPr lang="ru-RU" altLang="ru-RU" sz="2400" dirty="0">
                <a:latin typeface="Arial" pitchFamily="34" charset="0"/>
              </a:rPr>
              <a:t>, умноженной на константу (</a:t>
            </a:r>
            <a:r>
              <a:rPr lang="ru-RU" altLang="ru-RU" sz="2400" i="1" dirty="0" err="1">
                <a:latin typeface="Arial" pitchFamily="34" charset="0"/>
              </a:rPr>
              <a:t>a</a:t>
            </a:r>
            <a:r>
              <a:rPr lang="ru-RU" altLang="ru-RU" sz="2400" i="1" baseline="-25000" dirty="0" err="1">
                <a:latin typeface="Arial" pitchFamily="34" charset="0"/>
              </a:rPr>
              <a:t>ki</a:t>
            </a:r>
            <a:r>
              <a:rPr lang="ru-RU" altLang="ru-RU" sz="2400" i="1" dirty="0">
                <a:latin typeface="Arial" pitchFamily="34" charset="0"/>
              </a:rPr>
              <a:t>/a</a:t>
            </a:r>
            <a:r>
              <a:rPr lang="en-US" altLang="ru-RU" sz="2400" i="1" baseline="-25000" dirty="0" err="1">
                <a:latin typeface="Arial" pitchFamily="34" charset="0"/>
              </a:rPr>
              <a:t>i</a:t>
            </a:r>
            <a:r>
              <a:rPr lang="ru-RU" altLang="ru-RU" sz="2400" i="1" baseline="-25000" dirty="0">
                <a:latin typeface="Arial" pitchFamily="34" charset="0"/>
              </a:rPr>
              <a:t>i</a:t>
            </a:r>
            <a:r>
              <a:rPr lang="ru-RU" altLang="ru-RU" sz="2400" dirty="0">
                <a:latin typeface="Arial" pitchFamily="34" charset="0"/>
              </a:rPr>
              <a:t>) с тем, чтобы результирующий коэффициент при неизвестной </a:t>
            </a:r>
            <a:r>
              <a:rPr lang="ru-RU" altLang="ru-RU" sz="2400" i="1" dirty="0">
                <a:latin typeface="Arial" pitchFamily="34" charset="0"/>
              </a:rPr>
              <a:t>x</a:t>
            </a:r>
            <a:r>
              <a:rPr lang="en-US" altLang="ru-RU" sz="2400" i="1" baseline="-25000" dirty="0" err="1">
                <a:latin typeface="Arial" pitchFamily="34" charset="0"/>
              </a:rPr>
              <a:t>i</a:t>
            </a:r>
            <a:r>
              <a:rPr lang="ru-RU" altLang="ru-RU" sz="2400" dirty="0">
                <a:latin typeface="Arial" pitchFamily="34" charset="0"/>
              </a:rPr>
              <a:t> в строках</a:t>
            </a:r>
            <a:r>
              <a:rPr lang="ru-RU" altLang="ru-RU" sz="2400" dirty="0"/>
              <a:t> оказался нулевым. </a:t>
            </a:r>
          </a:p>
          <a:p>
            <a:pPr eaLnBrk="1" hangingPunct="1"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ru-RU" altLang="ru-RU" sz="2400" dirty="0"/>
              <a:t>Все необходимые вычисления определяются при помощи соотношений: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868470"/>
              </p:ext>
            </p:extLst>
          </p:nvPr>
        </p:nvGraphicFramePr>
        <p:xfrm>
          <a:off x="467544" y="4653136"/>
          <a:ext cx="76327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Формула" r:id="rId3" imgW="3314700" imgH="393700" progId="Equation.3">
                  <p:embed/>
                </p:oleObj>
              </mc:Choice>
              <mc:Fallback>
                <p:oleObj name="Формула" r:id="rId3" imgW="3314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653136"/>
                        <a:ext cx="7632700" cy="89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562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37519" y="1176728"/>
            <a:ext cx="8915400" cy="14398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/>
              <a:t>Общая схема состояния данных на </a:t>
            </a:r>
            <a:r>
              <a:rPr lang="en-US" altLang="ru-RU" i="1" dirty="0" err="1" smtClean="0"/>
              <a:t>i</a:t>
            </a:r>
            <a:r>
              <a:rPr lang="ru-RU" altLang="ru-RU" dirty="0" smtClean="0"/>
              <a:t>-ой итерации прямого хода алгоритма Гаусса </a:t>
            </a:r>
            <a:endParaRPr lang="ru-RU" altLang="ru-RU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58144" y="168666"/>
            <a:ext cx="8929688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600" b="1" dirty="0" smtClean="0"/>
              <a:t>Метод Гаусса – последовательный алгоритм…</a:t>
            </a:r>
            <a:endParaRPr lang="ru-RU" altLang="ru-RU" sz="2600" b="1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00015"/>
              </p:ext>
            </p:extLst>
          </p:nvPr>
        </p:nvGraphicFramePr>
        <p:xfrm>
          <a:off x="375632" y="2400691"/>
          <a:ext cx="8640762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Рисунок" r:id="rId3" imgW="5147315" imgH="1599880" progId="Word.Picture.8">
                  <p:embed/>
                </p:oleObj>
              </mc:Choice>
              <mc:Fallback>
                <p:oleObj name="Рисунок" r:id="rId3" imgW="5147315" imgH="15998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32" y="2400691"/>
                        <a:ext cx="8640762" cy="269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285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512" y="260649"/>
            <a:ext cx="8784976" cy="64087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Обратный ход</a:t>
            </a:r>
            <a:endParaRPr lang="ru-RU" altLang="ru-RU" b="1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2289175" y="5014913"/>
          <a:ext cx="4751388" cy="135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Формула" r:id="rId3" imgW="2273300" imgH="647700" progId="Equation.3">
                  <p:embed/>
                </p:oleObj>
              </mc:Choice>
              <mc:Fallback>
                <p:oleObj name="Формула" r:id="rId3" imgW="2273300" imgH="647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5014913"/>
                        <a:ext cx="4751388" cy="135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836712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indent="-1905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После приведения матрицы коэффициентов к верхнему треугольному виду становится возможным определение значений неизвестных</a:t>
            </a:r>
            <a:r>
              <a:rPr lang="en-US" altLang="ru-RU" sz="2400" dirty="0"/>
              <a:t>: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400" dirty="0"/>
              <a:t>Из последнего уравнения преобразованной системы может быть вычислено значение </a:t>
            </a:r>
            <a:r>
              <a:rPr lang="ru-RU" altLang="ru-RU" sz="2400" dirty="0">
                <a:latin typeface="Arial" pitchFamily="34" charset="0"/>
              </a:rPr>
              <a:t>переменной </a:t>
            </a:r>
            <a:r>
              <a:rPr lang="ru-RU" altLang="ru-RU" sz="2400" i="1" dirty="0">
                <a:latin typeface="Arial" pitchFamily="34" charset="0"/>
              </a:rPr>
              <a:t>x</a:t>
            </a:r>
            <a:r>
              <a:rPr lang="ru-RU" altLang="ru-RU" sz="2400" i="1" baseline="-25000" dirty="0">
                <a:latin typeface="Arial" pitchFamily="34" charset="0"/>
              </a:rPr>
              <a:t>n-1</a:t>
            </a:r>
            <a:r>
              <a:rPr lang="ru-RU" altLang="ru-RU" sz="2400" dirty="0">
                <a:latin typeface="Arial" pitchFamily="34" charset="0"/>
              </a:rPr>
              <a:t>, 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ru-RU" altLang="ru-RU" sz="2400" dirty="0">
                <a:latin typeface="Arial" pitchFamily="34" charset="0"/>
              </a:rPr>
              <a:t>Из предпоследнего уравнения становится возможным определение переменной </a:t>
            </a:r>
            <a:r>
              <a:rPr lang="ru-RU" altLang="ru-RU" sz="2400" i="1" dirty="0">
                <a:latin typeface="Arial" pitchFamily="34" charset="0"/>
              </a:rPr>
              <a:t>x</a:t>
            </a:r>
            <a:r>
              <a:rPr lang="ru-RU" altLang="ru-RU" sz="2400" i="1" baseline="-25000" dirty="0">
                <a:latin typeface="Arial" pitchFamily="34" charset="0"/>
              </a:rPr>
              <a:t>n-2</a:t>
            </a:r>
            <a:r>
              <a:rPr lang="ru-RU" altLang="ru-RU" sz="2400" dirty="0">
                <a:latin typeface="Arial" pitchFamily="34" charset="0"/>
              </a:rPr>
              <a:t> и т.д.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 dirty="0"/>
              <a:t>В общем виде, выполняемые вычисления при обратном ходе метода Гаусса могут быть представлены при помощи соотношений:</a:t>
            </a:r>
          </a:p>
        </p:txBody>
      </p:sp>
    </p:spTree>
    <p:extLst>
      <p:ext uri="{BB962C8B-B14F-4D97-AF65-F5344CB8AC3E}">
        <p14:creationId xmlns:p14="http://schemas.microsoft.com/office/powerpoint/2010/main" val="32940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16171" y="1628800"/>
            <a:ext cx="8915400" cy="45370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Определение подзадач</a:t>
            </a:r>
          </a:p>
          <a:p>
            <a:pPr lvl="1"/>
            <a:r>
              <a:rPr lang="ru-RU" altLang="ru-RU" dirty="0" smtClean="0"/>
              <a:t>Все вычисления сводятся к однотипным вычислительным операциям над строками матрицы коэффициентов системы линейных уравнений, </a:t>
            </a:r>
          </a:p>
          <a:p>
            <a:pPr lvl="1"/>
            <a:r>
              <a:rPr lang="ru-RU" altLang="ru-RU" dirty="0" smtClean="0"/>
              <a:t>Следовательно, в основу параллельной реализации алгоритма Гаусса может быть положен принцип распараллеливания по данным,</a:t>
            </a:r>
          </a:p>
          <a:p>
            <a:pPr lvl="1"/>
            <a:r>
              <a:rPr lang="ru-RU" altLang="ru-RU" dirty="0" smtClean="0"/>
              <a:t>В качестве </a:t>
            </a:r>
            <a:r>
              <a:rPr lang="ru-RU" altLang="ru-RU" i="1" dirty="0" smtClean="0"/>
              <a:t>базовой подзадачи </a:t>
            </a:r>
            <a:r>
              <a:rPr lang="ru-RU" altLang="ru-RU" dirty="0" smtClean="0"/>
              <a:t>примем все вычисления, связанные с обработкой одной строки матрицы </a:t>
            </a:r>
            <a:r>
              <a:rPr lang="ru-RU" altLang="ru-RU" i="1" dirty="0" smtClean="0"/>
              <a:t>A</a:t>
            </a:r>
            <a:r>
              <a:rPr lang="ru-RU" altLang="ru-RU" dirty="0" smtClean="0"/>
              <a:t> и соответствующего элемента вектора </a:t>
            </a:r>
            <a:r>
              <a:rPr lang="en-US" altLang="ru-RU" i="1" dirty="0" smtClean="0"/>
              <a:t>b</a:t>
            </a:r>
            <a:r>
              <a:rPr lang="ru-RU" altLang="ru-RU" dirty="0" smtClean="0"/>
              <a:t>. </a:t>
            </a:r>
            <a:endParaRPr lang="ru-RU" altLang="ru-RU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36796" y="188913"/>
            <a:ext cx="8929688" cy="561975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b="1" dirty="0" smtClean="0"/>
              <a:t>Метод Гаусса – параллельный алгоритм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22451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129192" cy="616584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/>
            <a:r>
              <a:rPr lang="ru-RU" altLang="ru-RU" sz="2500" b="1" dirty="0" smtClean="0"/>
              <a:t> Выделение информационных зависимостей…</a:t>
            </a:r>
            <a:endParaRPr lang="en-US" altLang="ru-RU" sz="2500" b="1" dirty="0" smtClean="0"/>
          </a:p>
          <a:p>
            <a:pPr marL="446088" lvl="1" indent="-266700" algn="just"/>
            <a:r>
              <a:rPr lang="ru-RU" altLang="ru-RU" sz="2500" dirty="0" smtClean="0"/>
              <a:t>Каждая итерация </a:t>
            </a:r>
            <a:r>
              <a:rPr lang="en-US" altLang="ru-RU" sz="2500" i="1" dirty="0" err="1" smtClean="0"/>
              <a:t>i</a:t>
            </a:r>
            <a:r>
              <a:rPr lang="en-US" altLang="ru-RU" sz="2500" i="1" dirty="0" smtClean="0"/>
              <a:t> </a:t>
            </a:r>
            <a:r>
              <a:rPr lang="ru-RU" altLang="ru-RU" sz="2500" dirty="0" smtClean="0"/>
              <a:t>выполнения </a:t>
            </a:r>
            <a:r>
              <a:rPr lang="ru-RU" altLang="ru-RU" sz="2500" b="1" dirty="0" smtClean="0"/>
              <a:t>прямого хода</a:t>
            </a:r>
            <a:r>
              <a:rPr lang="ru-RU" altLang="ru-RU" sz="2500" dirty="0" smtClean="0"/>
              <a:t> алгоритма Гаусса включает:</a:t>
            </a:r>
          </a:p>
          <a:p>
            <a:pPr marL="812800" lvl="2" indent="-187325" algn="just"/>
            <a:r>
              <a:rPr lang="ru-RU" altLang="ru-RU" sz="2500" b="1" dirty="0" smtClean="0"/>
              <a:t>Выбор ведущей строки</a:t>
            </a:r>
            <a:r>
              <a:rPr lang="ru-RU" altLang="ru-RU" sz="2500" dirty="0" smtClean="0"/>
              <a:t>, для выполнения которого подзадачи с номерами </a:t>
            </a:r>
            <a:r>
              <a:rPr lang="en-US" altLang="ru-RU" sz="2500" i="1" dirty="0" smtClean="0"/>
              <a:t>k</a:t>
            </a:r>
            <a:r>
              <a:rPr lang="ru-RU" altLang="ru-RU" sz="2500" i="1" dirty="0" smtClean="0"/>
              <a:t>, </a:t>
            </a:r>
            <a:r>
              <a:rPr lang="en-US" altLang="ru-RU" sz="2500" i="1" dirty="0" smtClean="0"/>
              <a:t>k</a:t>
            </a:r>
            <a:r>
              <a:rPr lang="ru-RU" altLang="ru-RU" sz="2500" i="1" dirty="0" smtClean="0"/>
              <a:t>&gt;</a:t>
            </a:r>
            <a:r>
              <a:rPr lang="en-US" altLang="ru-RU" sz="2500" i="1" dirty="0" err="1" smtClean="0"/>
              <a:t>i</a:t>
            </a:r>
            <a:r>
              <a:rPr lang="ru-RU" altLang="ru-RU" sz="2500" i="1" dirty="0" smtClean="0"/>
              <a:t>,</a:t>
            </a:r>
            <a:r>
              <a:rPr lang="ru-RU" altLang="ru-RU" sz="2500" dirty="0" smtClean="0"/>
              <a:t> должны обменяться своими элементами при исключаемой переменной </a:t>
            </a:r>
            <a:r>
              <a:rPr lang="en-US" altLang="ru-RU" sz="2500" i="1" dirty="0" smtClean="0"/>
              <a:t>x</a:t>
            </a:r>
            <a:r>
              <a:rPr lang="en-US" altLang="ru-RU" sz="2500" i="1" baseline="-25000" dirty="0" smtClean="0"/>
              <a:t>i</a:t>
            </a:r>
            <a:r>
              <a:rPr lang="ru-RU" altLang="ru-RU" sz="2500" i="1" baseline="-25000" dirty="0" smtClean="0"/>
              <a:t> </a:t>
            </a:r>
            <a:r>
              <a:rPr lang="ru-RU" altLang="ru-RU" sz="2500" dirty="0" smtClean="0"/>
              <a:t>для нахождения максимального по абсолютной величине значения. Строка, которой  принадлежит выбранное значение, выбирается в качестве </a:t>
            </a:r>
            <a:r>
              <a:rPr lang="ru-RU" altLang="ru-RU" sz="2500" i="1" dirty="0" smtClean="0"/>
              <a:t>ведущей строки</a:t>
            </a:r>
            <a:r>
              <a:rPr lang="ru-RU" altLang="ru-RU" sz="2500" dirty="0" smtClean="0"/>
              <a:t> для выполняемой итерации метода,</a:t>
            </a:r>
            <a:endParaRPr lang="en-US" altLang="ru-RU" sz="2500" dirty="0" smtClean="0"/>
          </a:p>
          <a:p>
            <a:pPr marL="812800" lvl="2" indent="-187325" algn="just"/>
            <a:r>
              <a:rPr lang="ru-RU" altLang="ru-RU" sz="2500" b="1" dirty="0" smtClean="0"/>
              <a:t>Рассылку </a:t>
            </a:r>
            <a:r>
              <a:rPr lang="ru-RU" altLang="ru-RU" sz="2500" dirty="0" smtClean="0"/>
              <a:t>выбранной ведущей строки матрицы </a:t>
            </a:r>
            <a:r>
              <a:rPr lang="ru-RU" altLang="ru-RU" sz="2500" i="1" dirty="0" smtClean="0"/>
              <a:t>A</a:t>
            </a:r>
            <a:r>
              <a:rPr lang="ru-RU" altLang="ru-RU" sz="2500" dirty="0" smtClean="0"/>
              <a:t> и соответствующего элемента вектора </a:t>
            </a:r>
            <a:r>
              <a:rPr lang="en-US" altLang="ru-RU" sz="2500" i="1" dirty="0" smtClean="0"/>
              <a:t>b</a:t>
            </a:r>
            <a:r>
              <a:rPr lang="en-US" altLang="ru-RU" sz="2500" dirty="0" smtClean="0"/>
              <a:t> </a:t>
            </a:r>
            <a:r>
              <a:rPr lang="ru-RU" altLang="ru-RU" sz="2500" dirty="0" smtClean="0"/>
              <a:t>всем подзадачам с номерами </a:t>
            </a:r>
            <a:r>
              <a:rPr lang="en-US" altLang="ru-RU" sz="2500" i="1" dirty="0" smtClean="0"/>
              <a:t>k</a:t>
            </a:r>
            <a:r>
              <a:rPr lang="ru-RU" altLang="ru-RU" sz="2500" i="1" dirty="0" smtClean="0"/>
              <a:t>, </a:t>
            </a:r>
            <a:r>
              <a:rPr lang="en-US" altLang="ru-RU" sz="2500" i="1" dirty="0" smtClean="0"/>
              <a:t>k</a:t>
            </a:r>
            <a:r>
              <a:rPr lang="ru-RU" altLang="ru-RU" sz="2500" i="1" dirty="0" smtClean="0"/>
              <a:t>&gt;</a:t>
            </a:r>
            <a:r>
              <a:rPr lang="en-US" altLang="ru-RU" sz="2500" i="1" dirty="0" err="1" smtClean="0"/>
              <a:t>i</a:t>
            </a:r>
            <a:r>
              <a:rPr lang="ru-RU" altLang="ru-RU" sz="2500" dirty="0" smtClean="0"/>
              <a:t>, </a:t>
            </a:r>
          </a:p>
          <a:p>
            <a:pPr marL="812800" lvl="2" indent="-187325" algn="just"/>
            <a:r>
              <a:rPr lang="ru-RU" altLang="ru-RU" sz="2500" b="1" dirty="0" smtClean="0"/>
              <a:t>Вычитание</a:t>
            </a:r>
            <a:r>
              <a:rPr lang="ru-RU" altLang="ru-RU" sz="2500" dirty="0" smtClean="0"/>
              <a:t> строк для всех подзадачи </a:t>
            </a:r>
            <a:r>
              <a:rPr lang="en-US" altLang="ru-RU" sz="2500" i="1" dirty="0" smtClean="0"/>
              <a:t>k</a:t>
            </a:r>
            <a:r>
              <a:rPr lang="ru-RU" altLang="ru-RU" sz="2500" i="1" dirty="0" smtClean="0"/>
              <a:t> (</a:t>
            </a:r>
            <a:r>
              <a:rPr lang="en-US" altLang="ru-RU" sz="2500" i="1" dirty="0" smtClean="0"/>
              <a:t>k</a:t>
            </a:r>
            <a:r>
              <a:rPr lang="ru-RU" altLang="ru-RU" sz="2500" i="1" dirty="0" smtClean="0"/>
              <a:t>&gt;</a:t>
            </a:r>
            <a:r>
              <a:rPr lang="en-US" altLang="ru-RU" sz="2500" i="1" dirty="0" err="1" smtClean="0"/>
              <a:t>i</a:t>
            </a:r>
            <a:r>
              <a:rPr lang="ru-RU" altLang="ru-RU" sz="2500" i="1" dirty="0" smtClean="0"/>
              <a:t>)</a:t>
            </a:r>
            <a:r>
              <a:rPr lang="ru-RU" altLang="ru-RU" sz="2500" dirty="0" smtClean="0"/>
              <a:t>, обеспечивая тем самым исключение соответствующей неизвестной </a:t>
            </a:r>
            <a:r>
              <a:rPr lang="en-US" altLang="ru-RU" sz="2500" i="1" dirty="0" smtClean="0"/>
              <a:t>x</a:t>
            </a:r>
            <a:r>
              <a:rPr lang="en-US" altLang="ru-RU" sz="2500" i="1" baseline="-25000" dirty="0" smtClean="0"/>
              <a:t>i</a:t>
            </a:r>
            <a:r>
              <a:rPr lang="ru-RU" altLang="ru-RU" sz="2500" dirty="0" smtClean="0"/>
              <a:t>.</a:t>
            </a:r>
          </a:p>
          <a:p>
            <a:pPr marL="0" indent="0"/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16024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0" y="116632"/>
            <a:ext cx="9215437" cy="662473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altLang="ru-RU" b="1" dirty="0" smtClean="0"/>
              <a:t> Выделение информационных зависимостей</a:t>
            </a:r>
            <a:endParaRPr lang="en-US" altLang="ru-RU" b="1" dirty="0" smtClean="0"/>
          </a:p>
          <a:p>
            <a:pPr marL="446088" lvl="1" indent="-266700"/>
            <a:r>
              <a:rPr lang="ru-RU" altLang="ru-RU" dirty="0" smtClean="0"/>
              <a:t>При выполнении </a:t>
            </a:r>
            <a:r>
              <a:rPr lang="ru-RU" altLang="ru-RU" b="1" dirty="0" smtClean="0"/>
              <a:t>обратного хода</a:t>
            </a:r>
            <a:r>
              <a:rPr lang="ru-RU" altLang="ru-RU" dirty="0" smtClean="0"/>
              <a:t> метода Гаусса подзадачи выполняют необходимые вычисления для нахождения значения  неизвестных: </a:t>
            </a:r>
          </a:p>
          <a:p>
            <a:pPr marL="812800" lvl="2" indent="-187325"/>
            <a:r>
              <a:rPr lang="ru-RU" altLang="ru-RU" sz="2800" dirty="0" smtClean="0"/>
              <a:t>Как только какая-либо подзадача </a:t>
            </a:r>
            <a:r>
              <a:rPr lang="en-US" altLang="ru-RU" sz="2800" i="1" dirty="0" err="1" smtClean="0"/>
              <a:t>i</a:t>
            </a:r>
            <a:r>
              <a:rPr lang="ru-RU" altLang="ru-RU" sz="2800" i="1" dirty="0" smtClean="0"/>
              <a:t>, 0</a:t>
            </a:r>
            <a:r>
              <a:rPr lang="ru-RU" altLang="ru-RU" sz="2800" i="1" dirty="0" smtClean="0">
                <a:sym typeface="Symbol" pitchFamily="18" charset="2"/>
              </a:rPr>
              <a:t></a:t>
            </a:r>
            <a:r>
              <a:rPr lang="ru-RU" altLang="ru-RU" sz="2800" i="1" dirty="0" smtClean="0"/>
              <a:t>i&lt;n-1,</a:t>
            </a:r>
            <a:r>
              <a:rPr lang="ru-RU" altLang="ru-RU" sz="2800" dirty="0" smtClean="0"/>
              <a:t> определяет значение своей переменной </a:t>
            </a:r>
            <a:r>
              <a:rPr lang="en-US" altLang="ru-RU" sz="2800" i="1" dirty="0" smtClean="0"/>
              <a:t>x</a:t>
            </a:r>
            <a:r>
              <a:rPr lang="en-US" altLang="ru-RU" sz="2800" i="1" baseline="-25000" dirty="0" smtClean="0"/>
              <a:t>i</a:t>
            </a:r>
            <a:r>
              <a:rPr lang="ru-RU" altLang="ru-RU" sz="2800" dirty="0" smtClean="0"/>
              <a:t>, это значение должно быть разослано всем подзадачам с номерами </a:t>
            </a:r>
            <a:r>
              <a:rPr lang="en-US" altLang="ru-RU" sz="2800" i="1" dirty="0" smtClean="0"/>
              <a:t>k</a:t>
            </a:r>
            <a:r>
              <a:rPr lang="ru-RU" altLang="ru-RU" sz="2800" i="1" dirty="0" smtClean="0"/>
              <a:t>, </a:t>
            </a:r>
            <a:r>
              <a:rPr lang="en-US" altLang="ru-RU" sz="2800" i="1" dirty="0" smtClean="0"/>
              <a:t>k</a:t>
            </a:r>
            <a:r>
              <a:rPr lang="ru-RU" altLang="ru-RU" sz="2800" i="1" dirty="0" smtClean="0"/>
              <a:t>&lt;</a:t>
            </a:r>
            <a:r>
              <a:rPr lang="en-US" altLang="ru-RU" sz="2800" i="1" dirty="0" err="1" smtClean="0"/>
              <a:t>i</a:t>
            </a:r>
            <a:r>
              <a:rPr lang="ru-RU" altLang="ru-RU" sz="2800" i="1" dirty="0" smtClean="0"/>
              <a:t>,</a:t>
            </a:r>
            <a:r>
              <a:rPr lang="ru-RU" altLang="ru-RU" sz="2800" dirty="0" smtClean="0"/>
              <a:t> </a:t>
            </a:r>
          </a:p>
          <a:p>
            <a:pPr marL="812800" lvl="2" indent="-187325"/>
            <a:r>
              <a:rPr lang="ru-RU" altLang="ru-RU" sz="2800" dirty="0" smtClean="0"/>
              <a:t>Далее подзадачи подставляют полученное значение новой неизвестной в линейное уравнение, представленное строкой матрицы </a:t>
            </a:r>
            <a:r>
              <a:rPr lang="en-US" altLang="ru-RU" sz="2800" i="1" dirty="0" smtClean="0"/>
              <a:t>A</a:t>
            </a:r>
            <a:r>
              <a:rPr lang="ru-RU" altLang="ru-RU" sz="2800" dirty="0" smtClean="0"/>
              <a:t>, расположенной в данной подзадаче, и выполняют корректировку значений для элементов вектора </a:t>
            </a:r>
            <a:r>
              <a:rPr lang="en-US" altLang="ru-RU" sz="2800" i="1" dirty="0" smtClean="0"/>
              <a:t>b</a:t>
            </a:r>
            <a:r>
              <a:rPr lang="ru-RU" altLang="ru-RU" sz="2800" dirty="0" smtClean="0"/>
              <a:t>.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91779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3812" y="0"/>
            <a:ext cx="9137650" cy="35009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/>
            <a:r>
              <a:rPr lang="ru-RU" altLang="ru-RU" b="1" dirty="0" smtClean="0"/>
              <a:t>Масштабирование и распределение подзадач по процессорам…</a:t>
            </a:r>
          </a:p>
          <a:p>
            <a:pPr marL="812800" lvl="1" indent="-265113" algn="just"/>
            <a:r>
              <a:rPr lang="ru-RU" altLang="ru-RU" sz="2400" dirty="0" smtClean="0"/>
              <a:t>В случае, когда размер матрицы, описывающей систему линейных уравнений, оказывается большим, чем число доступных процессоров (т.е., </a:t>
            </a:r>
            <a:r>
              <a:rPr lang="en-US" altLang="ru-RU" sz="2400" i="1" dirty="0" smtClean="0"/>
              <a:t>n&gt;p</a:t>
            </a:r>
            <a:r>
              <a:rPr lang="ru-RU" altLang="ru-RU" sz="2400" dirty="0" smtClean="0"/>
              <a:t>), базовые подзадачи можно укрупнить, объединив в рамках одной подзадачи несколько строк матрицы. </a:t>
            </a:r>
            <a:endParaRPr lang="ru-RU" altLang="ru-RU" sz="2400" dirty="0"/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473859"/>
              </p:ext>
            </p:extLst>
          </p:nvPr>
        </p:nvGraphicFramePr>
        <p:xfrm>
          <a:off x="1817687" y="3140621"/>
          <a:ext cx="1800225" cy="151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Рисунок" r:id="rId3" imgW="2190600" imgH="1847880" progId="Word.Picture.8">
                  <p:embed/>
                </p:oleObj>
              </mc:Choice>
              <mc:Fallback>
                <p:oleObj name="Рисунок" r:id="rId3" imgW="2190600" imgH="18478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687" y="3140621"/>
                        <a:ext cx="1800225" cy="151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639841"/>
              </p:ext>
            </p:extLst>
          </p:nvPr>
        </p:nvGraphicFramePr>
        <p:xfrm>
          <a:off x="4697412" y="3005683"/>
          <a:ext cx="171132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Рисунок" r:id="rId5" imgW="2190600" imgH="2305080" progId="Word.Picture.8">
                  <p:embed/>
                </p:oleObj>
              </mc:Choice>
              <mc:Fallback>
                <p:oleObj name="Рисунок" r:id="rId5" imgW="2190600" imgH="23050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412" y="3005683"/>
                        <a:ext cx="1711325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3760787" y="3861346"/>
            <a:ext cx="720725" cy="360362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308768" y="5372645"/>
            <a:ext cx="85677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i="1" dirty="0"/>
              <a:t>Использование </a:t>
            </a:r>
            <a:r>
              <a:rPr lang="ru-RU" altLang="ru-RU" sz="2000" b="1" i="1" dirty="0"/>
              <a:t>циклического способа</a:t>
            </a:r>
            <a:r>
              <a:rPr lang="ru-RU" altLang="ru-RU" sz="2000" i="1" dirty="0"/>
              <a:t> формирования полос позволяет обеспечить лучшую балансировку вычислительной нагрузки между подзадачами </a:t>
            </a:r>
          </a:p>
        </p:txBody>
      </p:sp>
    </p:spTree>
    <p:extLst>
      <p:ext uri="{BB962C8B-B14F-4D97-AF65-F5344CB8AC3E}">
        <p14:creationId xmlns:p14="http://schemas.microsoft.com/office/powerpoint/2010/main" val="150431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-51955" y="0"/>
            <a:ext cx="9195955" cy="68579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Масштабирование и распределение подзадач по процессорам</a:t>
            </a:r>
          </a:p>
          <a:p>
            <a:pPr lvl="1"/>
            <a:r>
              <a:rPr lang="ru-RU" altLang="ru-RU" dirty="0" smtClean="0"/>
              <a:t>Основным видом информационного взаимодействия подзадач является операция передачи данных от одного процессора всем процессорам вычислительной системы, </a:t>
            </a:r>
          </a:p>
          <a:p>
            <a:pPr lvl="1"/>
            <a:r>
              <a:rPr lang="ru-RU" altLang="ru-RU" dirty="0" smtClean="0"/>
              <a:t>Как результат, для эффективной реализации требуемых информационных взаимодействий между базовыми подзадачами, топология сети передачи данных должны иметь структуру </a:t>
            </a:r>
            <a:r>
              <a:rPr lang="ru-RU" altLang="ru-RU" i="1" dirty="0" smtClean="0"/>
              <a:t>гиперкуба </a:t>
            </a:r>
            <a:r>
              <a:rPr lang="ru-RU" altLang="ru-RU" dirty="0" smtClean="0"/>
              <a:t>или </a:t>
            </a:r>
            <a:r>
              <a:rPr lang="ru-RU" altLang="ru-RU" i="1" dirty="0" smtClean="0"/>
              <a:t>полного графа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7733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036496" cy="60755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altLang="ru-RU" sz="2400" b="1" dirty="0" smtClean="0"/>
              <a:t> Программная реализация…</a:t>
            </a:r>
          </a:p>
          <a:p>
            <a:pPr marL="446088" lvl="1" indent="-266700"/>
            <a:r>
              <a:rPr lang="ru-RU" altLang="ru-RU" sz="2400" b="1" dirty="0" smtClean="0"/>
              <a:t>Главная функция программы </a:t>
            </a:r>
            <a:r>
              <a:rPr lang="en-US" altLang="ru-RU" sz="2400" b="1" i="1" dirty="0" smtClean="0"/>
              <a:t>main</a:t>
            </a:r>
            <a:r>
              <a:rPr lang="ru-RU" altLang="ru-RU" sz="2400" dirty="0" smtClean="0"/>
              <a:t>. Реализует логику работы алгоритма, последовательно вызывает необходимые подпрограммы:</a:t>
            </a:r>
          </a:p>
          <a:p>
            <a:pPr marL="812800" lvl="2" indent="-187325"/>
            <a:r>
              <a:rPr lang="ru-RU" altLang="ru-RU" b="1" i="1" dirty="0" err="1" smtClean="0"/>
              <a:t>ProcessInitialization</a:t>
            </a:r>
            <a:r>
              <a:rPr lang="ru-RU" altLang="ru-RU" b="1" dirty="0" smtClean="0"/>
              <a:t> </a:t>
            </a:r>
            <a:r>
              <a:rPr lang="ru-RU" altLang="ru-RU" dirty="0" smtClean="0"/>
              <a:t>определяет исходные данные решаемой задачи,</a:t>
            </a:r>
          </a:p>
          <a:p>
            <a:pPr marL="812800" lvl="2" indent="-187325"/>
            <a:r>
              <a:rPr lang="en-US" altLang="ru-RU" b="1" i="1" dirty="0" err="1"/>
              <a:t>ParallelGaussianElimination</a:t>
            </a:r>
            <a:r>
              <a:rPr lang="ru-RU" altLang="ru-RU" dirty="0" smtClean="0"/>
              <a:t>выполняет прямой ход метода Гаусса,</a:t>
            </a:r>
          </a:p>
          <a:p>
            <a:pPr marL="812800" lvl="2" indent="-187325"/>
            <a:r>
              <a:rPr lang="en-US" altLang="ru-RU" b="1" i="1" dirty="0" err="1"/>
              <a:t>ParallelBackSubstitution</a:t>
            </a:r>
            <a:r>
              <a:rPr lang="ru-RU" altLang="ru-RU" dirty="0" smtClean="0"/>
              <a:t>реализует обратный ход метода Гаусса,</a:t>
            </a:r>
          </a:p>
          <a:p>
            <a:pPr marL="812800" lvl="2" indent="-187325"/>
            <a:r>
              <a:rPr lang="en-US" altLang="ru-RU" b="1" i="1" dirty="0" err="1" smtClean="0"/>
              <a:t>ResultCollection</a:t>
            </a:r>
            <a:r>
              <a:rPr lang="en-US" altLang="ru-RU" dirty="0" smtClean="0"/>
              <a:t> </a:t>
            </a:r>
            <a:r>
              <a:rPr lang="ru-RU" altLang="ru-RU" dirty="0" smtClean="0"/>
              <a:t>осуществляет сбор со всех процессов отдельных частей вычисленного вектора неизвестных,</a:t>
            </a:r>
          </a:p>
          <a:p>
            <a:pPr marL="812800" lvl="2" indent="-187325"/>
            <a:r>
              <a:rPr lang="en-US" altLang="ru-RU" b="1" i="1" dirty="0" err="1" smtClean="0"/>
              <a:t>ProcessTermination</a:t>
            </a:r>
            <a:r>
              <a:rPr lang="en-US" altLang="ru-RU" b="1" dirty="0" smtClean="0"/>
              <a:t> </a:t>
            </a:r>
            <a:r>
              <a:rPr lang="ru-RU" altLang="ru-RU" dirty="0" smtClean="0"/>
              <a:t>выполняет необходимый вывод результатов решения задачи и освобождает всю ранее выделенную память для хранения данных.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9471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653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Формула</vt:lpstr>
      <vt:lpstr>Рисунок</vt:lpstr>
      <vt:lpstr>Параллельные методы решения систем линейных уравнений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Параллельные методы решения систем линейных уравнений</dc:title>
  <dc:creator>fgafarov</dc:creator>
  <cp:lastModifiedBy>fgafarov</cp:lastModifiedBy>
  <cp:revision>29</cp:revision>
  <dcterms:created xsi:type="dcterms:W3CDTF">2015-04-26T07:10:14Z</dcterms:created>
  <dcterms:modified xsi:type="dcterms:W3CDTF">2015-04-27T16:38:40Z</dcterms:modified>
</cp:coreProperties>
</file>