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6" y="-9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Алгоритм </a:t>
            </a:r>
            <a:r>
              <a:rPr lang="ru-RU" b="1" dirty="0" err="1" smtClean="0"/>
              <a:t>Дейкстры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76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ru-RU" dirty="0"/>
              <a:t>Алгоритм голландского ученого </a:t>
            </a:r>
            <a:r>
              <a:rPr lang="ru-RU" dirty="0" err="1"/>
              <a:t>Эдсгера</a:t>
            </a:r>
            <a:r>
              <a:rPr lang="ru-RU" dirty="0"/>
              <a:t> </a:t>
            </a:r>
            <a:r>
              <a:rPr lang="ru-RU" dirty="0" err="1"/>
              <a:t>Дейкстры</a:t>
            </a:r>
            <a:r>
              <a:rPr lang="ru-RU" dirty="0"/>
              <a:t> находит все кратчайшие пути из одной изначально заданной вершины графа до всех остальных. С его помощью, при наличии всей необходимой информации, можно, например, узнать какую последовательность дорог лучше использовать, чтобы добраться из одного города до каждого из многих других, или в какие страны выгодней экспортировать нефть и тому подобное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 fontAlgn="base">
              <a:buNone/>
            </a:pPr>
            <a:r>
              <a:rPr lang="ru-RU" dirty="0"/>
              <a:t>Минусом данного метода является невозможность обработки графов, в которых имеются ребра с отрицательным весом, т. е. если, например, некоторая система предусматривает убыточные для Вашей фирмы маршруты, то для работы с ней следует воспользоваться отличным от алгоритма </a:t>
            </a:r>
            <a:r>
              <a:rPr lang="ru-RU" dirty="0" err="1"/>
              <a:t>Дейкстры</a:t>
            </a:r>
            <a:r>
              <a:rPr lang="ru-RU" dirty="0"/>
              <a:t> методом.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82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Для программной реализации алгоритма понадобиться два массива: логический </a:t>
            </a:r>
            <a:r>
              <a:rPr lang="ru-RU" dirty="0" err="1"/>
              <a:t>visited</a:t>
            </a:r>
            <a:r>
              <a:rPr lang="ru-RU" dirty="0"/>
              <a:t> – для хранения информации о посещенных вершинах и численный </a:t>
            </a:r>
            <a:r>
              <a:rPr lang="ru-RU" dirty="0" err="1"/>
              <a:t>distance</a:t>
            </a:r>
            <a:r>
              <a:rPr lang="ru-RU" dirty="0"/>
              <a:t>, в который будут заноситься найденные кратчайшие пути. Итак, имеется граф G=(V, E). Каждая из вершин входящих во множество V, изначально отмечена как не посещенная, т. е. элементам массива </a:t>
            </a:r>
            <a:r>
              <a:rPr lang="ru-RU" dirty="0" err="1"/>
              <a:t>visited</a:t>
            </a:r>
            <a:r>
              <a:rPr lang="ru-RU" dirty="0"/>
              <a:t> присвоено значение </a:t>
            </a:r>
            <a:r>
              <a:rPr lang="ru-RU" dirty="0" err="1"/>
              <a:t>false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Поскольку самые выгодные пути только предстоит найти, в каждый элемент вектора </a:t>
            </a:r>
            <a:r>
              <a:rPr lang="ru-RU" dirty="0" err="1"/>
              <a:t>distance</a:t>
            </a:r>
            <a:r>
              <a:rPr lang="ru-RU" dirty="0"/>
              <a:t> записывается такое число, которое заведомо больше любого потенциального пути (обычно это число называют бесконечностью, но в программе используют, например максимальное значение конкретного типа данных). В качестве исходного пункта выбирается вершина s и ей приписывается нулевой путь: </a:t>
            </a:r>
            <a:r>
              <a:rPr lang="ru-RU" dirty="0" err="1"/>
              <a:t>distance</a:t>
            </a:r>
            <a:r>
              <a:rPr lang="ru-RU" dirty="0"/>
              <a:t>[s]=0, т. к. нет ребра из s в s (метод не предусматривает петель).</a:t>
            </a:r>
          </a:p>
        </p:txBody>
      </p:sp>
    </p:spTree>
    <p:extLst>
      <p:ext uri="{BB962C8B-B14F-4D97-AF65-F5344CB8AC3E}">
        <p14:creationId xmlns:p14="http://schemas.microsoft.com/office/powerpoint/2010/main" val="1782737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Далее, находятся все соседние вершины (в которые есть ребро из s) [пусть таковыми будут t и u] и поочередно исследуются, а именно вычисляется стоимость маршрута из s поочередно в каждую из них: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distance</a:t>
            </a:r>
            <a:r>
              <a:rPr lang="ru-RU" dirty="0"/>
              <a:t>[t]=</a:t>
            </a:r>
            <a:r>
              <a:rPr lang="ru-RU" dirty="0" err="1"/>
              <a:t>distance</a:t>
            </a:r>
            <a:r>
              <a:rPr lang="ru-RU" dirty="0"/>
              <a:t>[s]+</a:t>
            </a:r>
            <a:r>
              <a:rPr lang="ru-RU" dirty="0" smtClean="0"/>
              <a:t>вес инцидентного </a:t>
            </a:r>
            <a:r>
              <a:rPr lang="ru-RU" dirty="0"/>
              <a:t>s и t ребра;</a:t>
            </a:r>
          </a:p>
          <a:p>
            <a:r>
              <a:rPr lang="ru-RU" dirty="0" err="1"/>
              <a:t>distance</a:t>
            </a:r>
            <a:r>
              <a:rPr lang="ru-RU" dirty="0"/>
              <a:t>[u]=</a:t>
            </a:r>
            <a:r>
              <a:rPr lang="ru-RU" dirty="0" err="1"/>
              <a:t>distance</a:t>
            </a:r>
            <a:r>
              <a:rPr lang="ru-RU" dirty="0"/>
              <a:t>[s]+ </a:t>
            </a:r>
            <a:r>
              <a:rPr lang="ru-RU" dirty="0" smtClean="0"/>
              <a:t>вес инцидентного </a:t>
            </a:r>
            <a:r>
              <a:rPr lang="ru-RU" dirty="0"/>
              <a:t>s и u ребра.</a:t>
            </a:r>
          </a:p>
          <a:p>
            <a:pPr marL="0" indent="0">
              <a:buNone/>
            </a:pPr>
            <a:r>
              <a:rPr lang="ru-RU" dirty="0"/>
              <a:t>Но вполне вероятно, что в ту или иную вершину из s существует несколько путей, поэтому цену пути в такую вершину в массиве </a:t>
            </a:r>
            <a:r>
              <a:rPr lang="ru-RU" dirty="0" err="1"/>
              <a:t>distance</a:t>
            </a:r>
            <a:r>
              <a:rPr lang="ru-RU" dirty="0"/>
              <a:t> придется пересматривать, тогда наибольшее (неоптимальное) значение игнорируется, а наименьшее ставиться в соответствие вершине.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После обработки смежных с s вершин она помечается как посещенная: </a:t>
            </a:r>
            <a:r>
              <a:rPr lang="ru-RU" dirty="0" err="1"/>
              <a:t>visited</a:t>
            </a:r>
            <a:r>
              <a:rPr lang="ru-RU" dirty="0"/>
              <a:t>[s]=</a:t>
            </a:r>
            <a:r>
              <a:rPr lang="ru-RU" dirty="0" err="1"/>
              <a:t>true</a:t>
            </a:r>
            <a:r>
              <a:rPr lang="ru-RU" dirty="0"/>
              <a:t>, и активной становится та вершина, путь из s в которую минимален. Допустим, путь из s в u короче, чем из s в t, следовательно, вершина u становиться активной и выше описанным образом исследуются ее соседи, за исключением вершины s. Далее, u помечается как пройденная: </a:t>
            </a:r>
            <a:r>
              <a:rPr lang="ru-RU" dirty="0" err="1"/>
              <a:t>visited</a:t>
            </a:r>
            <a:r>
              <a:rPr lang="ru-RU" dirty="0"/>
              <a:t>[u]=</a:t>
            </a:r>
            <a:r>
              <a:rPr lang="ru-RU" dirty="0" err="1"/>
              <a:t>true</a:t>
            </a:r>
            <a:r>
              <a:rPr lang="ru-RU" dirty="0"/>
              <a:t>, активной становится вершина t, и вся процедура повторяется для нее. Алгоритм </a:t>
            </a:r>
            <a:r>
              <a:rPr lang="ru-RU" dirty="0" err="1"/>
              <a:t>Дейкстры</a:t>
            </a:r>
            <a:r>
              <a:rPr lang="ru-RU" dirty="0"/>
              <a:t> продолжается до тех пор, пока все доступные из s вершины не будут исследованы.</a:t>
            </a:r>
          </a:p>
        </p:txBody>
      </p:sp>
    </p:spTree>
    <p:extLst>
      <p:ext uri="{BB962C8B-B14F-4D97-AF65-F5344CB8AC3E}">
        <p14:creationId xmlns:p14="http://schemas.microsoft.com/office/powerpoint/2010/main" val="208352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1600" dirty="0"/>
              <a:t>Теперь на конкретном графе проследим работу алгоритма, найдем все кратчайшие пути между истоковой и всеми остальными вершинами. Размер (количество ребер) изображенного ниже графа равен 7 (|E|=7), а порядок (количество вершин) – 6 (|V|=6). Это взвешенный граф, каждому из его ребер поставлено в соответствие некоторое числовое значение, поэтому ценность маршрута необязательно определяется числом ребер, лежащих между парой вершин</a:t>
            </a:r>
            <a:r>
              <a:rPr lang="ru-RU" sz="1600" dirty="0" smtClean="0"/>
              <a:t>.</a:t>
            </a:r>
          </a:p>
          <a:p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69043"/>
            <a:ext cx="4392488" cy="343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30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Из всех вершин входящих во множество V выберем одну, ту, от которой необходимо найти кратчайшие пути до остальных доступных вершин. Пусть таковой будет вершина 1. Длина пути до всех вершин, кроме первой, изначально равна бесконечности, а до нее – 0, т. к. граф не имеет петель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2420888"/>
            <a:ext cx="4009846" cy="340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402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У вершины 1 ровно 3 соседа (вершины 2, 3, 5), и чтобы вычислить длину пути до них нужно сложить вес дуг, лежащих между вершинами: 1 и 2, 1 и 3, 1 и 5 со значением первой вершины (с нулем):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2←1+0</a:t>
            </a:r>
          </a:p>
          <a:p>
            <a:r>
              <a:rPr lang="ru-RU" dirty="0"/>
              <a:t>3←4+0</a:t>
            </a:r>
          </a:p>
          <a:p>
            <a:r>
              <a:rPr lang="ru-RU" dirty="0"/>
              <a:t>5←2+0</a:t>
            </a:r>
          </a:p>
        </p:txBody>
      </p:sp>
    </p:spTree>
    <p:extLst>
      <p:ext uri="{BB962C8B-B14F-4D97-AF65-F5344CB8AC3E}">
        <p14:creationId xmlns:p14="http://schemas.microsoft.com/office/powerpoint/2010/main" val="3389108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sz="1600" dirty="0"/>
              <a:t>Как уже отмечалось, получившиеся значения присваиваются вершинам, лишь в том случае если они «лучше» (меньше) тех которые значатся на настоящий момент. А так как каждое из трех чисел меньше бесконечности, они становятся новыми величинами, определяющими длину пути из вершины 1 до вершин 2, 3 и 5.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12809"/>
            <a:ext cx="432048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2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1800" dirty="0"/>
              <a:t>Далее, активная вершина помечается как посещенная, статус «активной» (красный круг) переходит к одной из ее соседок, а именно к вершине 2, поскольку она ближайшая к </a:t>
            </a:r>
            <a:r>
              <a:rPr lang="ru-RU" sz="1800" dirty="0" smtClean="0"/>
              <a:t>ранее </a:t>
            </a:r>
            <a:r>
              <a:rPr lang="ru-RU" sz="1800" dirty="0"/>
              <a:t>активной вершине</a:t>
            </a:r>
            <a:r>
              <a:rPr lang="ru-RU" sz="1800" dirty="0" smtClean="0"/>
              <a:t>.</a:t>
            </a:r>
          </a:p>
          <a:p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0543"/>
            <a:ext cx="5112567" cy="447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204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У вершины 2 всего один не рассмотренный сосед (вершина 1 помечена как посещенная), расстояние до которого из нее равно 9, но нам необходимо вычислить длину пути из истоковой вершины, для чего нужно сложить величину приписанную вершине 2 с весом дуги из нее в вершину 4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4←1+9</a:t>
            </a:r>
          </a:p>
        </p:txBody>
      </p:sp>
    </p:spTree>
    <p:extLst>
      <p:ext uri="{BB962C8B-B14F-4D97-AF65-F5344CB8AC3E}">
        <p14:creationId xmlns:p14="http://schemas.microsoft.com/office/powerpoint/2010/main" val="3260084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/>
              <a:t>Условие «краткости» (10&lt;∞) выполняется, следовательно, вершина 4 получает </a:t>
            </a:r>
            <a:r>
              <a:rPr lang="ru-RU" sz="2400" dirty="0" smtClean="0"/>
              <a:t>новое </a:t>
            </a:r>
            <a:r>
              <a:rPr lang="ru-RU" sz="2400" dirty="0"/>
              <a:t>значение длины пути</a:t>
            </a:r>
            <a:r>
              <a:rPr lang="ru-RU" sz="2400" dirty="0" smtClean="0"/>
              <a:t>.</a:t>
            </a:r>
          </a:p>
          <a:p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86833"/>
            <a:ext cx="4032447" cy="367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25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sz="2000" dirty="0"/>
              <a:t>Вершина 2 перестает быть активной, также как и вершина 1 удаляется из списка не посещённых. Теперь тем же способом исследуются соседи вершины 5, и вычисляется расстояние до них.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63383"/>
            <a:ext cx="6768751" cy="319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3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1600" dirty="0"/>
              <a:t>Когда дело доходит до осмотра соседей вершины 3, то тут важно не ошибиться, т. к. вершина 4 уже была исследована и расстояние одного из возможных путей из истока до нее вычислено. Если двигаться в нее через вершину 3, то путь составит 4+7=11, а 11&gt;10, поэтому новое значение игнорируется, старое остается</a:t>
            </a:r>
            <a:r>
              <a:rPr lang="ru-RU" sz="1600" dirty="0" smtClean="0"/>
              <a:t>.</a:t>
            </a:r>
          </a:p>
          <a:p>
            <a:endParaRPr lang="ru-RU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54" y="1815967"/>
            <a:ext cx="7235146" cy="324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4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1800" dirty="0"/>
              <a:t>Аналогичная ситуация с вершиной 6. Значение самого близкого пути до нее из вершины 1 равно 10, а оно получается только в том случае, если идти через вершину 5</a:t>
            </a:r>
            <a:r>
              <a:rPr lang="ru-RU" sz="1800" dirty="0" smtClean="0"/>
              <a:t>.</a:t>
            </a:r>
          </a:p>
          <a:p>
            <a:endParaRPr lang="ru-R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62" y="1916833"/>
            <a:ext cx="718088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773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Когда все вершины графа, либо все те, что доступны из истока, будут помечены как посещенные, тогда работа алгоритма </a:t>
            </a:r>
            <a:r>
              <a:rPr lang="ru-RU" dirty="0" err="1"/>
              <a:t>Дейкстры</a:t>
            </a:r>
            <a:r>
              <a:rPr lang="ru-RU" dirty="0"/>
              <a:t> завершится, и все найденные пути будут кратчайшими. Так, например, будет выглядеть список самых оптимальных расстояний лежащих между вершиной 1 и всеми остальными вершинами, рассматриваемого графа: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1→1=0</a:t>
            </a:r>
          </a:p>
          <a:p>
            <a:pPr marL="0" indent="0">
              <a:buNone/>
            </a:pPr>
            <a:r>
              <a:rPr lang="ru-RU" dirty="0"/>
              <a:t>1→2=1</a:t>
            </a:r>
          </a:p>
          <a:p>
            <a:pPr marL="0" indent="0">
              <a:buNone/>
            </a:pPr>
            <a:r>
              <a:rPr lang="ru-RU" dirty="0"/>
              <a:t>1→3=4</a:t>
            </a:r>
          </a:p>
          <a:p>
            <a:pPr marL="0" indent="0">
              <a:buNone/>
            </a:pPr>
            <a:r>
              <a:rPr lang="ru-RU" dirty="0"/>
              <a:t>1→4=10</a:t>
            </a:r>
          </a:p>
          <a:p>
            <a:pPr marL="0" indent="0">
              <a:buNone/>
            </a:pPr>
            <a:r>
              <a:rPr lang="ru-RU" dirty="0"/>
              <a:t>1→5=2</a:t>
            </a:r>
          </a:p>
          <a:p>
            <a:pPr marL="0" indent="0">
              <a:buNone/>
            </a:pPr>
            <a:r>
              <a:rPr lang="ru-RU" dirty="0"/>
              <a:t>1→6=10</a:t>
            </a:r>
          </a:p>
          <a:p>
            <a:pPr marL="0" indent="0">
              <a:buNone/>
            </a:pPr>
            <a:r>
              <a:rPr lang="ru-RU" dirty="0"/>
              <a:t>В программе, находящей ближайшие пути между вершинами посредством метода </a:t>
            </a:r>
            <a:r>
              <a:rPr lang="ru-RU" dirty="0" err="1"/>
              <a:t>Дейкстры</a:t>
            </a:r>
            <a:r>
              <a:rPr lang="ru-RU" dirty="0"/>
              <a:t>, граф будет представлен в виде не бинарной матрицы смежности. Вместо единиц в ней будут выставлены веса ребер, функция нулей останется прежней: показывать, между какими вершинами нет ребер или же они есть, но отрицательно </a:t>
            </a:r>
            <a:r>
              <a:rPr lang="ru-RU" dirty="0" smtClean="0"/>
              <a:t>направлены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61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dirty="0"/>
              <a:t>#include "</a:t>
            </a:r>
            <a:r>
              <a:rPr lang="en-US" dirty="0" err="1"/>
              <a:t>stdafx.h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iostream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using namespace </a:t>
            </a:r>
            <a:r>
              <a:rPr lang="en-US" dirty="0" err="1"/>
              <a:t>std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 V=6;</a:t>
            </a:r>
          </a:p>
          <a:p>
            <a:pPr marL="0" indent="0">
              <a:buNone/>
            </a:pPr>
            <a:r>
              <a:rPr lang="en-US" dirty="0"/>
              <a:t>//</a:t>
            </a:r>
            <a:r>
              <a:rPr lang="ru-RU" dirty="0"/>
              <a:t>алгоритм </a:t>
            </a:r>
            <a:r>
              <a:rPr lang="ru-RU" dirty="0" err="1"/>
              <a:t>Дейкстры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void Dijkstra(</a:t>
            </a:r>
            <a:r>
              <a:rPr lang="en-US" dirty="0" err="1"/>
              <a:t>int</a:t>
            </a:r>
            <a:r>
              <a:rPr lang="en-US" dirty="0"/>
              <a:t> GR[V][V],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st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distance[V], count, index, </a:t>
            </a:r>
            <a:r>
              <a:rPr lang="en-US" dirty="0" err="1"/>
              <a:t>i</a:t>
            </a:r>
            <a:r>
              <a:rPr lang="en-US" dirty="0"/>
              <a:t>, u, m=st+1;</a:t>
            </a:r>
          </a:p>
          <a:p>
            <a:pPr marL="0" indent="0">
              <a:buNone/>
            </a:pPr>
            <a:r>
              <a:rPr lang="en-US" dirty="0"/>
              <a:t>bool visited[V];</a:t>
            </a:r>
          </a:p>
          <a:p>
            <a:pPr marL="0" indent="0"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&lt;V; </a:t>
            </a:r>
            <a:r>
              <a:rPr lang="en-US" dirty="0" err="1"/>
              <a:t>i</a:t>
            </a:r>
            <a:r>
              <a:rPr lang="en-US" dirty="0"/>
              <a:t>++)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distance[</a:t>
            </a:r>
            <a:r>
              <a:rPr lang="en-US" dirty="0" err="1"/>
              <a:t>i</a:t>
            </a:r>
            <a:r>
              <a:rPr lang="en-US" dirty="0"/>
              <a:t>]=INT_MAX; visited[</a:t>
            </a:r>
            <a:r>
              <a:rPr lang="en-US" dirty="0" err="1"/>
              <a:t>i</a:t>
            </a:r>
            <a:r>
              <a:rPr lang="en-US" dirty="0"/>
              <a:t>]=false;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distance[</a:t>
            </a:r>
            <a:r>
              <a:rPr lang="en-US" dirty="0" err="1"/>
              <a:t>st</a:t>
            </a:r>
            <a:r>
              <a:rPr lang="en-US" dirty="0"/>
              <a:t>]=0;</a:t>
            </a:r>
          </a:p>
          <a:p>
            <a:pPr marL="0" indent="0">
              <a:buNone/>
            </a:pPr>
            <a:r>
              <a:rPr lang="en-US" dirty="0"/>
              <a:t>for (count=0; count&lt;V-1; count++)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min=INT_MAX;</a:t>
            </a:r>
          </a:p>
          <a:p>
            <a:pPr marL="0" indent="0"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&lt;V; </a:t>
            </a:r>
            <a:r>
              <a:rPr lang="en-US" dirty="0" err="1"/>
              <a:t>i</a:t>
            </a:r>
            <a:r>
              <a:rPr lang="en-US" dirty="0"/>
              <a:t>++)</a:t>
            </a:r>
          </a:p>
          <a:p>
            <a:pPr marL="0" indent="0">
              <a:buNone/>
            </a:pPr>
            <a:r>
              <a:rPr lang="en-US" dirty="0"/>
              <a:t>if (!visited[</a:t>
            </a:r>
            <a:r>
              <a:rPr lang="en-US" dirty="0" err="1"/>
              <a:t>i</a:t>
            </a:r>
            <a:r>
              <a:rPr lang="en-US" dirty="0"/>
              <a:t>] &amp;&amp; distance[</a:t>
            </a:r>
            <a:r>
              <a:rPr lang="en-US" dirty="0" err="1"/>
              <a:t>i</a:t>
            </a:r>
            <a:r>
              <a:rPr lang="en-US" dirty="0"/>
              <a:t>]&lt;=min)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min=distance[</a:t>
            </a:r>
            <a:r>
              <a:rPr lang="en-US" dirty="0" err="1"/>
              <a:t>i</a:t>
            </a:r>
            <a:r>
              <a:rPr lang="en-US" dirty="0"/>
              <a:t>]; index=</a:t>
            </a:r>
            <a:r>
              <a:rPr lang="en-US" dirty="0" err="1"/>
              <a:t>i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u=index;</a:t>
            </a:r>
          </a:p>
          <a:p>
            <a:pPr marL="0" indent="0">
              <a:buNone/>
            </a:pPr>
            <a:r>
              <a:rPr lang="en-US" dirty="0"/>
              <a:t>visited[u]=true;</a:t>
            </a:r>
          </a:p>
          <a:p>
            <a:pPr marL="0" indent="0"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&lt;V; </a:t>
            </a:r>
            <a:r>
              <a:rPr lang="en-US" dirty="0" err="1"/>
              <a:t>i</a:t>
            </a:r>
            <a:r>
              <a:rPr lang="en-US" dirty="0"/>
              <a:t>++)</a:t>
            </a:r>
          </a:p>
          <a:p>
            <a:pPr marL="0" indent="0">
              <a:buNone/>
            </a:pPr>
            <a:r>
              <a:rPr lang="en-US" dirty="0"/>
              <a:t>if (!visited[</a:t>
            </a:r>
            <a:r>
              <a:rPr lang="en-US" dirty="0" err="1"/>
              <a:t>i</a:t>
            </a:r>
            <a:r>
              <a:rPr lang="en-US" dirty="0"/>
              <a:t>] &amp;&amp; GR[u][</a:t>
            </a:r>
            <a:r>
              <a:rPr lang="en-US" dirty="0" err="1"/>
              <a:t>i</a:t>
            </a:r>
            <a:r>
              <a:rPr lang="en-US" dirty="0"/>
              <a:t>] &amp;&amp; distance[u]!=INT_MAX &amp;&amp;</a:t>
            </a:r>
          </a:p>
          <a:p>
            <a:pPr marL="0" indent="0">
              <a:buNone/>
            </a:pPr>
            <a:r>
              <a:rPr lang="en-US" dirty="0"/>
              <a:t>distance[u]+GR[u][</a:t>
            </a:r>
            <a:r>
              <a:rPr lang="en-US" dirty="0" err="1"/>
              <a:t>i</a:t>
            </a:r>
            <a:r>
              <a:rPr lang="en-US" dirty="0"/>
              <a:t>]&lt;distance[</a:t>
            </a:r>
            <a:r>
              <a:rPr lang="en-US" dirty="0" err="1"/>
              <a:t>i</a:t>
            </a:r>
            <a:r>
              <a:rPr lang="en-US" dirty="0"/>
              <a:t>])</a:t>
            </a:r>
          </a:p>
          <a:p>
            <a:pPr marL="0" indent="0">
              <a:buNone/>
            </a:pPr>
            <a:r>
              <a:rPr lang="en-US" dirty="0"/>
              <a:t>distance[</a:t>
            </a:r>
            <a:r>
              <a:rPr lang="en-US" dirty="0" err="1"/>
              <a:t>i</a:t>
            </a:r>
            <a:r>
              <a:rPr lang="en-US" dirty="0"/>
              <a:t>]=distance[u]+GR[u][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 err="1"/>
              <a:t>cout</a:t>
            </a:r>
            <a:r>
              <a:rPr lang="en-US" dirty="0"/>
              <a:t>&lt;&lt;"</a:t>
            </a:r>
            <a:r>
              <a:rPr lang="ru-RU" dirty="0"/>
              <a:t>Стоимость пути из начальной вершины до остальных:\</a:t>
            </a:r>
            <a:r>
              <a:rPr lang="en-US" dirty="0"/>
              <a:t>t\n";</a:t>
            </a:r>
          </a:p>
          <a:p>
            <a:pPr marL="0" indent="0"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&lt;V; </a:t>
            </a:r>
            <a:r>
              <a:rPr lang="en-US" dirty="0" err="1"/>
              <a:t>i</a:t>
            </a:r>
            <a:r>
              <a:rPr lang="en-US" dirty="0"/>
              <a:t>++) if (distance[</a:t>
            </a:r>
            <a:r>
              <a:rPr lang="en-US" dirty="0" err="1"/>
              <a:t>i</a:t>
            </a:r>
            <a:r>
              <a:rPr lang="en-US" dirty="0"/>
              <a:t>]!=INT_MAX)</a:t>
            </a:r>
          </a:p>
          <a:p>
            <a:pPr marL="0" indent="0">
              <a:buNone/>
            </a:pPr>
            <a:r>
              <a:rPr lang="en-US" dirty="0" err="1"/>
              <a:t>cout</a:t>
            </a:r>
            <a:r>
              <a:rPr lang="en-US" dirty="0"/>
              <a:t>&lt;&lt;m&lt;&lt;" &gt; "&lt;&lt;i+1&lt;&lt;" = "&lt;&lt;distance[</a:t>
            </a:r>
            <a:r>
              <a:rPr lang="en-US" dirty="0" err="1"/>
              <a:t>i</a:t>
            </a:r>
            <a:r>
              <a:rPr lang="en-US" dirty="0"/>
              <a:t>]&lt;&lt;</a:t>
            </a:r>
            <a:r>
              <a:rPr lang="en-US" dirty="0" err="1"/>
              <a:t>endl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else </a:t>
            </a:r>
            <a:r>
              <a:rPr lang="en-US" dirty="0" err="1"/>
              <a:t>cout</a:t>
            </a:r>
            <a:r>
              <a:rPr lang="en-US" dirty="0"/>
              <a:t>&lt;&lt;m&lt;&lt;" &gt; "&lt;&lt;i+1&lt;&lt;" = "&lt;&lt;"</a:t>
            </a:r>
            <a:r>
              <a:rPr lang="ru-RU" dirty="0"/>
              <a:t>маршрут недоступен"&lt;&lt;</a:t>
            </a:r>
            <a:r>
              <a:rPr lang="en-US" dirty="0" err="1"/>
              <a:t>endl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086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//главная функция</a:t>
            </a:r>
          </a:p>
          <a:p>
            <a:pPr marL="0" indent="0">
              <a:buNone/>
            </a:pPr>
            <a:r>
              <a:rPr lang="en-US" dirty="0"/>
              <a:t>void main()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err="1"/>
              <a:t>setlocale</a:t>
            </a:r>
            <a:r>
              <a:rPr lang="en-US" dirty="0"/>
              <a:t>(LC_ALL, "</a:t>
            </a:r>
            <a:r>
              <a:rPr lang="en-US" dirty="0" err="1"/>
              <a:t>Rus</a:t>
            </a:r>
            <a:r>
              <a:rPr lang="en-US" dirty="0"/>
              <a:t>");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start, GR[V][V]={</a:t>
            </a:r>
          </a:p>
          <a:p>
            <a:pPr marL="0" indent="0">
              <a:buNone/>
            </a:pPr>
            <a:r>
              <a:rPr lang="en-US" dirty="0"/>
              <a:t>{0, 1, 4, 0, 2, 0},</a:t>
            </a:r>
          </a:p>
          <a:p>
            <a:pPr marL="0" indent="0">
              <a:buNone/>
            </a:pPr>
            <a:r>
              <a:rPr lang="en-US" dirty="0"/>
              <a:t>{0, 0, 0, 9, 0, 0},</a:t>
            </a:r>
          </a:p>
          <a:p>
            <a:pPr marL="0" indent="0">
              <a:buNone/>
            </a:pPr>
            <a:r>
              <a:rPr lang="en-US" dirty="0"/>
              <a:t>{4, 0, 0, 7, 0, 0},</a:t>
            </a:r>
          </a:p>
          <a:p>
            <a:pPr marL="0" indent="0">
              <a:buNone/>
            </a:pPr>
            <a:r>
              <a:rPr lang="en-US" dirty="0"/>
              <a:t>{0, 9, 7, 0, 0, 2},</a:t>
            </a:r>
          </a:p>
          <a:p>
            <a:pPr marL="0" indent="0">
              <a:buNone/>
            </a:pPr>
            <a:r>
              <a:rPr lang="en-US" dirty="0"/>
              <a:t>{0, 0, 0, 0, 0, 8},</a:t>
            </a:r>
          </a:p>
          <a:p>
            <a:pPr marL="0" indent="0">
              <a:buNone/>
            </a:pPr>
            <a:r>
              <a:rPr lang="en-US" dirty="0"/>
              <a:t>{0, 0, 0, 0, 0, 0}};</a:t>
            </a:r>
          </a:p>
          <a:p>
            <a:pPr marL="0" indent="0">
              <a:buNone/>
            </a:pPr>
            <a:r>
              <a:rPr lang="en-US" dirty="0" err="1"/>
              <a:t>cout</a:t>
            </a:r>
            <a:r>
              <a:rPr lang="en-US" dirty="0"/>
              <a:t>&lt;&lt;"</a:t>
            </a:r>
            <a:r>
              <a:rPr lang="ru-RU" dirty="0"/>
              <a:t>Начальная вершина &gt;&gt; "; </a:t>
            </a:r>
            <a:r>
              <a:rPr lang="en-US" dirty="0" err="1"/>
              <a:t>cin</a:t>
            </a:r>
            <a:r>
              <a:rPr lang="en-US" dirty="0"/>
              <a:t>&gt;&gt;start;</a:t>
            </a:r>
          </a:p>
          <a:p>
            <a:pPr marL="0" indent="0">
              <a:buNone/>
            </a:pPr>
            <a:r>
              <a:rPr lang="en-US" dirty="0"/>
              <a:t>Dijkstra(GR, start-1);</a:t>
            </a:r>
          </a:p>
          <a:p>
            <a:pPr marL="0" indent="0">
              <a:buNone/>
            </a:pPr>
            <a:r>
              <a:rPr lang="en-US" dirty="0"/>
              <a:t>system("pause&gt;&gt;void");</a:t>
            </a:r>
          </a:p>
          <a:p>
            <a:pPr marL="0" indent="0"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390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1338</Words>
  <Application>Microsoft Office PowerPoint</Application>
  <PresentationFormat>Экран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Алгоритм Дейкстры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Дейкстры</dc:title>
  <dc:creator>Галимянов Анис Фуатович</dc:creator>
  <cp:lastModifiedBy>Галимянов Анис Фуатович</cp:lastModifiedBy>
  <cp:revision>2</cp:revision>
  <dcterms:created xsi:type="dcterms:W3CDTF">2018-10-15T06:36:35Z</dcterms:created>
  <dcterms:modified xsi:type="dcterms:W3CDTF">2018-10-16T07:53:54Z</dcterms:modified>
</cp:coreProperties>
</file>