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762" autoAdjust="0"/>
  </p:normalViewPr>
  <p:slideViewPr>
    <p:cSldViewPr>
      <p:cViewPr varScale="1">
        <p:scale>
          <a:sx n="67" d="100"/>
          <a:sy n="67" d="100"/>
        </p:scale>
        <p:origin x="84" y="1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06.05.2020</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06.05.2020</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06.05.2020</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06.05.2020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06.05.2020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06.05.2020</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06.05.2020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06.05.2020</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06.05.2020</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06.05.2020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06.05.2020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06.05.2020</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dirty="0" smtClean="0"/>
              <a:t>ОРГАНИЗАЦИЯ И МЕТОДЫ ИССЛЕДОВАНИЯ В </a:t>
            </a:r>
            <a:r>
              <a:rPr lang="ru-RU" dirty="0" smtClean="0"/>
              <a:t>ПСИХОЛОГИИ</a:t>
            </a:r>
            <a:endParaRPr lang="ru-RU" dirty="0"/>
          </a:p>
        </p:txBody>
      </p:sp>
      <p:sp>
        <p:nvSpPr>
          <p:cNvPr id="3" name="Подзаголовок 2"/>
          <p:cNvSpPr>
            <a:spLocks noGrp="1"/>
          </p:cNvSpPr>
          <p:nvPr>
            <p:ph type="subTitle" idx="1"/>
          </p:nvPr>
        </p:nvSpPr>
        <p:spPr/>
        <p:txBody>
          <a:bodyPr/>
          <a:lstStyle/>
          <a:p>
            <a:r>
              <a:rPr lang="ru-RU" dirty="0" smtClean="0"/>
              <a:t>Лекция 2</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Наблюдение и эксперимент как основные методы исследования в психологии развития</a:t>
            </a:r>
            <a:endParaRPr lang="ru-RU" dirty="0"/>
          </a:p>
        </p:txBody>
      </p:sp>
      <p:sp>
        <p:nvSpPr>
          <p:cNvPr id="3" name="Содержимое 2"/>
          <p:cNvSpPr>
            <a:spLocks noGrp="1"/>
          </p:cNvSpPr>
          <p:nvPr>
            <p:ph sz="quarter" idx="1"/>
          </p:nvPr>
        </p:nvSpPr>
        <p:spPr/>
        <p:txBody>
          <a:bodyPr>
            <a:normAutofit lnSpcReduction="10000"/>
          </a:bodyPr>
          <a:lstStyle/>
          <a:p>
            <a:r>
              <a:rPr lang="ru-RU" dirty="0" smtClean="0"/>
              <a:t>Основные исследовательские методы психологии развития и возрастной психологии — это методы сбора фактов, выяснения тенденций, динамики психического развития, которое разворачивается во времени.</a:t>
            </a:r>
          </a:p>
          <a:p>
            <a:r>
              <a:rPr lang="ru-RU" dirty="0" smtClean="0"/>
              <a:t>На начальном этапе развития детской психологии (во второй половине XIX — начале XX в.) это был, прежде всего, </a:t>
            </a:r>
            <a:r>
              <a:rPr lang="ru-RU" b="1" dirty="0" smtClean="0"/>
              <a:t>метод наблюдения</a:t>
            </a:r>
            <a:r>
              <a:rPr lang="ru-RU" dirty="0" smtClean="0"/>
              <a:t>. Исследователи (среди которых биологи и психологи Т. </a:t>
            </a:r>
            <a:r>
              <a:rPr lang="ru-RU" dirty="0" err="1" smtClean="0"/>
              <a:t>Тидеман</a:t>
            </a:r>
            <a:r>
              <a:rPr lang="ru-RU" dirty="0" smtClean="0"/>
              <a:t>, И. Тэн, Ч. Дарвин, В. </a:t>
            </a:r>
            <a:r>
              <a:rPr lang="ru-RU" dirty="0" err="1" smtClean="0"/>
              <a:t>Прейер</a:t>
            </a:r>
            <a:r>
              <a:rPr lang="ru-RU" dirty="0" smtClean="0"/>
              <a:t>) прослеживали индивидуальное развитие собственных детей, стремились фиксировать реальный ход детского развития в естественных условиях. </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lstStyle/>
          <a:p>
            <a:r>
              <a:rPr lang="ru-RU" dirty="0" smtClean="0"/>
              <a:t>В России в 1879 г. журнал «Семья и школа» обратился к родителям и воспитателям с предложением сообщать свои личные наблюдения за жизнью детей ранних возрастов и тем содействовать построению психологии ребенка. </a:t>
            </a:r>
          </a:p>
          <a:p>
            <a:r>
              <a:rPr lang="ru-RU" dirty="0" smtClean="0"/>
              <a:t>В ответ на это в журнал были представлены материалы (наблюдения за десятью детьми преимущественно в возрасте от первого дня рождения до 5—6 лет), позволившие определить некоторые особенности детского развития, сопоставить их с данными, полученными зарубежными учеными.</a:t>
            </a: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142852"/>
            <a:ext cx="7467600" cy="6331100"/>
          </a:xfrm>
        </p:spPr>
        <p:txBody>
          <a:bodyPr>
            <a:normAutofit/>
          </a:bodyPr>
          <a:lstStyle/>
          <a:p>
            <a:r>
              <a:rPr lang="ru-RU" dirty="0" smtClean="0"/>
              <a:t>В дальнейшем задачу сбора родительских дневников взял на себя Н.Н. </a:t>
            </a:r>
            <a:r>
              <a:rPr lang="ru-RU" dirty="0" err="1" smtClean="0"/>
              <a:t>Ланге</a:t>
            </a:r>
            <a:r>
              <a:rPr lang="ru-RU" dirty="0" smtClean="0"/>
              <a:t>, который представил свой календарь развития психической жизни ребенка. </a:t>
            </a:r>
          </a:p>
          <a:p>
            <a:r>
              <a:rPr lang="ru-RU" dirty="0" smtClean="0"/>
              <a:t>«В двояком отношении полезны были бы подобные записи, — указывал он, — во-первых, для самих родителей, ибо таким образом можно приучиться точно наблюдать своего ребенка и правильно объяснять его психическую жизнь, а во-вторых, для дальнейшего развития научной психологии дитяти». </a:t>
            </a:r>
          </a:p>
          <a:p>
            <a:r>
              <a:rPr lang="ru-RU" dirty="0" smtClean="0"/>
              <a:t>Этот призыв не остался без ответа. Некоторые результаты родительских наблюдений были опубликованы уже в конце XIX в. и получили развитие в дальнейшем.</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14290"/>
            <a:ext cx="7467600" cy="6259662"/>
          </a:xfrm>
        </p:spPr>
        <p:txBody>
          <a:bodyPr>
            <a:normAutofit/>
          </a:bodyPr>
          <a:lstStyle/>
          <a:p>
            <a:r>
              <a:rPr lang="ru-RU" dirty="0" smtClean="0"/>
              <a:t>Значительное внимание вопросам ведения дневников детского развития уделял Педологический музей. </a:t>
            </a:r>
          </a:p>
          <a:p>
            <a:r>
              <a:rPr lang="ru-RU" dirty="0" smtClean="0"/>
              <a:t>Н.А. Рыбников, редактор серии «Педологическая библиотека», с сожалением отмечал «бедность русской педагогической литературы, посвященной душевному развитию ребенка», «неизвестность науке» ребенка до 5 — 6-летнего возраста.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571480"/>
            <a:ext cx="7467600" cy="5902472"/>
          </a:xfrm>
        </p:spPr>
        <p:txBody>
          <a:bodyPr/>
          <a:lstStyle/>
          <a:p>
            <a:r>
              <a:rPr lang="ru-RU" dirty="0" smtClean="0"/>
              <a:t>В одном из выпусков серии публикуются, к примеру, записки отца Н. Соколова о развитии его сына Бори от рождения до 5 лет. </a:t>
            </a:r>
          </a:p>
          <a:p>
            <a:r>
              <a:rPr lang="ru-RU" dirty="0" smtClean="0"/>
              <a:t>Рыбников привлекает внимание читателей к интересным фактическим данным относительно индивидуального хода развития, которые свидетельствуют </a:t>
            </a:r>
          </a:p>
          <a:p>
            <a:r>
              <a:rPr lang="ru-RU" i="1" dirty="0" smtClean="0"/>
              <a:t>о неравномерности темпа раннего развития, </a:t>
            </a:r>
          </a:p>
          <a:p>
            <a:r>
              <a:rPr lang="ru-RU" i="1" dirty="0" smtClean="0"/>
              <a:t>о сочетании процессов прогресса и регресса, </a:t>
            </a:r>
          </a:p>
          <a:p>
            <a:r>
              <a:rPr lang="ru-RU" i="1" dirty="0" smtClean="0"/>
              <a:t>о своеобразии детской речи и мысли и др. </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14290"/>
            <a:ext cx="7467600" cy="6259662"/>
          </a:xfrm>
        </p:spPr>
        <p:txBody>
          <a:bodyPr/>
          <a:lstStyle/>
          <a:p>
            <a:r>
              <a:rPr lang="ru-RU" dirty="0" smtClean="0"/>
              <a:t>Однако очевидны и недостатки «бесхитростных» заметок родителей, не имевших специальной подготовки, — отсутствие предварительно составленной программы, неопределенность задач, несистематичность наблюдений и неполнота записей и т.д. Наблюдения проводились с разными целями и были плохо сопоставимы друг с другом, нередко акцентировались субъективно значимые факты и линии развития.</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lstStyle/>
          <a:p>
            <a:r>
              <a:rPr lang="ru-RU" dirty="0" smtClean="0"/>
              <a:t>1 </a:t>
            </a:r>
            <a:r>
              <a:rPr lang="ru-RU" dirty="0" err="1" smtClean="0"/>
              <a:t>Ланге</a:t>
            </a:r>
            <a:r>
              <a:rPr lang="ru-RU" dirty="0" smtClean="0"/>
              <a:t> Н.Н. Душа ребенка в первые годы жизни. СПб., 1892, С. 53.</a:t>
            </a:r>
          </a:p>
          <a:p>
            <a:r>
              <a:rPr lang="ru-RU" dirty="0" smtClean="0"/>
              <a:t>2 Соколов Н. Жизнь ребенка (по дневнику отца). М., 1917.</a:t>
            </a: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Метод наблюдения</a:t>
            </a:r>
            <a:r>
              <a:rPr lang="ru-RU" dirty="0" smtClean="0"/>
              <a:t/>
            </a:r>
            <a:br>
              <a:rPr lang="ru-RU" dirty="0" smtClean="0"/>
            </a:br>
            <a:endParaRPr lang="ru-RU" dirty="0"/>
          </a:p>
        </p:txBody>
      </p:sp>
      <p:sp>
        <p:nvSpPr>
          <p:cNvPr id="3" name="Содержимое 2"/>
          <p:cNvSpPr>
            <a:spLocks noGrp="1"/>
          </p:cNvSpPr>
          <p:nvPr>
            <p:ph sz="quarter" idx="1"/>
          </p:nvPr>
        </p:nvSpPr>
        <p:spPr/>
        <p:txBody>
          <a:bodyPr>
            <a:normAutofit/>
          </a:bodyPr>
          <a:lstStyle/>
          <a:p>
            <a:r>
              <a:rPr lang="ru-RU" dirty="0" smtClean="0"/>
              <a:t>Как научный, объективный, метод наблюдения предполагает планомерное и целенаправленное фиксирование психологических фактов в естественных условиях повседневной жизни.</a:t>
            </a:r>
          </a:p>
          <a:p>
            <a:r>
              <a:rPr lang="ru-RU" dirty="0" smtClean="0"/>
              <a:t> Наблюдение как научный метод исследования не должно быть сведено к простой регистрации фактов, </a:t>
            </a:r>
            <a:r>
              <a:rPr lang="ru-RU" b="1" dirty="0" smtClean="0"/>
              <a:t>его основная цель — научное объяснение причин того или иного явления</a:t>
            </a:r>
            <a:r>
              <a:rPr lang="ru-RU" dirty="0" smtClean="0"/>
              <a:t>. </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lstStyle/>
          <a:p>
            <a:r>
              <a:rPr lang="ru-RU" b="1" i="1" dirty="0" smtClean="0"/>
              <a:t>Необходимые условия научного наблюдения</a:t>
            </a:r>
            <a:r>
              <a:rPr lang="ru-RU" dirty="0" smtClean="0"/>
              <a:t>: </a:t>
            </a:r>
          </a:p>
          <a:p>
            <a:r>
              <a:rPr lang="ru-RU" dirty="0" smtClean="0"/>
              <a:t>постановка цели;</a:t>
            </a:r>
          </a:p>
          <a:p>
            <a:r>
              <a:rPr lang="ru-RU" dirty="0" smtClean="0"/>
              <a:t> разработка плана; </a:t>
            </a:r>
          </a:p>
          <a:p>
            <a:r>
              <a:rPr lang="ru-RU" dirty="0" smtClean="0"/>
              <a:t>выбор объекта и ситуации наблюдения;</a:t>
            </a:r>
          </a:p>
          <a:p>
            <a:r>
              <a:rPr lang="ru-RU" dirty="0" smtClean="0"/>
              <a:t> поддержание естественных условий жизни;</a:t>
            </a:r>
          </a:p>
          <a:p>
            <a:r>
              <a:rPr lang="ru-RU" dirty="0" smtClean="0"/>
              <a:t> невмешательство в деятельность испытуемого;</a:t>
            </a:r>
          </a:p>
          <a:p>
            <a:r>
              <a:rPr lang="ru-RU" dirty="0" smtClean="0"/>
              <a:t> объективность и систематичность наблюдений;</a:t>
            </a:r>
          </a:p>
          <a:p>
            <a:r>
              <a:rPr lang="ru-RU" dirty="0" smtClean="0"/>
              <a:t> разработанность способов фиксации результатов. </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14290"/>
            <a:ext cx="7467600" cy="6259662"/>
          </a:xfrm>
        </p:spPr>
        <p:txBody>
          <a:bodyPr/>
          <a:lstStyle/>
          <a:p>
            <a:r>
              <a:rPr lang="ru-RU" dirty="0" smtClean="0"/>
              <a:t>М.Я. Басов рассматривал </a:t>
            </a:r>
            <a:r>
              <a:rPr lang="ru-RU" b="1" dirty="0" smtClean="0"/>
              <a:t>объективное наблюдение </a:t>
            </a:r>
            <a:r>
              <a:rPr lang="ru-RU" dirty="0" smtClean="0"/>
              <a:t>как основной метод детской психологии. </a:t>
            </a:r>
          </a:p>
          <a:p>
            <a:r>
              <a:rPr lang="ru-RU" dirty="0" smtClean="0"/>
              <a:t>В 1924 г. он предложил специальную </a:t>
            </a:r>
            <a:r>
              <a:rPr lang="ru-RU" b="1" dirty="0" smtClean="0"/>
              <a:t>методику психологического наблюдения за детьми</a:t>
            </a:r>
            <a:r>
              <a:rPr lang="ru-RU" dirty="0" smtClean="0"/>
              <a:t>, направленную против субъективизма в описании поведения.</a:t>
            </a:r>
          </a:p>
          <a:p>
            <a:r>
              <a:rPr lang="ru-RU" dirty="0" smtClean="0"/>
              <a:t> Им была составлена специальная </a:t>
            </a:r>
            <a:r>
              <a:rPr lang="ru-RU" b="1" dirty="0" smtClean="0"/>
              <a:t>схема</a:t>
            </a:r>
            <a:r>
              <a:rPr lang="ru-RU" dirty="0" smtClean="0"/>
              <a:t>, в которой были соотнесены особенности </a:t>
            </a:r>
            <a:r>
              <a:rPr lang="ru-RU" b="1" i="1" dirty="0" smtClean="0"/>
              <a:t>психических функций </a:t>
            </a:r>
            <a:r>
              <a:rPr lang="ru-RU" dirty="0" smtClean="0"/>
              <a:t>(двигательной сферы, восприятия, памяти, воображения, мышления, речи, сферы чувств, волевых процессов) детей дошкольного возраста и </a:t>
            </a:r>
            <a:r>
              <a:rPr lang="ru-RU" b="1" i="1" dirty="0" smtClean="0"/>
              <a:t>поведенческие моменты</a:t>
            </a:r>
            <a:r>
              <a:rPr lang="ru-RU" dirty="0" smtClean="0"/>
              <a:t>, в которых эти особенности, как правило, проявляются. </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428604"/>
            <a:ext cx="7467600" cy="6045348"/>
          </a:xfrm>
        </p:spPr>
        <p:txBody>
          <a:bodyPr/>
          <a:lstStyle/>
          <a:p>
            <a:r>
              <a:rPr lang="ru-RU" dirty="0" smtClean="0"/>
              <a:t>Например, утомляемость (работоспособность) предлагалось оценивать по длительности того усилия, которое обычно прикладывает ребенок при достижении цели, настойчивости или же большей характерности порыва, одномоментного усилия. </a:t>
            </a:r>
          </a:p>
          <a:p>
            <a:r>
              <a:rPr lang="ru-RU" dirty="0" smtClean="0"/>
              <a:t>При оценке сферы чувств Басов выделял признаки, доступные объективной регистрации, а именно: легкость возбуждения; устойчивость; обилие или бедность внешних проявлений.</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lstStyle/>
          <a:p>
            <a:r>
              <a:rPr lang="ru-RU" dirty="0" smtClean="0"/>
              <a:t> Существовали научные учреждения, где этот метод наблюдения был основным. </a:t>
            </a:r>
          </a:p>
          <a:p>
            <a:r>
              <a:rPr lang="ru-RU" dirty="0" smtClean="0"/>
              <a:t>Так, Н.М. </a:t>
            </a:r>
            <a:r>
              <a:rPr lang="ru-RU" dirty="0" err="1" smtClean="0"/>
              <a:t>Щелованов</a:t>
            </a:r>
            <a:r>
              <a:rPr lang="ru-RU" dirty="0" smtClean="0"/>
              <a:t> в Ленинграде в 1920-х гг. организовал клинику нормального развития детей. Круглосуточное наблюдение специалистов за поведением детей позволило выявить и описать особенности развития ребенка на первом году жизни (появление комплекса оживления, становления хватания и ходьбы). </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normAutofit fontScale="92500"/>
          </a:bodyPr>
          <a:lstStyle/>
          <a:p>
            <a:r>
              <a:rPr lang="ru-RU" b="1" i="1" dirty="0" smtClean="0"/>
              <a:t>Трудности использования метода объективного наблюдения:</a:t>
            </a:r>
            <a:r>
              <a:rPr lang="ru-RU" dirty="0" smtClean="0"/>
              <a:t> </a:t>
            </a:r>
          </a:p>
          <a:p>
            <a:r>
              <a:rPr lang="ru-RU" dirty="0" smtClean="0"/>
              <a:t>чрезвычайная трудоемкость;</a:t>
            </a:r>
          </a:p>
          <a:p>
            <a:r>
              <a:rPr lang="ru-RU" dirty="0" smtClean="0"/>
              <a:t> большие временные затраты;</a:t>
            </a:r>
          </a:p>
          <a:p>
            <a:r>
              <a:rPr lang="ru-RU" dirty="0" smtClean="0"/>
              <a:t> пассивная, выжидательная позиция исследователя;</a:t>
            </a:r>
          </a:p>
          <a:p>
            <a:r>
              <a:rPr lang="ru-RU" dirty="0" smtClean="0"/>
              <a:t>необходимость психологической образованности наблюдателя; </a:t>
            </a:r>
          </a:p>
          <a:p>
            <a:r>
              <a:rPr lang="ru-RU" dirty="0" smtClean="0"/>
              <a:t>высокая вероятность пропуска психологических фактов, если они новые или слиты со множеством попутных явлений;</a:t>
            </a:r>
          </a:p>
          <a:p>
            <a:r>
              <a:rPr lang="ru-RU" dirty="0" smtClean="0"/>
              <a:t> опасность субъективности при сборе и обработке данных, при интерпретации результатов;</a:t>
            </a:r>
          </a:p>
          <a:p>
            <a:r>
              <a:rPr lang="ru-RU" dirty="0" smtClean="0"/>
              <a:t> невозможность проверки; </a:t>
            </a:r>
          </a:p>
          <a:p>
            <a:r>
              <a:rPr lang="ru-RU" dirty="0" smtClean="0"/>
              <a:t>ограниченное использование математических методов обработки данных. </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lstStyle/>
          <a:p>
            <a:r>
              <a:rPr lang="ru-RU" dirty="0" smtClean="0"/>
              <a:t>В процессе наблюдения исследователь фиксирует только внешние проявления поведения ребенка, симптомы (действия с предметами, высказывания), а интересуют его скрывающиеся за ними психические процессы, состояния, о которых он может строить только догадки, предположения. </a:t>
            </a:r>
          </a:p>
          <a:p>
            <a:r>
              <a:rPr lang="ru-RU" dirty="0" smtClean="0"/>
              <a:t>Наблюдатель должен быть весьма осторожен в выводах и принимать во внимание то обстоятельство, что у испытуемого в ходе какой-либо деятельности может сложиться особая мотивация, способная оказать значимое влияние на результат.</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lstStyle/>
          <a:p>
            <a:r>
              <a:rPr lang="ru-RU" dirty="0" smtClean="0"/>
              <a:t>Наблюдение может быть организовано как </a:t>
            </a:r>
            <a:r>
              <a:rPr lang="ru-RU" b="1" i="1" dirty="0" smtClean="0"/>
              <a:t>сплошное и выборочное</a:t>
            </a:r>
            <a:r>
              <a:rPr lang="ru-RU" dirty="0" smtClean="0"/>
              <a:t>. </a:t>
            </a:r>
          </a:p>
          <a:p>
            <a:r>
              <a:rPr lang="ru-RU" b="1" i="1" dirty="0" smtClean="0"/>
              <a:t>Сплошное наблюдение </a:t>
            </a:r>
            <a:r>
              <a:rPr lang="ru-RU" dirty="0" smtClean="0"/>
              <a:t>охватывает одновременно многие стороны поведения ребенка в течение длительного времени и, как правило, проводится в отношении одного или нескольких детей. </a:t>
            </a:r>
          </a:p>
          <a:p>
            <a:r>
              <a:rPr lang="ru-RU" dirty="0" smtClean="0"/>
              <a:t>Не исключена при этом определенная избирательность: новизна, значимость качеств и возможностей ребенка выступают как критерии отбора при записи наблюдений (как в дневнике психолога B.C. Мухиной «Близнецы»). </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lstStyle/>
          <a:p>
            <a:r>
              <a:rPr lang="ru-RU" b="1" i="1" dirty="0" smtClean="0"/>
              <a:t>При выборочном наблюдении </a:t>
            </a:r>
            <a:r>
              <a:rPr lang="ru-RU" dirty="0" smtClean="0"/>
              <a:t>фиксируется какая-либо сторона поведения ребенка или поведение в определенных ситуациях, в определенные промежутки времени (так, Ч. Дарвин наблюдал за выражением эмоций сына, лингвист А.Н. Гвоздев записывал речевые проявления сына в течение первых 8 лет жизни). </a:t>
            </a:r>
          </a:p>
          <a:p>
            <a:r>
              <a:rPr lang="ru-RU" b="1" i="1" dirty="0" smtClean="0"/>
              <a:t>Ценность метода наблюдения </a:t>
            </a:r>
            <a:r>
              <a:rPr lang="ru-RU" dirty="0" smtClean="0"/>
              <a:t>состоит в том, что не существует возрастных ограничений для испытуемых; длительное прослеживание жизни ребенка позволяет выявить переломные моменты — так были получены знания о критических периодах и переходах в развитии. </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7467600" cy="6188224"/>
          </a:xfrm>
        </p:spPr>
        <p:txBody>
          <a:bodyPr>
            <a:normAutofit fontScale="92500" lnSpcReduction="10000"/>
          </a:bodyPr>
          <a:lstStyle/>
          <a:p>
            <a:r>
              <a:rPr lang="ru-RU" dirty="0" smtClean="0"/>
              <a:t>Современные исследователи чаще используют наблюдение как метод сбора данных на начальном этапе. Однако иногда он используется и как один из основных. </a:t>
            </a:r>
          </a:p>
          <a:p>
            <a:r>
              <a:rPr lang="ru-RU" dirty="0" smtClean="0"/>
              <a:t>Так, при изучении качеств матери, необходимых для психического развития ребенка раннего возраста, использован метод «открытого наблюдения со скрытыми целями». </a:t>
            </a:r>
          </a:p>
          <a:p>
            <a:r>
              <a:rPr lang="ru-RU" dirty="0" smtClean="0"/>
              <a:t>Ситуации взаимодействия матери и ребенка в возрасте от одного года до двух лет (предметная игра, чтение книжки) были выделены как наиболее адекватная модель для изучения отношений матери к ребенку. </a:t>
            </a:r>
          </a:p>
          <a:p>
            <a:r>
              <a:rPr lang="ru-RU" dirty="0" smtClean="0"/>
              <a:t>Предметом систематического наблюдения, развернутой фиксации и анализа стала система взаимоотношений матери с ребенком и качества матери как субъекта общения с ребенком и субъекта обучения его предметной деятельности.</a:t>
            </a:r>
          </a:p>
          <a:p>
            <a:r>
              <a:rPr lang="ru-RU" dirty="0" smtClean="0"/>
              <a:t> </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Эксперимент как метод эмпирического исследования</a:t>
            </a:r>
            <a:endParaRPr lang="ru-RU" dirty="0"/>
          </a:p>
        </p:txBody>
      </p:sp>
      <p:sp>
        <p:nvSpPr>
          <p:cNvPr id="3" name="Содержимое 2"/>
          <p:cNvSpPr>
            <a:spLocks noGrp="1"/>
          </p:cNvSpPr>
          <p:nvPr>
            <p:ph sz="quarter" idx="1"/>
          </p:nvPr>
        </p:nvSpPr>
        <p:spPr/>
        <p:txBody>
          <a:bodyPr>
            <a:normAutofit/>
          </a:bodyPr>
          <a:lstStyle/>
          <a:p>
            <a:r>
              <a:rPr lang="ru-RU" dirty="0" smtClean="0"/>
              <a:t>Эксперимент предполагает </a:t>
            </a:r>
            <a:r>
              <a:rPr lang="ru-RU" b="1" i="1" dirty="0" smtClean="0"/>
              <a:t>активное вмешательство исследователя в деятельность испытуемого </a:t>
            </a:r>
            <a:r>
              <a:rPr lang="ru-RU" dirty="0" smtClean="0"/>
              <a:t>с целью создания условий, в которых </a:t>
            </a:r>
            <a:r>
              <a:rPr lang="ru-RU" b="1" i="1" dirty="0" smtClean="0"/>
              <a:t>выявляется психологический факт. </a:t>
            </a:r>
          </a:p>
          <a:p>
            <a:r>
              <a:rPr lang="ru-RU" dirty="0" smtClean="0"/>
              <a:t>Исследователь намеренно создает и изменяет условия, в которых протекает деятельность человека, ставит задачи и по результатам судит о психологических особенностях испытуемого.</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lstStyle/>
          <a:p>
            <a:r>
              <a:rPr lang="ru-RU" b="1" i="1" dirty="0" smtClean="0"/>
              <a:t>Выделяют лабораторный и естественный эксперимент</a:t>
            </a:r>
            <a:r>
              <a:rPr lang="ru-RU" dirty="0" smtClean="0"/>
              <a:t>. </a:t>
            </a:r>
            <a:r>
              <a:rPr lang="ru-RU" b="1" i="1" dirty="0" smtClean="0"/>
              <a:t>Лабораторный эксперимент </a:t>
            </a:r>
            <a:r>
              <a:rPr lang="ru-RU" dirty="0" smtClean="0"/>
              <a:t>проводится в преднамеренно созданных условиях, с использованием специальной аппаратуры; действия испытуемого определяются инструкцией. </a:t>
            </a:r>
          </a:p>
          <a:p>
            <a:r>
              <a:rPr lang="ru-RU" dirty="0" smtClean="0"/>
              <a:t>В лабораторном эксперименте осуществляется особенно строгий контроль зависимых и независимых переменных. </a:t>
            </a:r>
          </a:p>
          <a:p>
            <a:r>
              <a:rPr lang="ru-RU" dirty="0" smtClean="0"/>
              <a:t>Недостатком лабораторного эксперимента является крайняя затруднительность переноса результатов на условия реальной жизни.</a:t>
            </a:r>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428604"/>
            <a:ext cx="7467600" cy="6045348"/>
          </a:xfrm>
        </p:spPr>
        <p:txBody>
          <a:bodyPr/>
          <a:lstStyle/>
          <a:p>
            <a:r>
              <a:rPr lang="ru-RU" b="1" i="1" dirty="0" smtClean="0"/>
              <a:t>Идею естественного эксперимента выдвинул А.Ф. Лазурский </a:t>
            </a:r>
            <a:r>
              <a:rPr lang="ru-RU" dirty="0" smtClean="0"/>
              <a:t>(1874—1917), который призывал к углубленной разработке новых форм психологического эксперимента.</a:t>
            </a:r>
          </a:p>
          <a:p>
            <a:r>
              <a:rPr lang="ru-RU" dirty="0" smtClean="0"/>
              <a:t> Чтобы организовать естественный эксперимент, надо, по мнению Лазурского, решить проблему выбора таких видов деятельности, в которых особенно характерно выявлялись бы типические или индивидуальные особенности исследуемых. </a:t>
            </a:r>
          </a:p>
          <a:p>
            <a:r>
              <a:rPr lang="ru-RU" dirty="0" smtClean="0"/>
              <a:t>После чего создается </a:t>
            </a:r>
            <a:r>
              <a:rPr lang="ru-RU" b="1" i="1" dirty="0" smtClean="0"/>
              <a:t>модель деятельности</a:t>
            </a:r>
            <a:r>
              <a:rPr lang="ru-RU" dirty="0" smtClean="0"/>
              <a:t>, весьма близкой к тем занятиям, которые обычны (естественны) для участников. </a:t>
            </a: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normAutofit/>
          </a:bodyPr>
          <a:lstStyle/>
          <a:p>
            <a:r>
              <a:rPr lang="ru-RU" dirty="0" smtClean="0"/>
              <a:t>Например, естественный эксперимент в группе детского сада часто строится в виде дидактической игры.</a:t>
            </a:r>
          </a:p>
          <a:p>
            <a:r>
              <a:rPr lang="ru-RU" b="1" i="1" dirty="0" smtClean="0"/>
              <a:t> Экспериментальное исследование может быть констатирующим и формирующим. </a:t>
            </a:r>
          </a:p>
          <a:p>
            <a:r>
              <a:rPr lang="ru-RU" b="1" i="1" dirty="0" smtClean="0"/>
              <a:t>Констатирующий эксперимент </a:t>
            </a:r>
            <a:r>
              <a:rPr lang="ru-RU" dirty="0" smtClean="0"/>
              <a:t>направлен на выявление наличного уровня психологического явления или качества. </a:t>
            </a:r>
          </a:p>
          <a:p>
            <a:r>
              <a:rPr lang="ru-RU" dirty="0" smtClean="0"/>
              <a:t>Примером констатирующего экспериментального исследования может служить тестовое обследование интеллекта детей, проводимое с помощью различных методик (тест А. </a:t>
            </a:r>
            <a:r>
              <a:rPr lang="ru-RU" dirty="0" err="1" smtClean="0"/>
              <a:t>Бине</a:t>
            </a:r>
            <a:r>
              <a:rPr lang="ru-RU" dirty="0" smtClean="0"/>
              <a:t>, тест Векслера, ШТУР и др.). </a:t>
            </a:r>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lstStyle/>
          <a:p>
            <a:r>
              <a:rPr lang="ru-RU" dirty="0" smtClean="0"/>
              <a:t>В зарубежной психологии констатирующему исследованию обычно противопоставляется обучающее исследование. </a:t>
            </a:r>
          </a:p>
          <a:p>
            <a:r>
              <a:rPr lang="ru-RU" i="1" dirty="0" smtClean="0"/>
              <a:t>Метод обучающего эксперимента </a:t>
            </a:r>
            <a:r>
              <a:rPr lang="ru-RU" dirty="0" smtClean="0"/>
              <a:t>строится на сравнении результатов испытуемых, первоначально сходных во всех отношениях, но различающихся по объему опыта, полученному группами в процессе обучения, что позволяет выдвинуть более содержательную гипотезу о факторах, влияющих на развитие.</a:t>
            </a:r>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7467600" cy="6188224"/>
          </a:xfrm>
        </p:spPr>
        <p:txBody>
          <a:bodyPr/>
          <a:lstStyle/>
          <a:p>
            <a:r>
              <a:rPr lang="ru-RU" b="1" i="1" dirty="0" smtClean="0"/>
              <a:t>Возникновение метода формирующего эксперимента в отечественной психологии связано с именем Л.С. </a:t>
            </a:r>
            <a:r>
              <a:rPr lang="ru-RU" b="1" i="1" dirty="0" err="1" smtClean="0"/>
              <a:t>Выготского</a:t>
            </a:r>
            <a:r>
              <a:rPr lang="ru-RU" b="1" i="1" dirty="0" smtClean="0"/>
              <a:t>. </a:t>
            </a:r>
          </a:p>
          <a:p>
            <a:r>
              <a:rPr lang="ru-RU" dirty="0" smtClean="0"/>
              <a:t>Замысел формирующего (или экспериментально-генетического, </a:t>
            </a:r>
            <a:r>
              <a:rPr lang="ru-RU" dirty="0" err="1" smtClean="0"/>
              <a:t>генетикомоделирующего</a:t>
            </a:r>
            <a:r>
              <a:rPr lang="ru-RU" dirty="0" smtClean="0"/>
              <a:t>, обучающего) исследования состоит в </a:t>
            </a:r>
            <a:r>
              <a:rPr lang="ru-RU" i="1" dirty="0" smtClean="0"/>
              <a:t>искусственном воссоздании (моделировании) процесса психического развития. </a:t>
            </a:r>
          </a:p>
          <a:p>
            <a:r>
              <a:rPr lang="ru-RU" i="1" dirty="0" smtClean="0"/>
              <a:t>Цель </a:t>
            </a:r>
            <a:r>
              <a:rPr lang="ru-RU" dirty="0" smtClean="0"/>
              <a:t>— изучение условий и закономерностей происхождения того или иного психического новообразования.</a:t>
            </a: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normAutofit fontScale="92500"/>
          </a:bodyPr>
          <a:lstStyle/>
          <a:p>
            <a:r>
              <a:rPr lang="ru-RU" b="1" i="1" dirty="0" smtClean="0"/>
              <a:t>Ставится задача формирования новой для испытуемого способности.</a:t>
            </a:r>
          </a:p>
          <a:p>
            <a:r>
              <a:rPr lang="ru-RU" dirty="0" smtClean="0"/>
              <a:t> Исследователь теоретически намечает и эмпирически подбирает подходящие пути и средства достижения искомого результата, стремясь добиться заранее «запланированных» показателей </a:t>
            </a:r>
            <a:r>
              <a:rPr lang="ru-RU" dirty="0" err="1" smtClean="0"/>
              <a:t>сформированности</a:t>
            </a:r>
            <a:r>
              <a:rPr lang="ru-RU" dirty="0" smtClean="0"/>
              <a:t> способности.</a:t>
            </a:r>
          </a:p>
          <a:p>
            <a:r>
              <a:rPr lang="ru-RU" dirty="0" smtClean="0"/>
              <a:t> Экспериментальная модель формирования причинно объясняет прогресс и вскрывает механизмы качественных скачков в овладении данной способностью.</a:t>
            </a:r>
          </a:p>
          <a:p>
            <a:r>
              <a:rPr lang="ru-RU" dirty="0" smtClean="0"/>
              <a:t> Если формирование закономерно, повторяющимся образом приводит к желаемому результату (при соблюдении выявленных условий и средств), то делается вывод о том, что удалось проникнуть во внутреннюю сущность развития данной способности. </a:t>
            </a:r>
          </a:p>
          <a:p>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428604"/>
            <a:ext cx="7467600" cy="6045348"/>
          </a:xfrm>
        </p:spPr>
        <p:txBody>
          <a:bodyPr/>
          <a:lstStyle/>
          <a:p>
            <a:r>
              <a:rPr lang="ru-RU" dirty="0" smtClean="0"/>
              <a:t>Хрестоматийными примерами реализации стратегии экспериментального генезиса психических способностей стали формирование </a:t>
            </a:r>
            <a:r>
              <a:rPr lang="ru-RU" dirty="0" err="1" smtClean="0"/>
              <a:t>звуковысотной</a:t>
            </a:r>
            <a:r>
              <a:rPr lang="ru-RU" dirty="0" smtClean="0"/>
              <a:t> чувствительности как своеобразной сенсорной способности человека (А.Н. Леонтьев), формирование способности внимания у младших школьников как действия внутреннего контроля (П.Я. Гальперин, С.Г. </a:t>
            </a:r>
            <a:r>
              <a:rPr lang="ru-RU" dirty="0" err="1" smtClean="0"/>
              <a:t>Кобыльницкая</a:t>
            </a:r>
            <a:r>
              <a:rPr lang="ru-RU" dirty="0" smtClean="0"/>
              <a:t>).</a:t>
            </a:r>
          </a:p>
          <a:p>
            <a:r>
              <a:rPr lang="ru-RU" dirty="0" smtClean="0"/>
              <a:t> </a:t>
            </a:r>
          </a:p>
          <a:p>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Исследовательские стратегии</a:t>
            </a:r>
            <a:r>
              <a:rPr lang="ru-RU" dirty="0" smtClean="0"/>
              <a:t>: </a:t>
            </a:r>
            <a:r>
              <a:rPr lang="ru-RU" b="1" dirty="0" smtClean="0"/>
              <a:t>констатация и формирование</a:t>
            </a:r>
            <a:endParaRPr lang="ru-RU" dirty="0"/>
          </a:p>
        </p:txBody>
      </p:sp>
      <p:sp>
        <p:nvSpPr>
          <p:cNvPr id="3" name="Содержимое 2"/>
          <p:cNvSpPr>
            <a:spLocks noGrp="1"/>
          </p:cNvSpPr>
          <p:nvPr>
            <p:ph sz="quarter" idx="1"/>
          </p:nvPr>
        </p:nvSpPr>
        <p:spPr/>
        <p:txBody>
          <a:bodyPr>
            <a:normAutofit/>
          </a:bodyPr>
          <a:lstStyle/>
          <a:p>
            <a:r>
              <a:rPr lang="ru-RU" dirty="0" smtClean="0"/>
              <a:t>Метод наблюдения и констатирующий эксперимент — это варианты реализации констатирующей стратегии исследования. </a:t>
            </a:r>
          </a:p>
          <a:p>
            <a:r>
              <a:rPr lang="ru-RU" dirty="0" smtClean="0"/>
              <a:t>Формирующий эксперимент представляет собой реализацию новой стратегии исследования в возрастной психологии — формирующей (генетической) стратегии исследования. </a:t>
            </a:r>
          </a:p>
          <a:p>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7467600" cy="6188224"/>
          </a:xfrm>
        </p:spPr>
        <p:txBody>
          <a:bodyPr>
            <a:normAutofit/>
          </a:bodyPr>
          <a:lstStyle/>
          <a:p>
            <a:r>
              <a:rPr lang="ru-RU" i="1" dirty="0" smtClean="0"/>
              <a:t>В современном исследовании </a:t>
            </a:r>
            <a:r>
              <a:rPr lang="ru-RU" dirty="0" smtClean="0"/>
              <a:t>по психологии развития констатирующий и формирующий эксперименты зачастую сочетаются, составляя разные его этапы. </a:t>
            </a:r>
          </a:p>
          <a:p>
            <a:r>
              <a:rPr lang="ru-RU" i="1" dirty="0" smtClean="0"/>
              <a:t>На диагностическом этапе используется констатация </a:t>
            </a:r>
            <a:r>
              <a:rPr lang="ru-RU" dirty="0" smtClean="0"/>
              <a:t>как обеспечение фиксации достигнутого, актуального уровня развития способности. </a:t>
            </a:r>
          </a:p>
          <a:p>
            <a:r>
              <a:rPr lang="ru-RU" i="1" dirty="0" smtClean="0"/>
              <a:t>Формирующий этап представляет собой достижение нового уровня в соответствии с выдвинутыми предположениями</a:t>
            </a:r>
            <a:r>
              <a:rPr lang="ru-RU" dirty="0" smtClean="0"/>
              <a:t>. </a:t>
            </a:r>
          </a:p>
          <a:p>
            <a:r>
              <a:rPr lang="ru-RU" i="1" dirty="0" smtClean="0"/>
              <a:t>Контрольный этап, вновь констатирующего типа</a:t>
            </a:r>
            <a:r>
              <a:rPr lang="ru-RU" dirty="0" smtClean="0"/>
              <a:t>, призван определить выраженность развивающего эффекта.</a:t>
            </a:r>
          </a:p>
          <a:p>
            <a:pPr>
              <a:buNone/>
            </a:pPr>
            <a:r>
              <a:rPr lang="ru-RU" dirty="0" smtClean="0"/>
              <a:t> </a:t>
            </a:r>
          </a:p>
          <a:p>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Вспомогательные методы исследования</a:t>
            </a:r>
            <a:endParaRPr lang="ru-RU" dirty="0"/>
          </a:p>
        </p:txBody>
      </p:sp>
      <p:sp>
        <p:nvSpPr>
          <p:cNvPr id="3" name="Содержимое 2"/>
          <p:cNvSpPr>
            <a:spLocks noGrp="1"/>
          </p:cNvSpPr>
          <p:nvPr>
            <p:ph sz="quarter" idx="1"/>
          </p:nvPr>
        </p:nvSpPr>
        <p:spPr/>
        <p:txBody>
          <a:bodyPr/>
          <a:lstStyle/>
          <a:p>
            <a:r>
              <a:rPr lang="ru-RU" dirty="0" smtClean="0"/>
              <a:t>Помимо основных методов эмпирического исследования, можно выделить ряд дополнительных. </a:t>
            </a:r>
            <a:r>
              <a:rPr lang="ru-RU" i="1" dirty="0" smtClean="0"/>
              <a:t>Вспомогательные методы исследования (в огромном разнообразии конкретных методик и методических приемов), как правило, используются в комплексе.</a:t>
            </a:r>
          </a:p>
          <a:p>
            <a:r>
              <a:rPr lang="ru-RU" dirty="0" smtClean="0"/>
              <a:t>Прежде всего, это выяснение знаний, мнений, представлений, установок и т.п. по широкому кругу вопросов людей разных возрастных категорий с помощью беседы, интервью, анкетирования, тестирования.</a:t>
            </a:r>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normAutofit fontScale="92500"/>
          </a:bodyPr>
          <a:lstStyle/>
          <a:p>
            <a:r>
              <a:rPr lang="ru-RU" dirty="0" smtClean="0"/>
              <a:t>Анализ продуктов деятельности (рисунков, аппликации, конструирования, музыкального, литературного творчества) используется в самых разнообразных целях. </a:t>
            </a:r>
          </a:p>
          <a:p>
            <a:r>
              <a:rPr lang="ru-RU" dirty="0" smtClean="0"/>
              <a:t>Например, многочисленные рисуночные методики (рисунки семьи, человека, друга, школы, дома, дерева, неизвестного животного) служат инструментом диагностики интеллектуальной сферы, эмоциональных и личностных особенностей и детей, и взрослых. </a:t>
            </a:r>
          </a:p>
          <a:p>
            <a:r>
              <a:rPr lang="ru-RU" dirty="0" smtClean="0"/>
              <a:t>Важно подчеркнуть, что иногда для правильной интерпретации рисунка необходимо наблюдение за процессом его создания. </a:t>
            </a:r>
          </a:p>
          <a:p>
            <a:r>
              <a:rPr lang="ru-RU" dirty="0" smtClean="0"/>
              <a:t>Кроме того, одни и те же внешние признаки — симптомы — в работах испытуемых разных психологических возрастов могут быть расценены по-разному. </a:t>
            </a: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7467600" cy="6188224"/>
          </a:xfrm>
        </p:spPr>
        <p:txBody>
          <a:bodyPr>
            <a:normAutofit lnSpcReduction="10000"/>
          </a:bodyPr>
          <a:lstStyle/>
          <a:p>
            <a:r>
              <a:rPr lang="ru-RU" dirty="0" smtClean="0"/>
              <a:t>Сравнительные методы исследования очень значимы для психологии развития, среди них — </a:t>
            </a:r>
          </a:p>
          <a:p>
            <a:r>
              <a:rPr lang="ru-RU" dirty="0" smtClean="0"/>
              <a:t>близнецовый, </a:t>
            </a:r>
          </a:p>
          <a:p>
            <a:r>
              <a:rPr lang="ru-RU" dirty="0" smtClean="0"/>
              <a:t>сравнение нормы и патологии, </a:t>
            </a:r>
          </a:p>
          <a:p>
            <a:r>
              <a:rPr lang="ru-RU" dirty="0" err="1" smtClean="0"/>
              <a:t>кросс-культурный</a:t>
            </a:r>
            <a:r>
              <a:rPr lang="ru-RU" dirty="0" smtClean="0"/>
              <a:t>, </a:t>
            </a:r>
          </a:p>
          <a:p>
            <a:r>
              <a:rPr lang="ru-RU" dirty="0" smtClean="0"/>
              <a:t>биографический. </a:t>
            </a:r>
          </a:p>
          <a:p>
            <a:r>
              <a:rPr lang="ru-RU" i="1" dirty="0" smtClean="0"/>
              <a:t>Близнецовый метод</a:t>
            </a:r>
            <a:r>
              <a:rPr lang="ru-RU" dirty="0" smtClean="0"/>
              <a:t>, исследует роль наследственности, среды и воспитания в психическом развитии личности. </a:t>
            </a:r>
          </a:p>
          <a:p>
            <a:r>
              <a:rPr lang="ru-RU" dirty="0" smtClean="0"/>
              <a:t>Сравнение психического развития детей физически здоровых и детей, имеющих определенные отклонения в состоянии анализаторов (слепых, глухих), детей с детским церебральным параличом остро ставит проблему нормы психического развития в разных детских возрастах. </a:t>
            </a: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14290"/>
            <a:ext cx="7467600" cy="6259662"/>
          </a:xfrm>
        </p:spPr>
        <p:txBody>
          <a:bodyPr/>
          <a:lstStyle/>
          <a:p>
            <a:r>
              <a:rPr lang="ru-RU" dirty="0" smtClean="0"/>
              <a:t>Изучение особенностей психического развития в осложненных, патологических морфофизиологических условиях дает не только новое знание о самих больных детях (что немаловажно для организации квалифицированной помощи им, адекватного процесса образования и воспитания), но и позволяет пересматривать саму постановку проблем в общей и возрастной психологии.</a:t>
            </a:r>
          </a:p>
          <a:p>
            <a:r>
              <a:rPr lang="ru-RU" dirty="0" smtClean="0"/>
              <a:t>Так, психология глухонемых детей — классическая область для изучения вклада речи и практической деятельности в развитие интеллекта.</a:t>
            </a:r>
          </a:p>
          <a:p>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normAutofit/>
          </a:bodyPr>
          <a:lstStyle/>
          <a:p>
            <a:r>
              <a:rPr lang="ru-RU" dirty="0" smtClean="0"/>
              <a:t>Особенно поразителен опыт воспитания и образования слепоглухонемых людей. Основы совершенно нового подхода к выведению «органического существа» из «мира состояний» в мир человеческой культуры были заложены в 40-х гг. XX в. И.А. Соколянским (1889—1960).</a:t>
            </a:r>
          </a:p>
          <a:p>
            <a:r>
              <a:rPr lang="ru-RU" dirty="0" smtClean="0"/>
              <a:t> В отзыве о системе работы Соколянского со слепоглухонемыми детьми А.Р. </a:t>
            </a:r>
            <a:r>
              <a:rPr lang="ru-RU" dirty="0" err="1" smtClean="0"/>
              <a:t>Лурия</a:t>
            </a:r>
            <a:r>
              <a:rPr lang="ru-RU" dirty="0" smtClean="0"/>
              <a:t> восторженно писал, что это потрясающий материал «экспериментального очеловечения человекоподобных», «введение данного существа в мир, это — создание пространства, создание времени, создание задачи, создание опыта». </a:t>
            </a:r>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500034" y="357166"/>
            <a:ext cx="7467600" cy="6016760"/>
          </a:xfrm>
        </p:spPr>
        <p:txBody>
          <a:bodyPr>
            <a:normAutofit lnSpcReduction="10000"/>
          </a:bodyPr>
          <a:lstStyle/>
          <a:p>
            <a:r>
              <a:rPr lang="ru-RU" dirty="0" smtClean="0"/>
              <a:t>Один из воспитанников, Александр Суворов, прошел поразительный путь от замкнутости в своем состоянии </a:t>
            </a:r>
            <a:r>
              <a:rPr lang="ru-RU" dirty="0" err="1" smtClean="0"/>
              <a:t>слепоглухонемоты</a:t>
            </a:r>
            <a:r>
              <a:rPr lang="ru-RU" dirty="0" smtClean="0"/>
              <a:t> до вершин интеллектуального, профессионального и личностного развития. </a:t>
            </a:r>
          </a:p>
          <a:p>
            <a:r>
              <a:rPr lang="ru-RU" dirty="0" smtClean="0"/>
              <a:t>Доктор психологических наук А.В. Суворов ныне автор ряда книг, среди которых «Экспериментальная философия» (1998). </a:t>
            </a:r>
          </a:p>
          <a:p>
            <a:r>
              <a:rPr lang="ru-RU" dirty="0" smtClean="0"/>
              <a:t>Он сам так описывает особенности мировосприятия и психического развития в ситуации </a:t>
            </a:r>
            <a:r>
              <a:rPr lang="ru-RU" dirty="0" err="1" smtClean="0"/>
              <a:t>слепоглухоты</a:t>
            </a:r>
            <a:r>
              <a:rPr lang="ru-RU" dirty="0" smtClean="0"/>
              <a:t>: «Я не могу ни всматриваться, ни вслушиваться. Не всегда могу "</a:t>
            </a:r>
            <a:r>
              <a:rPr lang="ru-RU" dirty="0" err="1" smtClean="0"/>
              <a:t>вщупываться</a:t>
            </a:r>
            <a:r>
              <a:rPr lang="ru-RU" dirty="0" smtClean="0"/>
              <a:t>". Во что вдумываться? В чувства, в ощущения, в интуитивные. ...Мой главный орган чувств — духовная культура человечества». </a:t>
            </a:r>
          </a:p>
          <a:p>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7467600" cy="6188224"/>
          </a:xfrm>
        </p:spPr>
        <p:txBody>
          <a:bodyPr>
            <a:normAutofit/>
          </a:bodyPr>
          <a:lstStyle/>
          <a:p>
            <a:r>
              <a:rPr lang="ru-RU" b="1" i="1" dirty="0" err="1" smtClean="0"/>
              <a:t>Кросс-культурный</a:t>
            </a:r>
            <a:r>
              <a:rPr lang="ru-RU" b="1" i="1" dirty="0" smtClean="0"/>
              <a:t> метод исследования </a:t>
            </a:r>
            <a:r>
              <a:rPr lang="ru-RU" dirty="0" smtClean="0"/>
              <a:t>предполагает сравнение и выявление особенностей психического развития подрастающего поколения в различающихся культурах: в условиях культуры европейского типа и восточной культуры, культуры современного технологического общества и так называемого традиционного общества и т.д. </a:t>
            </a:r>
          </a:p>
          <a:p>
            <a:r>
              <a:rPr lang="ru-RU" dirty="0" smtClean="0"/>
              <a:t>Человеку, принадлежащему к тому или иному обществу, свойственно воспринимать некоторые модели развития как некую естественную безусловную норму.</a:t>
            </a:r>
            <a:endParaRPr lang="ru-R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14290"/>
            <a:ext cx="7467600" cy="6259662"/>
          </a:xfrm>
        </p:spPr>
        <p:txBody>
          <a:bodyPr>
            <a:normAutofit fontScale="92500" lnSpcReduction="20000"/>
          </a:bodyPr>
          <a:lstStyle/>
          <a:p>
            <a:r>
              <a:rPr lang="ru-RU" dirty="0" err="1" smtClean="0"/>
              <a:t>Кросс-культурное</a:t>
            </a:r>
            <a:r>
              <a:rPr lang="ru-RU" dirty="0" smtClean="0"/>
              <a:t> сравнение дает возможность по-новому посмотреть на очень привычные вещи. Широко известны в мире работы американского этнографа, антрополога, </a:t>
            </a:r>
            <a:r>
              <a:rPr lang="ru-RU" dirty="0" err="1" smtClean="0"/>
              <a:t>этнопсихолога</a:t>
            </a:r>
            <a:r>
              <a:rPr lang="ru-RU" dirty="0" smtClean="0"/>
              <a:t> Маргарет </a:t>
            </a:r>
            <a:r>
              <a:rPr lang="ru-RU" dirty="0" err="1" smtClean="0"/>
              <a:t>Мид</a:t>
            </a:r>
            <a:r>
              <a:rPr lang="ru-RU" dirty="0" smtClean="0"/>
              <a:t> (1901 —1978). </a:t>
            </a:r>
          </a:p>
          <a:p>
            <a:r>
              <a:rPr lang="ru-RU" dirty="0" smtClean="0"/>
              <a:t>Она изучала традиционную, замкнутую культуру, сохранившуюся в отдельных районах Полинезии и Латинской Америки. </a:t>
            </a:r>
          </a:p>
          <a:p>
            <a:r>
              <a:rPr lang="ru-RU" dirty="0" smtClean="0"/>
              <a:t>В частности, М. </a:t>
            </a:r>
            <a:r>
              <a:rPr lang="ru-RU" dirty="0" err="1" smtClean="0"/>
              <a:t>Мид</a:t>
            </a:r>
            <a:r>
              <a:rPr lang="ru-RU" dirty="0" smtClean="0"/>
              <a:t> показала, что анимистические представления (одушевление предметов, сил природы) не являются неотъемлемой принадлежностью детского способа восприятия мира (как, например, это было обнаружено Ж. Пиаже в исследованиях мышления маленьких европейцев). </a:t>
            </a:r>
          </a:p>
          <a:p>
            <a:r>
              <a:rPr lang="ru-RU" dirty="0" smtClean="0"/>
              <a:t>Анимизм имеет культурное происхождение. Сказки, мифы, рассказы взрослых, принадлежащих к определенной культуре, порождают анимистические представления у детей; в противном случае подобный феномен отсутствует, и дети, даже маленькие, рассуждают вполне реалистично.</a:t>
            </a:r>
          </a:p>
          <a:p>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lstStyle/>
          <a:p>
            <a:r>
              <a:rPr lang="ru-RU" b="1" i="1" dirty="0" smtClean="0"/>
              <a:t>Социометрические методики </a:t>
            </a:r>
            <a:r>
              <a:rPr lang="ru-RU" dirty="0" smtClean="0"/>
              <a:t>дают дополнительную информацию о характере взаимоотношений, складывающихся между членами группы, — в детском саду, школьном классе, рабочем коллективе. </a:t>
            </a:r>
          </a:p>
          <a:p>
            <a:r>
              <a:rPr lang="ru-RU" dirty="0" smtClean="0"/>
              <a:t>Показатели наличия и количества «лидеров», «звезд» и «изгоев», взаимности выборов, сплоченности группы, используемые при составлении </a:t>
            </a:r>
            <a:r>
              <a:rPr lang="ru-RU" dirty="0" err="1" smtClean="0"/>
              <a:t>социограммы</a:t>
            </a:r>
            <a:r>
              <a:rPr lang="ru-RU" dirty="0" smtClean="0"/>
              <a:t>, представляют «картину» взаимоотношений, однако не раскрывают причин сложившейся ситуации.</a:t>
            </a:r>
          </a:p>
          <a:p>
            <a:endParaRPr 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sz="quarter" idx="1"/>
          </p:nvPr>
        </p:nvGraphicFramePr>
        <p:xfrm>
          <a:off x="457200" y="357188"/>
          <a:ext cx="7467600" cy="6949440"/>
        </p:xfrm>
        <a:graphic>
          <a:graphicData uri="http://schemas.openxmlformats.org/drawingml/2006/table">
            <a:tbl>
              <a:tblPr firstRow="1" bandRow="1">
                <a:tableStyleId>{5C22544A-7EE6-4342-B048-85BDC9FD1C3A}</a:tableStyleId>
              </a:tblPr>
              <a:tblGrid>
                <a:gridCol w="37338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tblGrid>
              <a:tr h="370840">
                <a:tc gridSpan="2">
                  <a:txBody>
                    <a:bodyPr/>
                    <a:lstStyle/>
                    <a:p>
                      <a:r>
                        <a:rPr kumimoji="0" lang="ru-RU" sz="1800" b="1" kern="1200" dirty="0" smtClean="0">
                          <a:solidFill>
                            <a:schemeClr val="lt1"/>
                          </a:solidFill>
                          <a:latin typeface="+mn-lt"/>
                          <a:ea typeface="+mn-ea"/>
                          <a:cs typeface="+mn-cs"/>
                        </a:rPr>
                        <a:t>Стратегии, методы и схема организации исследования</a:t>
                      </a:r>
                    </a:p>
                    <a:p>
                      <a:r>
                        <a:rPr kumimoji="0" lang="ru-RU" sz="1800" b="1" kern="1200" dirty="0" smtClean="0">
                          <a:solidFill>
                            <a:schemeClr val="lt1"/>
                          </a:solidFill>
                          <a:latin typeface="+mn-lt"/>
                          <a:ea typeface="+mn-ea"/>
                          <a:cs typeface="+mn-cs"/>
                        </a:rPr>
                        <a:t>в психологии развития и возрастной психологии</a:t>
                      </a:r>
                      <a:endParaRPr kumimoji="0" lang="ru-RU" sz="1800" b="1" kern="1200" dirty="0">
                        <a:solidFill>
                          <a:schemeClr val="lt1"/>
                        </a:solidFill>
                        <a:latin typeface="+mn-lt"/>
                        <a:ea typeface="+mn-ea"/>
                        <a:cs typeface="+mn-cs"/>
                      </a:endParaRPr>
                    </a:p>
                  </a:txBody>
                  <a:tcPr/>
                </a:tc>
                <a:tc hMerge="1">
                  <a:txBody>
                    <a:bodyPr/>
                    <a:lstStyle/>
                    <a:p>
                      <a:endParaRPr lang="ru-RU" dirty="0"/>
                    </a:p>
                  </a:txBody>
                  <a:tcPr/>
                </a:tc>
                <a:extLst>
                  <a:ext uri="{0D108BD9-81ED-4DB2-BD59-A6C34878D82A}">
                    <a16:rowId xmlns:a16="http://schemas.microsoft.com/office/drawing/2014/main" val="10000"/>
                  </a:ext>
                </a:extLst>
              </a:tr>
              <a:tr h="370840">
                <a:tc>
                  <a:txBody>
                    <a:bodyPr/>
                    <a:lstStyle/>
                    <a:p>
                      <a:r>
                        <a:rPr kumimoji="0" lang="ru-RU" sz="1800" kern="1200" dirty="0" smtClean="0">
                          <a:solidFill>
                            <a:schemeClr val="dk1"/>
                          </a:solidFill>
                          <a:latin typeface="+mn-lt"/>
                          <a:ea typeface="+mn-ea"/>
                          <a:cs typeface="+mn-cs"/>
                        </a:rPr>
                        <a:t>Стратегии исследования</a:t>
                      </a:r>
                    </a:p>
                    <a:p>
                      <a:r>
                        <a:rPr kumimoji="0" lang="ru-RU" sz="1800" kern="1200" dirty="0" smtClean="0">
                          <a:solidFill>
                            <a:schemeClr val="dk1"/>
                          </a:solidFill>
                          <a:latin typeface="+mn-lt"/>
                          <a:ea typeface="+mn-ea"/>
                          <a:cs typeface="+mn-cs"/>
                        </a:rPr>
                        <a:t>в психологии развития   </a:t>
                      </a:r>
                    </a:p>
                    <a:p>
                      <a:r>
                        <a:rPr kumimoji="0" lang="ru-RU" sz="1800" kern="1200" dirty="0" smtClean="0">
                          <a:solidFill>
                            <a:schemeClr val="dk1"/>
                          </a:solidFill>
                          <a:latin typeface="+mn-lt"/>
                          <a:ea typeface="+mn-ea"/>
                          <a:cs typeface="+mn-cs"/>
                        </a:rPr>
                        <a:t> </a:t>
                      </a:r>
                      <a:endParaRPr kumimoji="0" lang="ru-RU" sz="1800" kern="1200" dirty="0">
                        <a:solidFill>
                          <a:schemeClr val="dk1"/>
                        </a:solidFill>
                        <a:latin typeface="+mn-lt"/>
                        <a:ea typeface="+mn-ea"/>
                        <a:cs typeface="+mn-cs"/>
                      </a:endParaRPr>
                    </a:p>
                  </a:txBody>
                  <a:tcPr/>
                </a:tc>
                <a:tc>
                  <a:txBody>
                    <a:bodyPr/>
                    <a:lstStyle/>
                    <a:p>
                      <a:r>
                        <a:rPr kumimoji="0" lang="ru-RU" sz="1800" kern="1200" dirty="0" smtClean="0">
                          <a:solidFill>
                            <a:schemeClr val="dk1"/>
                          </a:solidFill>
                          <a:latin typeface="+mn-lt"/>
                          <a:ea typeface="+mn-ea"/>
                          <a:cs typeface="+mn-cs"/>
                        </a:rPr>
                        <a:t>Констатирующая</a:t>
                      </a:r>
                    </a:p>
                    <a:p>
                      <a:r>
                        <a:rPr kumimoji="0" lang="ru-RU" sz="1800" kern="1200" dirty="0" smtClean="0">
                          <a:solidFill>
                            <a:schemeClr val="dk1"/>
                          </a:solidFill>
                          <a:latin typeface="+mn-lt"/>
                          <a:ea typeface="+mn-ea"/>
                          <a:cs typeface="+mn-cs"/>
                        </a:rPr>
                        <a:t>Формирующая (генетическая</a:t>
                      </a:r>
                      <a:endParaRPr lang="ru-RU" sz="1800" dirty="0"/>
                    </a:p>
                  </a:txBody>
                  <a:tcPr/>
                </a:tc>
                <a:extLst>
                  <a:ext uri="{0D108BD9-81ED-4DB2-BD59-A6C34878D82A}">
                    <a16:rowId xmlns:a16="http://schemas.microsoft.com/office/drawing/2014/main" val="10001"/>
                  </a:ext>
                </a:extLst>
              </a:tr>
              <a:tr h="370840">
                <a:tc>
                  <a:txBody>
                    <a:bodyPr/>
                    <a:lstStyle/>
                    <a:p>
                      <a:r>
                        <a:rPr kumimoji="0" lang="ru-RU" sz="1800" kern="1200" dirty="0" smtClean="0">
                          <a:solidFill>
                            <a:schemeClr val="dk1"/>
                          </a:solidFill>
                          <a:latin typeface="+mn-lt"/>
                          <a:ea typeface="+mn-ea"/>
                          <a:cs typeface="+mn-cs"/>
                        </a:rPr>
                        <a:t>Методы исследования</a:t>
                      </a:r>
                      <a:endParaRPr lang="ru-RU" sz="1800" dirty="0"/>
                    </a:p>
                  </a:txBody>
                  <a:tcPr/>
                </a:tc>
                <a:tc>
                  <a:txBody>
                    <a:bodyPr/>
                    <a:lstStyle/>
                    <a:p>
                      <a:r>
                        <a:rPr kumimoji="0" lang="ru-RU" sz="1800" kern="1200" dirty="0" smtClean="0">
                          <a:solidFill>
                            <a:schemeClr val="dk1"/>
                          </a:solidFill>
                          <a:latin typeface="+mn-lt"/>
                          <a:ea typeface="+mn-ea"/>
                          <a:cs typeface="+mn-cs"/>
                        </a:rPr>
                        <a:t>Наблюдение, констатирующий эксперимент, интервьюирование, анкетирование, тестирование, проективные, анализ продуктов деятельности, сравнительные (близнецовый, нормы и патологии, </a:t>
                      </a:r>
                      <a:r>
                        <a:rPr kumimoji="0" lang="ru-RU" sz="1800" kern="1200" dirty="0" err="1" smtClean="0">
                          <a:solidFill>
                            <a:schemeClr val="dk1"/>
                          </a:solidFill>
                          <a:latin typeface="+mn-lt"/>
                          <a:ea typeface="+mn-ea"/>
                          <a:cs typeface="+mn-cs"/>
                        </a:rPr>
                        <a:t>кросс-культурный</a:t>
                      </a:r>
                      <a:r>
                        <a:rPr kumimoji="0" lang="ru-RU" sz="1800" kern="1200" dirty="0" smtClean="0">
                          <a:solidFill>
                            <a:schemeClr val="dk1"/>
                          </a:solidFill>
                          <a:latin typeface="+mn-lt"/>
                          <a:ea typeface="+mn-ea"/>
                          <a:cs typeface="+mn-cs"/>
                        </a:rPr>
                        <a:t>)</a:t>
                      </a:r>
                      <a:r>
                        <a:rPr kumimoji="0" lang="ru-RU" sz="1800" kern="1200" baseline="0" dirty="0" smtClean="0">
                          <a:solidFill>
                            <a:schemeClr val="dk1"/>
                          </a:solidFill>
                          <a:latin typeface="+mn-lt"/>
                          <a:ea typeface="+mn-ea"/>
                          <a:cs typeface="+mn-cs"/>
                        </a:rPr>
                        <a:t> </a:t>
                      </a:r>
                      <a:r>
                        <a:rPr kumimoji="0" lang="ru-RU" sz="1800" kern="1200" dirty="0" smtClean="0">
                          <a:solidFill>
                            <a:schemeClr val="dk1"/>
                          </a:solidFill>
                          <a:latin typeface="+mn-lt"/>
                          <a:ea typeface="+mn-ea"/>
                          <a:cs typeface="+mn-cs"/>
                        </a:rPr>
                        <a:t>и др.</a:t>
                      </a:r>
                    </a:p>
                    <a:p>
                      <a:r>
                        <a:rPr kumimoji="0" lang="ru-RU" sz="1800" kern="1200" dirty="0" smtClean="0">
                          <a:solidFill>
                            <a:schemeClr val="dk1"/>
                          </a:solidFill>
                          <a:latin typeface="+mn-lt"/>
                          <a:ea typeface="+mn-ea"/>
                          <a:cs typeface="+mn-cs"/>
                        </a:rPr>
                        <a:t>Формирующий эксперимент (обучающий, </a:t>
                      </a:r>
                    </a:p>
                    <a:p>
                      <a:r>
                        <a:rPr kumimoji="0" lang="ru-RU" sz="1800" kern="1200" dirty="0" smtClean="0">
                          <a:solidFill>
                            <a:schemeClr val="dk1"/>
                          </a:solidFill>
                          <a:latin typeface="+mn-lt"/>
                          <a:ea typeface="+mn-ea"/>
                          <a:cs typeface="+mn-cs"/>
                        </a:rPr>
                        <a:t>экспериментально - генетический, генетико-моделирующий)</a:t>
                      </a:r>
                      <a:endParaRPr kumimoji="0" lang="ru-RU" sz="1800" kern="1200" dirty="0">
                        <a:solidFill>
                          <a:schemeClr val="dk1"/>
                        </a:solidFill>
                        <a:latin typeface="+mn-lt"/>
                        <a:ea typeface="+mn-ea"/>
                        <a:cs typeface="+mn-cs"/>
                      </a:endParaRPr>
                    </a:p>
                  </a:txBody>
                  <a:tcPr/>
                </a:tc>
                <a:extLst>
                  <a:ext uri="{0D108BD9-81ED-4DB2-BD59-A6C34878D82A}">
                    <a16:rowId xmlns:a16="http://schemas.microsoft.com/office/drawing/2014/main" val="10002"/>
                  </a:ext>
                </a:extLst>
              </a:tr>
              <a:tr h="370840">
                <a:tc>
                  <a:txBody>
                    <a:bodyPr/>
                    <a:lstStyle/>
                    <a:p>
                      <a:r>
                        <a:rPr kumimoji="0" lang="ru-RU" sz="1800" kern="1200" dirty="0" smtClean="0">
                          <a:solidFill>
                            <a:schemeClr val="dk1"/>
                          </a:solidFill>
                          <a:latin typeface="+mn-lt"/>
                          <a:ea typeface="+mn-ea"/>
                          <a:cs typeface="+mn-cs"/>
                        </a:rPr>
                        <a:t>Схемы организации исследования </a:t>
                      </a:r>
                      <a:endParaRPr lang="ru-RU" dirty="0"/>
                    </a:p>
                  </a:txBody>
                  <a:tcPr/>
                </a:tc>
                <a:tc>
                  <a:txBody>
                    <a:bodyPr/>
                    <a:lstStyle/>
                    <a:p>
                      <a:r>
                        <a:rPr kumimoji="0" lang="ru-RU" sz="1800" kern="1200" dirty="0" err="1" smtClean="0">
                          <a:solidFill>
                            <a:schemeClr val="dk1"/>
                          </a:solidFill>
                          <a:latin typeface="+mn-lt"/>
                          <a:ea typeface="+mn-ea"/>
                          <a:cs typeface="+mn-cs"/>
                        </a:rPr>
                        <a:t>Лонгитюд</a:t>
                      </a:r>
                      <a:r>
                        <a:rPr kumimoji="0" lang="ru-RU" sz="1800" kern="1200" dirty="0" smtClean="0">
                          <a:solidFill>
                            <a:schemeClr val="dk1"/>
                          </a:solidFill>
                          <a:latin typeface="+mn-lt"/>
                          <a:ea typeface="+mn-ea"/>
                          <a:cs typeface="+mn-cs"/>
                        </a:rPr>
                        <a:t>, продольное исследование (продольные срезы)</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kern="1200" dirty="0" smtClean="0">
                          <a:solidFill>
                            <a:schemeClr val="dk1"/>
                          </a:solidFill>
                          <a:latin typeface="+mn-lt"/>
                          <a:ea typeface="+mn-ea"/>
                          <a:cs typeface="+mn-cs"/>
                        </a:rPr>
                        <a:t>Поперечные срезы</a:t>
                      </a:r>
                    </a:p>
                    <a:p>
                      <a:endParaRPr lang="ru-RU"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Схема организации эмпирического исследования</a:t>
            </a:r>
            <a:endParaRPr lang="ru-RU" dirty="0"/>
          </a:p>
        </p:txBody>
      </p:sp>
      <p:sp>
        <p:nvSpPr>
          <p:cNvPr id="3" name="Содержимое 2"/>
          <p:cNvSpPr>
            <a:spLocks noGrp="1"/>
          </p:cNvSpPr>
          <p:nvPr>
            <p:ph sz="quarter" idx="1"/>
          </p:nvPr>
        </p:nvSpPr>
        <p:spPr/>
        <p:txBody>
          <a:bodyPr>
            <a:normAutofit/>
          </a:bodyPr>
          <a:lstStyle/>
          <a:p>
            <a:r>
              <a:rPr lang="ru-RU" dirty="0" smtClean="0"/>
              <a:t>Существенное значение для возрастной психологии имеет схема организации (построения) эмпирического исследования. </a:t>
            </a:r>
          </a:p>
          <a:p>
            <a:r>
              <a:rPr lang="ru-RU" dirty="0" smtClean="0"/>
              <a:t>Наиболее специфичен по отношению к задачам возрастной психологии </a:t>
            </a:r>
            <a:r>
              <a:rPr lang="ru-RU" b="1" i="1" dirty="0" smtClean="0"/>
              <a:t>метод срезов.</a:t>
            </a:r>
            <a:r>
              <a:rPr lang="ru-RU" dirty="0" smtClean="0"/>
              <a:t> Метод срезов в целом представляет собой констатацию (измерение) состояния объекта на разных этапах его развития. </a:t>
            </a:r>
          </a:p>
          <a:p>
            <a:r>
              <a:rPr lang="ru-RU" i="1" dirty="0" err="1" smtClean="0"/>
              <a:t>Срезовое</a:t>
            </a:r>
            <a:r>
              <a:rPr lang="ru-RU" i="1" dirty="0" smtClean="0"/>
              <a:t> исследование может быть организовано двумя способами: по принципу так называемых поперечных или продольных срезов. </a:t>
            </a:r>
          </a:p>
          <a:p>
            <a:endParaRPr lang="ru-RU"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7467600" cy="6188224"/>
          </a:xfrm>
        </p:spPr>
        <p:txBody>
          <a:bodyPr>
            <a:normAutofit/>
          </a:bodyPr>
          <a:lstStyle/>
          <a:p>
            <a:r>
              <a:rPr lang="ru-RU" dirty="0" smtClean="0"/>
              <a:t>При поперечных срезах сравнение людей разного возраста можно провести одновременно. </a:t>
            </a:r>
          </a:p>
          <a:p>
            <a:r>
              <a:rPr lang="ru-RU" dirty="0" smtClean="0"/>
              <a:t>Подбираются группы испытуемых различающегося возраста, и проводится сопоставление их результатов (например, сравнивают, как дети шести-, восьми- и десятилетнего возраста понимают скрытый смысл пословиц). </a:t>
            </a:r>
          </a:p>
          <a:p>
            <a:r>
              <a:rPr lang="ru-RU" dirty="0" smtClean="0"/>
              <a:t>По данным исследования строится усредненная кривая, которая наглядно демонстрирует картину совершенствования изучаемого процесса — улучшения понимания скрытого смысла пословиц с возрастом.</a:t>
            </a:r>
          </a:p>
          <a:p>
            <a:r>
              <a:rPr lang="ru-RU" dirty="0" smtClean="0"/>
              <a:t> При этом остается неизвестным, почему, за счет каких механизмов это происходит.</a:t>
            </a:r>
          </a:p>
          <a:p>
            <a:endParaRPr lang="ru-RU"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14290"/>
            <a:ext cx="7467600" cy="6259662"/>
          </a:xfrm>
        </p:spPr>
        <p:txBody>
          <a:bodyPr>
            <a:normAutofit/>
          </a:bodyPr>
          <a:lstStyle/>
          <a:p>
            <a:r>
              <a:rPr lang="ru-RU" b="1" i="1" dirty="0" smtClean="0"/>
              <a:t>Метод продольных срезов </a:t>
            </a:r>
            <a:r>
              <a:rPr lang="ru-RU" dirty="0" smtClean="0"/>
              <a:t>(</a:t>
            </a:r>
            <a:r>
              <a:rPr lang="ru-RU" dirty="0" err="1" smtClean="0"/>
              <a:t>лонгитюдинальное</a:t>
            </a:r>
            <a:r>
              <a:rPr lang="ru-RU" dirty="0" smtClean="0"/>
              <a:t> исследование, </a:t>
            </a:r>
            <a:r>
              <a:rPr lang="ru-RU" dirty="0" err="1" smtClean="0"/>
              <a:t>лонгитюд</a:t>
            </a:r>
            <a:r>
              <a:rPr lang="ru-RU" dirty="0" smtClean="0"/>
              <a:t>, «</a:t>
            </a:r>
            <a:r>
              <a:rPr lang="ru-RU" dirty="0" err="1" smtClean="0"/>
              <a:t>длинник</a:t>
            </a:r>
            <a:r>
              <a:rPr lang="ru-RU" dirty="0" smtClean="0"/>
              <a:t>») нацелен на прослеживание изменения психологических качеств у одних и тех же людей на протяжении длительного времени. </a:t>
            </a:r>
          </a:p>
          <a:p>
            <a:r>
              <a:rPr lang="ru-RU" dirty="0" smtClean="0"/>
              <a:t>Так, в </a:t>
            </a:r>
            <a:r>
              <a:rPr lang="ru-RU" dirty="0" err="1" smtClean="0"/>
              <a:t>лонгитюдном</a:t>
            </a:r>
            <a:r>
              <a:rPr lang="ru-RU" dirty="0" smtClean="0"/>
              <a:t> исследовании развития взрослых «</a:t>
            </a:r>
            <a:r>
              <a:rPr lang="ru-RU" dirty="0" err="1" smtClean="0"/>
              <a:t>Grant</a:t>
            </a:r>
            <a:r>
              <a:rPr lang="ru-RU" dirty="0" smtClean="0"/>
              <a:t> </a:t>
            </a:r>
            <a:r>
              <a:rPr lang="ru-RU" dirty="0" err="1" smtClean="0"/>
              <a:t>study</a:t>
            </a:r>
            <a:r>
              <a:rPr lang="ru-RU" dirty="0" smtClean="0"/>
              <a:t>», начатом в 1938 г., приняли участие почти 300 студентов младших курсов Гарвардского университета. </a:t>
            </a:r>
          </a:p>
          <a:p>
            <a:r>
              <a:rPr lang="ru-RU" dirty="0" smtClean="0"/>
              <a:t>Исследователей интересовало, как и почему одни люди добиваются успеха в зрелые годы, а другие терпят неудачу. </a:t>
            </a:r>
            <a:endParaRPr lang="ru-RU"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7467600" cy="6188224"/>
          </a:xfrm>
        </p:spPr>
        <p:txBody>
          <a:bodyPr/>
          <a:lstStyle/>
          <a:p>
            <a:r>
              <a:rPr lang="ru-RU" dirty="0" smtClean="0"/>
              <a:t>Для этого подробно записали историю семьи каждого студента, тестировали, интервьюировали, анализировали поведение студентов, оценивая по 25 чертам личности, и следили за их дальнейшим развитием. </a:t>
            </a:r>
          </a:p>
          <a:p>
            <a:r>
              <a:rPr lang="ru-RU" dirty="0" smtClean="0"/>
              <a:t>Успехи взрослых участников исследования сопоставлялись с их юношескими личностными профилями. </a:t>
            </a:r>
          </a:p>
          <a:p>
            <a:r>
              <a:rPr lang="ru-RU" dirty="0" smtClean="0"/>
              <a:t>Было установлено, что дружелюбие и общительность, интеллект, счастливое детство и материальная обеспеченность еще не гарантируют зрелой адаптации.</a:t>
            </a:r>
            <a:endParaRPr lang="ru-RU"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14290"/>
            <a:ext cx="7467600" cy="6259662"/>
          </a:xfrm>
        </p:spPr>
        <p:txBody>
          <a:bodyPr>
            <a:normAutofit fontScale="92500" lnSpcReduction="20000"/>
          </a:bodyPr>
          <a:lstStyle/>
          <a:p>
            <a:r>
              <a:rPr lang="ru-RU" dirty="0" smtClean="0"/>
              <a:t>Чертами юношей, наиболее ясно предсказывавшими будущий успех, оказались </a:t>
            </a:r>
            <a:r>
              <a:rPr lang="ru-RU" b="1" i="1" dirty="0" smtClean="0"/>
              <a:t>практичность, организованность и цельность личности, а также обретение наставников и ролевых моделей для подражания в ранней взрослости. </a:t>
            </a:r>
          </a:p>
          <a:p>
            <a:r>
              <a:rPr lang="ru-RU" dirty="0" smtClean="0"/>
              <a:t>В некоторых областях возрастной психологии </a:t>
            </a:r>
            <a:r>
              <a:rPr lang="ru-RU" dirty="0" err="1" smtClean="0"/>
              <a:t>лонгитюдный</a:t>
            </a:r>
            <a:r>
              <a:rPr lang="ru-RU" dirty="0" smtClean="0"/>
              <a:t> план исследования имеет особую ценность, в частности для </a:t>
            </a:r>
            <a:r>
              <a:rPr lang="ru-RU" dirty="0" err="1" smtClean="0"/>
              <a:t>геронтопсихологии</a:t>
            </a:r>
            <a:r>
              <a:rPr lang="ru-RU" dirty="0" smtClean="0"/>
              <a:t>.</a:t>
            </a:r>
          </a:p>
          <a:p>
            <a:r>
              <a:rPr lang="ru-RU" dirty="0" smtClean="0"/>
              <a:t> Так, многие психологи сомневаются в окончательности выводов относительно эффекта старения в интеллектуальной сфере, которые сделаны </a:t>
            </a:r>
            <a:r>
              <a:rPr lang="ru-RU" dirty="0" err="1" smtClean="0"/>
              <a:t>срезовым</a:t>
            </a:r>
            <a:r>
              <a:rPr lang="ru-RU" dirty="0" smtClean="0"/>
              <a:t> методом, путем сравнения результатов решения интеллектуальных задач людьми 20, 40 и 70 лет.</a:t>
            </a:r>
          </a:p>
          <a:p>
            <a:r>
              <a:rPr lang="ru-RU" dirty="0" smtClean="0"/>
              <a:t> Испытуемые, принадлежащие к старшей группе, помимо возраста, отличаются массой других характеристик: показателями здоровья, уровнем и качеством полученного образования, мотивацией участия и т.п.</a:t>
            </a:r>
            <a:endParaRPr lang="ru-RU"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7467600" cy="6188224"/>
          </a:xfrm>
        </p:spPr>
        <p:txBody>
          <a:bodyPr>
            <a:normAutofit/>
          </a:bodyPr>
          <a:lstStyle/>
          <a:p>
            <a:r>
              <a:rPr lang="ru-RU" dirty="0" smtClean="0"/>
              <a:t>Вариантом </a:t>
            </a:r>
            <a:r>
              <a:rPr lang="ru-RU" dirty="0" err="1" smtClean="0"/>
              <a:t>лонгитюда</a:t>
            </a:r>
            <a:r>
              <a:rPr lang="ru-RU" dirty="0" smtClean="0"/>
              <a:t> является </a:t>
            </a:r>
            <a:r>
              <a:rPr lang="ru-RU" b="1" dirty="0" smtClean="0"/>
              <a:t>биографический метод. </a:t>
            </a:r>
          </a:p>
          <a:p>
            <a:r>
              <a:rPr lang="ru-RU" dirty="0" smtClean="0"/>
              <a:t>Это может быть анализ биографий великих людей (таких, как Данте, Ганди или Фрейд) и </a:t>
            </a:r>
            <a:r>
              <a:rPr lang="ru-RU" dirty="0" err="1" smtClean="0"/>
              <a:t>реконструирование</a:t>
            </a:r>
            <a:r>
              <a:rPr lang="ru-RU" dirty="0" smtClean="0"/>
              <a:t> биографий обычных людей разного пола и возраста, расовой, этнической и профессиональной принадлежности на основе их интервьюирования. </a:t>
            </a:r>
          </a:p>
          <a:p>
            <a:r>
              <a:rPr lang="ru-RU" dirty="0" smtClean="0"/>
              <a:t>Этот метод предполагает изучение биографий с целью отыскания каких-то устойчивых, закономерных характеристик развития, например показателей предсказуемости развития или периодов кризисов и переходов. </a:t>
            </a:r>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14290"/>
            <a:ext cx="7467600" cy="6259662"/>
          </a:xfrm>
        </p:spPr>
        <p:txBody>
          <a:bodyPr>
            <a:normAutofit/>
          </a:bodyPr>
          <a:lstStyle/>
          <a:p>
            <a:r>
              <a:rPr lang="ru-RU" dirty="0" smtClean="0"/>
              <a:t>Для изучения жизненного пути личности используется ряд приемов биографического метода.</a:t>
            </a:r>
          </a:p>
          <a:p>
            <a:r>
              <a:rPr lang="ru-RU" dirty="0" smtClean="0"/>
              <a:t> Индивидуальная кривая развития, построенная с помощью </a:t>
            </a:r>
            <a:r>
              <a:rPr lang="ru-RU" dirty="0" err="1" smtClean="0"/>
              <a:t>лонгитюдного</a:t>
            </a:r>
            <a:r>
              <a:rPr lang="ru-RU" dirty="0" smtClean="0"/>
              <a:t> метода, точнее обозначает переломные точки, моменты качественных сдвигов, хотя внутренние причины, лежащие в основе поведенческих феноменов, по-прежнему остаются скрытыми. </a:t>
            </a:r>
          </a:p>
          <a:p>
            <a:r>
              <a:rPr lang="ru-RU" dirty="0" smtClean="0"/>
              <a:t>Важен продуманный выбор плана и метода сбора данных в зависимости от цели исследования. </a:t>
            </a:r>
          </a:p>
          <a:p>
            <a:r>
              <a:rPr lang="ru-RU" dirty="0" smtClean="0"/>
              <a:t>Современные работы по психологии развития, как правило, проводятся с использованием целого комплекса исследовательских методов.</a:t>
            </a:r>
            <a:endParaRPr lang="ru-RU"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ВОПРОСЫ ДЛЯ САМОПРОВЕРКИ:</a:t>
            </a:r>
            <a:r>
              <a:rPr lang="ru-RU" dirty="0" smtClean="0"/>
              <a:t/>
            </a:r>
            <a:br>
              <a:rPr lang="ru-RU" dirty="0" smtClean="0"/>
            </a:br>
            <a:endParaRPr lang="ru-RU" dirty="0"/>
          </a:p>
        </p:txBody>
      </p:sp>
      <p:sp>
        <p:nvSpPr>
          <p:cNvPr id="3" name="Содержимое 2"/>
          <p:cNvSpPr>
            <a:spLocks noGrp="1"/>
          </p:cNvSpPr>
          <p:nvPr>
            <p:ph sz="quarter" idx="1"/>
          </p:nvPr>
        </p:nvSpPr>
        <p:spPr/>
        <p:txBody>
          <a:bodyPr/>
          <a:lstStyle/>
          <a:p>
            <a:r>
              <a:rPr lang="ru-RU" dirty="0" smtClean="0"/>
              <a:t>Перечислите достоинства и недостатки метода наблюдения и метода эксперимента.</a:t>
            </a:r>
          </a:p>
          <a:p>
            <a:r>
              <a:rPr lang="ru-RU" dirty="0" smtClean="0"/>
              <a:t>2. Охарактеризуйте констатирующую и формирующую стратегии исследования в возрастной психологии.</a:t>
            </a:r>
          </a:p>
          <a:p>
            <a:r>
              <a:rPr lang="ru-RU" dirty="0" smtClean="0"/>
              <a:t>3. Как вам кажется, в чем разница применения обучающего эксперимента в области психологии развития и в педагогических целях?</a:t>
            </a:r>
          </a:p>
          <a:p>
            <a:r>
              <a:rPr lang="ru-RU" dirty="0" smtClean="0"/>
              <a:t>4. Приведите примеры экспериментальных исследований </a:t>
            </a:r>
            <a:r>
              <a:rPr lang="ru-RU" dirty="0" err="1" smtClean="0"/>
              <a:t>срезового</a:t>
            </a:r>
            <a:r>
              <a:rPr lang="ru-RU" dirty="0" smtClean="0"/>
              <a:t> типа, уже знакомые вам из курса общей психологии.</a:t>
            </a:r>
          </a:p>
          <a:p>
            <a:endParaRPr lang="ru-RU"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ЗАДАНИЕ</a:t>
            </a:r>
            <a:r>
              <a:rPr lang="ru-RU" dirty="0" smtClean="0"/>
              <a:t/>
            </a:r>
            <a:br>
              <a:rPr lang="ru-RU" dirty="0" smtClean="0"/>
            </a:br>
            <a:endParaRPr lang="ru-RU" dirty="0"/>
          </a:p>
        </p:txBody>
      </p:sp>
      <p:sp>
        <p:nvSpPr>
          <p:cNvPr id="3" name="Содержимое 2"/>
          <p:cNvSpPr>
            <a:spLocks noGrp="1"/>
          </p:cNvSpPr>
          <p:nvPr>
            <p:ph sz="quarter" idx="1"/>
          </p:nvPr>
        </p:nvSpPr>
        <p:spPr/>
        <p:txBody>
          <a:bodyPr>
            <a:normAutofit fontScale="85000" lnSpcReduction="10000"/>
          </a:bodyPr>
          <a:lstStyle/>
          <a:p>
            <a:r>
              <a:rPr lang="ru-RU" dirty="0" smtClean="0"/>
              <a:t>Прочитайте отрывок из книги М. </a:t>
            </a:r>
            <a:r>
              <a:rPr lang="ru-RU" dirty="0" err="1" smtClean="0"/>
              <a:t>Мид</a:t>
            </a:r>
            <a:r>
              <a:rPr lang="ru-RU" dirty="0" smtClean="0"/>
              <a:t> «Культура и мир детства». </a:t>
            </a:r>
            <a:r>
              <a:rPr lang="ru-RU" b="1" i="1" dirty="0" smtClean="0"/>
              <a:t>О каких аспектах психического развития заставляет задуматься приведенный пример?</a:t>
            </a:r>
          </a:p>
          <a:p>
            <a:r>
              <a:rPr lang="ru-RU" dirty="0" smtClean="0"/>
              <a:t>«Следующий шаг в овладении морскими навыками делается тогда, когда ребенок начинает править большими каноэ. Рано утром вид деревни оживляется плывущими каноэ, в которых взрослые спокойно сидят на средних скамьях, а малыши трех лет управляют каноэ, в три-четыре раза большими, чем они. ...Медленно, являя миру картину скорее энергичных действий, чем реального движения к цели, каноэ плывет через деревню, плывет среди других каноэ, в команде которых точно так же состоят такие же малыши. Это часть целой системы, поощряющей ребенка максимально напрягать свои силы. Отец спешит. В этот день у него много работы.</a:t>
            </a:r>
          </a:p>
          <a:p>
            <a:endParaRPr lang="ru-RU"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14290"/>
            <a:ext cx="7467600" cy="6259662"/>
          </a:xfrm>
        </p:spPr>
        <p:txBody>
          <a:bodyPr>
            <a:normAutofit fontScale="85000" lnSpcReduction="20000"/>
          </a:bodyPr>
          <a:lstStyle/>
          <a:p>
            <a:r>
              <a:rPr lang="ru-RU" dirty="0" smtClean="0"/>
              <a:t>Может быть, он собрался в далекое плавание или же хочет устроить важное празднество. Управлять каноэ в лагуне — совсем привычное дело для него, для него это легче, чем ходить. Но для того чтобы маленький ребенок почувствовал себя и нужным, и пригодным для условий сложной морской жизни, отец отсаживается на среднюю скамейку, а маленький лоцман ведет каноэ. И здесь снова вы не услышите резких слов, когда ребенок правит лодкой неуклюже. Отец только не обращает никакого внимания. Зато при первом удачном ударе шеста, направляющем лодку на нужный курс, обязательно последует одобрение. Этот тип обучения можно оценить по его результатам. Дети </a:t>
            </a:r>
            <a:r>
              <a:rPr lang="ru-RU" dirty="0" err="1" smtClean="0"/>
              <a:t>манус</a:t>
            </a:r>
            <a:r>
              <a:rPr lang="ru-RU" dirty="0" smtClean="0"/>
              <a:t> чувствуют себя в воде, как дома. Они не боятся ее и не смотрят на нее как на что-то сложное и опасное. Требования, предъявляемые к ним, сделали их глаза острыми, реакции быстрыми, а тела умелыми, как у их родителей. Среди них нет пятилетнего ребенка, который не умел бы хорошо плавать. Ребенок </a:t>
            </a:r>
            <a:r>
              <a:rPr lang="ru-RU" dirty="0" err="1" smtClean="0"/>
              <a:t>манус</a:t>
            </a:r>
            <a:r>
              <a:rPr lang="ru-RU" dirty="0" smtClean="0"/>
              <a:t>, который не умел бы плавать, был бы таким же отклонением от нормы, насколько патологичным был бы американский ребенок пяти лет, не умеющий ходить» (</a:t>
            </a:r>
            <a:r>
              <a:rPr lang="ru-RU" dirty="0" err="1" smtClean="0"/>
              <a:t>Мид</a:t>
            </a:r>
            <a:r>
              <a:rPr lang="ru-RU" dirty="0" smtClean="0"/>
              <a:t> М. Культура и мир детства. С. 181-182).</a:t>
            </a:r>
          </a:p>
          <a:p>
            <a:endParaRPr lang="ru-RU"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28596" y="285728"/>
            <a:ext cx="7467600" cy="6302512"/>
          </a:xfrm>
        </p:spPr>
        <p:txBody>
          <a:bodyPr>
            <a:normAutofit fontScale="85000" lnSpcReduction="20000"/>
          </a:bodyPr>
          <a:lstStyle/>
          <a:p>
            <a:r>
              <a:rPr lang="ru-RU" b="1" dirty="0" smtClean="0"/>
              <a:t>Дополнительная литература:</a:t>
            </a:r>
            <a:endParaRPr lang="ru-RU" dirty="0" smtClean="0"/>
          </a:p>
          <a:p>
            <a:r>
              <a:rPr lang="ru-RU" dirty="0" smtClean="0"/>
              <a:t>1.Гальперин П.Я. Метод «срезов» и метод поэтапного формирования в исследовании детского мышления // Вопросы психологии. 1966. № 4.</a:t>
            </a:r>
          </a:p>
          <a:p>
            <a:r>
              <a:rPr lang="ru-RU" dirty="0" smtClean="0"/>
              <a:t>2.Краник А.А. Картина жизни: возможности прогноза // Жизненный путь личности. Киев, 1987.</a:t>
            </a:r>
          </a:p>
          <a:p>
            <a:r>
              <a:rPr lang="ru-RU" dirty="0" smtClean="0"/>
              <a:t>3.Лидере А.Г., Фролов Ю.И. Формирование психических процессов как метод исследования в психологии. М., 1991.</a:t>
            </a:r>
          </a:p>
          <a:p>
            <a:r>
              <a:rPr lang="ru-RU" dirty="0" smtClean="0"/>
              <a:t>4.Мартин Д. Психологические эксперименты. Секреты механизмов психики. СПб., 2002.</a:t>
            </a:r>
          </a:p>
          <a:p>
            <a:r>
              <a:rPr lang="ru-RU" dirty="0" smtClean="0"/>
              <a:t>5.Нуркова В.В. Свершенное продолжается: психология автобиографической памяти личности. М., 2000.</a:t>
            </a:r>
          </a:p>
          <a:p>
            <a:r>
              <a:rPr lang="ru-RU" dirty="0" smtClean="0"/>
              <a:t>6.Орлов А.Б. Методы современной возрастной и педагогической психологии. М., 1982.</a:t>
            </a:r>
          </a:p>
          <a:p>
            <a:r>
              <a:rPr lang="ru-RU" dirty="0" smtClean="0"/>
              <a:t>7.Романова В. Кросс - культурные исследования младенчества в психологии // Вопросы психологии. 1997. № 5. С. 118-129.</a:t>
            </a:r>
          </a:p>
          <a:p>
            <a:r>
              <a:rPr lang="ru-RU" dirty="0" smtClean="0"/>
              <a:t>8.Шванцара Й. Диагностика психического развития. Прага, 1978.</a:t>
            </a:r>
          </a:p>
          <a:p>
            <a:r>
              <a:rPr lang="ru-RU" dirty="0" smtClean="0"/>
              <a:t> </a:t>
            </a:r>
          </a:p>
          <a:p>
            <a:r>
              <a:rPr lang="ru-RU" dirty="0" smtClean="0"/>
              <a:t> </a:t>
            </a: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225</TotalTime>
  <Words>3619</Words>
  <Application>Microsoft Office PowerPoint</Application>
  <PresentationFormat>Экран (4:3)</PresentationFormat>
  <Paragraphs>179</Paragraphs>
  <Slides>49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49</vt:i4>
      </vt:variant>
    </vt:vector>
  </HeadingPairs>
  <TitlesOfParts>
    <vt:vector size="53" baseType="lpstr">
      <vt:lpstr>Century Schoolbook</vt:lpstr>
      <vt:lpstr>Wingdings</vt:lpstr>
      <vt:lpstr>Wingdings 2</vt:lpstr>
      <vt:lpstr>Эркер</vt:lpstr>
      <vt:lpstr>ОРГАНИЗАЦИЯ И МЕТОДЫ ИССЛЕДОВАНИЯ В ПСИХОЛОГИИ</vt:lpstr>
      <vt:lpstr>Наблюдение и эксперимент как основные методы исследования в психологии развития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Метод наблюдения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Эксперимент как метод эмпирического исследования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Исследовательские стратегии: констатация и формирование</vt:lpstr>
      <vt:lpstr>Презентация PowerPoint</vt:lpstr>
      <vt:lpstr>Вспомогательные методы исследования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Схема организации эмпирического исследования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ВОПРОСЫ ДЛЯ САМОПРОВЕРКИ: </vt:lpstr>
      <vt:lpstr>ЗАДАНИЕ </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ОРГАНИЗАЦИЯ И МЕТОДЫ ИССЛЕДОВАНИЯ В ПСИХОЛОГИИ РАЗВИТИЯ И ВОЗРАСТНОЙ ПСИХОЛОГИИ</dc:title>
  <dc:creator>user</dc:creator>
  <cp:lastModifiedBy>Пользователь Windows</cp:lastModifiedBy>
  <cp:revision>25</cp:revision>
  <dcterms:created xsi:type="dcterms:W3CDTF">2019-09-08T06:13:12Z</dcterms:created>
  <dcterms:modified xsi:type="dcterms:W3CDTF">2020-05-06T16:00:12Z</dcterms:modified>
</cp:coreProperties>
</file>