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4" r:id="rId3"/>
    <p:sldId id="279" r:id="rId4"/>
    <p:sldId id="269" r:id="rId5"/>
    <p:sldId id="280" r:id="rId6"/>
    <p:sldId id="281" r:id="rId7"/>
    <p:sldId id="270" r:id="rId8"/>
    <p:sldId id="282" r:id="rId9"/>
    <p:sldId id="283" r:id="rId10"/>
    <p:sldId id="285" r:id="rId11"/>
    <p:sldId id="284" r:id="rId12"/>
    <p:sldId id="28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68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3606" autoAdjust="0"/>
  </p:normalViewPr>
  <p:slideViewPr>
    <p:cSldViewPr>
      <p:cViewPr>
        <p:scale>
          <a:sx n="97" d="100"/>
          <a:sy n="97" d="100"/>
        </p:scale>
        <p:origin x="-522" y="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69905-75B7-4C06-A5BA-4AB3875187E0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2FA30-65B0-48BD-8E9E-7249566B0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7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8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6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8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7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1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28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2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/>
        </p:nvSpPr>
        <p:spPr>
          <a:xfrm>
            <a:off x="118737" y="1635649"/>
            <a:ext cx="890652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ОСНОВНЫЕ ЭТАПЫ </a:t>
            </a:r>
          </a:p>
          <a:p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ПСИХОЛОГО-ПЕДАГОГИЧЕСКОГО ИССЛЕДОВАНИЯ</a:t>
            </a:r>
            <a:endParaRPr lang="ru-RU" sz="22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118748" y="240138"/>
            <a:ext cx="2763629" cy="8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203598"/>
            <a:ext cx="7272858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Научное 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исследование – </a:t>
            </a:r>
            <a:r>
              <a:rPr lang="ru-RU" sz="1700" dirty="0">
                <a:solidFill>
                  <a:schemeClr val="accent2">
                    <a:lumMod val="50000"/>
                  </a:schemeClr>
                </a:solidFill>
              </a:rPr>
              <a:t>особая форма процесса познания, систематическое и целенаправленное изучение объектов, в котором используются средства и методы наук и которое завершается формированием знаний об изучаемых объектах. </a:t>
            </a:r>
            <a:endParaRPr lang="ru-RU" sz="17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265113" algn="just"/>
            <a:endParaRPr lang="ru-RU" sz="17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95536" y="699541"/>
            <a:ext cx="3384376" cy="204678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C00000"/>
                </a:solidFill>
              </a:rPr>
              <a:t>Психологические</a:t>
            </a:r>
            <a:br>
              <a:rPr lang="ru-RU" sz="1500" b="1" dirty="0">
                <a:solidFill>
                  <a:srgbClr val="C00000"/>
                </a:solidFill>
              </a:rPr>
            </a:br>
            <a:r>
              <a:rPr lang="ru-RU" sz="1500" b="1" dirty="0">
                <a:solidFill>
                  <a:srgbClr val="C00000"/>
                </a:solidFill>
              </a:rPr>
              <a:t>исследования</a:t>
            </a:r>
            <a:br>
              <a:rPr lang="ru-RU" sz="1500" b="1" dirty="0">
                <a:solidFill>
                  <a:srgbClr val="C00000"/>
                </a:solidFill>
              </a:rPr>
            </a:br>
            <a:r>
              <a:rPr lang="ru-RU" sz="1500" dirty="0">
                <a:solidFill>
                  <a:srgbClr val="333333"/>
                </a:solidFill>
              </a:rPr>
              <a:t>направлены на поиск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>
                <a:solidFill>
                  <a:srgbClr val="333333"/>
                </a:solidFill>
              </a:rPr>
              <a:t>наиболее эффективных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>
                <a:solidFill>
                  <a:srgbClr val="333333"/>
                </a:solidFill>
              </a:rPr>
              <a:t>механизмов, условий и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>
                <a:solidFill>
                  <a:srgbClr val="333333"/>
                </a:solidFill>
              </a:rPr>
              <a:t>факторов психического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>
                <a:solidFill>
                  <a:srgbClr val="333333"/>
                </a:solidFill>
              </a:rPr>
              <a:t>развития личности</a:t>
            </a:r>
            <a:endParaRPr lang="ru-RU" sz="1500" dirty="0"/>
          </a:p>
        </p:txBody>
      </p:sp>
      <p:sp>
        <p:nvSpPr>
          <p:cNvPr id="3" name="Овал 2"/>
          <p:cNvSpPr/>
          <p:nvPr/>
        </p:nvSpPr>
        <p:spPr>
          <a:xfrm>
            <a:off x="5148064" y="627533"/>
            <a:ext cx="3456384" cy="211879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Педагогическое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исследование 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rgbClr val="333333"/>
                </a:solidFill>
              </a:rPr>
              <a:t>направленно </a:t>
            </a:r>
            <a:r>
              <a:rPr lang="ru-RU" sz="1400" dirty="0">
                <a:solidFill>
                  <a:srgbClr val="333333"/>
                </a:solidFill>
              </a:rPr>
              <a:t>на получение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знаний о закономерностях,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структуре обучения 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воспитания, теории 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истории педагогики,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методике организации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учебно-воспитательной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solidFill>
                  <a:srgbClr val="333333"/>
                </a:solidFill>
              </a:rPr>
              <a:t>работы</a:t>
            </a:r>
            <a:endParaRPr lang="ru-RU" sz="1400" dirty="0"/>
          </a:p>
        </p:txBody>
      </p:sp>
      <p:sp>
        <p:nvSpPr>
          <p:cNvPr id="4" name="Стрелка вниз 3"/>
          <p:cNvSpPr/>
          <p:nvPr/>
        </p:nvSpPr>
        <p:spPr>
          <a:xfrm rot="20840785">
            <a:off x="2041623" y="278752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848070">
            <a:off x="6554003" y="278435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72027" y="3750256"/>
            <a:ext cx="5544616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835695" y="3807131"/>
            <a:ext cx="53150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C00000"/>
                </a:solidFill>
              </a:rPr>
              <a:t>Психолого-педагогическое исследование </a:t>
            </a:r>
            <a:r>
              <a:rPr lang="ru-RU" sz="1500" dirty="0" smtClean="0"/>
              <a:t>– определяется как исследование педагогическое с использованием психологических знаний и методов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16310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1 этап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научного исследования: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выбор проблемы;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выбор темы;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выбор объекта;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определение предмета;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постановка целей;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постановка задач;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разработка гипотезы.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7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>
              <a:tabLst>
                <a:tab pos="265113" algn="l"/>
              </a:tabLst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Первый этап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начинается обычно с выбора области, сферы исследования. Этот  выбор  обусловлен как объективными факторами (актуальность, новизна, перспективность и т. д.), так и субъективными (опыт, научные и профессиональные интересы, способности, склад ума исследователя и др.).</a:t>
            </a:r>
          </a:p>
          <a:p>
            <a:pPr indent="265113" algn="just">
              <a:tabLst>
                <a:tab pos="265113" algn="l"/>
              </a:tabLst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Для проведения исследования важно четко определиться в какой области психологии или педагогики будет вестись исследовательская работа: обучение, воспитание, педагогическая культура преподавателя, формирование качеств личности и т. д.</a:t>
            </a:r>
          </a:p>
          <a:p>
            <a:pPr indent="265113" algn="just">
              <a:tabLst>
                <a:tab pos="265113" algn="l"/>
              </a:tabLst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С целью уточнения методики исследования, конкретизации его целей и задач иногда выделяется еще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один этап – пробное (пилотажное) исследование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 – который идет вторым и предваряет этап разработки методики исследования.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процессе изучения того, что уже исследовано в выбранной предметной области,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важно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внимательно проработать все имеющиеся у исследователя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научные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 научно-методические источники.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265113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Выполняя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эту работу, особое внимание целесообразно обратить на основные понятия, которые будут использоваться в исследовании. Они должны быть четкими, однозначными и понятными, не допускать двойного толкования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265113" algn="just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Избрав направление научной работы, исследователь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определяет проблему и тему исследования.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По сути, сама тема должна содержать проблему, следовательно, для сознательного определения и тем более уточнения темы необходимо выявление исследовательской проблемы.</a:t>
            </a:r>
          </a:p>
          <a:p>
            <a:pPr indent="265113" algn="just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3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2 этап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научного исследования: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выбор методов;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разработка методики;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проверка гипотезы;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формулирование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предварительных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выводов;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их апробирование;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уточнение;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обоснование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заключительных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выводов 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практических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рекомендаций.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Второй этап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– выработка методики исследования носит ярко выраженный индивидуализированный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характер.</a:t>
            </a:r>
          </a:p>
          <a:p>
            <a:pPr indent="265113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Методика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исследования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</a:rPr>
              <a:t>рассматривается как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совокупность приемов и способов исследования, определяющих порядок их применения и интерпретацию, полученных с их помощью результатов.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Она зависит от характера объекта изучения, методологии, цели исследования, разработанных методов, общего уровня методов и общей квалификации исследователя.</a:t>
            </a:r>
          </a:p>
          <a:p>
            <a:pPr indent="265113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Разработка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методики обязательна, так как она дает ответ, каким образом требуется реализовать возможности различных методов для достижения поставленной научной цели. Исходя из этого, в исследовании мало выбрать совокупность методов, необходимо их сконструировать и привести в систему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Методика психолого-педагогического исследования,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несмотря на свою индивидуальность при решении конкретной задачи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имеет определенную структуру.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Ее основными  элементами являются: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теоретико-методологическая часть, концепция, на основе которой строится вся методика;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исследуемые явления, процессы, признаки, параметры;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субординационные связи и зависимости между ними;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совокупность применяемых методов, их координация; 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порядок, применения методов и методических приемов; 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последовательность и техника обработки и обобщения результатов исследования. </a:t>
            </a:r>
          </a:p>
        </p:txBody>
      </p:sp>
    </p:spTree>
    <p:extLst>
      <p:ext uri="{BB962C8B-B14F-4D97-AF65-F5344CB8AC3E}">
        <p14:creationId xmlns:p14="http://schemas.microsoft.com/office/powerpoint/2010/main" val="4203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Методика это как бы модель исследования, причем развернутая во времени. </a:t>
            </a:r>
            <a:endParaRPr lang="ru-RU" sz="16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265113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Чем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точнее и детальнее эта модель отражает действительность, тем результативнее, при прочих равных условиях, будет и само исследование. Определенная совокупность методов продумывается для каждого этапа исследования. При этом учитываются рациональность применения разработанной методики, достаточность и соответствие ее задачам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2389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ходе исследования, как правило, составляется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программа исследования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, в которой отражается: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какое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психолого-педагогическое явление исследуется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 каким показателям,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какие критерии при этом выбираются и используются,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какие методы исследования применяются (в программе исследования нередко указывается и цель применения тех или иных методов).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1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Реализация методики исследования позволяет получить предварительные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теоретические и практические выводы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. Эти выводы должны быть: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всесторонне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аргументированными, обобщающими основные итоги проведенного исследования;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целесообразными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 правомерными; 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вытекать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из накопленного материала, являясь логическим следствием его анализа и обобщения; 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апробированными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 реальными для внедрения в массовую педагогическую практику. </a:t>
            </a:r>
          </a:p>
        </p:txBody>
      </p:sp>
    </p:spTree>
    <p:extLst>
      <p:ext uri="{BB962C8B-B14F-4D97-AF65-F5344CB8AC3E}">
        <p14:creationId xmlns:p14="http://schemas.microsoft.com/office/powerpoint/2010/main" val="11350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3 этап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научного исследования:</a:t>
            </a:r>
          </a:p>
          <a:p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внедрение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полученных результатов в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практику;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литературное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оформление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работы.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9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275606"/>
            <a:ext cx="727285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ВАЖНО!</a:t>
            </a:r>
          </a:p>
          <a:p>
            <a:pPr algn="ctr"/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Обращать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внимание на взаимосвязь результатов исследования (3 этап) с целью, задачами, гипотезой (1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этап).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Все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компоненты должны быть между собой взаимосвязаны, одно вытекать из другого и им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определяться.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Перечень вопросов для осмысления логики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исследования: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проблема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что надо изучить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тема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 это назвать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почему именно эту проблему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объект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что рассматривается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предмет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 рассматривается объект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цель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какой будет результат?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987574"/>
            <a:ext cx="727285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Перечень вопросов для осмысления логики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исследования: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задачи 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что нужно сделать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гипотеза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что не очевидно в объекте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методы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какими путями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новизна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какие результаты получены впервые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значение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для науки 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 какие отрасли науки вносятся изменения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значение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для практики –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какие недостатки практики можно исправить?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7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Основные этапы психолого-педагогического исследования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491630"/>
            <a:ext cx="727285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4013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Все структурные элементы этапов исследования связывает воедино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замысел исследования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 выстраивает их в логический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порядок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354013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замысле исследования выстраиваются в логический порядок цель, задачи, гипотеза исследования, ее критерии. Показатели развития конкретного психолого-педагогического явления соотносятся с конкретными методами исследования, определяется последовательность применения этих методов, порядок управления ходом эксперимента, регистрации, накопления и обобщения эмпирического материала.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Замысел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исследования определяет структуру, логику и основные его этапы. </a:t>
            </a:r>
          </a:p>
          <a:p>
            <a:pPr indent="354013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Практическое задание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          (из итоговой самостоятельной практической работы)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4013" algn="just">
              <a:buNone/>
            </a:pPr>
            <a:endParaRPr lang="ru-RU" sz="2000" b="1" dirty="0"/>
          </a:p>
          <a:p>
            <a:pPr marL="0" indent="354013" algn="just">
              <a:buNone/>
            </a:pPr>
            <a:endParaRPr lang="ru-RU" sz="1800" b="1" dirty="0" smtClean="0"/>
          </a:p>
          <a:p>
            <a:pPr marL="0" indent="354013" algn="just">
              <a:buNone/>
            </a:pPr>
            <a:r>
              <a:rPr lang="ru-RU" sz="2000" dirty="0" smtClean="0"/>
              <a:t>На основе </a:t>
            </a:r>
            <a:r>
              <a:rPr lang="ru-RU" sz="2000" dirty="0"/>
              <a:t>изучения требований к организации и проведению магистерской диссертации подготовить </a:t>
            </a:r>
            <a:r>
              <a:rPr lang="ru-RU" sz="2000" b="1" dirty="0"/>
              <a:t>проект научного исследования по теме диссертации.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4319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0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Примерный вариант составления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проекта научного исследования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15566"/>
            <a:ext cx="8219256" cy="3679057"/>
          </a:xfrm>
        </p:spPr>
        <p:txBody>
          <a:bodyPr>
            <a:noAutofit/>
          </a:bodyPr>
          <a:lstStyle/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Сформулируйте </a:t>
            </a:r>
            <a:r>
              <a:rPr lang="ru-RU" sz="1400" dirty="0"/>
              <a:t>противоречие и определите исследовательскую проблему, отражающую определенную вами практическую проблему по изучаемой области психологии и педагогики  и  соответствующую противоречию. Ответ обоснуйте.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Дайте </a:t>
            </a:r>
            <a:r>
              <a:rPr lang="ru-RU" sz="1400" dirty="0"/>
              <a:t>характеристику  и  проанализируйте состояния (степени) изученности проблемы в науке.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Сформулируйте </a:t>
            </a:r>
            <a:r>
              <a:rPr lang="ru-RU" sz="1400" dirty="0"/>
              <a:t>тему исследования. Обоснуйте (проведите доказательство) её актуальности. Проведите самооценку качества формулировки темы.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Опишите </a:t>
            </a:r>
            <a:r>
              <a:rPr lang="ru-RU" sz="1400" dirty="0"/>
              <a:t>идею решения определённой вами исследовательской проблемы.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Дайте  </a:t>
            </a:r>
            <a:r>
              <a:rPr lang="ru-RU" sz="1400" dirty="0"/>
              <a:t>характеристику  основных  понятий исследования  (понятийная  матрица).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Сформулируйте </a:t>
            </a:r>
            <a:r>
              <a:rPr lang="ru-RU" sz="1400" dirty="0"/>
              <a:t>объект и предмет исследования.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Сформулируйте </a:t>
            </a:r>
            <a:r>
              <a:rPr lang="ru-RU" sz="1400" dirty="0"/>
              <a:t>цель, гипотезу и перечень необходимые для её разрешения задачи. 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Перечислите </a:t>
            </a:r>
            <a:r>
              <a:rPr lang="ru-RU" sz="1400" dirty="0"/>
              <a:t>источники информации позволившей вам определить исследовательскую проблему, высказать гипотезу и выработать идею её решения. Оцените достаточность информации, на основании которой вы определили  исследовательскую  проблему,  идею  и гипотезу.</a:t>
            </a:r>
          </a:p>
          <a:p>
            <a:pPr marL="265113" indent="-265113" algn="just">
              <a:buFont typeface="+mj-lt"/>
              <a:buAutoNum type="arabicPeriod"/>
              <a:tabLst>
                <a:tab pos="265113" algn="l"/>
              </a:tabLst>
            </a:pPr>
            <a:r>
              <a:rPr lang="ru-RU" sz="1400" dirty="0" smtClean="0"/>
              <a:t>Определите </a:t>
            </a:r>
            <a:r>
              <a:rPr lang="ru-RU" sz="1400" dirty="0"/>
              <a:t>основные этапы и сроки решения определённой исследовательской проблемы. Определите объём необходимых вам ресурсов, а также объём ресурсов, которыми  вы  располагаете.  Оцените.  В  случае недостаточного  количества  ресурсов,  оцените,  каким образом  вы  будете  восполнять  этот  недостаток. Распределите ресурсы, которыми вы располагаете по этапам исследовательских работ. Ответ обоснуйте.</a:t>
            </a:r>
          </a:p>
          <a:p>
            <a:pPr algn="just">
              <a:buFont typeface="+mj-lt"/>
              <a:buAutoNum type="arabicPeriod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217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Примерный вариант составления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проекта научного исследования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15566"/>
            <a:ext cx="8219256" cy="3679057"/>
          </a:xfrm>
        </p:spPr>
        <p:txBody>
          <a:bodyPr>
            <a:noAutofit/>
          </a:bodyPr>
          <a:lstStyle/>
          <a:p>
            <a:pPr marL="265113" indent="-265113" algn="just">
              <a:buNone/>
              <a:tabLst>
                <a:tab pos="265113" algn="l"/>
              </a:tabLst>
            </a:pPr>
            <a:r>
              <a:rPr lang="ru-RU" sz="1400" dirty="0" smtClean="0"/>
              <a:t>10. Оцените </a:t>
            </a:r>
            <a:r>
              <a:rPr lang="ru-RU" sz="1400" dirty="0"/>
              <a:t>собственную мотивационную готовность, индивидуальные  креативные  способности  для </a:t>
            </a:r>
            <a:r>
              <a:rPr lang="ru-RU" sz="1400" dirty="0" smtClean="0"/>
              <a:t>  самостоятельного </a:t>
            </a:r>
            <a:r>
              <a:rPr lang="ru-RU" sz="1400" dirty="0"/>
              <a:t>осуществления научного исследования по выбранной теме.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11.  Определите  </a:t>
            </a:r>
            <a:r>
              <a:rPr lang="ru-RU" sz="1400" dirty="0"/>
              <a:t>эмпирическую  базу  вашего исследования.  Обоснуйте  выбор  базы  исследования. Оцените выбранную базу количественно и качественно.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12.  Опишите  </a:t>
            </a:r>
            <a:r>
              <a:rPr lang="ru-RU" sz="1400" dirty="0"/>
              <a:t>выбранные  вами  методы исследования, в </a:t>
            </a:r>
            <a:r>
              <a:rPr lang="ru-RU" sz="1400" dirty="0" err="1"/>
              <a:t>т.ч</a:t>
            </a:r>
            <a:r>
              <a:rPr lang="ru-RU" sz="1400" dirty="0"/>
              <a:t>. методы сбора и  обработки информации. Обоснуйте выбор методов.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13. Попытайтесь </a:t>
            </a:r>
            <a:r>
              <a:rPr lang="ru-RU" sz="1400" dirty="0"/>
              <a:t>сформулировать  предполагаемую  новизну, теоретическую  и  практическую  значимость исследования.  Оцените  возможности  применения результатов  вашего  исследования  при  решении конкретных образовательных и исследовательских задач.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14. Составьте </a:t>
            </a:r>
            <a:r>
              <a:rPr lang="ru-RU" sz="1400" dirty="0"/>
              <a:t>план проведения исследования, план апробации  предварительных  выводов  и  результатов исследования.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15.  Определите </a:t>
            </a:r>
            <a:r>
              <a:rPr lang="ru-RU" sz="1400" dirty="0"/>
              <a:t>критерии и показатели оценки ожидаемой (реальной)  эффективности от  внедрения результатов вашего исследования в образовательную практику.</a:t>
            </a:r>
          </a:p>
          <a:p>
            <a:pPr marL="354013" indent="-354013" algn="just">
              <a:buNone/>
              <a:tabLst>
                <a:tab pos="354013" algn="l"/>
              </a:tabLst>
            </a:pPr>
            <a:r>
              <a:rPr lang="ru-RU" sz="1400" dirty="0" smtClean="0"/>
              <a:t>16. Спрогнозируйте </a:t>
            </a:r>
            <a:r>
              <a:rPr lang="ru-RU" sz="1400" dirty="0"/>
              <a:t>возможные сбои, негативные результаты от внедрения результатов вашего исследования в образовательную практику.</a:t>
            </a:r>
          </a:p>
        </p:txBody>
      </p:sp>
    </p:spTree>
    <p:extLst>
      <p:ext uri="{BB962C8B-B14F-4D97-AF65-F5344CB8AC3E}">
        <p14:creationId xmlns:p14="http://schemas.microsoft.com/office/powerpoint/2010/main" val="174972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170765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</TotalTime>
  <Words>1232</Words>
  <Application>Microsoft Office PowerPoint</Application>
  <PresentationFormat>Экран (16:9)</PresentationFormat>
  <Paragraphs>157</Paragraphs>
  <Slides>21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Практическое задание             (из итоговой самостоятельной практической работы)</vt:lpstr>
      <vt:lpstr>    Примерный вариант составления  проекта научного исследования</vt:lpstr>
      <vt:lpstr>    Примерный вариант составления  проекта научного исследования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Власова Вера Константиновна</dc:creator>
  <cp:lastModifiedBy>Max</cp:lastModifiedBy>
  <cp:revision>64</cp:revision>
  <dcterms:created xsi:type="dcterms:W3CDTF">2017-02-27T16:45:50Z</dcterms:created>
  <dcterms:modified xsi:type="dcterms:W3CDTF">2019-01-05T07:56:18Z</dcterms:modified>
</cp:coreProperties>
</file>