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77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78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139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774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20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056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300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764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565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587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167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177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380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9557A-1E4E-4873-ADF9-AEC0E21D6DD6}" type="datetimeFigureOut">
              <a:rPr lang="ru-RU" smtClean="0"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730D5-74B5-4590-B6C1-1F037C9080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20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Символьные преобразования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617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>
            <a:normAutofit/>
          </a:bodyPr>
          <a:lstStyle/>
          <a:p>
            <a:r>
              <a:rPr lang="ru-RU" sz="3600" dirty="0"/>
              <a:t>Р</a:t>
            </a:r>
            <a:r>
              <a:rPr lang="ru-RU" sz="3600" dirty="0" smtClean="0"/>
              <a:t>ассмотрим несколько классических алгоритмов символьных преобразований, таких как вычисление значения символьного выражения, упрощение формулы и др. Выражения представлены деревьями, узлами которых служат элементы этих выражений, так что обработка дерева обычно состоит в обходе всех узлов и выполнении обработки содержащейся в узлах информации.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31285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07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Представление выражений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95868"/>
            <a:ext cx="10515600" cy="538109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Многие языки программирования используют понятие выражения. Хотя синтаксис и семантика выражений в различных языках программирования различны, тем не менее, при анализе выражений можно выделить общие черты способов их представления. Обычно считается, что выражение состоит из элементарных (или первичных) операндов, соединенных в некоторую структуру с помощью пробелов, знаков операций и/или скобок. Часто требуется написать программу, которая, получив в качестве исходных данных текстовую строку, рассматривает ее как выражение, записанное по правилам некоторого языка. От программы может потребоваться выявить структуру выражения, преобразовать его в ту или иную форму записи, вычислить значение выражения, преобразовать по определенным правилам и т. 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705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3467"/>
            <a:ext cx="10515600" cy="55334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Рассмотрим различные способы </a:t>
            </a:r>
            <a:r>
              <a:rPr lang="ru-RU" dirty="0"/>
              <a:t>п</a:t>
            </a:r>
            <a:r>
              <a:rPr lang="ru-RU" dirty="0" smtClean="0"/>
              <a:t>редставления формул и разберем некоторые из методов их обработки. </a:t>
            </a:r>
          </a:p>
          <a:p>
            <a:pPr marL="0" indent="0">
              <a:buNone/>
            </a:pPr>
            <a:r>
              <a:rPr lang="ru-RU" dirty="0" smtClean="0"/>
              <a:t>Будем считать, что в некотором языке формула состоит из:</a:t>
            </a:r>
          </a:p>
          <a:p>
            <a:pPr marL="0" indent="0">
              <a:buNone/>
            </a:pPr>
            <a:r>
              <a:rPr lang="ru-RU" dirty="0" smtClean="0"/>
              <a:t>□	буквенно-цифровых идентификаторов (букв латинского алфавита и цифр, причем первым символом идентификатора должна быть буква);</a:t>
            </a:r>
          </a:p>
          <a:p>
            <a:pPr marL="0" indent="0">
              <a:buNone/>
            </a:pPr>
            <a:r>
              <a:rPr lang="ru-RU" dirty="0" smtClean="0"/>
              <a:t>□	констант, представляющих неотрицательные целые числа в виде последовательности десятичных цифр;</a:t>
            </a:r>
          </a:p>
          <a:p>
            <a:pPr marL="0" indent="0">
              <a:buNone/>
            </a:pPr>
            <a:r>
              <a:rPr lang="ru-RU" dirty="0" smtClean="0"/>
              <a:t>□	круглых скобок;</a:t>
            </a:r>
          </a:p>
          <a:p>
            <a:pPr marL="0" indent="0">
              <a:buNone/>
            </a:pPr>
            <a:r>
              <a:rPr lang="ru-RU" dirty="0" smtClean="0"/>
              <a:t>□	знаков операций из допустимого набора операций.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665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6533"/>
            <a:ext cx="10515600" cy="55504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Такую формулу можно рассматривать как строку символов (допустимыми символами являются буквы латинского алфавита, десятичные цифры, пробелы, скобки и знаки операций) и, соответственно, представлять строкой. В этой главе мы будем всегда использовать строки, представленные классом </a:t>
            </a:r>
            <a:r>
              <a:rPr lang="ru-RU" dirty="0" err="1" smtClean="0"/>
              <a:t>string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Чтобы работать со структурой такой формулы надо, во-первых, выделить в этой строке элементарные единицы (т. е. выполнить лексический анализ формулы), а во-вторых, разобрать формулу в соответствии с приоритетом используемых операций и расстановкой скобок (т. е. выполнить синтаксический анализ). Обычно результатом лексического анализа будет последовательность лексических единиц (лексем)— атомов, из которых состоит выражение. Результатом синтаксического анализа является дерево, представляющее структуру выражения.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4603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414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Пусть, например, имеется выражение, записанное в виде следующей строки:</a:t>
            </a:r>
          </a:p>
          <a:p>
            <a:pPr marL="0" indent="0">
              <a:buNone/>
            </a:pPr>
            <a:r>
              <a:rPr lang="ru-RU" dirty="0" smtClean="0"/>
              <a:t>С</a:t>
            </a:r>
            <a:r>
              <a:rPr lang="en-US" dirty="0" smtClean="0"/>
              <a:t>^</a:t>
            </a:r>
            <a:r>
              <a:rPr lang="ru-RU" dirty="0" smtClean="0"/>
              <a:t>2 == А</a:t>
            </a:r>
            <a:r>
              <a:rPr lang="en-US" dirty="0" smtClean="0"/>
              <a:t>^</a:t>
            </a:r>
            <a:r>
              <a:rPr lang="ru-RU" dirty="0" smtClean="0"/>
              <a:t>2 + В</a:t>
            </a:r>
            <a:r>
              <a:rPr lang="en-US" dirty="0" smtClean="0"/>
              <a:t>^</a:t>
            </a:r>
            <a:r>
              <a:rPr lang="ru-RU" dirty="0" smtClean="0"/>
              <a:t>2 - A*B*</a:t>
            </a:r>
            <a:r>
              <a:rPr lang="ru-RU" dirty="0" err="1" smtClean="0"/>
              <a:t>cos</a:t>
            </a:r>
            <a:r>
              <a:rPr lang="ru-RU" dirty="0" smtClean="0"/>
              <a:t>(</a:t>
            </a:r>
            <a:r>
              <a:rPr lang="ru-RU" dirty="0" err="1" smtClean="0"/>
              <a:t>alpha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 smtClean="0"/>
              <a:t>Последовательность символов, составляющих эту строку, может быть изображена, как представлено на рисунке</a:t>
            </a:r>
          </a:p>
          <a:p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/>
              <a:t>После лексического анализа эта последовательность символов будет представлена следующей последовательностью </a:t>
            </a:r>
            <a:r>
              <a:rPr lang="ru-RU" dirty="0" smtClean="0"/>
              <a:t>лексем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264" y="3305175"/>
            <a:ext cx="9709999" cy="6233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978401"/>
            <a:ext cx="10301091" cy="67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237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28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1200"/>
            <a:ext cx="10515600" cy="54657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Дерево структуры этого выражения, будет содержать в узлах операнды и операции, так что можно изобразить эту структуру, как показано на рисунке.</a:t>
            </a:r>
          </a:p>
          <a:p>
            <a:pPr marL="0" indent="0">
              <a:buNone/>
            </a:pPr>
            <a:r>
              <a:rPr lang="ru-RU" dirty="0" smtClean="0"/>
              <a:t>В структуре синтаксического дерева выражения узлы, представляющие знаки операций, имеют в качестве потомков операнды этих операций, которые, в свою очередь, могут быть как элементарными выражениями (константами и переменными), так и более сложными подвыражениями. Порядок выполнения операций в синтаксическом дереве определяется структурой дерева, поэтому такое дерево не будет содержать скобок.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1307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15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Выражение, представленное синтаксическим деревом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6933" y="1574800"/>
            <a:ext cx="9106911" cy="410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35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0400"/>
            <a:ext cx="10515600" cy="55165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Далее, в следующих примерах алгоритмов и программ ограничимся не слишком сложными выражениями. Будем считать допустимыми операциями только арифметические операции над целыми числами: сложение, вычитание, умножение, деление с отбрасыванием остатка, вычисление остатка от деления одного числа на другое. Применение остальных операций, а также элементарных функций будем считать недопустимым. Для определения порядка выполнения операций будем пользоваться скобками, а при их отсутствии — обычными правилами приоритетов арифметических операций (умножение и деление выполняются раньше сложения и вычитания; операции одного приоритета выполняются в порядке слева направо).</a:t>
            </a:r>
          </a:p>
          <a:p>
            <a:pPr marL="0" indent="0">
              <a:buNone/>
            </a:pPr>
            <a:r>
              <a:rPr lang="ru-RU" dirty="0" smtClean="0"/>
              <a:t>Тогда узлами дерева могут быть объекты следующих типов:</a:t>
            </a:r>
          </a:p>
          <a:p>
            <a:pPr marL="0" indent="0">
              <a:buNone/>
            </a:pPr>
            <a:r>
              <a:rPr lang="ru-RU" dirty="0" smtClean="0"/>
              <a:t>□	целое число, представленное объектом типа </a:t>
            </a:r>
            <a:r>
              <a:rPr lang="ru-RU" dirty="0" err="1" smtClean="0"/>
              <a:t>int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□	переменная, представленная строкой (объектом типа </a:t>
            </a:r>
            <a:r>
              <a:rPr lang="ru-RU" dirty="0" err="1" smtClean="0"/>
              <a:t>string</a:t>
            </a:r>
            <a:r>
              <a:rPr lang="ru-RU" dirty="0" smtClean="0"/>
              <a:t>);</a:t>
            </a:r>
          </a:p>
          <a:p>
            <a:pPr marL="0" indent="0">
              <a:buNone/>
            </a:pPr>
            <a:r>
              <a:rPr lang="ru-RU" dirty="0" smtClean="0"/>
              <a:t>□	операция, содержащая символ знака операции и два операнда, каждый из которых представлен деревом выражения.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081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6533"/>
            <a:ext cx="10515600" cy="555043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В качестве выражения может выступать любой из этих типов узлов, причем третий тип узла (операция) может быть описан с помощью следующего определения класса:</a:t>
            </a:r>
          </a:p>
          <a:p>
            <a:pPr marL="0" indent="0">
              <a:buNone/>
            </a:pPr>
            <a:r>
              <a:rPr lang="en-US" dirty="0" smtClean="0"/>
              <a:t>class Operator {</a:t>
            </a:r>
          </a:p>
          <a:p>
            <a:pPr marL="0" indent="0">
              <a:buNone/>
            </a:pPr>
            <a:r>
              <a:rPr lang="ru-RU" dirty="0" smtClean="0"/>
              <a:t>         </a:t>
            </a:r>
            <a:r>
              <a:rPr lang="en-US" dirty="0" smtClean="0"/>
              <a:t>char </a:t>
            </a:r>
            <a:r>
              <a:rPr lang="en-US" dirty="0" err="1" smtClean="0"/>
              <a:t>operSign</a:t>
            </a:r>
            <a:r>
              <a:rPr lang="en-US" dirty="0" smtClean="0"/>
              <a:t>;	//	</a:t>
            </a:r>
            <a:r>
              <a:rPr lang="ru-RU" dirty="0" smtClean="0"/>
              <a:t>Знак операции</a:t>
            </a:r>
          </a:p>
          <a:p>
            <a:pPr marL="0" indent="0">
              <a:buNone/>
            </a:pPr>
            <a:r>
              <a:rPr lang="ru-RU" dirty="0" smtClean="0"/>
              <a:t>         </a:t>
            </a:r>
            <a:r>
              <a:rPr lang="en-US" dirty="0" smtClean="0"/>
              <a:t>Expression *</a:t>
            </a:r>
            <a:r>
              <a:rPr lang="en-US" dirty="0" err="1" smtClean="0"/>
              <a:t>operandl</a:t>
            </a:r>
            <a:r>
              <a:rPr lang="en-US" dirty="0" smtClean="0"/>
              <a:t>;	//	</a:t>
            </a:r>
            <a:r>
              <a:rPr lang="ru-RU" dirty="0" smtClean="0"/>
              <a:t>Первый операнд</a:t>
            </a:r>
          </a:p>
          <a:p>
            <a:pPr marL="0" indent="0">
              <a:buNone/>
            </a:pPr>
            <a:r>
              <a:rPr lang="ru-RU" dirty="0" smtClean="0"/>
              <a:t>         </a:t>
            </a:r>
            <a:r>
              <a:rPr lang="en-US" dirty="0" smtClean="0"/>
              <a:t>Expression *operand2;	//	</a:t>
            </a:r>
            <a:r>
              <a:rPr lang="ru-RU" dirty="0" smtClean="0"/>
              <a:t>Второй операнд</a:t>
            </a:r>
          </a:p>
          <a:p>
            <a:pPr marL="0" indent="0">
              <a:buNone/>
            </a:pPr>
            <a:r>
              <a:rPr lang="en-US" dirty="0" smtClean="0"/>
              <a:t>public :</a:t>
            </a: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en-US" dirty="0" smtClean="0"/>
              <a:t>// </a:t>
            </a:r>
            <a:r>
              <a:rPr lang="ru-RU" dirty="0" smtClean="0"/>
              <a:t>Конструктор:</a:t>
            </a: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en-US" dirty="0" smtClean="0"/>
              <a:t>Operator(char sign, Expression *</a:t>
            </a:r>
            <a:r>
              <a:rPr lang="en-US" dirty="0" err="1" smtClean="0"/>
              <a:t>opl</a:t>
            </a:r>
            <a:r>
              <a:rPr lang="en-US" dirty="0" smtClean="0"/>
              <a:t>, Expression *op2)</a:t>
            </a:r>
          </a:p>
          <a:p>
            <a:pPr marL="0" indent="0">
              <a:buNone/>
            </a:pPr>
            <a:r>
              <a:rPr lang="ru-RU" dirty="0" smtClean="0"/>
              <a:t>               </a:t>
            </a:r>
            <a:r>
              <a:rPr lang="en-US" dirty="0" smtClean="0"/>
              <a:t>: </a:t>
            </a:r>
            <a:r>
              <a:rPr lang="en-US" dirty="0" err="1" smtClean="0"/>
              <a:t>operSign</a:t>
            </a:r>
            <a:r>
              <a:rPr lang="en-US" dirty="0" smtClean="0"/>
              <a:t>(sign), </a:t>
            </a:r>
            <a:r>
              <a:rPr lang="en-US" dirty="0" err="1" smtClean="0"/>
              <a:t>operandl</a:t>
            </a:r>
            <a:r>
              <a:rPr lang="en-US" dirty="0" smtClean="0"/>
              <a:t>(</a:t>
            </a:r>
            <a:r>
              <a:rPr lang="en-US" dirty="0" err="1" smtClean="0"/>
              <a:t>opl</a:t>
            </a:r>
            <a:r>
              <a:rPr lang="en-US" dirty="0" smtClean="0"/>
              <a:t>), operand2(op2) {}</a:t>
            </a: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en-US" dirty="0" smtClean="0"/>
              <a:t>// </a:t>
            </a:r>
            <a:r>
              <a:rPr lang="ru-RU" dirty="0" smtClean="0"/>
              <a:t>Функции доступа:</a:t>
            </a: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en-US" dirty="0" smtClean="0"/>
              <a:t>char </a:t>
            </a:r>
            <a:r>
              <a:rPr lang="en-US" dirty="0" err="1" smtClean="0"/>
              <a:t>getOperSign</a:t>
            </a:r>
            <a:r>
              <a:rPr lang="en-US" dirty="0" smtClean="0"/>
              <a:t>() { return </a:t>
            </a:r>
            <a:r>
              <a:rPr lang="en-US" dirty="0" err="1" smtClean="0"/>
              <a:t>operSign</a:t>
            </a:r>
            <a:r>
              <a:rPr lang="en-US" dirty="0" smtClean="0"/>
              <a:t>; }</a:t>
            </a: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en-US" dirty="0" smtClean="0"/>
              <a:t>Expression * </a:t>
            </a:r>
            <a:r>
              <a:rPr lang="en-US" dirty="0" err="1" smtClean="0"/>
              <a:t>getOperandl</a:t>
            </a:r>
            <a:r>
              <a:rPr lang="en-US" dirty="0" smtClean="0"/>
              <a:t>() { return </a:t>
            </a:r>
            <a:r>
              <a:rPr lang="en-US" dirty="0" err="1" smtClean="0"/>
              <a:t>operandl</a:t>
            </a:r>
            <a:r>
              <a:rPr lang="en-US" dirty="0" smtClean="0"/>
              <a:t>; }</a:t>
            </a: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en-US" dirty="0" smtClean="0"/>
              <a:t>Expression * get0perand2() { return operand2; }</a:t>
            </a:r>
          </a:p>
          <a:p>
            <a:pPr marL="0" indent="0">
              <a:buNone/>
            </a:pPr>
            <a:r>
              <a:rPr lang="en-US" dirty="0" smtClean="0"/>
              <a:t>};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1114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определении класса </a:t>
            </a:r>
            <a:r>
              <a:rPr lang="ru-RU" dirty="0" err="1" smtClean="0"/>
              <a:t>Operator</a:t>
            </a:r>
            <a:r>
              <a:rPr lang="ru-RU" dirty="0" smtClean="0"/>
              <a:t> был использован идентификатор класса </a:t>
            </a:r>
            <a:r>
              <a:rPr lang="ru-RU" dirty="0" err="1" smtClean="0"/>
              <a:t>Expression</a:t>
            </a:r>
            <a:r>
              <a:rPr lang="ru-RU" dirty="0" smtClean="0"/>
              <a:t> в качестве обобщающего понятия для выражений любого вида. Удобно считать класс </a:t>
            </a:r>
            <a:r>
              <a:rPr lang="ru-RU" dirty="0" err="1" smtClean="0"/>
              <a:t>Expression</a:t>
            </a:r>
            <a:r>
              <a:rPr lang="ru-RU" dirty="0" smtClean="0"/>
              <a:t> базовым классом для всех типов узлов и определять для него наиболее общие операции, выполнимые для каждого из типов узлов синтаксического дерева. Будем считать, что сам класс </a:t>
            </a:r>
            <a:r>
              <a:rPr lang="ru-RU" dirty="0" err="1" smtClean="0"/>
              <a:t>operator</a:t>
            </a:r>
            <a:r>
              <a:rPr lang="ru-RU" dirty="0" smtClean="0"/>
              <a:t> является прямым наследником класса </a:t>
            </a:r>
            <a:r>
              <a:rPr lang="ru-RU" dirty="0" err="1" smtClean="0"/>
              <a:t>Expression</a:t>
            </a:r>
            <a:r>
              <a:rPr lang="ru-RU" dirty="0" smtClean="0"/>
              <a:t>. Другими наследниками будут класс </a:t>
            </a:r>
            <a:r>
              <a:rPr lang="ru-RU" dirty="0" err="1" smtClean="0"/>
              <a:t>integer</a:t>
            </a:r>
            <a:r>
              <a:rPr lang="ru-RU" dirty="0" smtClean="0"/>
              <a:t>, представляющий целые числа как операнды выражений и класс </a:t>
            </a:r>
            <a:r>
              <a:rPr lang="ru-RU" dirty="0" err="1" smtClean="0"/>
              <a:t>variable</a:t>
            </a:r>
            <a:r>
              <a:rPr lang="ru-RU" dirty="0" smtClean="0"/>
              <a:t>, представляющий переменные выражения.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334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28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3467"/>
            <a:ext cx="10515600" cy="5533496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/>
              <a:t>Если условиться изображать дерево выражения так, что узлам разных типов будут соответствовать разные геометрические фигуры, то дерево выражения:</a:t>
            </a:r>
          </a:p>
          <a:p>
            <a:pPr marL="0" indent="0">
              <a:buNone/>
            </a:pPr>
            <a:r>
              <a:rPr lang="ru-RU" sz="1800" dirty="0" smtClean="0"/>
              <a:t>(a + b)* (1 + х)</a:t>
            </a:r>
          </a:p>
          <a:p>
            <a:pPr marL="0" indent="0">
              <a:buNone/>
            </a:pPr>
            <a:r>
              <a:rPr lang="ru-RU" sz="1800" dirty="0" smtClean="0"/>
              <a:t>может быть изображено, как показано на рисунке. На нем треугольниками изображены узлы-операторы, квадратами представлены узлы-переменные и, наконец, в кружках содержатся константы.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268" y="2641601"/>
            <a:ext cx="4860806" cy="320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0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6533"/>
            <a:ext cx="10515600" cy="555043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Нашей первой задачей будет написать два преобразователя: из символьной строки в синтаксическое дерево выражения и обратно из синтаксического дерева в строку. Поэтому в классе </a:t>
            </a:r>
            <a:r>
              <a:rPr lang="ru-RU" dirty="0" err="1" smtClean="0"/>
              <a:t>Expression</a:t>
            </a:r>
            <a:r>
              <a:rPr lang="ru-RU" dirty="0" smtClean="0"/>
              <a:t>, представляющем синтаксическое дерево выражения, будут содержаться определения соответствующих методов, например, как это показано в следующем фрагменте программы:</a:t>
            </a:r>
          </a:p>
          <a:p>
            <a:pPr marL="0" indent="0">
              <a:buNone/>
            </a:pPr>
            <a:r>
              <a:rPr lang="ru-RU" sz="2400" dirty="0" err="1" smtClean="0"/>
              <a:t>class</a:t>
            </a:r>
            <a:r>
              <a:rPr lang="ru-RU" sz="2400" dirty="0" smtClean="0"/>
              <a:t> </a:t>
            </a:r>
            <a:r>
              <a:rPr lang="ru-RU" sz="2400" dirty="0" err="1" smtClean="0"/>
              <a:t>Expression</a:t>
            </a:r>
            <a:r>
              <a:rPr lang="ru-RU" sz="2400" dirty="0" smtClean="0"/>
              <a:t> { </a:t>
            </a:r>
            <a:r>
              <a:rPr lang="ru-RU" sz="2400" dirty="0" err="1" smtClean="0"/>
              <a:t>public</a:t>
            </a:r>
            <a:r>
              <a:rPr lang="ru-RU" sz="2400" dirty="0" smtClean="0"/>
              <a:t> :</a:t>
            </a:r>
          </a:p>
          <a:p>
            <a:pPr marL="0" indent="0">
              <a:buNone/>
            </a:pPr>
            <a:r>
              <a:rPr lang="ru-RU" sz="2400" dirty="0" smtClean="0"/>
              <a:t>// Метод для построения синтаксического дерева выражения </a:t>
            </a:r>
            <a:r>
              <a:rPr lang="ru-RU" sz="2400" dirty="0" err="1" smtClean="0"/>
              <a:t>static</a:t>
            </a:r>
            <a:r>
              <a:rPr lang="ru-RU" sz="2400" dirty="0" smtClean="0"/>
              <a:t> </a:t>
            </a:r>
            <a:r>
              <a:rPr lang="ru-RU" sz="2400" dirty="0" err="1" smtClean="0"/>
              <a:t>Expression</a:t>
            </a:r>
            <a:r>
              <a:rPr lang="ru-RU" sz="2400" dirty="0" smtClean="0"/>
              <a:t> * </a:t>
            </a:r>
            <a:r>
              <a:rPr lang="ru-RU" sz="2400" dirty="0" err="1" smtClean="0"/>
              <a:t>parse</a:t>
            </a:r>
            <a:r>
              <a:rPr lang="ru-RU" sz="2400" dirty="0" smtClean="0"/>
              <a:t>(</a:t>
            </a:r>
            <a:r>
              <a:rPr lang="ru-RU" sz="2400" dirty="0" err="1" smtClean="0"/>
              <a:t>const</a:t>
            </a:r>
            <a:r>
              <a:rPr lang="ru-RU" sz="2400" dirty="0" smtClean="0"/>
              <a:t> </a:t>
            </a:r>
            <a:r>
              <a:rPr lang="ru-RU" sz="2400" dirty="0" err="1" smtClean="0"/>
              <a:t>string</a:t>
            </a:r>
            <a:r>
              <a:rPr lang="ru-RU" sz="2400" dirty="0" smtClean="0"/>
              <a:t> &amp; </a:t>
            </a:r>
            <a:r>
              <a:rPr lang="ru-RU" sz="2400" dirty="0" err="1" smtClean="0"/>
              <a:t>source</a:t>
            </a:r>
            <a:r>
              <a:rPr lang="ru-RU" sz="2400" dirty="0" smtClean="0"/>
              <a:t>);</a:t>
            </a:r>
          </a:p>
          <a:p>
            <a:pPr marL="0" indent="0">
              <a:buNone/>
            </a:pPr>
            <a:r>
              <a:rPr lang="ru-RU" sz="2400" dirty="0" smtClean="0"/>
              <a:t>// Оператор преобразования выражения в строковое представление </a:t>
            </a:r>
          </a:p>
          <a:p>
            <a:pPr marL="0" indent="0">
              <a:buNone/>
            </a:pPr>
            <a:r>
              <a:rPr lang="ru-RU" sz="2400" dirty="0" err="1" smtClean="0"/>
              <a:t>virtual</a:t>
            </a:r>
            <a:r>
              <a:rPr lang="ru-RU" sz="2400" dirty="0" smtClean="0"/>
              <a:t> </a:t>
            </a:r>
            <a:r>
              <a:rPr lang="ru-RU" sz="2400" dirty="0" err="1" smtClean="0"/>
              <a:t>operator</a:t>
            </a:r>
            <a:r>
              <a:rPr lang="ru-RU" sz="2400" dirty="0" smtClean="0"/>
              <a:t> </a:t>
            </a:r>
            <a:r>
              <a:rPr lang="ru-RU" sz="2400" dirty="0" err="1" smtClean="0"/>
              <a:t>string</a:t>
            </a:r>
            <a:r>
              <a:rPr lang="ru-RU" sz="2400" dirty="0" smtClean="0"/>
              <a:t> () </a:t>
            </a:r>
            <a:r>
              <a:rPr lang="ru-RU" sz="2400" dirty="0" err="1" smtClean="0"/>
              <a:t>const</a:t>
            </a:r>
            <a:r>
              <a:rPr lang="ru-RU" sz="2400" dirty="0" smtClean="0"/>
              <a:t> = 0;</a:t>
            </a:r>
          </a:p>
          <a:p>
            <a:pPr marL="0" indent="0">
              <a:buNone/>
            </a:pPr>
            <a:r>
              <a:rPr lang="ru-RU" sz="2400" dirty="0" smtClean="0"/>
              <a:t>};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688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6533"/>
            <a:ext cx="10515600" cy="555043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Теперь определим классы, представляющие три типа узлов синтаксического дерева. Один из этих классов — </a:t>
            </a:r>
            <a:r>
              <a:rPr lang="ru-RU" dirty="0" err="1" smtClean="0"/>
              <a:t>Operator</a:t>
            </a:r>
            <a:r>
              <a:rPr lang="ru-RU" dirty="0" smtClean="0"/>
              <a:t> — уже был показан выше, теперь добавим только ссылку на базовый класс </a:t>
            </a:r>
            <a:r>
              <a:rPr lang="ru-RU" dirty="0" err="1" smtClean="0"/>
              <a:t>Expression</a:t>
            </a:r>
            <a:r>
              <a:rPr lang="ru-RU" dirty="0" smtClean="0"/>
              <a:t>. Остальные два класса определяются достаточно просто. Определения всех трех классов- наследников показаны в листинге.</a:t>
            </a:r>
          </a:p>
          <a:p>
            <a:pPr marL="0" indent="0">
              <a:buNone/>
            </a:pPr>
            <a:r>
              <a:rPr lang="ru-RU" dirty="0" smtClean="0"/>
              <a:t>Оператор преобразования дерева в обычную строку типа </a:t>
            </a:r>
            <a:r>
              <a:rPr lang="ru-RU" dirty="0" err="1" smtClean="0"/>
              <a:t>string</a:t>
            </a:r>
            <a:r>
              <a:rPr lang="ru-RU" dirty="0" smtClean="0"/>
              <a:t> может быть реализован сравнительно просто, если только мы не будем заботиться об оптимальной расстановке скобок. Основное правило преобразования может быть выражено следующим образом:</a:t>
            </a:r>
          </a:p>
          <a:p>
            <a:pPr marL="0" indent="0">
              <a:buNone/>
            </a:pPr>
            <a:r>
              <a:rPr lang="ru-RU" dirty="0" smtClean="0"/>
              <a:t>□	если дерево представлено константой или переменной, то его символьным представлением будет строковое представление этой константы или переменной;</a:t>
            </a:r>
          </a:p>
          <a:p>
            <a:pPr marL="0" indent="0">
              <a:buNone/>
            </a:pPr>
            <a:r>
              <a:rPr lang="ru-RU" dirty="0" smtClean="0"/>
              <a:t>□	если в корне дерева находится знак операции, то строковые представления операндов соединяются знаком операции, и результат заключается в скобки.</a:t>
            </a:r>
          </a:p>
          <a:p>
            <a:pPr marL="0" indent="0">
              <a:buNone/>
            </a:pPr>
            <a:r>
              <a:rPr lang="ru-RU" dirty="0" smtClean="0"/>
              <a:t>Первое из этих правил поддерживается стандартными функциями преобразования в строку (например, </a:t>
            </a:r>
            <a:r>
              <a:rPr lang="ru-RU" dirty="0" err="1" smtClean="0"/>
              <a:t>sprintf</a:t>
            </a:r>
            <a:r>
              <a:rPr lang="ru-RU" dirty="0" smtClean="0"/>
              <a:t>); реализация соответствующих операторов приведена в листинге  в определении классов </a:t>
            </a:r>
            <a:r>
              <a:rPr lang="ru-RU" dirty="0" err="1" smtClean="0"/>
              <a:t>integer</a:t>
            </a:r>
            <a:r>
              <a:rPr lang="ru-RU" dirty="0" smtClean="0"/>
              <a:t> и </a:t>
            </a:r>
            <a:r>
              <a:rPr lang="ru-RU" dirty="0" err="1" smtClean="0"/>
              <a:t>variable</a:t>
            </a:r>
            <a:r>
              <a:rPr lang="ru-RU" dirty="0" smtClean="0"/>
              <a:t>. Второе правило можно очень просто реализовать с помощью вызова оператора преобразования в строку для операндов — объектов класса </a:t>
            </a:r>
            <a:r>
              <a:rPr lang="ru-RU" dirty="0" err="1" smtClean="0"/>
              <a:t>Expression</a:t>
            </a:r>
            <a:r>
              <a:rPr lang="ru-RU" dirty="0" smtClean="0"/>
              <a:t>, эта реализация также приводится в листинге в определении класса </a:t>
            </a:r>
            <a:r>
              <a:rPr lang="ru-RU" dirty="0" err="1" smtClean="0"/>
              <a:t>Operator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244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0246" y="1507067"/>
            <a:ext cx="9495766" cy="367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7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4614" y="1422399"/>
            <a:ext cx="10282529" cy="399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87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9333" y="728133"/>
            <a:ext cx="9061205" cy="544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91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660400"/>
            <a:ext cx="9719712" cy="536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31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67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2448" y="1063114"/>
            <a:ext cx="9350886" cy="9133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76456"/>
            <a:ext cx="10515600" cy="313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27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3467"/>
            <a:ext cx="10515600" cy="553349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Что же касается обратного преобразования из строки в дерево выражения, то здесь ситуация намного сложнее. Тем не менее, мы можем воспользоваться уже знакомым нам алгоритмом, в котором похожая задача решалась для вычисления значения выражения, заданного строкой. Здесь мы можем применить тот же самый алгоритм, в котором задача решалась с использованием двух стеков— стека операндов и стека операций, только в роли значения выражения будет выступать теперь построенная часть синтаксического дерева выражения. В этом случае выполнение операции сводится к построению узла синтаксического дерева, содержащего эту операцию. Соответственно, в стек операндов вместо целых значений будут складываться указатели на узлы синтаксического дерева. В остальном алгоритм оказывается полностью пригодным для использования в этой задаче.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709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77333"/>
            <a:ext cx="10515600" cy="5499630"/>
          </a:xfrm>
        </p:spPr>
        <p:txBody>
          <a:bodyPr/>
          <a:lstStyle/>
          <a:p>
            <a:r>
              <a:rPr lang="ru-RU" dirty="0"/>
              <a:t>Д</a:t>
            </a:r>
            <a:r>
              <a:rPr lang="ru-RU" dirty="0" smtClean="0"/>
              <a:t>ля начала необходимо определить лексический анализатор, который, получив на входе исходную строку, будет на выходе генерировать лексемы: числа, переменные, скобки и знаки операций. Можно, как и раньше использовать единственный класс </a:t>
            </a:r>
            <a:r>
              <a:rPr lang="ru-RU" dirty="0" err="1" smtClean="0"/>
              <a:t>Lexical</a:t>
            </a:r>
            <a:r>
              <a:rPr lang="ru-RU" dirty="0" smtClean="0"/>
              <a:t>, немного расширив его определение, чтобы включить в него новые типы лексем. Но лучше поступить по-другому — определить </a:t>
            </a:r>
            <a:r>
              <a:rPr lang="ru-RU" dirty="0" err="1" smtClean="0"/>
              <a:t>Lexical</a:t>
            </a:r>
            <a:r>
              <a:rPr lang="ru-RU" dirty="0" smtClean="0"/>
              <a:t> как абстрактный класс, а все конкретные типы лексем определять в виде наследников этого абстрактного класса. В следующем листинге представлены определения соответствующих классов.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897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576792"/>
            <a:ext cx="10219266" cy="3063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999" y="3640667"/>
            <a:ext cx="8923868" cy="244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68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94358"/>
            <a:ext cx="8686800" cy="537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69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727051"/>
            <a:ext cx="9008532" cy="545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12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1423" y="575733"/>
            <a:ext cx="10009153" cy="566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15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653" y="1744133"/>
            <a:ext cx="10329557" cy="342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63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28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0400"/>
            <a:ext cx="10515600" cy="5516563"/>
          </a:xfrm>
        </p:spPr>
        <p:txBody>
          <a:bodyPr/>
          <a:lstStyle/>
          <a:p>
            <a:r>
              <a:rPr lang="ru-RU" dirty="0" smtClean="0"/>
              <a:t>Теперь можно определить лексический анализатор. Анализатор берет на входе некоторую строку и преобразует ее к последовательности лексем. Удобно представлять анализатор в виде итератора, выдающего все лексемы из строки по очереди с помощью обычного для итератора оператора </a:t>
            </a:r>
            <a:r>
              <a:rPr lang="ru-RU" dirty="0" err="1" smtClean="0"/>
              <a:t>operator</a:t>
            </a:r>
            <a:r>
              <a:rPr lang="ru-RU" dirty="0" smtClean="0"/>
              <a:t> * (). Дополнительно, для анализа возможных ошибок определим исключительную ситуацию, которая позволит не только запомнить причину возникновения ситуации, но и запомнит смещение относительно начала той строки, в которой обнаружена ошибка. Здесь мы не будем приводить никакой реализации работы лексического анализатора, однако, ниже представлен класс, определяющий лексический анализатор (тела его методов не показаны).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023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707230"/>
            <a:ext cx="9203267" cy="20007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34" y="2572475"/>
            <a:ext cx="9982200" cy="343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00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92667"/>
            <a:ext cx="10515600" cy="5584296"/>
          </a:xfrm>
        </p:spPr>
        <p:txBody>
          <a:bodyPr/>
          <a:lstStyle/>
          <a:p>
            <a:r>
              <a:rPr lang="ru-RU" dirty="0" smtClean="0"/>
              <a:t>Теперь все готово для того, чтобы реализовать функцию преобразования выражения из строкового представления в представление в виде двоичного дерева. Алгоритм вычисления выражения  модифицирован так, чтобы стек операндов содержал в качестве результатов вычислений указатели на построенные части синтаксического дерева выражения, а стек операций — лексемы, представляющие знаки операций и левые скобки. Этот алгоритм представлен в следующем листинге в виде функции </a:t>
            </a:r>
            <a:r>
              <a:rPr lang="ru-RU" dirty="0" err="1" smtClean="0"/>
              <a:t>parse</a:t>
            </a:r>
            <a:r>
              <a:rPr lang="ru-RU" dirty="0" smtClean="0"/>
              <a:t> из определения класса </a:t>
            </a:r>
            <a:r>
              <a:rPr lang="ru-RU" dirty="0" err="1" smtClean="0"/>
              <a:t>Expression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9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6533"/>
            <a:ext cx="10515600" cy="55504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В алгоритме сделано еще одно важное дополнение: теперь он не только строит синтаксическое дерево для правильного выражения, но и готов в случае неправильного выражения возбудить исключительную ситуацию.</a:t>
            </a:r>
          </a:p>
          <a:p>
            <a:pPr marL="0" indent="0">
              <a:buNone/>
            </a:pPr>
            <a:r>
              <a:rPr lang="ru-RU" dirty="0" smtClean="0"/>
              <a:t>Анализ правильности выражения оказывается довольно простым. При анализе каждой лексемы известно, допустима ли эта лексема в выражении в текущей позиции. В программе определена переменная </a:t>
            </a:r>
            <a:r>
              <a:rPr lang="ru-RU" dirty="0" err="1" smtClean="0"/>
              <a:t>waitFlag</a:t>
            </a:r>
            <a:r>
              <a:rPr lang="ru-RU" dirty="0" smtClean="0"/>
              <a:t>, которая в любой момент времени содержит значение, указывающее на то, лексема какого класса ожидается на соответствующем месте. Возможны два варианта: ожидается операнд и ожидается оператор. В первом случае допустимыми являются лексемы, представляющие число, переменную и левую (открывающую) скобку. Во втором случае допустимыми являются знак операции и правая (закрывающая) скобка. Очевидно, что после очередного операнда или закрывающей скобки должна следовать операция или закрывающая скобка, а после знака операции или открывающей скобки должен следовать операнд.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3705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Еще один тип ошибок возможен из-за нарушения скобочной структуры выражения. В этом случае программа будет пытаться извлечь данные из пустого стека операндов или из пустого стека операций. Таким образом, ошибка этого типа распознается при возникновении ситуации исчерпания стека.</a:t>
            </a:r>
          </a:p>
          <a:p>
            <a:pPr marL="0" indent="0">
              <a:buNone/>
            </a:pPr>
            <a:r>
              <a:rPr lang="ru-RU" dirty="0" smtClean="0"/>
              <a:t>В программе имеются дополнительные пояснения, разъясняющие некоторые детали алгоритма. Полностью текст программ, реализующих лексический анализатор и построение синтаксического дерева выражения приводится в виртуальной аудитории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021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68400"/>
            <a:ext cx="9848612" cy="486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53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34533"/>
            <a:ext cx="9932136" cy="47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0384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600" y="1710267"/>
            <a:ext cx="9657527" cy="35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063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2750" y="957261"/>
            <a:ext cx="8014050" cy="1219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50" y="2176461"/>
            <a:ext cx="8122399" cy="41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31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914401"/>
            <a:ext cx="10224797" cy="515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99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28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728133"/>
            <a:ext cx="10388169" cy="541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36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5466" y="762000"/>
            <a:ext cx="8723147" cy="52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863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9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08667"/>
            <a:ext cx="9884433" cy="388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72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9660"/>
            <a:ext cx="10515600" cy="1936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553199"/>
            <a:ext cx="8060267" cy="545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411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28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5200" y="743342"/>
            <a:ext cx="9262533" cy="501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76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63600"/>
            <a:ext cx="9256215" cy="587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687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02191"/>
            <a:ext cx="8026400" cy="3370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14" y="3972192"/>
            <a:ext cx="8780287" cy="202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053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92667"/>
            <a:ext cx="10515600" cy="55842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Операции преобразования выражения из строки в синтаксическое дерево и наоборот являются в некотором смысле обратными друг к другу. Тем не менее это верно только с точностью до возможных вариантов расстановки скобок и наличия пробелов в строке. Так, например, в результате вычисления следующего оператора:</a:t>
            </a:r>
          </a:p>
          <a:p>
            <a:pPr marL="0" indent="0">
              <a:buNone/>
            </a:pPr>
            <a:r>
              <a:rPr lang="ru-RU" dirty="0" err="1" smtClean="0"/>
              <a:t>Expression</a:t>
            </a:r>
            <a:r>
              <a:rPr lang="ru-RU" dirty="0" smtClean="0"/>
              <a:t> * </a:t>
            </a:r>
            <a:r>
              <a:rPr lang="ru-RU" dirty="0" err="1" smtClean="0"/>
              <a:t>tree</a:t>
            </a:r>
            <a:r>
              <a:rPr lang="ru-RU" dirty="0" smtClean="0"/>
              <a:t> = </a:t>
            </a:r>
            <a:r>
              <a:rPr lang="ru-RU" dirty="0" err="1" smtClean="0"/>
              <a:t>Expression</a:t>
            </a:r>
            <a:r>
              <a:rPr lang="ru-RU" dirty="0" smtClean="0"/>
              <a:t>::</a:t>
            </a:r>
            <a:r>
              <a:rPr lang="ru-RU" dirty="0" err="1" smtClean="0"/>
              <a:t>parse</a:t>
            </a:r>
            <a:r>
              <a:rPr lang="ru-RU" dirty="0" smtClean="0"/>
              <a:t>("(a + b)*(c + d) + 1 + 2*a") будет построено дерево, изображенное на рисунке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8297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620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Синтаксическое дерево выражения (</a:t>
            </a:r>
            <a:r>
              <a:rPr lang="ru-RU" sz="3200" dirty="0" err="1" smtClean="0"/>
              <a:t>a+b</a:t>
            </a:r>
            <a:r>
              <a:rPr lang="ru-RU" sz="3200" dirty="0" smtClean="0"/>
              <a:t>) * (</a:t>
            </a:r>
            <a:r>
              <a:rPr lang="ru-RU" sz="3200" dirty="0" err="1" smtClean="0"/>
              <a:t>c+d</a:t>
            </a:r>
            <a:r>
              <a:rPr lang="ru-RU" sz="3200" dirty="0" smtClean="0"/>
              <a:t>) + 1 + 2*а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7467" y="1439333"/>
            <a:ext cx="7555477" cy="456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217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Если теперь преобразовать это дерево обратно в строку с помощью выражения:</a:t>
            </a:r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dirty="0" err="1" smtClean="0"/>
              <a:t>string</a:t>
            </a:r>
            <a:r>
              <a:rPr lang="ru-RU" dirty="0" smtClean="0"/>
              <a:t>) </a:t>
            </a:r>
            <a:r>
              <a:rPr lang="ru-RU" dirty="0" err="1" smtClean="0"/>
              <a:t>tree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то в результате такого обратного преобразования получится строка:</a:t>
            </a:r>
          </a:p>
          <a:p>
            <a:pPr marL="0" indent="0">
              <a:buNone/>
            </a:pPr>
            <a:r>
              <a:rPr lang="ru-RU" dirty="0" smtClean="0"/>
              <a:t>"((((</a:t>
            </a:r>
            <a:r>
              <a:rPr lang="ru-RU" dirty="0" err="1" smtClean="0"/>
              <a:t>a+b</a:t>
            </a:r>
            <a:r>
              <a:rPr lang="ru-RU" dirty="0" smtClean="0"/>
              <a:t>)*(</a:t>
            </a:r>
            <a:r>
              <a:rPr lang="ru-RU" dirty="0" err="1" smtClean="0"/>
              <a:t>c+d</a:t>
            </a:r>
            <a:r>
              <a:rPr lang="ru-RU" dirty="0" smtClean="0"/>
              <a:t>))+l)+(2*a))"</a:t>
            </a:r>
          </a:p>
          <a:p>
            <a:pPr marL="0" indent="0">
              <a:buNone/>
            </a:pPr>
            <a:r>
              <a:rPr lang="ru-RU" dirty="0" smtClean="0"/>
              <a:t>в которой по сравнению с исходной строкой отсутствуют пробелы между лексемами и добавлены лишние скобки.</a:t>
            </a:r>
          </a:p>
          <a:p>
            <a:pPr marL="0" indent="0">
              <a:buNone/>
            </a:pPr>
            <a:r>
              <a:rPr lang="ru-RU" dirty="0" smtClean="0"/>
              <a:t>Что же можно сделать с выражением, представленным в виде синтаксического дерева?</a:t>
            </a:r>
          </a:p>
          <a:p>
            <a:pPr marL="0" indent="0">
              <a:buNone/>
            </a:pPr>
            <a:r>
              <a:rPr lang="ru-RU" dirty="0" smtClean="0"/>
              <a:t>Спектр возможных операций достаточно широк. Можно вычислить значение этого выражения, если заданы значения входящих в него переменных; можно осуществить подстановку в исходное выражение некоторого подвыражения вместо всех вхождений некоторой переменной; можно осуществить преобразование этого выражения в последовательность команд процессора для вычисления его значения 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6890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1704</Words>
  <Application>Microsoft Office PowerPoint</Application>
  <PresentationFormat>Широкоэкранный</PresentationFormat>
  <Paragraphs>73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Тема Office</vt:lpstr>
      <vt:lpstr>Символьные преобразования</vt:lpstr>
      <vt:lpstr>Презентация PowerPoint</vt:lpstr>
      <vt:lpstr>Представление выражений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Выражение, представленное синтаксическим деревом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Синтаксическое дерево выражения (a+b) * (c+d) + 1 + 2*а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Символьные преобразования</dc:title>
  <dc:creator>Анис Галимянов</dc:creator>
  <cp:lastModifiedBy>Анис Галимянов</cp:lastModifiedBy>
  <cp:revision>11</cp:revision>
  <dcterms:created xsi:type="dcterms:W3CDTF">2018-12-09T08:48:17Z</dcterms:created>
  <dcterms:modified xsi:type="dcterms:W3CDTF">2018-12-09T13:11:57Z</dcterms:modified>
</cp:coreProperties>
</file>