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69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8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Другие классические алгоритмы внутренней сортировки и их анализ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40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/>
              <a:t>Сортировка простыми вставками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основе сортировки простыми вставками, или включениями, лежит следующая идея, часто используемая игроками в карты. Элементы сортируемой последовательности условно разделяются на две части. В первой находятся уже упорядоченные элементы, во второй – все остальные элементы. Очевидно, что в начале первая часть состоит из одного элемента (с индексом 0). В ходе сортировки очередной элемент (в начале – элемент с индексом 1) вставляется на подходящее место уже упорядоченной части, в результате чего эта часть удлиняется на 1 элемент </a:t>
            </a:r>
          </a:p>
        </p:txBody>
      </p:sp>
    </p:spTree>
    <p:extLst>
      <p:ext uri="{BB962C8B-B14F-4D97-AF65-F5344CB8AC3E}">
        <p14:creationId xmlns:p14="http://schemas.microsoft.com/office/powerpoint/2010/main" val="108398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07" y="1916832"/>
            <a:ext cx="7759941" cy="295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914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Сортировка простыми вставками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template &lt;class T&gt;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void </a:t>
            </a:r>
            <a:r>
              <a:rPr lang="en-US" dirty="0" err="1"/>
              <a:t>StraightInsertionSort</a:t>
            </a:r>
            <a:r>
              <a:rPr lang="en-US" dirty="0"/>
              <a:t>( T *a, </a:t>
            </a:r>
            <a:r>
              <a:rPr lang="en-US" dirty="0" err="1"/>
              <a:t>int</a:t>
            </a:r>
            <a:r>
              <a:rPr lang="en-US" dirty="0"/>
              <a:t> n </a:t>
            </a:r>
            <a:r>
              <a:rPr lang="en-US" dirty="0" smtClean="0"/>
              <a:t>)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{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 </a:t>
            </a:r>
            <a:r>
              <a:rPr lang="nn-NO" dirty="0" smtClean="0"/>
              <a:t>for</a:t>
            </a:r>
            <a:r>
              <a:rPr lang="nn-NO" dirty="0"/>
              <a:t>( int i = 1; i &lt; n; i++ ) </a:t>
            </a:r>
          </a:p>
          <a:p>
            <a:pPr marL="0" indent="0">
              <a:buNone/>
            </a:pPr>
            <a:r>
              <a:rPr lang="ru-RU" dirty="0" smtClean="0"/>
              <a:t>              { </a:t>
            </a:r>
          </a:p>
          <a:p>
            <a:pPr marL="0" indent="0">
              <a:buNone/>
            </a:pPr>
            <a:r>
              <a:rPr lang="ru-RU" dirty="0" smtClean="0"/>
              <a:t>                T </a:t>
            </a:r>
            <a:r>
              <a:rPr lang="ru-RU" dirty="0"/>
              <a:t>x = a[ i ]; // Вставляемый элемент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    </a:t>
            </a:r>
            <a:r>
              <a:rPr lang="ru-RU" dirty="0" err="1" smtClean="0"/>
              <a:t>int</a:t>
            </a:r>
            <a:r>
              <a:rPr lang="ru-RU" dirty="0" smtClean="0"/>
              <a:t> </a:t>
            </a:r>
            <a:r>
              <a:rPr lang="ru-RU" dirty="0"/>
              <a:t>j = i - 1;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    // </a:t>
            </a:r>
            <a:r>
              <a:rPr lang="ru-RU" dirty="0"/>
              <a:t>Поиск подходящего места вставки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         </a:t>
            </a:r>
            <a:r>
              <a:rPr lang="ru-RU" dirty="0" err="1" smtClean="0"/>
              <a:t>while</a:t>
            </a:r>
            <a:r>
              <a:rPr lang="ru-RU" dirty="0"/>
              <a:t>( j != -1 &amp;&amp; (x &lt; a[ j ]) )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          {</a:t>
            </a:r>
          </a:p>
          <a:p>
            <a:pPr marL="0" indent="0">
              <a:buNone/>
            </a:pPr>
            <a:r>
              <a:rPr lang="ru-RU" dirty="0" smtClean="0"/>
              <a:t>                        a</a:t>
            </a:r>
            <a:r>
              <a:rPr lang="ru-RU" dirty="0"/>
              <a:t>[ j + 1 ] = a[ j ];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// </a:t>
            </a:r>
            <a:r>
              <a:rPr lang="ru-RU" dirty="0"/>
              <a:t>Перемещение пропускаемого элемента </a:t>
            </a:r>
            <a:r>
              <a:rPr lang="ru-RU" dirty="0" smtClean="0"/>
              <a:t>вправо</a:t>
            </a:r>
          </a:p>
          <a:p>
            <a:pPr marL="0" indent="0">
              <a:buNone/>
            </a:pPr>
            <a:r>
              <a:rPr lang="ru-RU" dirty="0" smtClean="0"/>
              <a:t>                        j-</a:t>
            </a:r>
            <a:r>
              <a:rPr lang="ru-RU" dirty="0"/>
              <a:t>-;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           } </a:t>
            </a:r>
          </a:p>
          <a:p>
            <a:pPr marL="0" indent="0">
              <a:buNone/>
            </a:pPr>
            <a:r>
              <a:rPr lang="ru-RU" dirty="0" smtClean="0"/>
              <a:t>                       a</a:t>
            </a:r>
            <a:r>
              <a:rPr lang="ru-RU" dirty="0"/>
              <a:t>[ j + 1 ] = x; // Элемент заполняет освободившееся </a:t>
            </a:r>
            <a:r>
              <a:rPr lang="ru-RU" dirty="0" smtClean="0"/>
              <a:t>место</a:t>
            </a:r>
          </a:p>
          <a:p>
            <a:pPr marL="0" indent="0">
              <a:buNone/>
            </a:pPr>
            <a:r>
              <a:rPr lang="ru-RU" dirty="0" smtClean="0"/>
              <a:t>                 </a:t>
            </a:r>
            <a:r>
              <a:rPr lang="ru-RU" dirty="0"/>
              <a:t>}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}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7510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99" y="1628800"/>
            <a:ext cx="7760050" cy="345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5674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17" y="2348880"/>
            <a:ext cx="8133470" cy="2016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74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/>
              <a:t>Сортировка бинарными вставками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ru-RU" dirty="0"/>
              <a:t>Алгоритм сортировки простыми вставками можно легко улучшить, если учесть возможность убыстрения поиска места вставки в упорядоченном фрагменте массива. Воспользовавшись бинарным поиском, можно уменьшить максимальное число сравнений на </a:t>
            </a:r>
            <a:r>
              <a:rPr lang="en-US" dirty="0" smtClean="0"/>
              <a:t>I </a:t>
            </a:r>
            <a:r>
              <a:rPr lang="ru-RU" dirty="0" smtClean="0"/>
              <a:t>-м </a:t>
            </a:r>
            <a:r>
              <a:rPr lang="ru-RU" dirty="0"/>
              <a:t>просмотре до </a:t>
            </a:r>
            <a:r>
              <a:rPr lang="ru-RU" dirty="0" smtClean="0"/>
              <a:t>величины </a:t>
            </a:r>
            <a:r>
              <a:rPr lang="en-US" dirty="0" smtClean="0"/>
              <a:t>log</a:t>
            </a:r>
            <a:r>
              <a:rPr lang="en-US" baseline="-25000" dirty="0" smtClean="0"/>
              <a:t>2</a:t>
            </a:r>
            <a:r>
              <a:rPr lang="en-US" dirty="0" smtClean="0"/>
              <a:t>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4318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template &lt;class T&gt;</a:t>
            </a:r>
          </a:p>
          <a:p>
            <a:pPr marL="0" indent="0">
              <a:buNone/>
            </a:pPr>
            <a:r>
              <a:rPr lang="en-US" dirty="0"/>
              <a:t>void </a:t>
            </a:r>
            <a:r>
              <a:rPr lang="en-US" dirty="0" err="1"/>
              <a:t>BinaryInsertionSort</a:t>
            </a:r>
            <a:r>
              <a:rPr lang="en-US" dirty="0"/>
              <a:t>( T *a, </a:t>
            </a:r>
            <a:r>
              <a:rPr lang="en-US" dirty="0" err="1"/>
              <a:t>int</a:t>
            </a:r>
            <a:r>
              <a:rPr lang="en-US" dirty="0"/>
              <a:t> n )</a:t>
            </a:r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 smtClean="0"/>
              <a:t>              for</a:t>
            </a:r>
            <a:r>
              <a:rPr lang="en-US" dirty="0"/>
              <a:t>(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1; </a:t>
            </a:r>
            <a:r>
              <a:rPr lang="en-US" dirty="0" err="1"/>
              <a:t>i</a:t>
            </a:r>
            <a:r>
              <a:rPr lang="en-US" dirty="0"/>
              <a:t> &lt; n; </a:t>
            </a:r>
            <a:r>
              <a:rPr lang="en-US" dirty="0" err="1"/>
              <a:t>i</a:t>
            </a:r>
            <a:r>
              <a:rPr lang="en-US" dirty="0"/>
              <a:t>++ )</a:t>
            </a:r>
          </a:p>
          <a:p>
            <a:pPr marL="0" indent="0">
              <a:buNone/>
            </a:pPr>
            <a:r>
              <a:rPr lang="en-US" dirty="0" smtClean="0"/>
              <a:t>              {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T </a:t>
            </a:r>
            <a:r>
              <a:rPr lang="en-US" dirty="0"/>
              <a:t>x = a[ </a:t>
            </a:r>
            <a:r>
              <a:rPr lang="en-US" dirty="0" err="1"/>
              <a:t>i</a:t>
            </a:r>
            <a:r>
              <a:rPr lang="en-US" dirty="0"/>
              <a:t> ]; // </a:t>
            </a:r>
            <a:r>
              <a:rPr lang="ru-RU" dirty="0"/>
              <a:t>Вставляемый </a:t>
            </a:r>
            <a:r>
              <a:rPr lang="ru-RU" dirty="0" smtClean="0"/>
              <a:t>элемент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  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left = 0; // </a:t>
            </a:r>
            <a:r>
              <a:rPr lang="ru-RU" dirty="0"/>
              <a:t>Левая граница участка вставки</a:t>
            </a:r>
          </a:p>
          <a:p>
            <a:pPr marL="0" indent="0">
              <a:buNone/>
            </a:pPr>
            <a:r>
              <a:rPr lang="en-US" dirty="0" smtClean="0"/>
              <a:t>                 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right = i-1; // </a:t>
            </a:r>
            <a:r>
              <a:rPr lang="ru-RU" dirty="0"/>
              <a:t>Правая граница участка вставки</a:t>
            </a:r>
          </a:p>
          <a:p>
            <a:pPr marL="0" indent="0">
              <a:buNone/>
            </a:pPr>
            <a:r>
              <a:rPr lang="en-US" dirty="0" smtClean="0"/>
              <a:t>                            while</a:t>
            </a:r>
            <a:r>
              <a:rPr lang="en-US" dirty="0"/>
              <a:t>( left &lt;= right )</a:t>
            </a:r>
          </a:p>
          <a:p>
            <a:pPr marL="0" indent="0">
              <a:buNone/>
            </a:pPr>
            <a:r>
              <a:rPr lang="en-US" dirty="0" smtClean="0"/>
              <a:t>                                     {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j = (</a:t>
            </a:r>
            <a:r>
              <a:rPr lang="en-US" dirty="0" err="1"/>
              <a:t>left+right</a:t>
            </a:r>
            <a:r>
              <a:rPr lang="en-US" dirty="0"/>
              <a:t>)/2; // </a:t>
            </a:r>
            <a:r>
              <a:rPr lang="ru-RU" dirty="0"/>
              <a:t>Индекс элемента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</a:t>
            </a:r>
            <a:r>
              <a:rPr lang="ru-RU" dirty="0" smtClean="0"/>
              <a:t>// </a:t>
            </a:r>
            <a:r>
              <a:rPr lang="ru-RU" dirty="0"/>
              <a:t>посередине участка вставки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if</a:t>
            </a:r>
            <a:r>
              <a:rPr lang="en-US" dirty="0"/>
              <a:t>( x &lt; a[ j ] ) right = j-1;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else </a:t>
            </a:r>
            <a:r>
              <a:rPr lang="en-US" dirty="0"/>
              <a:t>left = j+1;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}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// </a:t>
            </a:r>
            <a:r>
              <a:rPr lang="ru-RU" dirty="0"/>
              <a:t>Здесь: нашли место вставки (</a:t>
            </a:r>
            <a:r>
              <a:rPr lang="en-US" dirty="0"/>
              <a:t>left&gt;right)</a:t>
            </a:r>
          </a:p>
          <a:p>
            <a:pPr marL="0" indent="0">
              <a:buNone/>
            </a:pPr>
            <a:r>
              <a:rPr lang="en-US" dirty="0" smtClean="0"/>
              <a:t>                 // </a:t>
            </a:r>
            <a:r>
              <a:rPr lang="ru-RU" dirty="0"/>
              <a:t>Сдвигаем элементы, расположенные правее места вставки</a:t>
            </a:r>
          </a:p>
          <a:p>
            <a:pPr marL="0" indent="0">
              <a:buNone/>
            </a:pPr>
            <a:r>
              <a:rPr lang="en-US" dirty="0" smtClean="0"/>
              <a:t>                 for</a:t>
            </a:r>
            <a:r>
              <a:rPr lang="en-US" dirty="0"/>
              <a:t>( </a:t>
            </a:r>
            <a:r>
              <a:rPr lang="en-US" dirty="0" err="1"/>
              <a:t>int</a:t>
            </a:r>
            <a:r>
              <a:rPr lang="en-US" dirty="0"/>
              <a:t> k = i-1; k &gt;=left; k-- )</a:t>
            </a:r>
          </a:p>
          <a:p>
            <a:pPr marL="0" indent="0">
              <a:buNone/>
            </a:pPr>
            <a:r>
              <a:rPr lang="en-US" dirty="0" smtClean="0"/>
              <a:t>                      a</a:t>
            </a:r>
            <a:r>
              <a:rPr lang="en-US" dirty="0"/>
              <a:t>[ k+1 ] = a[ k ];</a:t>
            </a:r>
          </a:p>
          <a:p>
            <a:pPr marL="0" indent="0">
              <a:buNone/>
            </a:pPr>
            <a:r>
              <a:rPr lang="en-US" dirty="0" smtClean="0"/>
              <a:t>                a</a:t>
            </a:r>
            <a:r>
              <a:rPr lang="en-US" dirty="0"/>
              <a:t>[ left ] = x;</a:t>
            </a:r>
          </a:p>
          <a:p>
            <a:pPr marL="0" indent="0">
              <a:buNone/>
            </a:pPr>
            <a:r>
              <a:rPr lang="en-US" dirty="0" smtClean="0"/>
              <a:t>                }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863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96" y="1844824"/>
            <a:ext cx="7778810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709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/>
              <a:t>Сортировка Шелла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Д. Шелл предложил улучшение метода сортировки вставками, основывающееся на механизме, позволяющем увеличить расстояния, на которые перемещаются элементы. Рассмотрим простейший вариант сортировки Шелла, известной также под названиями «сортировка сложными вставками» и «сортировка вставками с убывающим приращением». Пусть задана последовательность из 9 элементов </a:t>
            </a:r>
            <a:r>
              <a:rPr lang="ru-RU" dirty="0" smtClean="0"/>
              <a:t>(след. слайд). </a:t>
            </a:r>
            <a:r>
              <a:rPr lang="ru-RU" dirty="0"/>
              <a:t>Исходная последовательность делится на 4 группы элементов, отстоящих друг от друга на 4 элемента (это расстояние называется дистанцией). В результате сортировки каждой группы по отдельности получаем преобразованный массив </a:t>
            </a:r>
            <a:r>
              <a:rPr lang="ru-RU" dirty="0" smtClean="0"/>
              <a:t>(след. слайд).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164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Сортировка Шелла 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9"/>
            <a:ext cx="7231631" cy="515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365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Затем расстояние между элементами групп уменьшается (например, вдвое). Получаем две группы элементов, отстоящих друг от друга на 2 позиции. В результате независимой сортировки получаем результат, представленный на </a:t>
            </a:r>
            <a:r>
              <a:rPr lang="ru-RU" dirty="0" smtClean="0"/>
              <a:t>слайде, (в). </a:t>
            </a:r>
            <a:r>
              <a:rPr lang="ru-RU" dirty="0"/>
              <a:t>Далее дистанция принимает значение 1, и вся последовательность в целом сортируется вставками </a:t>
            </a:r>
            <a:r>
              <a:rPr lang="ru-RU" dirty="0" smtClean="0"/>
              <a:t>(слайд, </a:t>
            </a:r>
            <a:r>
              <a:rPr lang="ru-RU" dirty="0"/>
              <a:t>г). Заметим, что к этому моменту исходная последовательность близка к упорядоченной, а в этом случае эффективность алгоритма сортировки вставками является довольно высокой. Листинг </a:t>
            </a:r>
            <a:r>
              <a:rPr lang="ru-RU" dirty="0" smtClean="0"/>
              <a:t> </a:t>
            </a:r>
            <a:r>
              <a:rPr lang="ru-RU" dirty="0"/>
              <a:t>представляет реализацию алгоритма с только что рассмотренной стратегией выбора дистанции. Отметим, что в представляемой функции независимая сортировка групп элементов осуществляется как бы «параллельно». На выходе цикла по i получается «комплексный» результат: все группы отсортированы. </a:t>
            </a:r>
          </a:p>
        </p:txBody>
      </p:sp>
    </p:spTree>
    <p:extLst>
      <p:ext uri="{BB962C8B-B14F-4D97-AF65-F5344CB8AC3E}">
        <p14:creationId xmlns:p14="http://schemas.microsoft.com/office/powerpoint/2010/main" val="117175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Сортировка Шелла (простейший вариант)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template &lt;class T&gt;</a:t>
            </a:r>
          </a:p>
          <a:p>
            <a:pPr marL="0" indent="0">
              <a:buNone/>
            </a:pPr>
            <a:r>
              <a:rPr lang="en-US" dirty="0"/>
              <a:t>void </a:t>
            </a:r>
            <a:r>
              <a:rPr lang="en-US" dirty="0" err="1"/>
              <a:t>ShellSort</a:t>
            </a:r>
            <a:r>
              <a:rPr lang="en-US" dirty="0"/>
              <a:t>( T *a, </a:t>
            </a:r>
            <a:r>
              <a:rPr lang="en-US" dirty="0" err="1"/>
              <a:t>int</a:t>
            </a:r>
            <a:r>
              <a:rPr lang="en-US" dirty="0"/>
              <a:t> n )</a:t>
            </a:r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ru-RU" dirty="0" smtClean="0"/>
              <a:t>          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distance = n/2;</a:t>
            </a:r>
          </a:p>
          <a:p>
            <a:pPr marL="0" indent="0">
              <a:buNone/>
            </a:pPr>
            <a:r>
              <a:rPr lang="ru-RU" dirty="0" smtClean="0"/>
              <a:t>              </a:t>
            </a:r>
            <a:r>
              <a:rPr lang="en-US" dirty="0" smtClean="0"/>
              <a:t>while</a:t>
            </a:r>
            <a:r>
              <a:rPr lang="en-US" dirty="0"/>
              <a:t>( distance &gt; 0 )</a:t>
            </a:r>
          </a:p>
          <a:p>
            <a:pPr marL="0" indent="0">
              <a:buNone/>
            </a:pPr>
            <a:r>
              <a:rPr lang="ru-RU" dirty="0" smtClean="0"/>
              <a:t>              </a:t>
            </a:r>
            <a:r>
              <a:rPr lang="en-US" dirty="0" smtClean="0"/>
              <a:t>{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 smtClean="0"/>
              <a:t>// </a:t>
            </a:r>
            <a:r>
              <a:rPr lang="ru-RU" dirty="0" err="1"/>
              <a:t>Подпоследовательности</a:t>
            </a:r>
            <a:r>
              <a:rPr lang="ru-RU" dirty="0"/>
              <a:t>, состоящие из элементов,</a:t>
            </a:r>
          </a:p>
          <a:p>
            <a:pPr marL="0" indent="0">
              <a:buNone/>
            </a:pPr>
            <a:r>
              <a:rPr lang="ru-RU" dirty="0" smtClean="0"/>
              <a:t>             // </a:t>
            </a:r>
            <a:r>
              <a:rPr lang="ru-RU" dirty="0"/>
              <a:t>удаленных друг от друга на </a:t>
            </a:r>
            <a:r>
              <a:rPr lang="en-US" dirty="0"/>
              <a:t>distance,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 smtClean="0"/>
              <a:t>// </a:t>
            </a:r>
            <a:r>
              <a:rPr lang="ru-RU" dirty="0"/>
              <a:t>сортируются вставками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 smtClean="0"/>
              <a:t>for</a:t>
            </a:r>
            <a:r>
              <a:rPr lang="en-US" dirty="0"/>
              <a:t>(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distance; </a:t>
            </a:r>
            <a:r>
              <a:rPr lang="en-US" dirty="0" err="1"/>
              <a:t>i</a:t>
            </a:r>
            <a:r>
              <a:rPr lang="en-US" dirty="0"/>
              <a:t> &lt; n; </a:t>
            </a:r>
            <a:r>
              <a:rPr lang="en-US" dirty="0" err="1"/>
              <a:t>i</a:t>
            </a:r>
            <a:r>
              <a:rPr lang="en-US" dirty="0"/>
              <a:t>++ )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 smtClean="0"/>
              <a:t>{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                  </a:t>
            </a:r>
            <a:r>
              <a:rPr lang="en-US" dirty="0" smtClean="0"/>
              <a:t>T </a:t>
            </a:r>
            <a:r>
              <a:rPr lang="en-US" dirty="0"/>
              <a:t>x = a[ </a:t>
            </a:r>
            <a:r>
              <a:rPr lang="en-US" dirty="0" err="1"/>
              <a:t>i</a:t>
            </a:r>
            <a:r>
              <a:rPr lang="en-US" dirty="0"/>
              <a:t> ];</a:t>
            </a:r>
          </a:p>
          <a:p>
            <a:pPr marL="0" indent="0">
              <a:buNone/>
            </a:pPr>
            <a:r>
              <a:rPr lang="ru-RU" dirty="0" smtClean="0"/>
              <a:t>              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j = </a:t>
            </a:r>
            <a:r>
              <a:rPr lang="en-US" dirty="0" err="1"/>
              <a:t>i</a:t>
            </a:r>
            <a:r>
              <a:rPr lang="en-US" dirty="0"/>
              <a:t> - distance</a:t>
            </a:r>
            <a:r>
              <a:rPr lang="en-US" dirty="0" smtClean="0"/>
              <a:t>;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     </a:t>
            </a:r>
            <a:r>
              <a:rPr lang="en-US" dirty="0" smtClean="0"/>
              <a:t>while</a:t>
            </a:r>
            <a:r>
              <a:rPr lang="en-US" dirty="0"/>
              <a:t>( j &gt;= 0 &amp;&amp; (x &lt; a[ j ]) )</a:t>
            </a:r>
          </a:p>
          <a:p>
            <a:pPr marL="0" indent="0">
              <a:buNone/>
            </a:pPr>
            <a:r>
              <a:rPr lang="ru-RU" dirty="0" smtClean="0"/>
              <a:t>                  </a:t>
            </a:r>
            <a:r>
              <a:rPr lang="en-US" dirty="0" smtClean="0"/>
              <a:t>{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                      </a:t>
            </a:r>
            <a:r>
              <a:rPr lang="en-US" dirty="0" smtClean="0"/>
              <a:t>a</a:t>
            </a:r>
            <a:r>
              <a:rPr lang="en-US" dirty="0"/>
              <a:t>[ j + distance ] = a[ j ];</a:t>
            </a:r>
          </a:p>
          <a:p>
            <a:pPr marL="0" indent="0">
              <a:buNone/>
            </a:pPr>
            <a:r>
              <a:rPr lang="ru-RU" dirty="0" smtClean="0"/>
              <a:t>                       </a:t>
            </a:r>
            <a:r>
              <a:rPr lang="en-US" dirty="0" smtClean="0"/>
              <a:t>j-</a:t>
            </a:r>
            <a:r>
              <a:rPr lang="en-US" dirty="0"/>
              <a:t>=distance;</a:t>
            </a:r>
          </a:p>
          <a:p>
            <a:pPr marL="0" indent="0">
              <a:buNone/>
            </a:pPr>
            <a:r>
              <a:rPr lang="ru-RU" dirty="0" smtClean="0"/>
              <a:t>                   </a:t>
            </a:r>
            <a:r>
              <a:rPr lang="en-US" dirty="0" smtClean="0"/>
              <a:t>}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                  </a:t>
            </a:r>
            <a:r>
              <a:rPr lang="en-US" dirty="0" smtClean="0"/>
              <a:t>a</a:t>
            </a:r>
            <a:r>
              <a:rPr lang="en-US" dirty="0"/>
              <a:t>[ j + distance ] = x;</a:t>
            </a:r>
          </a:p>
          <a:p>
            <a:pPr marL="0" indent="0">
              <a:buNone/>
            </a:pPr>
            <a:r>
              <a:rPr lang="ru-RU" dirty="0" smtClean="0"/>
              <a:t>              </a:t>
            </a:r>
            <a:r>
              <a:rPr lang="en-US" dirty="0" smtClean="0"/>
              <a:t>}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              </a:t>
            </a:r>
            <a:r>
              <a:rPr lang="en-US" dirty="0" smtClean="0"/>
              <a:t>distance </a:t>
            </a:r>
            <a:r>
              <a:rPr lang="en-US" dirty="0"/>
              <a:t>/= 2;</a:t>
            </a:r>
          </a:p>
          <a:p>
            <a:pPr marL="0" indent="0">
              <a:buNone/>
            </a:pPr>
            <a:r>
              <a:rPr lang="ru-RU" dirty="0" smtClean="0"/>
              <a:t>              </a:t>
            </a:r>
            <a:r>
              <a:rPr lang="en-US" dirty="0" smtClean="0"/>
              <a:t>}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1639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Стратегия выбора дистанции, использованная в программе из </a:t>
            </a:r>
            <a:r>
              <a:rPr lang="ru-RU" dirty="0" smtClean="0"/>
              <a:t>листинга, </a:t>
            </a:r>
            <a:r>
              <a:rPr lang="ru-RU" dirty="0"/>
              <a:t>не является обязательной. Более того, она не является и наилучшей. Основной недостаток подобной стратегии состоит в том, что группы, образующиеся на каждом новом шаге сортировки, являются результатом «склеивания» прежних групп. Это означает, что многие элементы в действительности уже сравнивались друг с другом. </a:t>
            </a:r>
            <a:endParaRPr lang="ru-RU" dirty="0" smtClean="0"/>
          </a:p>
          <a:p>
            <a:r>
              <a:rPr lang="ru-RU" dirty="0" smtClean="0"/>
              <a:t>Математический </a:t>
            </a:r>
            <a:r>
              <a:rPr lang="ru-RU" dirty="0"/>
              <a:t>анализ сортировки Шелла весьма не тривиален. Кнут приводит верхнюю оценку </a:t>
            </a:r>
            <a:r>
              <a:rPr lang="ru-RU" dirty="0" smtClean="0"/>
              <a:t>эффективности О(</a:t>
            </a:r>
            <a:r>
              <a:rPr lang="en-US" dirty="0" smtClean="0"/>
              <a:t>n</a:t>
            </a:r>
            <a:r>
              <a:rPr lang="en-US" baseline="30000" dirty="0" smtClean="0"/>
              <a:t>1,5</a:t>
            </a:r>
            <a:r>
              <a:rPr lang="en-US" dirty="0" smtClean="0"/>
              <a:t>)</a:t>
            </a:r>
            <a:r>
              <a:rPr lang="ru-RU" dirty="0" smtClean="0"/>
              <a:t> </a:t>
            </a:r>
            <a:r>
              <a:rPr lang="ru-RU" dirty="0"/>
              <a:t>, одновременно отмечая, что анализ алгоритма Шелла и, в частности, поиск наилучшей стратегии выбора дистанции приводит к многочисленным математическим задачам, многие из которых до конца не решены. </a:t>
            </a:r>
          </a:p>
        </p:txBody>
      </p:sp>
    </p:spTree>
    <p:extLst>
      <p:ext uri="{BB962C8B-B14F-4D97-AF65-F5344CB8AC3E}">
        <p14:creationId xmlns:p14="http://schemas.microsoft.com/office/powerpoint/2010/main" val="526217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/>
              <a:t>Сортировка простым выбором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Сортировка простым выбором основана на поиске объекта данных с минимальным значением ключа с последующим обменом его с первым элементом последовательности. После этого первый элемент исключается из рассмотрения и аналогичным образом обрабатывается фрагмент </a:t>
            </a:r>
            <a:r>
              <a:rPr lang="ru-RU" dirty="0" smtClean="0"/>
              <a:t>из</a:t>
            </a:r>
            <a:r>
              <a:rPr lang="en-US" dirty="0" smtClean="0"/>
              <a:t> </a:t>
            </a:r>
            <a:r>
              <a:rPr lang="ru-RU" dirty="0" smtClean="0"/>
              <a:t>оставшихся </a:t>
            </a:r>
            <a:r>
              <a:rPr lang="en-US" dirty="0" smtClean="0"/>
              <a:t>n-1 </a:t>
            </a:r>
            <a:r>
              <a:rPr lang="ru-RU" dirty="0" smtClean="0"/>
              <a:t>элементов</a:t>
            </a:r>
            <a:r>
              <a:rPr lang="ru-RU" dirty="0"/>
              <a:t>. Аналогичным образом процесс продолжается и далее (см. </a:t>
            </a:r>
            <a:r>
              <a:rPr lang="ru-RU" dirty="0" smtClean="0"/>
              <a:t> листинг</a:t>
            </a:r>
            <a:r>
              <a:rPr lang="en-US" dirty="0" smtClean="0"/>
              <a:t> </a:t>
            </a:r>
            <a:r>
              <a:rPr lang="ru-RU" dirty="0" smtClean="0"/>
              <a:t>на след. слайде).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819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41" y="706944"/>
            <a:ext cx="7768955" cy="545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095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50" y="764704"/>
            <a:ext cx="8023431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463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74" y="1988840"/>
            <a:ext cx="766613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900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Оценка среднего числа пересылок представляет здесь наибольшую трудность, поскольку оно находится в довольно сложной зависимости от первоначального порядка ключей. Среднее число пересылок на </a:t>
            </a:r>
            <a:r>
              <a:rPr lang="en-US" dirty="0" smtClean="0"/>
              <a:t>I </a:t>
            </a:r>
            <a:r>
              <a:rPr lang="ru-RU" dirty="0" smtClean="0"/>
              <a:t>-м </a:t>
            </a:r>
            <a:r>
              <a:rPr lang="ru-RU" dirty="0"/>
              <a:t>проходе зависит от того, сколько раз выполнилось условие a[k]&lt;a[0], a[k]&lt;a[1], … , a[k]&lt;a[k-1]. Иногда для упрощения анализа алгоритма полагают, что условия выполняются примерно в половине случаев, однако это не совсем верно, поскольку из </a:t>
            </a:r>
            <a:r>
              <a:rPr lang="ru-RU" dirty="0" err="1"/>
              <a:t>равновероятности</a:t>
            </a:r>
            <a:r>
              <a:rPr lang="ru-RU" dirty="0"/>
              <a:t> </a:t>
            </a:r>
            <a:r>
              <a:rPr lang="ru-RU" b="1" dirty="0"/>
              <a:t>исходных </a:t>
            </a:r>
            <a:r>
              <a:rPr lang="ru-RU" dirty="0"/>
              <a:t>перестановок не следует, что на каждом просмотре элемент x сравнивается в среднем с половиной возможных кандидатов.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4458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60" y="1556792"/>
            <a:ext cx="8165595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012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40" y="1484784"/>
            <a:ext cx="8113791" cy="292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8313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1058</Words>
  <Application>Microsoft Office PowerPoint</Application>
  <PresentationFormat>Экран (4:3)</PresentationFormat>
  <Paragraphs>79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Другие классические алгоритмы внутренней сортировки и их анализ </vt:lpstr>
      <vt:lpstr>Сортировка простыми вставками </vt:lpstr>
      <vt:lpstr>Презентация PowerPoint</vt:lpstr>
      <vt:lpstr>Сортировка простыми вставками </vt:lpstr>
      <vt:lpstr>Презентация PowerPoint</vt:lpstr>
      <vt:lpstr>Презентация PowerPoint</vt:lpstr>
      <vt:lpstr>Сортировка бинарными вставками </vt:lpstr>
      <vt:lpstr> </vt:lpstr>
      <vt:lpstr>Презентация PowerPoint</vt:lpstr>
      <vt:lpstr>Сортировка Шелла </vt:lpstr>
      <vt:lpstr>Сортировка Шелла </vt:lpstr>
      <vt:lpstr>Презентация PowerPoint</vt:lpstr>
      <vt:lpstr>Сортировка Шелла (простейший вариант) </vt:lpstr>
      <vt:lpstr>Презентация PowerPoint</vt:lpstr>
      <vt:lpstr>Сортировка простым выбором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Другие классические алгоритмы внутренней сортировки и их анализ </dc:title>
  <dc:creator>Галимянов Анис Фуатович</dc:creator>
  <cp:lastModifiedBy>Галимянов Анис Фуатович</cp:lastModifiedBy>
  <cp:revision>7</cp:revision>
  <dcterms:created xsi:type="dcterms:W3CDTF">2018-09-20T06:43:16Z</dcterms:created>
  <dcterms:modified xsi:type="dcterms:W3CDTF">2018-09-24T11:28:03Z</dcterms:modified>
</cp:coreProperties>
</file>