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825" r:id="rId3"/>
    <p:sldMasterId id="2147483837" r:id="rId4"/>
  </p:sldMasterIdLst>
  <p:notesMasterIdLst>
    <p:notesMasterId r:id="rId139"/>
  </p:notesMasterIdLst>
  <p:sldIdLst>
    <p:sldId id="1051" r:id="rId5"/>
    <p:sldId id="1049" r:id="rId6"/>
    <p:sldId id="537" r:id="rId7"/>
    <p:sldId id="1050" r:id="rId8"/>
    <p:sldId id="861" r:id="rId9"/>
    <p:sldId id="687" r:id="rId10"/>
    <p:sldId id="842" r:id="rId11"/>
    <p:sldId id="688" r:id="rId12"/>
    <p:sldId id="696" r:id="rId13"/>
    <p:sldId id="698" r:id="rId14"/>
    <p:sldId id="866" r:id="rId15"/>
    <p:sldId id="705" r:id="rId16"/>
    <p:sldId id="706" r:id="rId17"/>
    <p:sldId id="531" r:id="rId18"/>
    <p:sldId id="532" r:id="rId19"/>
    <p:sldId id="556" r:id="rId20"/>
    <p:sldId id="692" r:id="rId21"/>
    <p:sldId id="694" r:id="rId22"/>
    <p:sldId id="689" r:id="rId23"/>
    <p:sldId id="263" r:id="rId24"/>
    <p:sldId id="265" r:id="rId25"/>
    <p:sldId id="266" r:id="rId26"/>
    <p:sldId id="267" r:id="rId27"/>
    <p:sldId id="859" r:id="rId28"/>
    <p:sldId id="269" r:id="rId29"/>
    <p:sldId id="270" r:id="rId30"/>
    <p:sldId id="271" r:id="rId31"/>
    <p:sldId id="867" r:id="rId32"/>
    <p:sldId id="868" r:id="rId33"/>
    <p:sldId id="869" r:id="rId34"/>
    <p:sldId id="1052" r:id="rId35"/>
    <p:sldId id="1053" r:id="rId36"/>
    <p:sldId id="1054" r:id="rId37"/>
    <p:sldId id="1087" r:id="rId38"/>
    <p:sldId id="1088" r:id="rId39"/>
    <p:sldId id="1089" r:id="rId40"/>
    <p:sldId id="1057" r:id="rId41"/>
    <p:sldId id="871" r:id="rId42"/>
    <p:sldId id="872" r:id="rId43"/>
    <p:sldId id="874" r:id="rId44"/>
    <p:sldId id="875" r:id="rId45"/>
    <p:sldId id="876" r:id="rId46"/>
    <p:sldId id="877" r:id="rId47"/>
    <p:sldId id="878" r:id="rId48"/>
    <p:sldId id="879" r:id="rId49"/>
    <p:sldId id="881" r:id="rId50"/>
    <p:sldId id="882" r:id="rId51"/>
    <p:sldId id="883" r:id="rId52"/>
    <p:sldId id="884" r:id="rId53"/>
    <p:sldId id="885" r:id="rId54"/>
    <p:sldId id="886" r:id="rId55"/>
    <p:sldId id="1060" r:id="rId56"/>
    <p:sldId id="1058" r:id="rId57"/>
    <p:sldId id="1059" r:id="rId58"/>
    <p:sldId id="891" r:id="rId59"/>
    <p:sldId id="892" r:id="rId60"/>
    <p:sldId id="893" r:id="rId61"/>
    <p:sldId id="894" r:id="rId62"/>
    <p:sldId id="895" r:id="rId63"/>
    <p:sldId id="899" r:id="rId64"/>
    <p:sldId id="900" r:id="rId65"/>
    <p:sldId id="1061" r:id="rId66"/>
    <p:sldId id="1063" r:id="rId67"/>
    <p:sldId id="904" r:id="rId68"/>
    <p:sldId id="1064" r:id="rId69"/>
    <p:sldId id="905" r:id="rId70"/>
    <p:sldId id="907" r:id="rId71"/>
    <p:sldId id="908" r:id="rId72"/>
    <p:sldId id="911" r:id="rId73"/>
    <p:sldId id="912" r:id="rId74"/>
    <p:sldId id="913" r:id="rId75"/>
    <p:sldId id="1065" r:id="rId76"/>
    <p:sldId id="1066" r:id="rId77"/>
    <p:sldId id="917" r:id="rId78"/>
    <p:sldId id="918" r:id="rId79"/>
    <p:sldId id="919" r:id="rId80"/>
    <p:sldId id="1067" r:id="rId81"/>
    <p:sldId id="921" r:id="rId82"/>
    <p:sldId id="1068" r:id="rId83"/>
    <p:sldId id="1069" r:id="rId84"/>
    <p:sldId id="1070" r:id="rId85"/>
    <p:sldId id="932" r:id="rId86"/>
    <p:sldId id="933" r:id="rId87"/>
    <p:sldId id="934" r:id="rId88"/>
    <p:sldId id="1085" r:id="rId89"/>
    <p:sldId id="935" r:id="rId90"/>
    <p:sldId id="936" r:id="rId91"/>
    <p:sldId id="937" r:id="rId92"/>
    <p:sldId id="1071" r:id="rId93"/>
    <p:sldId id="1072" r:id="rId94"/>
    <p:sldId id="1073" r:id="rId95"/>
    <p:sldId id="1074" r:id="rId96"/>
    <p:sldId id="1075" r:id="rId97"/>
    <p:sldId id="1076" r:id="rId98"/>
    <p:sldId id="947" r:id="rId99"/>
    <p:sldId id="949" r:id="rId100"/>
    <p:sldId id="950" r:id="rId101"/>
    <p:sldId id="951" r:id="rId102"/>
    <p:sldId id="953" r:id="rId103"/>
    <p:sldId id="954" r:id="rId104"/>
    <p:sldId id="955" r:id="rId105"/>
    <p:sldId id="956" r:id="rId106"/>
    <p:sldId id="957" r:id="rId107"/>
    <p:sldId id="1086" r:id="rId108"/>
    <p:sldId id="1077" r:id="rId109"/>
    <p:sldId id="1078" r:id="rId110"/>
    <p:sldId id="1079" r:id="rId111"/>
    <p:sldId id="962" r:id="rId112"/>
    <p:sldId id="963" r:id="rId113"/>
    <p:sldId id="965" r:id="rId114"/>
    <p:sldId id="966" r:id="rId115"/>
    <p:sldId id="967" r:id="rId116"/>
    <p:sldId id="968" r:id="rId117"/>
    <p:sldId id="969" r:id="rId118"/>
    <p:sldId id="970" r:id="rId119"/>
    <p:sldId id="971" r:id="rId120"/>
    <p:sldId id="972" r:id="rId121"/>
    <p:sldId id="973" r:id="rId122"/>
    <p:sldId id="974" r:id="rId123"/>
    <p:sldId id="975" r:id="rId124"/>
    <p:sldId id="1080" r:id="rId125"/>
    <p:sldId id="1081" r:id="rId126"/>
    <p:sldId id="978" r:id="rId127"/>
    <p:sldId id="979" r:id="rId128"/>
    <p:sldId id="980" r:id="rId129"/>
    <p:sldId id="1082" r:id="rId130"/>
    <p:sldId id="1083" r:id="rId131"/>
    <p:sldId id="1084" r:id="rId132"/>
    <p:sldId id="987" r:id="rId133"/>
    <p:sldId id="988" r:id="rId134"/>
    <p:sldId id="1095" r:id="rId135"/>
    <p:sldId id="1093" r:id="rId136"/>
    <p:sldId id="1094" r:id="rId137"/>
    <p:sldId id="1091" r:id="rId138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9" autoAdjust="0"/>
    <p:restoredTop sz="94624" autoAdjust="0"/>
  </p:normalViewPr>
  <p:slideViewPr>
    <p:cSldViewPr>
      <p:cViewPr>
        <p:scale>
          <a:sx n="70" d="100"/>
          <a:sy n="70" d="100"/>
        </p:scale>
        <p:origin x="-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1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89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6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F9DDD-F6A2-4E8F-B889-E8AEA48141D5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D5B73-9536-41C1-8DEE-2A0FFBE44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40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1063" y="1008063"/>
            <a:ext cx="4845050" cy="3633787"/>
          </a:xfrm>
          <a:solidFill>
            <a:srgbClr val="FFFFFF"/>
          </a:solidFill>
          <a:ln/>
        </p:spPr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2799" y="4994607"/>
            <a:ext cx="4567975" cy="39439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1063" y="1008063"/>
            <a:ext cx="4845050" cy="3633787"/>
          </a:xfrm>
          <a:solidFill>
            <a:srgbClr val="FFFFFF"/>
          </a:solidFill>
          <a:ln/>
        </p:spPr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2799" y="4994607"/>
            <a:ext cx="4567975" cy="39439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E35485CF-A035-43D8-8EDF-80757029CAC1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44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E199892-08D3-4268-8C3D-A1A84EAC31CD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45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6A292DBC-B28C-4D4B-AE34-DAFA620BDC7A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53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6A292DBC-B28C-4D4B-AE34-DAFA620BDC7A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54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33E5EFB6-33F2-46E1-9528-06145E704628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55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EE605C3E-22B8-462C-ADBD-C403752E86BC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56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20CA109E-E77C-4D20-9270-88A82F2F0493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58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C96B4F8-3B34-487F-A6DE-E2D62F021354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59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6A292DBC-B28C-4D4B-AE34-DAFA620BDC7A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63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4E7BA24-854F-4E5A-8515-AAB9D5F0EA10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67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72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73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66C1B558-B533-4761-BCEA-B62EC26B6492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78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79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80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81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89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90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91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92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93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94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84C0C986-440E-498D-A32D-1C22E92399DC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97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105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106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107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121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122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1863" y="750888"/>
            <a:ext cx="4933950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126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127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fld id="{51BBE81E-4832-4A3E-A094-B041181A5979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/>
              <a:t>128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27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66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13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8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7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7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24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0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59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283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80D7-6A8C-41E1-91C7-B9B12EBE25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94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6164A-A018-4A56-875B-DF015577AD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38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937E8-8C8D-4E12-BA6C-BADE36C900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94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48F48-ACFA-4BB5-93B4-F73987B5C6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102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E39F3-F3F5-498A-9483-2B56A748BA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74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B0B1C-744B-4468-8476-0D4CA61EB0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447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7D12D-A8F8-441D-9A8C-6FE51270C2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82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C14D5-A7C6-45EB-8AE1-E43F3E505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30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7F742-1A44-4AFB-9EE1-897EC10D6B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7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E3C8C-45B5-4C16-BEB6-7B82C068E8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76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55965-5E68-47B1-A3BF-084CC4A50C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10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895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00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979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949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2490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34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109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453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15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252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63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429000"/>
            <a:ext cx="7772400" cy="114300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ru-RU"/>
              <a:t>Îáðàçåö çàãîëîâêà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648200"/>
            <a:ext cx="6400800" cy="1752600"/>
          </a:xfrm>
          <a:ln/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Îáðàçåö ïîäçàãîëîâêà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9656E-8104-4CE5-9D92-294E6A734B7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295999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B325C-79D5-4C63-9722-06AB27DC34D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280313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DEB38-9046-4704-9700-41037FB83EE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007482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412875"/>
            <a:ext cx="38100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38100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39086-F3D8-428F-8AFD-0BBA8667DC5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755669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EA535-1E9C-434D-B7E3-CC06224C51D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21292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0EDB7-164B-4D6D-8B33-3959FE5C4CF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883426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783C-D673-43EE-B8F8-64D82E6E348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523628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E567A-957D-41CC-9AAA-D8E10E15CDF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692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293DC-A397-45DB-BDAD-1E285B195E7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314734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C0198-9226-4053-B9B3-F17C04EF678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041863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285750"/>
            <a:ext cx="1943100" cy="5880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5676900" cy="5880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2437C-F4F7-4DAA-B6AF-5898647A68D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 Cyr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4353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B8B96-B6F5-49F0-801C-35A9F2413CF8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D2B7-5A0D-4496-9DD0-781D6DBB1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43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82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1B8FA-EC98-4155-9F11-98F4AD6B975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4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38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5750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5720" rIns="92075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12875"/>
            <a:ext cx="77724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5720" rIns="92075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5720" rIns="92075" bIns="45720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ru-RU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5720" rIns="92075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ru-RU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5720" rIns="92075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7FDE57-2EAF-41BE-BAD7-2C129C7BC16E}" type="slidenum">
              <a:rPr kumimoji="1" lang="ru-RU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039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6633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Font typeface="Wingdings" pitchFamily="2" charset="2"/>
        <a:buChar char="§"/>
        <a:defRPr kumimoji="1" sz="2400">
          <a:solidFill>
            <a:srgbClr val="6633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–"/>
        <a:defRPr kumimoji="1" sz="2400">
          <a:solidFill>
            <a:srgbClr val="663300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Font typeface="Monotype Sorts" charset="2"/>
        <a:buChar char="u"/>
        <a:defRPr kumimoji="1" sz="2400">
          <a:solidFill>
            <a:srgbClr val="663300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–"/>
        <a:defRPr kumimoji="1" sz="2400">
          <a:solidFill>
            <a:srgbClr val="663300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•"/>
        <a:defRPr kumimoji="1" sz="2400">
          <a:solidFill>
            <a:srgbClr val="663300"/>
          </a:solidFill>
          <a:latin typeface="+mn-lt"/>
        </a:defRPr>
      </a:lvl5pPr>
      <a:lvl6pPr marL="25146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•"/>
        <a:defRPr kumimoji="1" sz="2400">
          <a:solidFill>
            <a:srgbClr val="663300"/>
          </a:solidFill>
          <a:latin typeface="+mn-lt"/>
        </a:defRPr>
      </a:lvl6pPr>
      <a:lvl7pPr marL="29718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•"/>
        <a:defRPr kumimoji="1" sz="2400">
          <a:solidFill>
            <a:srgbClr val="663300"/>
          </a:solidFill>
          <a:latin typeface="+mn-lt"/>
        </a:defRPr>
      </a:lvl7pPr>
      <a:lvl8pPr marL="34290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•"/>
        <a:defRPr kumimoji="1" sz="2400">
          <a:solidFill>
            <a:srgbClr val="663300"/>
          </a:solidFill>
          <a:latin typeface="+mn-lt"/>
        </a:defRPr>
      </a:lvl8pPr>
      <a:lvl9pPr marL="3886200" indent="-228600" algn="l" rtl="0" eaLnBrk="0" fontAlgn="base" hangingPunct="0">
        <a:spcBef>
          <a:spcPct val="50000"/>
        </a:spcBef>
        <a:spcAft>
          <a:spcPct val="0"/>
        </a:spcAft>
        <a:buClr>
          <a:srgbClr val="663300"/>
        </a:buClr>
        <a:buChar char="•"/>
        <a:defRPr kumimoji="1" sz="2400">
          <a:solidFill>
            <a:srgbClr val="6633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hodolog.ru/books/mni.pdf" TargetMode="External"/><Relationship Id="rId2" Type="http://schemas.openxmlformats.org/officeDocument/2006/relationships/hyperlink" Target="https://www.gumer.info/bibliotek_Buks/Psihol/nemov3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studmed.ru/obrazcov-pi-metody-i-metodologiya-psihologo-pedagogicheskogo-issledovaniya_f1ee6de6a4d.html" TargetMode="Externa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2736"/>
            <a:ext cx="3635896" cy="93610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7" name="Picture 3" descr="C:\Users\MSShafigullin\Desktop\Проекты\Ассоциация выпускников\kfu_logo_2l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3001"/>
            <a:ext cx="2945406" cy="39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79912" y="1136066"/>
            <a:ext cx="5040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+mj-lt"/>
              </a:rPr>
              <a:t>Научное исследование. </a:t>
            </a:r>
            <a:endParaRPr lang="ru-RU" sz="2800" b="1" dirty="0" smtClean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j-lt"/>
              </a:rPr>
              <a:t>Психолого-педагогическое исследование.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j-lt"/>
              </a:rPr>
              <a:t>Научный аппарат психолого-педагогического </a:t>
            </a:r>
            <a:r>
              <a:rPr lang="ru-RU" sz="2800" b="1" dirty="0">
                <a:solidFill>
                  <a:srgbClr val="0070C0"/>
                </a:solidFill>
                <a:latin typeface="+mj-lt"/>
              </a:rPr>
              <a:t>исследования</a:t>
            </a:r>
            <a:endParaRPr lang="ru-RU" sz="2800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3861048"/>
            <a:ext cx="6204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endParaRPr lang="ru-RU" sz="2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4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Дроздикова-Зарипова</a:t>
            </a:r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А.Р.</a:t>
            </a:r>
          </a:p>
          <a:p>
            <a:pPr algn="ctr"/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24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к.п.н</a:t>
            </a:r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., доцент</a:t>
            </a:r>
            <a:endParaRPr lang="ru-RU" sz="2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Институт психологии и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0149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ru-RU" dirty="0" smtClean="0"/>
              <a:t>Научное </a:t>
            </a:r>
            <a:r>
              <a:rPr lang="ru-RU" dirty="0"/>
              <a:t>исследование: понятие, характеристики, </a:t>
            </a:r>
            <a:r>
              <a:rPr lang="ru-RU" dirty="0" smtClean="0"/>
              <a:t>структура.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Психолого-педагогическое исследование: сущность, классификации, этапы.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dirty="0" smtClean="0"/>
              <a:t>Научный аппарат психолого-педагогического исследования.</a:t>
            </a:r>
            <a:endParaRPr lang="ru-RU" dirty="0">
              <a:cs typeface="Arial" panose="020B0604020202020204" pitchFamily="34" charset="0"/>
            </a:endParaRPr>
          </a:p>
          <a:p>
            <a:pPr marL="514350" indent="-514350" algn="just">
              <a:buAutoNum type="arabicPeriod"/>
            </a:pPr>
            <a:endParaRPr lang="ru-RU" sz="2800" dirty="0" smtClean="0"/>
          </a:p>
          <a:p>
            <a:pPr marL="0" indent="0" algn="just">
              <a:buNone/>
            </a:pPr>
            <a:endParaRPr lang="ru-RU" sz="28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54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1" y="301625"/>
            <a:ext cx="770485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Деятельность </a:t>
            </a:r>
            <a:r>
              <a:rPr lang="ru-RU" b="1" dirty="0">
                <a:solidFill>
                  <a:schemeClr val="tx1"/>
                </a:solidFill>
              </a:rPr>
              <a:t>в сфере науки —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научное исследование —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827213"/>
            <a:ext cx="7712025" cy="4114800"/>
          </a:xfrm>
        </p:spPr>
        <p:txBody>
          <a:bodyPr/>
          <a:lstStyle/>
          <a:p>
            <a:pPr marL="0" indent="354013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особая форма процесса познания, такое систематическое и целенаправленное изучение объектов, в котором используются средства и методы наук и которое завершается формированием знаний об изучаемых объектах.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74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Отличительные признаки научного исследования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ru-RU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- это </a:t>
            </a:r>
            <a:r>
              <a:rPr lang="ru-RU" dirty="0">
                <a:solidFill>
                  <a:srgbClr val="000099"/>
                </a:solidFill>
                <a:cs typeface="Times New Roman" panose="02020603050405020304" pitchFamily="18" charset="0"/>
              </a:rPr>
              <a:t>обязательно целенаправленный процесс</a:t>
            </a:r>
            <a:r>
              <a:rPr lang="ru-RU" dirty="0">
                <a:cs typeface="Times New Roman" panose="02020603050405020304" pitchFamily="18" charset="0"/>
              </a:rPr>
              <a:t>, достижение осознанно поставленной цели, четко сформулированных задач;</a:t>
            </a:r>
          </a:p>
          <a:p>
            <a:pPr marL="0" indent="0" algn="just">
              <a:buNone/>
            </a:pPr>
            <a:r>
              <a:rPr lang="ru-RU" dirty="0"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99"/>
                </a:solidFill>
                <a:cs typeface="Times New Roman" panose="02020603050405020304" pitchFamily="18" charset="0"/>
              </a:rPr>
              <a:t>это процесс, направленный на поиск нового</a:t>
            </a:r>
            <a:r>
              <a:rPr lang="ru-RU" dirty="0">
                <a:cs typeface="Times New Roman" panose="02020603050405020304" pitchFamily="18" charset="0"/>
              </a:rPr>
              <a:t>, на творчество, на открытие неизвестного, на выдвижение оригинальных идей, на новое освещение рассматриваемых вопросов;</a:t>
            </a:r>
          </a:p>
          <a:p>
            <a:pPr marL="0" indent="0" algn="just">
              <a:buNone/>
            </a:pPr>
            <a:r>
              <a:rPr lang="ru-RU" dirty="0"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99"/>
                </a:solidFill>
                <a:cs typeface="Times New Roman" panose="02020603050405020304" pitchFamily="18" charset="0"/>
              </a:rPr>
              <a:t>оно характеризуется систематичностью</a:t>
            </a:r>
            <a:r>
              <a:rPr lang="ru-RU" dirty="0">
                <a:cs typeface="Times New Roman" panose="02020603050405020304" pitchFamily="18" charset="0"/>
              </a:rPr>
              <a:t>: здесь упорядочены, приведены в систему и сам процесс исследования, и его результаты;</a:t>
            </a:r>
          </a:p>
          <a:p>
            <a:pPr marL="0" indent="0" algn="just">
              <a:buNone/>
            </a:pPr>
            <a:r>
              <a:rPr lang="ru-RU" dirty="0"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99"/>
                </a:solidFill>
                <a:cs typeface="Times New Roman" panose="02020603050405020304" pitchFamily="18" charset="0"/>
              </a:rPr>
              <a:t>ему присуща строгая доказательность</a:t>
            </a:r>
            <a:r>
              <a:rPr lang="ru-RU" dirty="0">
                <a:cs typeface="Times New Roman" panose="02020603050405020304" pitchFamily="18" charset="0"/>
              </a:rPr>
              <a:t>, последовательное обоснование сделанных обобщений и выводов.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706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Основные средства </a:t>
            </a:r>
            <a:r>
              <a:rPr lang="ru-RU" dirty="0" smtClean="0">
                <a:solidFill>
                  <a:srgbClr val="FF0000"/>
                </a:solidFill>
              </a:rPr>
              <a:t>научного </a:t>
            </a:r>
            <a:r>
              <a:rPr lang="ru-RU" dirty="0">
                <a:solidFill>
                  <a:srgbClr val="FF0000"/>
                </a:solidFill>
              </a:rPr>
              <a:t>исследования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27213"/>
            <a:ext cx="7640017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совокупность научных методов</a:t>
            </a:r>
            <a:r>
              <a:rPr lang="ru-RU" sz="2600" dirty="0">
                <a:latin typeface="+mj-lt"/>
                <a:cs typeface="Times New Roman" panose="02020603050405020304" pitchFamily="18" charset="0"/>
              </a:rPr>
              <a:t>, всесторонне обоснованных и сведенных в научную систему;</a:t>
            </a:r>
          </a:p>
          <a:p>
            <a:pPr marL="0" indent="0" algn="just">
              <a:buNone/>
            </a:pPr>
            <a:r>
              <a:rPr lang="ru-RU" sz="2600" dirty="0">
                <a:latin typeface="+mj-lt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совокупность понятий</a:t>
            </a:r>
            <a:r>
              <a:rPr lang="ru-RU" sz="2600" dirty="0">
                <a:latin typeface="+mj-lt"/>
                <a:cs typeface="Times New Roman" panose="02020603050405020304" pitchFamily="18" charset="0"/>
              </a:rPr>
              <a:t>, строго определенных терминов, связанных между собою и образующих характерный язык науки;</a:t>
            </a:r>
          </a:p>
          <a:p>
            <a:pPr marL="0" indent="0" algn="just">
              <a:buNone/>
            </a:pPr>
            <a:r>
              <a:rPr lang="ru-RU" sz="2600" dirty="0">
                <a:latin typeface="+mj-lt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оборудование, аппаратура, техническое </a:t>
            </a:r>
            <a:r>
              <a:rPr lang="ru-RU" sz="2600" dirty="0" smtClean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обеспечение</a:t>
            </a:r>
            <a:r>
              <a:rPr lang="ru-RU" sz="26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ru-RU" sz="2600" dirty="0"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776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428625"/>
            <a:ext cx="7807325" cy="496888"/>
          </a:xfrm>
        </p:spPr>
        <p:txBody>
          <a:bodyPr>
            <a:noAutofit/>
          </a:bodyPr>
          <a:lstStyle/>
          <a:p>
            <a:pPr algn="ctr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ru-RU" sz="3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П</a:t>
            </a:r>
            <a:r>
              <a:rPr lang="en-GB" sz="36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едагогическ</a:t>
            </a:r>
            <a:r>
              <a:rPr lang="ru-RU" sz="36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ое</a:t>
            </a:r>
            <a:r>
              <a:rPr lang="en-GB" sz="3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исследование</a:t>
            </a:r>
            <a:endParaRPr lang="en-GB" sz="36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539552" y="1340769"/>
            <a:ext cx="8175823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indent="354013"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00"/>
                </a:solidFill>
                <a:latin typeface="Arial" charset="0"/>
                <a:cs typeface="Arial" charset="0"/>
              </a:rPr>
              <a:t>Педагогическое исследование - процесс и результат научной деятельности, направленной на получение новых знаний о закономерностях образования, его структуре и механизмах, содержании, принципах и технологиях.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00"/>
                </a:solidFill>
                <a:latin typeface="Arial" charset="0"/>
                <a:cs typeface="Arial" charset="0"/>
              </a:rPr>
              <a:t>Педагогическое исследование объясняет и предсказывает факты и </a:t>
            </a:r>
            <a:r>
              <a:rPr lang="ru-RU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явления. </a:t>
            </a:r>
            <a:endParaRPr lang="ru-RU" sz="28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В. М. Полонский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635271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Цель педагогического научного исследования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352928" cy="511494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+mj-lt"/>
              </a:rPr>
              <a:t>        1. Выявление новых знаний о педагогических процессах и явлениях обучения и воспитания.</a:t>
            </a:r>
          </a:p>
          <a:p>
            <a:pPr algn="just">
              <a:buNone/>
            </a:pPr>
            <a:r>
              <a:rPr lang="ru-RU" dirty="0" smtClean="0">
                <a:latin typeface="+mj-lt"/>
              </a:rPr>
              <a:t/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latin typeface="+mj-lt"/>
              </a:rPr>
              <a:t>     2. Выявление их отличительных особенностей (структура, действие, история развития).</a:t>
            </a:r>
          </a:p>
          <a:p>
            <a:pPr algn="just">
              <a:buNone/>
            </a:pPr>
            <a:r>
              <a:rPr lang="ru-RU" dirty="0" smtClean="0">
                <a:latin typeface="+mj-lt"/>
              </a:rPr>
              <a:t/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latin typeface="+mj-lt"/>
              </a:rPr>
              <a:t>     3. Выявление системы и принципов, т. е. объективных закономерных связей между педагогическими процессами и явлениями.</a:t>
            </a:r>
            <a:br>
              <a:rPr lang="ru-RU" dirty="0" smtClean="0">
                <a:latin typeface="+mj-lt"/>
              </a:rPr>
            </a:br>
            <a:endParaRPr lang="ru-RU" dirty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005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301625"/>
            <a:ext cx="7640017" cy="125516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>
                <a:solidFill>
                  <a:srgbClr val="FF0000"/>
                </a:solidFill>
              </a:rPr>
              <a:t>Сложность педагогического исследования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700808"/>
            <a:ext cx="8157790" cy="418723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endParaRPr lang="ru-RU" sz="2400" dirty="0" smtClean="0">
              <a:solidFill>
                <a:schemeClr val="bg2"/>
              </a:solidFill>
              <a:latin typeface="+mj-lt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 dirty="0" smtClean="0">
                <a:latin typeface="+mj-lt"/>
              </a:rPr>
              <a:t>Неповторимость, неоднозначность протекания педагогических процессов и явлений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 dirty="0" smtClean="0">
                <a:latin typeface="+mj-lt"/>
              </a:rPr>
              <a:t>Зависимость педагогического процесса от личности педагога, исследователя и других субъективных факторов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 dirty="0" smtClean="0">
                <a:latin typeface="+mj-lt"/>
              </a:rPr>
              <a:t>Трудности в использовании лабораторных методов исследования и замеров получаемых результатов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 dirty="0" smtClean="0">
                <a:latin typeface="+mj-lt"/>
              </a:rPr>
              <a:t>Ограниченность использования методов математической статистики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600" dirty="0" smtClean="0">
                <a:latin typeface="+mj-lt"/>
              </a:rPr>
              <a:t>Достаточно обобщенный характер полученных выводов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dirty="0" smtClean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8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01625"/>
            <a:ext cx="8244408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Психологическое исследование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27213"/>
            <a:ext cx="8064896" cy="4114800"/>
          </a:xfrm>
        </p:spPr>
        <p:txBody>
          <a:bodyPr/>
          <a:lstStyle/>
          <a:p>
            <a:pPr marL="114300" indent="328613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b="1" dirty="0">
                <a:latin typeface="Calibri"/>
                <a:ea typeface="Calibri"/>
                <a:cs typeface="Times New Roman"/>
              </a:rPr>
              <a:t>Психологическое исследование – это способ научного познания сущности психических явлений и их закономерностей.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084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360363" y="116633"/>
            <a:ext cx="8183562" cy="936103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Уровни  исследований</a:t>
            </a:r>
          </a:p>
        </p:txBody>
      </p:sp>
      <p:graphicFrame>
        <p:nvGraphicFramePr>
          <p:cNvPr id="1433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815188"/>
              </p:ext>
            </p:extLst>
          </p:nvPr>
        </p:nvGraphicFramePr>
        <p:xfrm>
          <a:off x="251520" y="1196752"/>
          <a:ext cx="8640960" cy="5539016"/>
        </p:xfrm>
        <a:graphic>
          <a:graphicData uri="http://schemas.openxmlformats.org/drawingml/2006/table">
            <a:tbl>
              <a:tblPr/>
              <a:tblGrid>
                <a:gridCol w="2876186"/>
                <a:gridCol w="2869096"/>
                <a:gridCol w="2895678"/>
              </a:tblGrid>
              <a:tr h="108924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Эмпирический (практический)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Теоретический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Методологический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4449772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Устанавливаются новые факты в науке и выводятся эмпирические закономерности; накопление, отбор, сопоставление, мыслительный анализ и синтез, количественная и качественная обработка полученных в ходе практического исследования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научных фактов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Выдвигаются и формулируются основные, общие психолого-педагогические закономерности, позволяющие  объяснить  ранее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открытые факты, предсказать и предвидеть будущие события и факты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На базе эмпирических и теоретических исследований формулируются общие принципы и методы исследования научных явлений, построения теории. Исследования этого уровня называют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фундаментальными.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ни представляют собой крупный научный вклад в исследуемую область</a:t>
                      </a:r>
                    </a:p>
                  </a:txBody>
                  <a:tcPr marL="90000" marR="90000" marT="87048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767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355600" algn="just"/>
            <a:r>
              <a:rPr lang="ru-RU" sz="3200" dirty="0"/>
              <a:t>При проведении </a:t>
            </a:r>
            <a:r>
              <a:rPr lang="ru-RU" sz="3200" dirty="0" smtClean="0"/>
              <a:t>научно-психолого-педагогического </a:t>
            </a:r>
            <a:r>
              <a:rPr lang="ru-RU" sz="3200" dirty="0"/>
              <a:t>исследования </a:t>
            </a:r>
            <a:r>
              <a:rPr lang="ru-RU" sz="3200" dirty="0" smtClean="0"/>
              <a:t>необходимо: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8064896" cy="452923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300" dirty="0" smtClean="0"/>
              <a:t>исходить </a:t>
            </a:r>
            <a:r>
              <a:rPr lang="ru-RU" sz="2300" dirty="0"/>
              <a:t>из </a:t>
            </a:r>
            <a:r>
              <a:rPr lang="ru-RU" sz="2300" dirty="0">
                <a:solidFill>
                  <a:srgbClr val="000099"/>
                </a:solidFill>
              </a:rPr>
              <a:t>объективности и </a:t>
            </a:r>
            <a:r>
              <a:rPr lang="ru-RU" sz="2300" dirty="0" smtClean="0"/>
              <a:t>обусловленности </a:t>
            </a:r>
            <a:r>
              <a:rPr lang="ru-RU" sz="2300" dirty="0"/>
              <a:t>психолого-педагогических явлений определенными условиями, факторами, причинами</a:t>
            </a:r>
            <a:r>
              <a:rPr lang="ru-RU" sz="2300" dirty="0" smtClean="0"/>
              <a:t>;</a:t>
            </a:r>
            <a:endParaRPr lang="ru-RU" sz="2300" dirty="0"/>
          </a:p>
          <a:p>
            <a:pPr algn="just"/>
            <a:r>
              <a:rPr lang="ru-RU" sz="2300" dirty="0"/>
              <a:t>обеспечить </a:t>
            </a:r>
            <a:r>
              <a:rPr lang="ru-RU" sz="2300" dirty="0">
                <a:solidFill>
                  <a:srgbClr val="000099"/>
                </a:solidFill>
              </a:rPr>
              <a:t>целостный подход </a:t>
            </a:r>
            <a:r>
              <a:rPr lang="ru-RU" sz="2300" dirty="0"/>
              <a:t>в изучении педагогических явлений и процессов;</a:t>
            </a:r>
          </a:p>
          <a:p>
            <a:pPr algn="just"/>
            <a:r>
              <a:rPr lang="ru-RU" sz="2300" dirty="0"/>
              <a:t>изучать явление </a:t>
            </a:r>
            <a:r>
              <a:rPr lang="ru-RU" sz="2300" dirty="0">
                <a:solidFill>
                  <a:srgbClr val="000099"/>
                </a:solidFill>
              </a:rPr>
              <a:t>в его развитии</a:t>
            </a:r>
            <a:r>
              <a:rPr lang="ru-RU" sz="2300" dirty="0"/>
              <a:t>;</a:t>
            </a:r>
          </a:p>
          <a:p>
            <a:pPr algn="just"/>
            <a:r>
              <a:rPr lang="ru-RU" sz="2300" dirty="0"/>
              <a:t>изучать данное явление </a:t>
            </a:r>
            <a:r>
              <a:rPr lang="ru-RU" sz="2300" dirty="0">
                <a:solidFill>
                  <a:srgbClr val="000099"/>
                </a:solidFill>
              </a:rPr>
              <a:t>в его связях и взаимодействии с другими явлениями;</a:t>
            </a:r>
          </a:p>
          <a:p>
            <a:pPr algn="just"/>
            <a:r>
              <a:rPr lang="ru-RU" sz="2300" dirty="0"/>
              <a:t>рассматривать </a:t>
            </a:r>
            <a:r>
              <a:rPr lang="ru-RU" sz="2300" dirty="0">
                <a:solidFill>
                  <a:srgbClr val="000099"/>
                </a:solidFill>
              </a:rPr>
              <a:t>процесс развития </a:t>
            </a:r>
            <a:r>
              <a:rPr lang="ru-RU" sz="2300" dirty="0"/>
              <a:t>как самодвижение и саморазвитие, </a:t>
            </a:r>
            <a:r>
              <a:rPr lang="ru-RU" sz="2300" dirty="0">
                <a:solidFill>
                  <a:srgbClr val="000099"/>
                </a:solidFill>
              </a:rPr>
              <a:t>обусловленное присущими ему внутренними противоречиями</a:t>
            </a:r>
            <a:r>
              <a:rPr lang="ru-RU" sz="2300" dirty="0"/>
              <a:t>, выступающими как движущая сила и источник развития.</a:t>
            </a:r>
          </a:p>
          <a:p>
            <a:pPr marL="0" indent="0" algn="just">
              <a:buNone/>
            </a:pPr>
            <a:endParaRPr lang="ru-RU" sz="22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863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19" y="332656"/>
            <a:ext cx="8518305" cy="114300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</a:rPr>
              <a:t>Профессионально-этические требования к проведению психолого-педагогического исследования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27215"/>
            <a:ext cx="8281616" cy="4770437"/>
          </a:xfrm>
        </p:spPr>
        <p:txBody>
          <a:bodyPr/>
          <a:lstStyle/>
          <a:p>
            <a:r>
              <a:rPr lang="ru-RU" sz="2800" dirty="0">
                <a:latin typeface="Arial" charset="0"/>
              </a:rPr>
              <a:t>Принцип соблюдения тайны</a:t>
            </a:r>
          </a:p>
          <a:p>
            <a:r>
              <a:rPr lang="ru-RU" sz="2800" dirty="0">
                <a:latin typeface="Arial" charset="0"/>
              </a:rPr>
              <a:t>Принцип научной обоснованности</a:t>
            </a:r>
          </a:p>
          <a:p>
            <a:r>
              <a:rPr lang="ru-RU" sz="2800" dirty="0">
                <a:latin typeface="Arial" charset="0"/>
              </a:rPr>
              <a:t>Принцип </a:t>
            </a:r>
            <a:r>
              <a:rPr lang="ru-RU" sz="2800" dirty="0" err="1">
                <a:latin typeface="Arial" charset="0"/>
              </a:rPr>
              <a:t>ненанесения</a:t>
            </a:r>
            <a:r>
              <a:rPr lang="ru-RU" sz="2800" dirty="0">
                <a:latin typeface="Arial" charset="0"/>
              </a:rPr>
              <a:t> ущерба</a:t>
            </a:r>
          </a:p>
          <a:p>
            <a:r>
              <a:rPr lang="ru-RU" sz="2800" dirty="0">
                <a:latin typeface="Arial" charset="0"/>
              </a:rPr>
              <a:t>Принцип объективности выводов</a:t>
            </a:r>
          </a:p>
          <a:p>
            <a:r>
              <a:rPr lang="ru-RU" sz="2800" dirty="0">
                <a:latin typeface="Arial" charset="0"/>
              </a:rPr>
              <a:t>Принцип эффективности предлагаемых рекомендаций</a:t>
            </a:r>
          </a:p>
          <a:p>
            <a:pPr>
              <a:buFont typeface="Wingdings" pitchFamily="2" charset="2"/>
              <a:buNone/>
            </a:pPr>
            <a:endParaRPr lang="ru-RU" sz="2800" b="1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sz="28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085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09600" y="228600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2800" b="1" dirty="0">
                <a:solidFill>
                  <a:srgbClr val="990033"/>
                </a:solidFill>
                <a:latin typeface="Verdana" pitchFamily="34" charset="0"/>
              </a:rPr>
              <a:t>НОРМЫ НАУЧНОЙ ЭТИКИ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9001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36170"/>
              </p:ext>
            </p:extLst>
          </p:nvPr>
        </p:nvGraphicFramePr>
        <p:xfrm>
          <a:off x="465138" y="1060450"/>
          <a:ext cx="8366125" cy="527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7" name="Picture" r:id="rId4" imgW="3733372" imgH="2559549" progId="Word.Picture.8">
                  <p:embed/>
                </p:oleObj>
              </mc:Choice>
              <mc:Fallback>
                <p:oleObj name="Picture" r:id="rId4" imgW="3733372" imgH="2559549" progId="Word.Picture.8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060450"/>
                        <a:ext cx="8366125" cy="527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74919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Общие типы научных исследований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42984"/>
            <a:ext cx="8496944" cy="538236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i="1" dirty="0" smtClean="0"/>
              <a:t>Фундаментальное</a:t>
            </a:r>
            <a:r>
              <a:rPr lang="ru-RU" dirty="0" smtClean="0"/>
              <a:t> исследование направлено на познание реальности без учета практического эффекта от применения знания. </a:t>
            </a:r>
          </a:p>
          <a:p>
            <a:pPr algn="just"/>
            <a:r>
              <a:rPr lang="ru-RU" b="1" i="1" dirty="0" smtClean="0"/>
              <a:t>Прикладное</a:t>
            </a:r>
            <a:r>
              <a:rPr lang="ru-RU" dirty="0" smtClean="0"/>
              <a:t> исследование проводится в целях получения знания, которое должно быть использовано для решения конкретной практической задачи. </a:t>
            </a:r>
          </a:p>
          <a:p>
            <a:pPr algn="just"/>
            <a:r>
              <a:rPr lang="ru-RU" b="1" i="1" dirty="0" err="1" smtClean="0"/>
              <a:t>Монодисциплинарные</a:t>
            </a:r>
            <a:r>
              <a:rPr lang="ru-RU" dirty="0" smtClean="0"/>
              <a:t> исследования проводятся в рамках отдельной науки (в данном случае — психологии или педагогики). </a:t>
            </a:r>
          </a:p>
          <a:p>
            <a:pPr algn="just"/>
            <a:r>
              <a:rPr lang="ru-RU" b="1" i="1" dirty="0" smtClean="0"/>
              <a:t>Междисциплинарные</a:t>
            </a:r>
            <a:r>
              <a:rPr lang="ru-RU" dirty="0" smtClean="0"/>
              <a:t> исследования требуют участия специалистов различных областей и проводятся на стыке нескольких научных дисциплин. </a:t>
            </a:r>
          </a:p>
          <a:p>
            <a:pPr algn="just"/>
            <a:r>
              <a:rPr lang="ru-RU" b="1" i="1" dirty="0" smtClean="0"/>
              <a:t>Комплексные </a:t>
            </a:r>
            <a:r>
              <a:rPr lang="ru-RU" dirty="0" smtClean="0"/>
              <a:t>исследования проводятся с помощью системы методов и методик, посредством которых ученые стремятся охватить максимально (или оптимально) возможное число значимых параметров изучаемой реальности. </a:t>
            </a:r>
          </a:p>
          <a:p>
            <a:pPr algn="just"/>
            <a:r>
              <a:rPr lang="ru-RU" b="1" i="1" dirty="0" smtClean="0"/>
              <a:t>Однофакторное</a:t>
            </a:r>
            <a:r>
              <a:rPr lang="ru-RU" i="1" dirty="0" smtClean="0"/>
              <a:t>, </a:t>
            </a:r>
            <a:r>
              <a:rPr lang="ru-RU" dirty="0" smtClean="0"/>
              <a:t>или </a:t>
            </a:r>
            <a:r>
              <a:rPr lang="ru-RU" b="1" i="1" dirty="0" smtClean="0"/>
              <a:t>аналитическое</a:t>
            </a:r>
            <a:r>
              <a:rPr lang="ru-RU" i="1" dirty="0" smtClean="0"/>
              <a:t>, </a:t>
            </a:r>
            <a:r>
              <a:rPr lang="ru-RU" dirty="0" smtClean="0"/>
              <a:t>исследование направлено на выявление одного, наиболее существенного, по мнению исследователя, аспекта реальности.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312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Типы исследования в зависимости от их </a:t>
            </a:r>
            <a:r>
              <a:rPr lang="ru-RU" sz="3200" b="1" i="1" dirty="0" smtClean="0">
                <a:solidFill>
                  <a:srgbClr val="C00000"/>
                </a:solidFill>
              </a:rPr>
              <a:t>цели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1" y="1285860"/>
            <a:ext cx="8230273" cy="535785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i="1" dirty="0" smtClean="0"/>
              <a:t>Поисковые исследования</a:t>
            </a:r>
            <a:r>
              <a:rPr lang="ru-RU" b="1" dirty="0" smtClean="0"/>
              <a:t>.</a:t>
            </a:r>
            <a:r>
              <a:rPr lang="ru-RU" dirty="0" smtClean="0"/>
              <a:t> Проводятся с целью решения проблемы, которую никто не ставил или не решал подобным методом. </a:t>
            </a:r>
          </a:p>
          <a:p>
            <a:pPr algn="just"/>
            <a:r>
              <a:rPr lang="ru-RU" b="1" i="1" dirty="0" smtClean="0"/>
              <a:t>Критические исследования.</a:t>
            </a:r>
            <a:r>
              <a:rPr lang="ru-RU" dirty="0" smtClean="0"/>
              <a:t> Проводятся в целях опровержения существующей теории, модели, гипотезы, закона и пр. или для проверки того, какая из двух альтернативных гипотез точнее прогнозирует реальность. </a:t>
            </a:r>
          </a:p>
          <a:p>
            <a:pPr algn="just"/>
            <a:r>
              <a:rPr lang="ru-RU" b="1" i="1" dirty="0" smtClean="0"/>
              <a:t>Уточняющее исследование.</a:t>
            </a:r>
            <a:r>
              <a:rPr lang="ru-RU" dirty="0" smtClean="0"/>
              <a:t> Устанавливают границ, в пределах которых теория предсказывает факты и эмпирические закономерности. </a:t>
            </a:r>
          </a:p>
          <a:p>
            <a:pPr algn="just"/>
            <a:r>
              <a:rPr lang="ru-RU" b="1" i="1" dirty="0" smtClean="0"/>
              <a:t>Воспроизводящее исследование</a:t>
            </a:r>
            <a:r>
              <a:rPr lang="ru-RU" b="1" dirty="0" smtClean="0"/>
              <a:t>. </a:t>
            </a:r>
            <a:r>
              <a:rPr lang="ru-RU" dirty="0" smtClean="0"/>
              <a:t>Его цель — точное повторение эксперимента предшественников для определения достоверности, надежности и объективности полученных результатов. </a:t>
            </a:r>
          </a:p>
          <a:p>
            <a:pPr algn="just"/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896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428625"/>
            <a:ext cx="7807325" cy="496888"/>
          </a:xfrm>
        </p:spPr>
        <p:txBody>
          <a:bodyPr>
            <a:normAutofit fontScale="90000"/>
          </a:bodyPr>
          <a:lstStyle/>
          <a:p>
            <a:pPr algn="ctr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П</a:t>
            </a:r>
            <a:r>
              <a:rPr lang="en-GB" sz="28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едагогически</a:t>
            </a:r>
            <a:r>
              <a:rPr lang="ru-RU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е</a:t>
            </a:r>
            <a:r>
              <a:rPr lang="en-GB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исследования</a:t>
            </a:r>
            <a:endParaRPr lang="en-GB" sz="2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571472" y="2014357"/>
            <a:ext cx="807243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charset="0"/>
                <a:cs typeface="Arial" charset="0"/>
              </a:rPr>
              <a:t>Фундаментальные исследования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своим результатом имеют обобщающие концепции, которые подводят итоги теоретических и практических достижений педагогики или предлагают модели развития педагогических систем на прогностической основе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571472" y="3657431"/>
            <a:ext cx="807243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charset="0"/>
                <a:cs typeface="Arial" charset="0"/>
              </a:rPr>
              <a:t>Прикладные исследования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это работы, направленные на углубленное изучение отдельных сторон педагогического процесса, вскрытие закономерностей многосторонней педагогической практики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71472" y="5291752"/>
            <a:ext cx="8072438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charset="0"/>
                <a:cs typeface="Arial" charset="0"/>
              </a:rPr>
              <a:t>Разработки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 направлены на обоснование конкретных научно-практических рекомендаций, учитывающих уже известные теоретические положения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228820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755577" y="404665"/>
            <a:ext cx="7776864" cy="6453336"/>
          </a:xfrm>
        </p:spPr>
        <p:txBody>
          <a:bodyPr/>
          <a:lstStyle/>
          <a:p>
            <a:pPr marL="0" indent="355600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Фундаментальные исследования призваны разрешать </a:t>
            </a:r>
            <a:r>
              <a:rPr lang="ru-RU" sz="2800" b="1" dirty="0">
                <a:latin typeface="Arial" charset="0"/>
              </a:rPr>
              <a:t>задачи стратегического характера. </a:t>
            </a:r>
          </a:p>
          <a:p>
            <a:pPr algn="just">
              <a:buFont typeface="Wingdings" pitchFamily="2" charset="2"/>
              <a:buNone/>
            </a:pPr>
            <a:endParaRPr lang="ru-RU" sz="2800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just">
              <a:buFont typeface="Wingdings" pitchFamily="2" charset="2"/>
              <a:buNone/>
            </a:pPr>
            <a:r>
              <a:rPr lang="ru-RU" sz="2800" dirty="0" smtClean="0">
                <a:solidFill>
                  <a:schemeClr val="tx2"/>
                </a:solidFill>
                <a:latin typeface="Arial" charset="0"/>
              </a:rPr>
              <a:t>Главным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критерием фундаментального исследования в области педагогики служит решение перспективной задачи:</a:t>
            </a:r>
            <a:r>
              <a:rPr lang="ru-RU" sz="2800" dirty="0">
                <a:latin typeface="Arial" charset="0"/>
              </a:rPr>
              <a:t> подготовить развитие науки в течение ближайших 10-15 и более лет, а также сделать теоретические выводы, которые внесут серьезные изменения в логику развития самой науки.</a:t>
            </a:r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99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01625"/>
            <a:ext cx="7568009" cy="114300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75000"/>
                  </a:schemeClr>
                </a:solidFill>
              </a:rPr>
              <a:t>Отличительные черты разработок: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827585" y="1628775"/>
            <a:ext cx="7920879" cy="4752553"/>
          </a:xfrm>
        </p:spPr>
        <p:txBody>
          <a:bodyPr/>
          <a:lstStyle/>
          <a:p>
            <a:pPr algn="just"/>
            <a:r>
              <a:rPr lang="ru-RU" sz="2400" dirty="0">
                <a:latin typeface="Arial" charset="0"/>
              </a:rPr>
              <a:t>целевая направленность </a:t>
            </a:r>
          </a:p>
          <a:p>
            <a:pPr algn="just"/>
            <a:r>
              <a:rPr lang="ru-RU" sz="2400" dirty="0">
                <a:latin typeface="Arial" charset="0"/>
              </a:rPr>
              <a:t>конкретность </a:t>
            </a:r>
          </a:p>
          <a:p>
            <a:pPr algn="just"/>
            <a:r>
              <a:rPr lang="ru-RU" sz="2400" dirty="0">
                <a:latin typeface="Arial" charset="0"/>
              </a:rPr>
              <a:t>определенность </a:t>
            </a:r>
          </a:p>
          <a:p>
            <a:pPr algn="just"/>
            <a:r>
              <a:rPr lang="ru-RU" sz="2400" dirty="0">
                <a:latin typeface="Arial" charset="0"/>
              </a:rPr>
              <a:t>сравнительно небольшой объем</a:t>
            </a:r>
          </a:p>
          <a:p>
            <a:pPr algn="just">
              <a:buFont typeface="Wingdings" pitchFamily="2" charset="2"/>
              <a:buNone/>
            </a:pPr>
            <a:endParaRPr lang="ru-RU" sz="2400" dirty="0">
              <a:latin typeface="Arial" charset="0"/>
            </a:endParaRPr>
          </a:p>
          <a:p>
            <a:pPr marL="0" indent="354013" algn="just">
              <a:buFont typeface="Wingdings" pitchFamily="2" charset="2"/>
              <a:buNone/>
            </a:pPr>
            <a:r>
              <a:rPr lang="ru-RU" sz="2400" dirty="0">
                <a:latin typeface="Arial" charset="0"/>
              </a:rPr>
              <a:t>К 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разработкам</a:t>
            </a:r>
            <a:r>
              <a:rPr lang="ru-RU" sz="2400" dirty="0">
                <a:latin typeface="Arial" charset="0"/>
              </a:rPr>
              <a:t> в педагогике относятся, как правило, 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методические рекомендации</a:t>
            </a:r>
            <a:r>
              <a:rPr lang="ru-RU" sz="2400" dirty="0">
                <a:latin typeface="Arial" charset="0"/>
              </a:rPr>
              <a:t> по тем или иным вопросам обучения и воспитания, 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инструкции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методические средства</a:t>
            </a:r>
            <a:r>
              <a:rPr lang="ru-RU" sz="2400" dirty="0">
                <a:latin typeface="Arial" charset="0"/>
              </a:rPr>
              <a:t> и 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пособия</a:t>
            </a:r>
            <a:r>
              <a:rPr lang="ru-RU" sz="2400" dirty="0">
                <a:latin typeface="Arial" charset="0"/>
              </a:rPr>
              <a:t>. </a:t>
            </a:r>
          </a:p>
          <a:p>
            <a:pPr marL="0" indent="354013" algn="just">
              <a:buFont typeface="Wingdings" pitchFamily="2" charset="2"/>
              <a:buNone/>
            </a:pPr>
            <a:r>
              <a:rPr lang="ru-RU" sz="2400" dirty="0">
                <a:latin typeface="Arial" charset="0"/>
              </a:rPr>
              <a:t>Они опираются на прикладные исследования и передовой </a:t>
            </a:r>
            <a:r>
              <a:rPr lang="ru-RU" sz="2400" dirty="0" smtClean="0">
                <a:latin typeface="Arial" charset="0"/>
              </a:rPr>
              <a:t>педагогический </a:t>
            </a:r>
            <a:r>
              <a:rPr lang="ru-RU" sz="2400" dirty="0" smtClean="0">
                <a:solidFill>
                  <a:schemeClr val="bg2"/>
                </a:solidFill>
                <a:latin typeface="Arial" charset="0"/>
              </a:rPr>
              <a:t>опыт.</a:t>
            </a:r>
            <a:endParaRPr lang="ru-RU" sz="2500" dirty="0">
              <a:solidFill>
                <a:schemeClr val="bg2"/>
              </a:solidFill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056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09" y="301625"/>
            <a:ext cx="8813779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27584" y="476672"/>
            <a:ext cx="7856041" cy="546534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Классификация форм научного исследования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 descr="http://ok-t.ru/studopediaru/baza7/1445240647187.files/image00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835292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603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01625"/>
            <a:ext cx="8460432" cy="1143000"/>
          </a:xfrm>
        </p:spPr>
        <p:txBody>
          <a:bodyPr/>
          <a:lstStyle/>
          <a:p>
            <a:r>
              <a:rPr lang="ru-RU" sz="3200" b="1" dirty="0"/>
              <a:t>Обзорно-аналитическое исследование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39553" y="1412776"/>
            <a:ext cx="8230272" cy="5445224"/>
          </a:xfrm>
        </p:spPr>
        <p:txBody>
          <a:bodyPr>
            <a:normAutofit/>
          </a:bodyPr>
          <a:lstStyle/>
          <a:p>
            <a:pPr marL="0" indent="354013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>
                <a:solidFill>
                  <a:srgbClr val="000099"/>
                </a:solidFill>
                <a:latin typeface="Arial" charset="0"/>
              </a:rPr>
              <a:t>предполагает подбор и изучение литературы по теме с последующим систематическим изложением и анализом проработанного материала</a:t>
            </a:r>
            <a:r>
              <a:rPr lang="ru-RU" sz="2600" dirty="0">
                <a:latin typeface="Arial" charset="0"/>
              </a:rPr>
              <a:t>, рассчитанного на то, чтобы в полном объеме представить и критически оценить исследования, посвященные избранной теме. </a:t>
            </a:r>
            <a:endParaRPr lang="en-US" sz="2600" dirty="0">
              <a:latin typeface="Arial" charset="0"/>
            </a:endParaRPr>
          </a:p>
          <a:p>
            <a:pPr marL="0" indent="354013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Информационный материал, накопленный в результате изучения литературы, представляется в виде научного реферата</a:t>
            </a:r>
            <a:r>
              <a:rPr lang="ru-RU" sz="2600" dirty="0">
                <a:latin typeface="Arial" charset="0"/>
              </a:rPr>
              <a:t>,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 где </a:t>
            </a:r>
            <a:r>
              <a:rPr lang="ru-RU" sz="2600" dirty="0">
                <a:latin typeface="Arial" charset="0"/>
              </a:rPr>
              <a:t>кроме обзора проведенных исследований и краткого изложения их результатов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содержится обстоятельный анализ имеющихся данных.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000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7920113" cy="14843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100" b="1" dirty="0"/>
              <a:t> К обзорно-аналитическому исследованию предъявляются следующие основные требования: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11561" y="1827213"/>
            <a:ext cx="8280920" cy="5030787"/>
          </a:xfrm>
        </p:spPr>
        <p:txBody>
          <a:bodyPr/>
          <a:lstStyle/>
          <a:p>
            <a:pPr algn="just"/>
            <a:r>
              <a:rPr lang="ru-RU" sz="2400" dirty="0">
                <a:latin typeface="Arial" charset="0"/>
              </a:rPr>
              <a:t>соотнесенность содержания анализируемой литературы с избранной темой;</a:t>
            </a:r>
          </a:p>
          <a:p>
            <a:pPr algn="just"/>
            <a:r>
              <a:rPr lang="ru-RU" sz="2400" dirty="0">
                <a:latin typeface="Arial" charset="0"/>
              </a:rPr>
              <a:t>полнота списка изученной литературы;</a:t>
            </a:r>
          </a:p>
          <a:p>
            <a:pPr algn="just"/>
            <a:r>
              <a:rPr lang="ru-RU" sz="2400" dirty="0">
                <a:latin typeface="Arial" charset="0"/>
              </a:rPr>
              <a:t>глубина проработки первичных литературных источников в содержании реферата;</a:t>
            </a:r>
          </a:p>
          <a:p>
            <a:pPr algn="just"/>
            <a:r>
              <a:rPr lang="ru-RU" sz="2400" dirty="0">
                <a:latin typeface="Arial" charset="0"/>
              </a:rPr>
              <a:t>систематичность изложения имеющихся литературных данных;</a:t>
            </a:r>
          </a:p>
          <a:p>
            <a:pPr algn="just"/>
            <a:r>
              <a:rPr lang="ru-RU" sz="2400" dirty="0">
                <a:latin typeface="Arial" charset="0"/>
              </a:rPr>
              <a:t>логичность и грамотность текста реферата, аккуратность его оформления и правильность с точки зрения имеющихся на данный день библиографических требований.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971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01625"/>
            <a:ext cx="8604448" cy="1143000"/>
          </a:xfrm>
        </p:spPr>
        <p:txBody>
          <a:bodyPr/>
          <a:lstStyle/>
          <a:p>
            <a:pPr algn="ctr"/>
            <a:r>
              <a:rPr lang="ru-RU" sz="3200" b="1" dirty="0"/>
              <a:t>В обзорно-критическом исследовании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628775"/>
            <a:ext cx="7992888" cy="5229225"/>
          </a:xfrm>
        </p:spPr>
        <p:txBody>
          <a:bodyPr/>
          <a:lstStyle/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кроме обязательной обзорно-аналитической части, должны быть представлены подробная и </a:t>
            </a:r>
            <a:r>
              <a:rPr lang="ru-RU" sz="2800" dirty="0">
                <a:solidFill>
                  <a:srgbClr val="000099"/>
                </a:solidFill>
                <a:latin typeface="Arial" charset="0"/>
              </a:rPr>
              <a:t>аргументированная критика того, что уже сделано по проблеме, и соответствующие выводы. </a:t>
            </a: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Критический анализ может содержать и собственные размышления автора реферата по поводу того, что описывается в нем, в том числе идеи, касающиеся возможного решения поставленной проблемы.</a:t>
            </a:r>
            <a:r>
              <a:rPr lang="ru-RU" dirty="0"/>
              <a:t>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767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01625"/>
            <a:ext cx="7784033" cy="823119"/>
          </a:xfrm>
        </p:spPr>
        <p:txBody>
          <a:bodyPr/>
          <a:lstStyle/>
          <a:p>
            <a:pPr algn="ctr"/>
            <a:r>
              <a:rPr lang="ru-RU" b="1" dirty="0" smtClean="0"/>
              <a:t>Теоретическое исследование</a:t>
            </a:r>
            <a:endParaRPr lang="ru-RU" b="1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1"/>
            <a:ext cx="8136905" cy="4896544"/>
          </a:xfrm>
        </p:spPr>
        <p:txBody>
          <a:bodyPr>
            <a:normAutofit/>
          </a:bodyPr>
          <a:lstStyle/>
          <a:p>
            <a:pPr marL="0" indent="3556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u="sng" dirty="0" smtClean="0">
                <a:latin typeface="Arial" charset="0"/>
              </a:rPr>
              <a:t>Теоретическим </a:t>
            </a:r>
            <a:r>
              <a:rPr lang="ru-RU" sz="2600" dirty="0" smtClean="0">
                <a:latin typeface="Arial" charset="0"/>
              </a:rPr>
              <a:t>называется </a:t>
            </a:r>
            <a:r>
              <a:rPr lang="ru-RU" sz="2600" dirty="0">
                <a:latin typeface="Arial" charset="0"/>
              </a:rPr>
              <a:t>исследование, в котором, кроме обзора и критического анализа литературы, имеются </a:t>
            </a:r>
            <a:r>
              <a:rPr lang="ru-RU" sz="2600" dirty="0">
                <a:solidFill>
                  <a:srgbClr val="000099"/>
                </a:solidFill>
                <a:latin typeface="Arial" charset="0"/>
              </a:rPr>
              <a:t>собственные теоретические предложения автора, </a:t>
            </a:r>
            <a:r>
              <a:rPr lang="ru-RU" sz="2600" dirty="0">
                <a:latin typeface="Arial" charset="0"/>
              </a:rPr>
              <a:t>направленные на решение поставленной проблемы. Это авторский вклад в теорию решаемой проблемы, новое ее видение, оригинальная точка зрения.</a:t>
            </a:r>
          </a:p>
          <a:p>
            <a:pPr marL="0" indent="355600">
              <a:lnSpc>
                <a:spcPct val="80000"/>
              </a:lnSpc>
              <a:buFont typeface="Wingdings" pitchFamily="2" charset="2"/>
              <a:buNone/>
            </a:pPr>
            <a:endParaRPr lang="ru-RU" sz="2600" dirty="0">
              <a:latin typeface="Arial" charset="0"/>
            </a:endParaRPr>
          </a:p>
          <a:p>
            <a:pPr marL="0" indent="35560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>
                <a:latin typeface="Arial" charset="0"/>
              </a:rPr>
              <a:t>К исследованию теоретического </a:t>
            </a:r>
            <a:r>
              <a:rPr lang="ru-RU" sz="2600" dirty="0" smtClean="0">
                <a:latin typeface="Arial" charset="0"/>
              </a:rPr>
              <a:t>типа, кроме уже описанных, </a:t>
            </a:r>
            <a:r>
              <a:rPr lang="ru-RU" sz="2600" dirty="0">
                <a:latin typeface="Arial" charset="0"/>
              </a:rPr>
              <a:t>предъявляются следующие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требования:</a:t>
            </a:r>
            <a:r>
              <a:rPr lang="ru-RU" sz="2600" dirty="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600" dirty="0">
                <a:latin typeface="Arial" charset="0"/>
              </a:rPr>
              <a:t>точность определения используемых понятий,</a:t>
            </a:r>
          </a:p>
          <a:p>
            <a:pPr algn="just">
              <a:lnSpc>
                <a:spcPct val="80000"/>
              </a:lnSpc>
            </a:pPr>
            <a:r>
              <a:rPr lang="ru-RU" sz="2600" dirty="0">
                <a:latin typeface="Arial" charset="0"/>
              </a:rPr>
              <a:t>логичность, непротиворечивость рассуждений</a:t>
            </a:r>
            <a:r>
              <a:rPr lang="ru-RU" sz="2600" b="1" dirty="0">
                <a:latin typeface="Arial" charset="0"/>
              </a:rPr>
              <a:t>.</a:t>
            </a:r>
            <a:r>
              <a:rPr lang="ru-RU" sz="2600" dirty="0">
                <a:latin typeface="Arial" charset="0"/>
              </a:rPr>
              <a:t>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8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3" y="0"/>
            <a:ext cx="8098036" cy="1557338"/>
          </a:xfrm>
        </p:spPr>
        <p:txBody>
          <a:bodyPr>
            <a:normAutofit/>
          </a:bodyPr>
          <a:lstStyle/>
          <a:p>
            <a:pPr algn="ctr">
              <a:tabLst>
                <a:tab pos="3592513" algn="l"/>
              </a:tabLst>
            </a:pPr>
            <a:r>
              <a:rPr lang="ru-RU" sz="3000" b="1" dirty="0"/>
              <a:t>В основу эмпирического, или опытного, исследования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775"/>
            <a:ext cx="7920880" cy="5229225"/>
          </a:xfrm>
        </p:spPr>
        <p:txBody>
          <a:bodyPr/>
          <a:lstStyle/>
          <a:p>
            <a:pPr marL="0" indent="354013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положены </a:t>
            </a:r>
            <a:r>
              <a:rPr lang="ru-RU" sz="2800" dirty="0" smtClean="0">
                <a:latin typeface="Arial" charset="0"/>
              </a:rPr>
              <a:t>реальные </a:t>
            </a:r>
            <a:r>
              <a:rPr lang="ru-RU" sz="2800" dirty="0">
                <a:latin typeface="Arial" charset="0"/>
              </a:rPr>
              <a:t>достоверные факты. Такое исследование обычно проводится с использованием определенных методов сбора и анализа фактов, поэтому, как правило, содержит в себе методическую часть</a:t>
            </a:r>
            <a:r>
              <a:rPr lang="ru-RU" sz="2800" dirty="0" smtClean="0">
                <a:latin typeface="Arial" charset="0"/>
              </a:rPr>
              <a:t>.</a:t>
            </a:r>
            <a:endParaRPr lang="ru-RU" sz="2800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024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01625"/>
            <a:ext cx="8748464" cy="1143000"/>
          </a:xfrm>
        </p:spPr>
        <p:txBody>
          <a:bodyPr/>
          <a:lstStyle/>
          <a:p>
            <a:r>
              <a:rPr lang="ru-RU" sz="2800" b="1" dirty="0"/>
              <a:t>Эмпирическое исследование может быть описательным и </a:t>
            </a:r>
            <a:r>
              <a:rPr lang="ru-RU" sz="2800" b="1" dirty="0" smtClean="0"/>
              <a:t>объяснительным</a:t>
            </a:r>
            <a:endParaRPr lang="ru-RU" sz="2800" b="1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827213"/>
            <a:ext cx="7928049" cy="5030787"/>
          </a:xfrm>
        </p:spPr>
        <p:txBody>
          <a:bodyPr>
            <a:normAutofit/>
          </a:bodyPr>
          <a:lstStyle/>
          <a:p>
            <a:pPr marL="0" indent="354013" algn="just">
              <a:buFont typeface="Wingdings" pitchFamily="2" charset="2"/>
              <a:buNone/>
            </a:pPr>
            <a:r>
              <a:rPr lang="ru-RU" sz="2600" dirty="0">
                <a:latin typeface="Arial" charset="0"/>
              </a:rPr>
              <a:t>В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описательном исследовании</a:t>
            </a:r>
            <a:r>
              <a:rPr lang="ru-RU" sz="2600" dirty="0">
                <a:latin typeface="Arial" charset="0"/>
              </a:rPr>
              <a:t> опытным путем </a:t>
            </a:r>
            <a:r>
              <a:rPr lang="ru-RU" sz="2600" dirty="0">
                <a:solidFill>
                  <a:srgbClr val="000099"/>
                </a:solidFill>
                <a:latin typeface="Arial" charset="0"/>
              </a:rPr>
              <a:t>добываются и описываются некоторые новые факты</a:t>
            </a:r>
            <a:r>
              <a:rPr lang="ru-RU" sz="2600" dirty="0">
                <a:latin typeface="Arial" charset="0"/>
              </a:rPr>
              <a:t>, касающиеся малоизученных объектов или явлений.</a:t>
            </a:r>
          </a:p>
          <a:p>
            <a:pPr marL="0" indent="354013" algn="just">
              <a:buFont typeface="Wingdings" pitchFamily="2" charset="2"/>
              <a:buNone/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Объяснительное эмпирическое исследование</a:t>
            </a:r>
            <a:r>
              <a:rPr lang="ru-RU" sz="2600" dirty="0">
                <a:latin typeface="Arial" charset="0"/>
              </a:rPr>
              <a:t> включает в себя не только сбор и анализ, </a:t>
            </a:r>
            <a:r>
              <a:rPr lang="ru-RU" sz="2600" dirty="0">
                <a:solidFill>
                  <a:srgbClr val="000099"/>
                </a:solidFill>
                <a:latin typeface="Arial" charset="0"/>
              </a:rPr>
              <a:t>но и объяснение полученных фактов, </a:t>
            </a:r>
            <a:r>
              <a:rPr lang="ru-RU" sz="2600" dirty="0">
                <a:latin typeface="Arial" charset="0"/>
              </a:rPr>
              <a:t>которое содержит в себе выяснение причин и причинно-следственных зависимостей между фактами, при котором неизвестное объясняется через известное.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17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01625"/>
            <a:ext cx="8072065" cy="1143000"/>
          </a:xfrm>
        </p:spPr>
        <p:txBody>
          <a:bodyPr/>
          <a:lstStyle/>
          <a:p>
            <a:pPr algn="ctr"/>
            <a:r>
              <a:rPr lang="ru-RU" sz="3200" b="1" dirty="0"/>
              <a:t>Основная цель методического исследования</a:t>
            </a:r>
            <a:r>
              <a:rPr lang="ru-RU" sz="3200" dirty="0"/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775"/>
            <a:ext cx="8280920" cy="5229225"/>
          </a:xfrm>
        </p:spPr>
        <p:txBody>
          <a:bodyPr>
            <a:normAutofit/>
          </a:bodyPr>
          <a:lstStyle/>
          <a:p>
            <a:pPr marL="0" indent="442913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>
                <a:latin typeface="Arial" charset="0"/>
              </a:rPr>
              <a:t>заключается в том, чтобы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разработать,</a:t>
            </a:r>
            <a:r>
              <a:rPr lang="ru-RU" sz="2600" dirty="0">
                <a:latin typeface="Arial" charset="0"/>
              </a:rPr>
              <a:t> обосновать и проверить на практике по критериям </a:t>
            </a:r>
            <a:r>
              <a:rPr lang="ru-RU" sz="2600" dirty="0" err="1">
                <a:solidFill>
                  <a:schemeClr val="tx2"/>
                </a:solidFill>
                <a:latin typeface="Arial" charset="0"/>
              </a:rPr>
              <a:t>валидности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, надежности, точности и однозначности</a:t>
            </a:r>
            <a:r>
              <a:rPr lang="ru-RU" sz="2600" dirty="0">
                <a:latin typeface="Arial" charset="0"/>
              </a:rPr>
              <a:t> некоторую новую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психодиагностическую методику</a:t>
            </a:r>
            <a:r>
              <a:rPr lang="ru-RU" sz="2600" dirty="0">
                <a:latin typeface="Arial" charset="0"/>
              </a:rPr>
              <a:t> или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создать методику, формирующую</a:t>
            </a:r>
            <a:r>
              <a:rPr lang="ru-RU" sz="2600" dirty="0">
                <a:latin typeface="Arial" charset="0"/>
              </a:rPr>
              <a:t> некоторое психологическое качество, черты личности ЗУН и т.п.). </a:t>
            </a:r>
          </a:p>
          <a:p>
            <a:pPr marL="0" indent="442913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>
                <a:latin typeface="Arial" charset="0"/>
              </a:rPr>
              <a:t>Если создаваемая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методика тестового типа</a:t>
            </a:r>
            <a:r>
              <a:rPr lang="ru-RU" sz="2600" dirty="0">
                <a:latin typeface="Arial" charset="0"/>
              </a:rPr>
              <a:t>, то для нее обязательно устанавливаются тестовые нормы, а также точно описываются и выверяются процедура, правила проведения, способы анализа и интерпретации получаемых данных.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434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764705"/>
            <a:ext cx="8136905" cy="6093296"/>
          </a:xfrm>
        </p:spPr>
        <p:txBody>
          <a:bodyPr>
            <a:normAutofit/>
          </a:bodyPr>
          <a:lstStyle/>
          <a:p>
            <a:pPr marL="0" indent="273050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Если же создаваемая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методика формирующего типа</a:t>
            </a:r>
            <a:r>
              <a:rPr lang="ru-RU" sz="2800" dirty="0">
                <a:latin typeface="Arial" charset="0"/>
              </a:rPr>
              <a:t>, то:</a:t>
            </a:r>
          </a:p>
          <a:p>
            <a:pPr algn="just"/>
            <a:r>
              <a:rPr lang="ru-RU" sz="2800" dirty="0">
                <a:latin typeface="Arial" charset="0"/>
              </a:rPr>
              <a:t>должно быть представлено ее развернутое теоретическое обоснование,</a:t>
            </a:r>
          </a:p>
          <a:p>
            <a:pPr algn="just"/>
            <a:r>
              <a:rPr lang="ru-RU" sz="2800" dirty="0">
                <a:latin typeface="Arial" charset="0"/>
              </a:rPr>
              <a:t>дано подробное описание того, что и как с помощью этой методики формируется, </a:t>
            </a:r>
          </a:p>
          <a:p>
            <a:pPr algn="just"/>
            <a:r>
              <a:rPr lang="ru-RU" sz="2800" dirty="0">
                <a:latin typeface="Arial" charset="0"/>
              </a:rPr>
              <a:t>указано, где, как и когда на практике эту методику можно применять.</a:t>
            </a:r>
            <a:endParaRPr lang="ru-RU" sz="28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783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8105700" cy="5626968"/>
          </a:xfrm>
        </p:spPr>
        <p:txBody>
          <a:bodyPr/>
          <a:lstStyle/>
          <a:p>
            <a:pPr marL="0" indent="442913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i="1" dirty="0">
                <a:latin typeface="Times New Roman"/>
                <a:ea typeface="Times New Roman"/>
                <a:cs typeface="Times New Roman"/>
              </a:rPr>
              <a:t>Экспериментальное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 исследование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– наиболее трудоемкий и сложный вид исследования, но вместе с тем оно наиболее точно и полезно в научном плане. В эксперименте всегда создается некоторая искусственная (экспериментальная) ситуация, выделяются причины изучаемых явлений, строго контролируются и оцениваются следствия действий этих причин, выявляются статистические связи между исследуемым и другими явлениями. </a:t>
            </a:r>
            <a:endParaRPr lang="ru-RU" sz="28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61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8105700" cy="5626968"/>
          </a:xfrm>
        </p:spPr>
        <p:txBody>
          <a:bodyPr>
            <a:normAutofit/>
          </a:bodyPr>
          <a:lstStyle/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Для 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проведения экспериментального исследования необходимо </a:t>
            </a:r>
            <a:r>
              <a:rPr lang="ru-RU" sz="2600" b="1" dirty="0">
                <a:latin typeface="Times New Roman"/>
                <a:ea typeface="Times New Roman"/>
                <a:cs typeface="Times New Roman"/>
              </a:rPr>
              <a:t>выполнение следующих требований:</a:t>
            </a:r>
            <a:endParaRPr lang="ru-RU" sz="2600" b="1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/>
                <a:ea typeface="Times New Roman"/>
                <a:cs typeface="Times New Roman"/>
              </a:rPr>
              <a:t>1) четкая формулировка проблемы, темы, целей и задач исследования, проверяемых в нем гипотез;</a:t>
            </a:r>
            <a:endParaRPr lang="ru-RU" sz="2600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/>
                <a:ea typeface="Times New Roman"/>
                <a:cs typeface="Times New Roman"/>
              </a:rPr>
              <a:t>2) установление критериев и признаков, по которым можно будет судить о том, насколько успешно прошел эксперимент, подтвердились или не подтвердились предложенные в нем гипотезы;</a:t>
            </a:r>
            <a:endParaRPr lang="ru-RU" sz="2600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/>
                <a:ea typeface="Times New Roman"/>
                <a:cs typeface="Times New Roman"/>
              </a:rPr>
              <a:t>3) точное определение объекта и предмета исследования;</a:t>
            </a:r>
            <a:endParaRPr lang="ru-RU" sz="2600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/>
                <a:ea typeface="Times New Roman"/>
                <a:cs typeface="Times New Roman"/>
              </a:rPr>
              <a:t>4) выбор и разработка валидных и надежных методов психодиагностики состояний исследуемого объекта и предмета до и после проведения эксперимента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;</a:t>
            </a:r>
            <a:endParaRPr lang="ru-RU" sz="26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92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32656"/>
            <a:ext cx="8033692" cy="5626968"/>
          </a:xfrm>
        </p:spPr>
        <p:txBody>
          <a:bodyPr>
            <a:normAutofit lnSpcReduction="10000"/>
          </a:bodyPr>
          <a:lstStyle/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Для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проведения экспериментального исследования необходимо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выполнение следующих требований:</a:t>
            </a:r>
            <a:endParaRPr lang="ru-RU" sz="2800" b="1" dirty="0">
              <a:latin typeface="Calibri"/>
              <a:ea typeface="Calibri"/>
              <a:cs typeface="Times New Roman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    5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) использование непротиворечивой логики доказательства того, что эксперимент прошел успешно;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6) определение подходящей формы представления результатов проведенного эксперимента;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7) характеристика области научного и практического применения результатов эксперимента, формулировка практических выводов и рекомендаций, вытекающих из приведенного эксперимента.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355600">
              <a:spcBef>
                <a:spcPts val="0"/>
              </a:spcBef>
              <a:spcAft>
                <a:spcPts val="0"/>
              </a:spcAft>
            </a:pPr>
            <a:endParaRPr lang="ru-RU" sz="26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33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Психологические исследования связаны: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>
            <a:noAutofit/>
          </a:bodyPr>
          <a:lstStyle/>
          <a:p>
            <a:pPr lvl="0" algn="just"/>
            <a:r>
              <a:rPr lang="ru-RU" sz="2600" i="1" dirty="0"/>
              <a:t>с описанием характеристик психического явления;</a:t>
            </a:r>
            <a:endParaRPr lang="ru-RU" sz="2600" dirty="0"/>
          </a:p>
          <a:p>
            <a:pPr lvl="0" algn="just"/>
            <a:r>
              <a:rPr lang="ru-RU" sz="2600" i="1" dirty="0"/>
              <a:t>с выявлением взаимосвязей психических явлений;</a:t>
            </a:r>
            <a:endParaRPr lang="ru-RU" sz="2600" dirty="0"/>
          </a:p>
          <a:p>
            <a:pPr lvl="0" algn="just"/>
            <a:r>
              <a:rPr lang="ru-RU" sz="2600" i="1" dirty="0"/>
              <a:t>с изучением возрастной динамики психического явления;</a:t>
            </a:r>
            <a:endParaRPr lang="ru-RU" sz="2600" dirty="0"/>
          </a:p>
          <a:p>
            <a:pPr lvl="0" algn="just"/>
            <a:r>
              <a:rPr lang="ru-RU" sz="2600" i="1" dirty="0"/>
              <a:t>с описанием нового психологического феномена, эффекта;</a:t>
            </a:r>
            <a:endParaRPr lang="ru-RU" sz="2600" dirty="0"/>
          </a:p>
          <a:p>
            <a:pPr lvl="0" algn="just"/>
            <a:r>
              <a:rPr lang="ru-RU" sz="2600" i="1" dirty="0"/>
              <a:t>открытие новой (другой) природы психического явления;</a:t>
            </a:r>
            <a:endParaRPr lang="ru-RU" sz="2600" dirty="0"/>
          </a:p>
          <a:p>
            <a:pPr lvl="0" algn="just"/>
            <a:r>
              <a:rPr lang="ru-RU" sz="2600" i="1" dirty="0"/>
              <a:t>с обобщением научных представлений;</a:t>
            </a:r>
            <a:endParaRPr lang="ru-RU" sz="2600" dirty="0"/>
          </a:p>
          <a:p>
            <a:pPr lvl="0" algn="just"/>
            <a:r>
              <a:rPr lang="ru-RU" sz="2600" i="1" dirty="0"/>
              <a:t>с созданием новой психодиагностической методики;</a:t>
            </a:r>
            <a:endParaRPr lang="ru-RU" sz="2600" dirty="0"/>
          </a:p>
          <a:p>
            <a:pPr lvl="0" algn="just"/>
            <a:r>
              <a:rPr lang="ru-RU" sz="2600" i="1" dirty="0"/>
              <a:t>с адаптацией психодиагностической </a:t>
            </a:r>
            <a:r>
              <a:rPr lang="ru-RU" sz="2600" i="1" dirty="0" smtClean="0"/>
              <a:t>методики.</a:t>
            </a:r>
            <a:endParaRPr lang="ru-RU" sz="2600" dirty="0"/>
          </a:p>
          <a:p>
            <a:pPr marL="0" indent="0">
              <a:buNone/>
            </a:pPr>
            <a:endParaRPr lang="ru-RU" sz="26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4625" y="611068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72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/>
              <a:t>Темы выпускных </a:t>
            </a:r>
            <a:r>
              <a:rPr lang="ru-RU" sz="3600" b="1" i="1" dirty="0"/>
              <a:t>квалификационных </a:t>
            </a:r>
            <a:r>
              <a:rPr lang="ru-RU" sz="3600" b="1" i="1" dirty="0" smtClean="0"/>
              <a:t>работ (кафедра педагогической психологии)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361459"/>
          </a:xfrm>
        </p:spPr>
        <p:txBody>
          <a:bodyPr>
            <a:normAutofit fontScale="25000" lnSpcReduction="20000"/>
          </a:bodyPr>
          <a:lstStyle/>
          <a:p>
            <a:pPr lvl="0" algn="just"/>
            <a:endParaRPr lang="ru-RU" sz="8800" dirty="0" smtClean="0"/>
          </a:p>
          <a:p>
            <a:pPr lvl="0" algn="just"/>
            <a:r>
              <a:rPr lang="ru-RU" sz="8400" dirty="0" smtClean="0"/>
              <a:t>Специфика </a:t>
            </a:r>
            <a:r>
              <a:rPr lang="ru-RU" sz="8400" dirty="0"/>
              <a:t>социально-психологической адаптации у студенческой молодежи с позитивной и неопределенной этнической идентичностью.</a:t>
            </a:r>
          </a:p>
          <a:p>
            <a:pPr lvl="0" algn="just"/>
            <a:r>
              <a:rPr lang="ru-RU" sz="8400" dirty="0"/>
              <a:t>Взаимосвязь диалектического мышления и способности к решению эвристических задач.</a:t>
            </a:r>
          </a:p>
          <a:p>
            <a:pPr lvl="0" algn="just"/>
            <a:r>
              <a:rPr lang="ru-RU" sz="8400" dirty="0"/>
              <a:t>Специфика социально-психологической адаптации детей младшего подросткового возраста к военному учреждению.</a:t>
            </a:r>
          </a:p>
          <a:p>
            <a:pPr lvl="0" algn="just"/>
            <a:r>
              <a:rPr lang="ru-RU" sz="8400" dirty="0"/>
              <a:t>Эмоционально волевая сфера дошкольников с разным уровнем культурной конгруэнтности.</a:t>
            </a:r>
          </a:p>
          <a:p>
            <a:pPr lvl="0" algn="just"/>
            <a:r>
              <a:rPr lang="ru-RU" sz="8400" dirty="0"/>
              <a:t>Особенности когнитивного развития детей дошкольного и младшего школьного возраста в разных образовательных средах.</a:t>
            </a:r>
          </a:p>
          <a:p>
            <a:pPr lvl="0" algn="just"/>
            <a:r>
              <a:rPr lang="ru-RU" sz="8400" dirty="0" err="1"/>
              <a:t>Межполовые</a:t>
            </a:r>
            <a:r>
              <a:rPr lang="ru-RU" sz="8400" dirty="0"/>
              <a:t> различия психологических факторов школьной неуспеваемости.</a:t>
            </a:r>
          </a:p>
          <a:p>
            <a:pPr lvl="0" algn="just"/>
            <a:r>
              <a:rPr lang="ru-RU" sz="8400" dirty="0"/>
              <a:t>Эмоциональное развитие детей, занимающихся интеллектуальными видами спорта, методами арт-терапии.</a:t>
            </a:r>
          </a:p>
          <a:p>
            <a:pPr lvl="0" algn="just"/>
            <a:r>
              <a:rPr lang="ru-RU" sz="8400" dirty="0"/>
              <a:t>Особенности качества жизни педагога во взаимосвязи с требованиями профессиональной среды.</a:t>
            </a:r>
          </a:p>
          <a:p>
            <a:pPr lvl="0" algn="just"/>
            <a:r>
              <a:rPr lang="ru-RU" sz="8400" dirty="0"/>
              <a:t>Особенности регуляторных функций у мальчиков и девочек в дошкольном возрасте.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8725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724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/>
              <a:t>Темы выпускных </a:t>
            </a:r>
            <a:r>
              <a:rPr lang="ru-RU" sz="3600" b="1" i="1" dirty="0"/>
              <a:t>квалификационных </a:t>
            </a:r>
            <a:r>
              <a:rPr lang="ru-RU" sz="3600" b="1" i="1" dirty="0" smtClean="0"/>
              <a:t>работ (кафедра педагогической психологии)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361459"/>
          </a:xfrm>
        </p:spPr>
        <p:txBody>
          <a:bodyPr>
            <a:normAutofit fontScale="25000" lnSpcReduction="20000"/>
          </a:bodyPr>
          <a:lstStyle/>
          <a:p>
            <a:pPr lvl="0" algn="just"/>
            <a:endParaRPr lang="ru-RU" sz="8800" dirty="0" smtClean="0"/>
          </a:p>
          <a:p>
            <a:pPr lvl="0" algn="just"/>
            <a:r>
              <a:rPr lang="ru-RU" sz="8800" dirty="0" smtClean="0"/>
              <a:t>Особенности </a:t>
            </a:r>
            <a:r>
              <a:rPr lang="ru-RU" sz="8800" dirty="0"/>
              <a:t>когнитивного и эмоционально-личностного развития дошкольников, обучающихся по методике М</a:t>
            </a:r>
            <a:r>
              <a:rPr lang="ru-RU" sz="8800" dirty="0" smtClean="0"/>
              <a:t>. </a:t>
            </a:r>
            <a:r>
              <a:rPr lang="ru-RU" sz="8800" dirty="0" err="1" smtClean="0"/>
              <a:t>Монтессори</a:t>
            </a:r>
            <a:r>
              <a:rPr lang="ru-RU" sz="8800" dirty="0" smtClean="0"/>
              <a:t>.</a:t>
            </a:r>
          </a:p>
          <a:p>
            <a:pPr lvl="0" algn="just"/>
            <a:r>
              <a:rPr lang="ru-RU" sz="8800" dirty="0"/>
              <a:t>Образовательная среда как фактор развития </a:t>
            </a:r>
            <a:r>
              <a:rPr lang="ru-RU" sz="8800" dirty="0" err="1"/>
              <a:t>субъектности</a:t>
            </a:r>
            <a:r>
              <a:rPr lang="ru-RU" sz="8800" dirty="0"/>
              <a:t> дошкольников.</a:t>
            </a:r>
          </a:p>
          <a:p>
            <a:pPr lvl="0" algn="just"/>
            <a:r>
              <a:rPr lang="ru-RU" sz="8800" dirty="0"/>
              <a:t>Психология символической деятельности дошкольника в образовательной среде.</a:t>
            </a:r>
          </a:p>
          <a:p>
            <a:pPr lvl="0" algn="just"/>
            <a:r>
              <a:rPr lang="ru-RU" sz="8800" dirty="0"/>
              <a:t>Особенности речемыслительной деятельности детей старшего дошкольного возраста в условиях билингвизма.</a:t>
            </a:r>
          </a:p>
          <a:p>
            <a:pPr lvl="0" algn="just"/>
            <a:r>
              <a:rPr lang="ru-RU" sz="8800" dirty="0"/>
              <a:t>Влияние комплексной коррекционной работы на психическое развитие младших школьников с признаками </a:t>
            </a:r>
            <a:r>
              <a:rPr lang="ru-RU" sz="8800" dirty="0" err="1"/>
              <a:t>гипперактивности</a:t>
            </a:r>
            <a:r>
              <a:rPr lang="ru-RU" sz="8800" dirty="0"/>
              <a:t>. </a:t>
            </a:r>
          </a:p>
          <a:p>
            <a:pPr lvl="0" algn="just"/>
            <a:r>
              <a:rPr lang="ru-RU" sz="8800" dirty="0"/>
              <a:t>Становление когнитивных функций в связи с готовностью младших школьников к школе.</a:t>
            </a:r>
          </a:p>
          <a:p>
            <a:pPr lvl="0" algn="just"/>
            <a:r>
              <a:rPr lang="ru-RU" sz="8800" dirty="0"/>
              <a:t>Исследование качества </a:t>
            </a:r>
            <a:r>
              <a:rPr lang="ru-RU" sz="8800" dirty="0" err="1"/>
              <a:t>билингвальной</a:t>
            </a:r>
            <a:r>
              <a:rPr lang="ru-RU" sz="8800" dirty="0"/>
              <a:t> образовательной среды раннего детства.</a:t>
            </a:r>
          </a:p>
          <a:p>
            <a:pPr lvl="0" algn="just"/>
            <a:r>
              <a:rPr lang="ru-RU" sz="8800" dirty="0"/>
              <a:t>Развитие самосознания младших школьников.</a:t>
            </a:r>
          </a:p>
          <a:p>
            <a:pPr lvl="0" algn="just"/>
            <a:r>
              <a:rPr lang="ru-RU" sz="8800" dirty="0"/>
              <a:t>Особенности интеллекта младших школьников с разным уровнем восприятия нормативной ситуации.</a:t>
            </a:r>
          </a:p>
          <a:p>
            <a:pPr lvl="0" algn="just"/>
            <a:r>
              <a:rPr lang="ru-RU" sz="8800" dirty="0"/>
              <a:t>Самосознание подростка в структуре личностных свойств.</a:t>
            </a:r>
          </a:p>
          <a:p>
            <a:pPr lvl="0" algn="just"/>
            <a:endParaRPr lang="ru-RU" sz="8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6369" y="6165304"/>
            <a:ext cx="457472" cy="548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196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/>
              <a:t>Темы выпускных квалификационных работ (кафедра </a:t>
            </a:r>
            <a:r>
              <a:rPr lang="ru-RU" sz="3200" b="1" i="1" dirty="0" smtClean="0"/>
              <a:t>педагогики)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>
            <a:noAutofit/>
          </a:bodyPr>
          <a:lstStyle/>
          <a:p>
            <a:pPr algn="just"/>
            <a:endParaRPr lang="ru-RU" sz="20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4429" y="6061264"/>
            <a:ext cx="504056" cy="6045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196752"/>
            <a:ext cx="83529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Формирование рефлексии старших школьников в процессе обучения.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Педагогические условия совершенствования нравственной культуры младших школьников.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Педагогические условия формирования коммуникативной толерантности у старших школьников.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Формирование ценностного отношения к семье у старших школьников.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Развитие коммуникативной (социальной, личностной) компетентности студентов- будущих педагогов-психологов.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Нравственное (эстетическое, экологическое, трудовое, гражданское, экологической) воспитание в школе.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Формирование потребности в здоровом образе жизни как педагогическая проблема.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100" dirty="0" smtClean="0"/>
              <a:t>Профилактика социальной самоизоляции у подростков.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prstClr val="black"/>
                </a:solidFill>
              </a:rPr>
              <a:t>Коррекция демонстративного поведения подростков в учреждении закрытого </a:t>
            </a:r>
            <a:r>
              <a:rPr lang="ru-RU" sz="2100" dirty="0" smtClean="0">
                <a:solidFill>
                  <a:prstClr val="black"/>
                </a:solidFill>
              </a:rPr>
              <a:t>типа.</a:t>
            </a:r>
            <a:endParaRPr lang="ru-RU" sz="2100" dirty="0">
              <a:solidFill>
                <a:prstClr val="black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6340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/>
              <a:t>Темы выпускных квалификационных работ (кафедра </a:t>
            </a:r>
            <a:r>
              <a:rPr lang="ru-RU" sz="3200" b="1" i="1" dirty="0" smtClean="0"/>
              <a:t>педагогики)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>
            <a:noAutofit/>
          </a:bodyPr>
          <a:lstStyle/>
          <a:p>
            <a:pPr algn="just"/>
            <a:endParaRPr lang="ru-RU" sz="20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8186" y="6061264"/>
            <a:ext cx="504056" cy="6045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052736"/>
            <a:ext cx="849668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Профилактика </a:t>
            </a:r>
            <a:r>
              <a:rPr lang="ru-RU" sz="2200" dirty="0">
                <a:solidFill>
                  <a:prstClr val="black"/>
                </a:solidFill>
              </a:rPr>
              <a:t>депрессивных состояний старшеклассников.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Профилактика утомляемости младших школьников на уроке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Тренинг как способ формирования самостоятельности у подростков.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Профилактика конфликтности в подростковом </a:t>
            </a:r>
            <a:r>
              <a:rPr lang="ru-RU" sz="2200" dirty="0" smtClean="0">
                <a:solidFill>
                  <a:prstClr val="black"/>
                </a:solidFill>
              </a:rPr>
              <a:t>возрасте.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Формирование стрессоустойчивости у старшеклассников сельской </a:t>
            </a:r>
            <a:r>
              <a:rPr lang="ru-RU" sz="2200" dirty="0" smtClean="0">
                <a:solidFill>
                  <a:prstClr val="black"/>
                </a:solidFill>
              </a:rPr>
              <a:t>школы.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Развитие творческих способностей у детей младшего школьного </a:t>
            </a:r>
            <a:r>
              <a:rPr lang="ru-RU" sz="2200" dirty="0" smtClean="0">
                <a:solidFill>
                  <a:prstClr val="black"/>
                </a:solidFill>
              </a:rPr>
              <a:t>возраста.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Половое воспитание </a:t>
            </a:r>
            <a:r>
              <a:rPr lang="ru-RU" sz="2200" dirty="0" smtClean="0">
                <a:solidFill>
                  <a:prstClr val="black"/>
                </a:solidFill>
              </a:rPr>
              <a:t>старшеклассников.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Коррекция стресс-</a:t>
            </a:r>
            <a:r>
              <a:rPr lang="ru-RU" sz="2200" dirty="0" err="1">
                <a:solidFill>
                  <a:prstClr val="black"/>
                </a:solidFill>
              </a:rPr>
              <a:t>фрустрационных</a:t>
            </a:r>
            <a:r>
              <a:rPr lang="ru-RU" sz="2200" dirty="0">
                <a:solidFill>
                  <a:prstClr val="black"/>
                </a:solidFill>
              </a:rPr>
              <a:t> состояний старшеклассников средствами </a:t>
            </a:r>
            <a:r>
              <a:rPr lang="ru-RU" sz="2200" dirty="0" smtClean="0">
                <a:solidFill>
                  <a:prstClr val="black"/>
                </a:solidFill>
              </a:rPr>
              <a:t>арт-терапии.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Развитие творческих способностей дошкольников средствами </a:t>
            </a:r>
            <a:r>
              <a:rPr lang="ru-RU" sz="2200" dirty="0" err="1">
                <a:solidFill>
                  <a:prstClr val="black"/>
                </a:solidFill>
              </a:rPr>
              <a:t>интермодальной</a:t>
            </a:r>
            <a:r>
              <a:rPr lang="ru-RU" sz="2200" dirty="0">
                <a:solidFill>
                  <a:prstClr val="black"/>
                </a:solidFill>
              </a:rPr>
              <a:t> терапии </a:t>
            </a:r>
            <a:r>
              <a:rPr lang="ru-RU" sz="2200" dirty="0" smtClean="0">
                <a:solidFill>
                  <a:prstClr val="black"/>
                </a:solidFill>
              </a:rPr>
              <a:t>искусством.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Развитие </a:t>
            </a:r>
            <a:r>
              <a:rPr lang="ru-RU" sz="2200" dirty="0">
                <a:solidFill>
                  <a:prstClr val="black"/>
                </a:solidFill>
              </a:rPr>
              <a:t>личностных универсальных учебных действий у детей младшего школьного </a:t>
            </a:r>
            <a:r>
              <a:rPr lang="ru-RU" sz="2200" dirty="0" smtClean="0">
                <a:solidFill>
                  <a:prstClr val="black"/>
                </a:solidFill>
              </a:rPr>
              <a:t>возраста.</a:t>
            </a:r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/>
              <a:t>Темы выпускных квалификационных работ (кафедра </a:t>
            </a:r>
            <a:r>
              <a:rPr lang="ru-RU" sz="3200" b="1" i="1" dirty="0" smtClean="0"/>
              <a:t>педагогики)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>
            <a:noAutofit/>
          </a:bodyPr>
          <a:lstStyle/>
          <a:p>
            <a:pPr algn="just"/>
            <a:endParaRPr lang="ru-RU" sz="20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8186" y="6061264"/>
            <a:ext cx="504056" cy="6045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052736"/>
            <a:ext cx="824465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Подготовка </a:t>
            </a:r>
            <a:r>
              <a:rPr lang="ru-RU" sz="2200" dirty="0">
                <a:solidFill>
                  <a:prstClr val="black"/>
                </a:solidFill>
              </a:rPr>
              <a:t>старшеклассников к семейной жизни в условиях сельской школы.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Формирование основ здорового образа жизни у школьников.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Формирование культуры поведения у младших школьников.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Формирование </a:t>
            </a:r>
            <a:r>
              <a:rPr lang="ru-RU" sz="2200" dirty="0">
                <a:solidFill>
                  <a:prstClr val="black"/>
                </a:solidFill>
              </a:rPr>
              <a:t>толерантности у </a:t>
            </a:r>
            <a:r>
              <a:rPr lang="ru-RU" sz="2200" dirty="0" smtClean="0">
                <a:solidFill>
                  <a:prstClr val="black"/>
                </a:solidFill>
              </a:rPr>
              <a:t>подростков.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Развитие креативности у детей младшего школьного </a:t>
            </a:r>
            <a:r>
              <a:rPr lang="ru-RU" sz="2200" dirty="0" smtClean="0">
                <a:solidFill>
                  <a:prstClr val="black"/>
                </a:solidFill>
              </a:rPr>
              <a:t>возраста.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Коррекция </a:t>
            </a:r>
            <a:r>
              <a:rPr lang="ru-RU" sz="2200" dirty="0" smtClean="0">
                <a:solidFill>
                  <a:prstClr val="black"/>
                </a:solidFill>
              </a:rPr>
              <a:t>(</a:t>
            </a:r>
            <a:r>
              <a:rPr lang="ru-RU" sz="2200" dirty="0" err="1" smtClean="0">
                <a:solidFill>
                  <a:prstClr val="black"/>
                </a:solidFill>
              </a:rPr>
              <a:t>нехимически</a:t>
            </a:r>
            <a:r>
              <a:rPr lang="ru-RU" sz="2200" dirty="0" smtClean="0">
                <a:solidFill>
                  <a:prstClr val="black"/>
                </a:solidFill>
              </a:rPr>
              <a:t>) </a:t>
            </a:r>
            <a:r>
              <a:rPr lang="ru-RU" sz="2200" dirty="0">
                <a:solidFill>
                  <a:prstClr val="black"/>
                </a:solidFill>
              </a:rPr>
              <a:t>зависимого поведения трудных </a:t>
            </a:r>
            <a:r>
              <a:rPr lang="ru-RU" sz="2200" dirty="0" smtClean="0">
                <a:solidFill>
                  <a:prstClr val="black"/>
                </a:solidFill>
              </a:rPr>
              <a:t>подростков.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Формирование групповой сплоченности детского коллектива в условиях профильного психологического </a:t>
            </a:r>
            <a:r>
              <a:rPr lang="ru-RU" sz="2200" dirty="0" smtClean="0">
                <a:solidFill>
                  <a:prstClr val="black"/>
                </a:solidFill>
              </a:rPr>
              <a:t>лагеря.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Профилактика </a:t>
            </a:r>
            <a:r>
              <a:rPr lang="ru-RU" sz="2200" dirty="0" err="1">
                <a:solidFill>
                  <a:prstClr val="black"/>
                </a:solidFill>
              </a:rPr>
              <a:t>селфи</a:t>
            </a:r>
            <a:r>
              <a:rPr lang="ru-RU" sz="2200" dirty="0">
                <a:solidFill>
                  <a:prstClr val="black"/>
                </a:solidFill>
              </a:rPr>
              <a:t>-зависимости у старших </a:t>
            </a:r>
            <a:r>
              <a:rPr lang="ru-RU" sz="2200" dirty="0" smtClean="0">
                <a:solidFill>
                  <a:prstClr val="black"/>
                </a:solidFill>
              </a:rPr>
              <a:t>подростков.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</a:rPr>
              <a:t>Преодоление </a:t>
            </a:r>
            <a:r>
              <a:rPr lang="ru-RU" sz="2200" dirty="0">
                <a:solidFill>
                  <a:prstClr val="black"/>
                </a:solidFill>
              </a:rPr>
              <a:t>агрессии у младших школьников (подростков</a:t>
            </a:r>
            <a:r>
              <a:rPr lang="ru-RU" sz="2200" dirty="0" smtClean="0">
                <a:solidFill>
                  <a:prstClr val="black"/>
                </a:solidFill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</a:rPr>
              <a:t>Формирование социальной компетентности у детей младшего школьного возраста (подросткового возраста, юношеского возраста</a:t>
            </a:r>
            <a:r>
              <a:rPr lang="ru-RU" sz="2200" dirty="0" smtClean="0">
                <a:solidFill>
                  <a:prstClr val="black"/>
                </a:solidFill>
              </a:rPr>
              <a:t>).</a:t>
            </a:r>
            <a:endParaRPr lang="ru-RU" sz="2200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052736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2800" b="1" i="1" dirty="0" smtClean="0"/>
              <a:t>Темы </a:t>
            </a:r>
            <a:r>
              <a:rPr lang="ru-RU" sz="2800" b="1" i="1" dirty="0"/>
              <a:t>выпускных квалификационных работ (кафедра </a:t>
            </a:r>
            <a:r>
              <a:rPr lang="ru-RU" sz="2800" b="1" i="1" dirty="0" smtClean="0"/>
              <a:t>методологии обучения и воспитания)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983479"/>
              </p:ext>
            </p:extLst>
          </p:nvPr>
        </p:nvGraphicFramePr>
        <p:xfrm>
          <a:off x="179512" y="974636"/>
          <a:ext cx="8784976" cy="7024387"/>
        </p:xfrm>
        <a:graphic>
          <a:graphicData uri="http://schemas.openxmlformats.org/drawingml/2006/table">
            <a:tbl>
              <a:tblPr firstRow="1" firstCol="1" bandRow="1"/>
              <a:tblGrid>
                <a:gridCol w="8784976"/>
              </a:tblGrid>
              <a:tr h="27330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179388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Инклюзивное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образование как фактор личностного развития учащихся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Самоактуализация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фактор преодоления психологических барьеров у учителей в профессиональной деятельности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9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Развитие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инклюзивного образования в России</a:t>
                      </a:r>
                      <a:r>
                        <a:rPr lang="tt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 теория и практика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Проблемы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эмоционального выгорания учителей, работающих с подростками – носителями </a:t>
                      </a:r>
                      <a:r>
                        <a:rPr lang="ru-RU" sz="15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девиантного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поведения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Психолого-педагогическое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сотрудничество школы и семьи в процессе адаптации ребенка с особыми образовательными потребностями 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Психолого-педагогическая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коррекция в работе с детьми в трудной жизненной ситуации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 Особенности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ценностных ориентаций старшеклассников в условиях инклюзивного образования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 Проектирование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индивидуального образовательного маршрута обучающегося начальной школы с ОВЗ в условиях инклюзивного образования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 Организация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внеурочной деятельности обучающегося с ОВЗ в условиях инклюзивного образования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 Личностно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ориентированный подход к социализации и адаптации учащихся с различными образовательными потребностями в условиях инклюзивного образования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 Сравнительный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анализ общего инклюзивного образования в странах Запада (на выбор) и России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 Включение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детей с нарушениями слуха в образовательную среду массовой школы.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 Театрализованная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игра как средство эмоционально-нравственного воспитания учащихся с нарушениями слуха.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 Формирование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инклюзивной компетентности педагогов  общеобразовательных учреждений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tt-RU" sz="15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 Педагогика </a:t>
                      </a:r>
                      <a:r>
                        <a:rPr lang="tt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сотрудничества в управлении воспитательными системами в условиях инклюзивного образования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tt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</a:t>
                      </a:r>
                      <a:r>
                        <a:rPr lang="ru-RU" sz="15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клюзивн</a:t>
                      </a:r>
                      <a:r>
                        <a:rPr lang="tt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ая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культур</a:t>
                      </a:r>
                      <a:r>
                        <a:rPr lang="tt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 студентов </a:t>
                      </a: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как фактора развития поликультурного образования в России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Педагогическая технология формирования коммуникативных умений у школьников с ЗПР на основе учебного взаимодействия.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образовательные маршруты учащихся как программа вхождения в профессию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9" marR="35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8864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67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476250"/>
            <a:ext cx="7561262" cy="6484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Планирование психолого-педагогического исследования</a:t>
            </a:r>
            <a:r>
              <a:rPr lang="ru-RU" dirty="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484784"/>
            <a:ext cx="8280920" cy="4968404"/>
          </a:xfrm>
        </p:spPr>
        <p:txBody>
          <a:bodyPr/>
          <a:lstStyle/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Изучение состояния проблемы, литературный</a:t>
            </a:r>
            <a:r>
              <a:rPr lang="ru-RU" sz="22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обзор. Постановка проблемы, выбор объекта и предмета исследования.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Разработка или уточнение общей исходной исследовательской концепции. Выдвижение гипотез.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Разработка программы исследования: определение целей и задач. Выбор методов и методик.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Сбор данных. В теоретическом исследовании: поиск и отбор фактов, их систематизация, описание под новым углом зрения.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Обработка данных.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Оценивание результатов проверки гипотез, интерпретация результатов в рамках исходной исследовательской концепции.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Соотнесение результатов с существующими концепциями и теориями. Формулирование общих выводов. Оценивание перспектив дальнейшей разработки проблемы.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</a:pPr>
            <a:r>
              <a:rPr lang="ru-RU" sz="2200" dirty="0" smtClean="0">
                <a:solidFill>
                  <a:schemeClr val="tx1"/>
                </a:solidFill>
                <a:latin typeface="+mj-lt"/>
              </a:rPr>
              <a:t>Внедрение результатов в практику, оформление работы.</a:t>
            </a:r>
          </a:p>
          <a:p>
            <a:pPr algn="just">
              <a:lnSpc>
                <a:spcPct val="80000"/>
              </a:lnSpc>
            </a:pPr>
            <a:endParaRPr lang="ru-RU" sz="2200" dirty="0" smtClean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444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7511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Методологический аппарат включает в себя: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352928" cy="4673253"/>
          </a:xfrm>
        </p:spPr>
        <p:txBody>
          <a:bodyPr>
            <a:normAutofit fontScale="85000" lnSpcReduction="10000"/>
          </a:bodyPr>
          <a:lstStyle/>
          <a:p>
            <a:endParaRPr lang="ru-RU" sz="2200" dirty="0" smtClean="0">
              <a:latin typeface="+mj-lt"/>
            </a:endParaRPr>
          </a:p>
          <a:p>
            <a:pPr marL="0" indent="0" algn="just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000" dirty="0">
                <a:cs typeface="Times New Roman" panose="02020603050405020304" pitchFamily="18" charset="0"/>
              </a:rPr>
              <a:t>. способы определения стратегии исследований (подходы к </a:t>
            </a:r>
            <a:r>
              <a:rPr lang="ru-RU" sz="3000" dirty="0" smtClean="0">
                <a:cs typeface="Times New Roman" panose="02020603050405020304" pitchFamily="18" charset="0"/>
              </a:rPr>
              <a:t>постановке </a:t>
            </a:r>
            <a:r>
              <a:rPr lang="ru-RU" sz="3000" dirty="0">
                <a:cs typeface="Times New Roman" panose="02020603050405020304" pitchFamily="18" charset="0"/>
              </a:rPr>
              <a:t>проблемы и определению ее состава и т.п.);</a:t>
            </a:r>
          </a:p>
          <a:p>
            <a:pPr marL="0" indent="0" algn="just">
              <a:buNone/>
            </a:pPr>
            <a:r>
              <a:rPr lang="ru-RU" sz="3000" dirty="0">
                <a:cs typeface="Times New Roman" panose="02020603050405020304" pitchFamily="18" charset="0"/>
              </a:rPr>
              <a:t>2. понятийно-категориальную основу научного </a:t>
            </a:r>
            <a:r>
              <a:rPr lang="ru-RU" sz="3000" dirty="0" smtClean="0">
                <a:cs typeface="Times New Roman" panose="02020603050405020304" pitchFamily="18" charset="0"/>
              </a:rPr>
              <a:t>исследования;</a:t>
            </a:r>
          </a:p>
          <a:p>
            <a:pPr marL="0" indent="0" algn="just">
              <a:buNone/>
            </a:pPr>
            <a:r>
              <a:rPr lang="ru-RU" sz="3000" dirty="0" smtClean="0">
                <a:cs typeface="Times New Roman" panose="02020603050405020304" pitchFamily="18" charset="0"/>
              </a:rPr>
              <a:t>3</a:t>
            </a:r>
            <a:r>
              <a:rPr lang="ru-RU" sz="3000" dirty="0">
                <a:cs typeface="Times New Roman" panose="02020603050405020304" pitchFamily="18" charset="0"/>
              </a:rPr>
              <a:t>. принципы организации и проведения исследования;</a:t>
            </a:r>
          </a:p>
          <a:p>
            <a:pPr marL="0" indent="0" algn="just">
              <a:buNone/>
            </a:pPr>
            <a:r>
              <a:rPr lang="ru-RU" sz="3000" dirty="0">
                <a:cs typeface="Times New Roman" panose="02020603050405020304" pitchFamily="18" charset="0"/>
              </a:rPr>
              <a:t>4. тактические средства методологического анализа (методы научного исследования, аппаратура);</a:t>
            </a:r>
          </a:p>
          <a:p>
            <a:pPr marL="0" indent="0" algn="just">
              <a:buNone/>
            </a:pPr>
            <a:r>
              <a:rPr lang="ru-RU" sz="3000" dirty="0">
                <a:cs typeface="Times New Roman" panose="02020603050405020304" pitchFamily="18" charset="0"/>
              </a:rPr>
              <a:t>5. требования к результатам исследования (актуальность, научная новизна, теоретическая и практическая значимость и т.д.).</a:t>
            </a:r>
          </a:p>
          <a:p>
            <a:endParaRPr lang="ru-RU" sz="2200" dirty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50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557338"/>
          </a:xfrm>
        </p:spPr>
        <p:txBody>
          <a:bodyPr/>
          <a:lstStyle/>
          <a:p>
            <a:pPr algn="ctr"/>
            <a:r>
              <a:rPr lang="ru-RU" sz="3200" b="1" dirty="0" smtClean="0"/>
              <a:t>Научный аппарат психолого-педагогического </a:t>
            </a:r>
            <a:r>
              <a:rPr lang="ru-RU" sz="3200" b="1" dirty="0"/>
              <a:t>исследования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1628775"/>
            <a:ext cx="7740650" cy="5229225"/>
          </a:xfrm>
        </p:spPr>
        <p:txBody>
          <a:bodyPr/>
          <a:lstStyle/>
          <a:p>
            <a:r>
              <a:rPr lang="ru-RU" sz="2500" b="1" dirty="0">
                <a:latin typeface="Arial" charset="0"/>
              </a:rPr>
              <a:t>проблема, </a:t>
            </a:r>
          </a:p>
          <a:p>
            <a:r>
              <a:rPr lang="ru-RU" sz="2500" b="1" dirty="0">
                <a:latin typeface="Arial" charset="0"/>
              </a:rPr>
              <a:t>тема, </a:t>
            </a:r>
          </a:p>
          <a:p>
            <a:r>
              <a:rPr lang="ru-RU" sz="2500" b="1" dirty="0">
                <a:latin typeface="Arial" charset="0"/>
              </a:rPr>
              <a:t>актуальность, </a:t>
            </a:r>
          </a:p>
          <a:p>
            <a:r>
              <a:rPr lang="ru-RU" sz="2500" b="1" dirty="0">
                <a:latin typeface="Arial" charset="0"/>
              </a:rPr>
              <a:t>объект, </a:t>
            </a:r>
          </a:p>
          <a:p>
            <a:r>
              <a:rPr lang="ru-RU" sz="2500" b="1" dirty="0">
                <a:latin typeface="Arial" charset="0"/>
              </a:rPr>
              <a:t>предмет, </a:t>
            </a:r>
          </a:p>
          <a:p>
            <a:r>
              <a:rPr lang="ru-RU" sz="2500" b="1" dirty="0">
                <a:latin typeface="Arial" charset="0"/>
              </a:rPr>
              <a:t>цель, </a:t>
            </a:r>
          </a:p>
          <a:p>
            <a:r>
              <a:rPr lang="ru-RU" sz="2500" b="1" dirty="0">
                <a:latin typeface="Arial" charset="0"/>
              </a:rPr>
              <a:t>задачи, </a:t>
            </a:r>
          </a:p>
          <a:p>
            <a:r>
              <a:rPr lang="ru-RU" sz="2500" b="1" dirty="0">
                <a:latin typeface="Arial" charset="0"/>
              </a:rPr>
              <a:t>гипотеза, </a:t>
            </a:r>
          </a:p>
          <a:p>
            <a:r>
              <a:rPr lang="ru-RU" sz="2500" b="1" dirty="0">
                <a:latin typeface="Arial" charset="0"/>
              </a:rPr>
              <a:t>научная новизна, </a:t>
            </a:r>
          </a:p>
          <a:p>
            <a:r>
              <a:rPr lang="ru-RU" sz="2500" b="1" dirty="0">
                <a:latin typeface="Arial" charset="0"/>
              </a:rPr>
              <a:t>теоретическая и практическая </a:t>
            </a:r>
            <a:r>
              <a:rPr lang="ru-RU" sz="2500" b="1" dirty="0" smtClean="0">
                <a:latin typeface="Arial" charset="0"/>
              </a:rPr>
              <a:t>значимость </a:t>
            </a:r>
            <a:endParaRPr lang="ru-RU" sz="25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2372" y="61414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475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0648"/>
            <a:ext cx="8064896" cy="4114800"/>
          </a:xfrm>
        </p:spPr>
        <p:txBody>
          <a:bodyPr>
            <a:noAutofit/>
          </a:bodyPr>
          <a:lstStyle/>
          <a:p>
            <a:pPr marL="0" indent="355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Перечень вопросов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, помогающих осмыслить логику пути научного исследования того или другого  В. В. Краевский):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проблема: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 что надо изучить из того, что ранее в науке не было изучено?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тема: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 как это назвать?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актуальность: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 почему именно эту проблему нужно в настоящее время изучать?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объект исследования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: что рассматривается?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предмет исследования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: как рассматривается объект, какие присущие ему отношения, аспекты и функции выделяет исследователь для изучения?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цель исследования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: какой результат предполагается получить, каким в общих чертах видится этот результат еще до его получения</a:t>
            </a:r>
            <a:r>
              <a:rPr lang="ru-RU" sz="2400" dirty="0" smtClean="0">
                <a:latin typeface="+mj-lt"/>
                <a:ea typeface="Calibri"/>
                <a:cs typeface="Times New Roman"/>
              </a:rPr>
              <a:t>?</a:t>
            </a:r>
            <a:endParaRPr lang="ru-RU" sz="2400" dirty="0">
              <a:latin typeface="+mj-lt"/>
              <a:ea typeface="Calibri"/>
              <a:cs typeface="Times New Roman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01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0648"/>
            <a:ext cx="8064896" cy="411480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 smtClean="0">
                <a:latin typeface="+mj-lt"/>
                <a:ea typeface="Calibri"/>
                <a:cs typeface="Times New Roman"/>
              </a:rPr>
              <a:t>задачи</a:t>
            </a:r>
            <a:r>
              <a:rPr lang="ru-RU" sz="2300" b="1" dirty="0">
                <a:latin typeface="+mj-lt"/>
                <a:ea typeface="Calibri"/>
                <a:cs typeface="Times New Roman"/>
              </a:rPr>
              <a:t>: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 что нужно сделать, чтобы цель была достигнута?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+mj-lt"/>
                <a:ea typeface="Calibri"/>
                <a:cs typeface="Times New Roman"/>
              </a:rPr>
              <a:t>гипотеза и защищаемые положения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: что не очевидно в объекте, что исследователь видит в нем такого, чего не замечают другие?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+mj-lt"/>
                <a:ea typeface="Calibri"/>
                <a:cs typeface="Times New Roman"/>
              </a:rPr>
              <a:t>методы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: как, какими путями достичь цели?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+mj-lt"/>
                <a:ea typeface="Calibri"/>
                <a:cs typeface="Times New Roman"/>
              </a:rPr>
              <a:t>новизна результатов: 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что сделано из того, что другими не было сделано, какие результаты получены впервые?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+mj-lt"/>
                <a:ea typeface="Calibri"/>
                <a:cs typeface="Times New Roman"/>
              </a:rPr>
              <a:t>значение для науки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: в какие проблемы, концепции, отрасли науки вносятся изменения, направленные на развитие науки, пополняющие ее содержание?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+mj-lt"/>
                <a:ea typeface="Calibri"/>
                <a:cs typeface="Times New Roman"/>
              </a:rPr>
              <a:t>значение для практики</a:t>
            </a:r>
            <a:r>
              <a:rPr lang="ru-RU" sz="2300" dirty="0">
                <a:latin typeface="+mj-lt"/>
                <a:ea typeface="Calibri"/>
                <a:cs typeface="Times New Roman"/>
              </a:rPr>
              <a:t>: какие конкретные недостатки практики можно исправить с помощью полученных в ходе исследования результатов?</a:t>
            </a:r>
          </a:p>
          <a:p>
            <a:pPr marL="0" indent="355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latin typeface="+mj-lt"/>
                <a:ea typeface="Calibri"/>
                <a:cs typeface="Times New Roman"/>
              </a:rPr>
              <a:t>Все характеристики взаимосвязаны, они дополняют и корректируют друг друга, образуя систему, все элементы которой в идеале должны соответствовать друг другу</a:t>
            </a:r>
            <a:r>
              <a:rPr lang="ru-RU" sz="2400" dirty="0">
                <a:latin typeface="+mj-lt"/>
                <a:ea typeface="Calibri"/>
                <a:cs typeface="Times New Roman"/>
              </a:rPr>
              <a:t>. </a:t>
            </a:r>
            <a:endParaRPr lang="ru-RU" sz="24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62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159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Тема исследования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484313"/>
            <a:ext cx="7920880" cy="4330700"/>
          </a:xfrm>
        </p:spPr>
        <p:txBody>
          <a:bodyPr/>
          <a:lstStyle/>
          <a:p>
            <a:pPr marL="0" indent="355600" algn="just" eaLnBrk="1" hangingPunct="1">
              <a:buNone/>
              <a:defRPr/>
            </a:pPr>
            <a:r>
              <a:rPr lang="ru-RU" sz="2800" dirty="0" smtClean="0">
                <a:latin typeface="+mj-lt"/>
              </a:rPr>
              <a:t>Тема исследования – лаконичное и четкое ограничение аспектов исследуемой области. Тема должна быть актуальной, т.е. ее разработка должна вызываться объективными требованиями времени. Изучаемый вопрос не должен иметь уже разработанного ответа в науке.</a:t>
            </a:r>
            <a:endParaRPr lang="ru-RU" sz="2800" dirty="0" smtClean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01625"/>
            <a:ext cx="8532440" cy="751111"/>
          </a:xfrm>
        </p:spPr>
        <p:txBody>
          <a:bodyPr/>
          <a:lstStyle/>
          <a:p>
            <a:pPr algn="ctr"/>
            <a:r>
              <a:rPr lang="ru-RU" sz="3600" dirty="0" smtClean="0"/>
              <a:t>Тема исследования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60648"/>
            <a:ext cx="8280920" cy="4968553"/>
          </a:xfrm>
        </p:spPr>
        <p:txBody>
          <a:bodyPr/>
          <a:lstStyle/>
          <a:p>
            <a:pPr algn="ctr"/>
            <a:r>
              <a:rPr lang="ru-RU" sz="2200" dirty="0" smtClean="0"/>
              <a:t>             </a:t>
            </a:r>
          </a:p>
          <a:p>
            <a:pPr algn="just"/>
            <a:endParaRPr lang="ru-RU" sz="2200" dirty="0" smtClean="0"/>
          </a:p>
          <a:p>
            <a:pPr algn="just"/>
            <a:r>
              <a:rPr lang="ru-RU" sz="2200" dirty="0" smtClean="0"/>
              <a:t>Название должно быть кратким и точным, соответствовать содержанию, объекту и предмету исследования.</a:t>
            </a:r>
          </a:p>
          <a:p>
            <a:pPr algn="just"/>
            <a:r>
              <a:rPr lang="ru-RU" sz="2200" dirty="0" smtClean="0"/>
              <a:t>В наименовании темы обычно присутствуют аспект или угол зрения исследования, направленность эффективности, совершенствования, оптимизации. </a:t>
            </a:r>
          </a:p>
          <a:p>
            <a:pPr algn="just"/>
            <a:r>
              <a:rPr lang="ru-RU" sz="2200" dirty="0" smtClean="0"/>
              <a:t>Это может быть обозначение </a:t>
            </a:r>
            <a:r>
              <a:rPr lang="ru-RU" sz="2200" b="1" dirty="0" smtClean="0"/>
              <a:t>объекта исследования</a:t>
            </a:r>
            <a:r>
              <a:rPr lang="ru-RU" sz="2200" dirty="0" smtClean="0"/>
              <a:t>, сторон и особенностей явления, процесса, сферы знаний, а также </a:t>
            </a:r>
            <a:r>
              <a:rPr lang="ru-RU" sz="2200" b="1" dirty="0" smtClean="0"/>
              <a:t>предмета исследования</a:t>
            </a:r>
            <a:r>
              <a:rPr lang="ru-RU" sz="2200" dirty="0" smtClean="0"/>
              <a:t> как стратегический подход, инструмент, модель, теория, методология, концепция.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4653136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b="1" i="1" dirty="0">
                <a:solidFill>
                  <a:srgbClr val="FF0000"/>
                </a:solidFill>
                <a:latin typeface="Times New Roman Cyr" charset="-52"/>
              </a:rPr>
              <a:t>Как носить воду решетом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b="1" i="1" dirty="0">
              <a:solidFill>
                <a:srgbClr val="663300"/>
              </a:solidFill>
              <a:latin typeface="Times New Roman Cyr" charset="-5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b="1" i="1" dirty="0">
                <a:solidFill>
                  <a:srgbClr val="663300"/>
                </a:solidFill>
                <a:latin typeface="Times New Roman Cyr" charset="-52"/>
              </a:rPr>
              <a:t>«Транспортировка соединение водорода и кислорода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b="1" i="1" dirty="0">
                <a:solidFill>
                  <a:srgbClr val="663300"/>
                </a:solidFill>
                <a:latin typeface="Times New Roman Cyr" charset="-52"/>
              </a:rPr>
              <a:t>в пористых емкостях </a:t>
            </a:r>
            <a:r>
              <a:rPr kumimoji="1" lang="ru-RU" b="1" i="1" dirty="0" err="1">
                <a:solidFill>
                  <a:srgbClr val="663300"/>
                </a:solidFill>
                <a:latin typeface="Times New Roman Cyr" charset="-52"/>
              </a:rPr>
              <a:t>ячейистой</a:t>
            </a:r>
            <a:r>
              <a:rPr kumimoji="1" lang="ru-RU" b="1" i="1" dirty="0">
                <a:solidFill>
                  <a:srgbClr val="663300"/>
                </a:solidFill>
                <a:latin typeface="Times New Roman Cyr" charset="-52"/>
              </a:rPr>
              <a:t> структуры»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i="1" dirty="0">
              <a:solidFill>
                <a:srgbClr val="FFFFFF"/>
              </a:solidFill>
              <a:latin typeface="Times New Roman Cyr" charset="-52"/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501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458200" cy="1152426"/>
          </a:xfrm>
        </p:spPr>
        <p:txBody>
          <a:bodyPr/>
          <a:lstStyle/>
          <a:p>
            <a:pPr algn="ctr"/>
            <a:r>
              <a:rPr lang="ru-RU" sz="3600" b="1" dirty="0" smtClean="0"/>
              <a:t>  Тема исследования. Рекомендации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917507" cy="4762599"/>
          </a:xfrm>
        </p:spPr>
        <p:txBody>
          <a:bodyPr/>
          <a:lstStyle/>
          <a:p>
            <a:pPr algn="just"/>
            <a:r>
              <a:rPr lang="ru-RU" sz="2400" dirty="0" smtClean="0">
                <a:latin typeface="+mj-lt"/>
              </a:rPr>
              <a:t>Не широкая</a:t>
            </a:r>
          </a:p>
          <a:p>
            <a:pPr algn="just"/>
            <a:r>
              <a:rPr lang="ru-RU" sz="2400" dirty="0" smtClean="0">
                <a:latin typeface="+mj-lt"/>
              </a:rPr>
              <a:t>Не узкая</a:t>
            </a:r>
          </a:p>
          <a:p>
            <a:pPr algn="just"/>
            <a:r>
              <a:rPr lang="ru-RU" sz="2400" dirty="0" smtClean="0">
                <a:latin typeface="+mj-lt"/>
              </a:rPr>
              <a:t>Избегать  слова «вопросы», «проблемы», «исследования», «изучение», «анализ»</a:t>
            </a:r>
          </a:p>
          <a:p>
            <a:pPr algn="just"/>
            <a:r>
              <a:rPr lang="ru-RU" sz="2400" dirty="0" smtClean="0">
                <a:latin typeface="+mj-lt"/>
              </a:rPr>
              <a:t>Количество слов 7-16 вместе с предлогами</a:t>
            </a:r>
          </a:p>
          <a:p>
            <a:pPr algn="just"/>
            <a:r>
              <a:rPr lang="ru-RU" sz="2400" dirty="0" smtClean="0">
                <a:latin typeface="+mj-lt"/>
              </a:rPr>
              <a:t>С соблюдением грамматических правил</a:t>
            </a:r>
          </a:p>
          <a:p>
            <a:pPr algn="just"/>
            <a:r>
              <a:rPr lang="ru-RU" sz="2400" dirty="0" smtClean="0">
                <a:latin typeface="+mj-lt"/>
              </a:rPr>
              <a:t>Не перегружена специальными терминами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+mj-lt"/>
              </a:rPr>
              <a:t>«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Влияние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трихоцефалезной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инвазии и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метабалитов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паразитов на кариотип соматических клеток хозяина»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57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251520" y="476672"/>
            <a:ext cx="8435280" cy="60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3525" indent="-261938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3600" b="1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600" b="1" dirty="0">
                <a:latin typeface="Verdana" pitchFamily="34" charset="0"/>
              </a:rPr>
              <a:t>АКТУАЛЬНОСТЬ 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600" b="1" dirty="0">
                <a:latin typeface="Verdana" pitchFamily="34" charset="0"/>
              </a:rPr>
              <a:t>ИССЛЕДОВАНИЯ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400" b="1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400" b="1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400" b="1" dirty="0">
                <a:latin typeface="Verdana" pitchFamily="34" charset="0"/>
              </a:rPr>
              <a:t>(показывается, какие задачи стоят перед практикой, перед наукой в аспекте избранного  направления в конкретных социально-экономических условиях; что по крупному счету (в самом общем конспективном изложении) сделано предшественниками, и что осталось нераскрытым, что предстоит сделать).</a:t>
            </a:r>
            <a:r>
              <a:rPr lang="ru-RU" sz="2400" dirty="0">
                <a:latin typeface="Verdana" pitchFamily="34" charset="0"/>
              </a:rPr>
              <a:t> </a:t>
            </a:r>
          </a:p>
        </p:txBody>
      </p:sp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838200" y="2362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7162800" y="2362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03238" y="4983163"/>
            <a:ext cx="8183562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8648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Актуальность исследования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827213"/>
            <a:ext cx="7921575" cy="4770437"/>
          </a:xfrm>
        </p:spPr>
        <p:txBody>
          <a:bodyPr/>
          <a:lstStyle/>
          <a:p>
            <a:pPr marL="0" indent="442913" algn="just">
              <a:buFont typeface="Wingdings" pitchFamily="2" charset="2"/>
              <a:buNone/>
            </a:pPr>
            <a:r>
              <a:rPr lang="ru-RU" dirty="0"/>
              <a:t>Выдвижение проблемы и формулирование темы предполагают обоснование актуальности исследования, ответ на вопрос: </a:t>
            </a:r>
            <a:r>
              <a:rPr lang="ru-RU" i="1" dirty="0">
                <a:solidFill>
                  <a:schemeClr val="tx2"/>
                </a:solidFill>
              </a:rPr>
              <a:t>почему данную проблему нужно в настоящее время изучать?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2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301625"/>
            <a:ext cx="7712025" cy="823119"/>
          </a:xfrm>
        </p:spPr>
        <p:txBody>
          <a:bodyPr/>
          <a:lstStyle/>
          <a:p>
            <a:pPr algn="ctr"/>
            <a:r>
              <a:rPr lang="ru-RU" i="1" dirty="0" smtClean="0"/>
              <a:t>Актуальность исследования</a:t>
            </a:r>
            <a:r>
              <a:rPr lang="ru-RU" dirty="0" smtClean="0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124744"/>
            <a:ext cx="7776864" cy="5472907"/>
          </a:xfrm>
        </p:spPr>
        <p:txBody>
          <a:bodyPr/>
          <a:lstStyle/>
          <a:p>
            <a:pPr indent="355600" algn="just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Необходимость дополнения теоретических построений, относящихся к изучаемому явлению. </a:t>
            </a:r>
          </a:p>
          <a:p>
            <a:pPr indent="355600" algn="just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Потребность в новых фактах, которые позволят расширять теорию и сферу ее применения. </a:t>
            </a:r>
          </a:p>
          <a:p>
            <a:pPr indent="355600" algn="just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Потребность в более эффективных психодиагностических и исследовательских методах, способных обеспечить получение новых данных. </a:t>
            </a:r>
          </a:p>
          <a:p>
            <a:pPr indent="355600" algn="just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Потребность в методах (способах, технологиях), имеющих более широкие возможности и эффективность психологического воздействия, обучения, тренировки, адаптации и тому подобное. </a:t>
            </a:r>
          </a:p>
          <a:p>
            <a:pPr indent="355600" algn="just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Потребность в дополнении или переработке психолого-педагогических теорий, концепций, рекомендаций</a:t>
            </a:r>
            <a:r>
              <a:rPr lang="ru-RU" sz="2200" dirty="0" smtClean="0">
                <a:latin typeface="+mj-lt"/>
              </a:rPr>
              <a:t>.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519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301625"/>
            <a:ext cx="8215338" cy="1143000"/>
          </a:xfrm>
        </p:spPr>
        <p:txBody>
          <a:bodyPr/>
          <a:lstStyle/>
          <a:p>
            <a:pPr algn="just"/>
            <a:r>
              <a:rPr lang="ru-RU" sz="2800" dirty="0">
                <a:solidFill>
                  <a:schemeClr val="tx1"/>
                </a:solidFill>
              </a:rPr>
              <a:t>Следует различать </a:t>
            </a:r>
            <a:r>
              <a:rPr lang="ru-RU" sz="2800" dirty="0"/>
              <a:t>актуальность научного направления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smtClean="0">
                <a:solidFill>
                  <a:schemeClr val="tx1"/>
                </a:solidFill>
              </a:rPr>
              <a:t>целом с одной стороны,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42910" y="1500175"/>
            <a:ext cx="8143932" cy="5357826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700" dirty="0" smtClean="0">
                <a:latin typeface="Arial" charset="0"/>
              </a:rPr>
              <a:t>и </a:t>
            </a:r>
            <a:r>
              <a:rPr lang="ru-RU" sz="2700" dirty="0">
                <a:solidFill>
                  <a:schemeClr val="tx2"/>
                </a:solidFill>
                <a:latin typeface="Arial" charset="0"/>
              </a:rPr>
              <a:t>актуальность самой темы</a:t>
            </a:r>
            <a:r>
              <a:rPr lang="ru-RU" sz="2700" dirty="0">
                <a:latin typeface="Arial" charset="0"/>
              </a:rPr>
              <a:t> внутри данного направления - с другой. </a:t>
            </a:r>
          </a:p>
          <a:p>
            <a:pPr algn="just">
              <a:buFont typeface="Wingdings" pitchFamily="2" charset="2"/>
              <a:buNone/>
            </a:pPr>
            <a:r>
              <a:rPr lang="ru-RU" sz="2700" dirty="0">
                <a:latin typeface="Arial" charset="0"/>
              </a:rPr>
              <a:t>Актуальность направления, как правило, не нуждается в сложной системе доказательств. Иное дело - </a:t>
            </a:r>
            <a:r>
              <a:rPr lang="ru-RU" sz="2700" dirty="0">
                <a:solidFill>
                  <a:schemeClr val="tx2"/>
                </a:solidFill>
                <a:latin typeface="Arial" charset="0"/>
              </a:rPr>
              <a:t>обоснование актуальности темы.</a:t>
            </a:r>
          </a:p>
          <a:p>
            <a:pPr algn="just">
              <a:buFont typeface="Wingdings" pitchFamily="2" charset="2"/>
              <a:buNone/>
            </a:pPr>
            <a:r>
              <a:rPr lang="ru-RU" sz="2700" i="1" dirty="0">
                <a:latin typeface="Arial" charset="0"/>
              </a:rPr>
              <a:t>Необходимо достаточно убедительно показать, что именно данная тема должна быть исследована в данный момент, что именно она среди других, некоторые из которых уже исследовались, самая насущная.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13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773987" cy="1143000"/>
          </a:xfrm>
        </p:spPr>
        <p:txBody>
          <a:bodyPr/>
          <a:lstStyle/>
          <a:p>
            <a:r>
              <a:rPr lang="ru-RU" sz="2800" b="1">
                <a:solidFill>
                  <a:schemeClr val="tx1"/>
                </a:solidFill>
              </a:rPr>
              <a:t>При этом важно различать</a:t>
            </a:r>
            <a:r>
              <a:rPr lang="ru-RU" sz="2800" b="1"/>
              <a:t> практическую </a:t>
            </a:r>
            <a:r>
              <a:rPr lang="ru-RU" sz="2800" b="1">
                <a:solidFill>
                  <a:schemeClr val="tx1"/>
                </a:solidFill>
              </a:rPr>
              <a:t>и</a:t>
            </a:r>
            <a:r>
              <a:rPr lang="ru-RU" sz="2800" b="1"/>
              <a:t> научную </a:t>
            </a:r>
            <a:r>
              <a:rPr lang="ru-RU" sz="2800" b="1">
                <a:solidFill>
                  <a:schemeClr val="tx1"/>
                </a:solidFill>
              </a:rPr>
              <a:t>актуальность темы.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557338"/>
            <a:ext cx="7886729" cy="5300662"/>
          </a:xfrm>
        </p:spPr>
        <p:txBody>
          <a:bodyPr/>
          <a:lstStyle/>
          <a:p>
            <a:pPr marL="0" indent="354013" algn="just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i="1" dirty="0">
                <a:latin typeface="Arial" charset="0"/>
              </a:rPr>
              <a:t>Какая либо проблема может быть уже решена в науке, но не доведена до практики. В этом случае она актуальна для практики, но не актуальна для науки и, следовательно, нужно не предпринимать еще одно исследование, дублирующее предыдущее, а  внедрять то, что уже имеется в науке.</a:t>
            </a:r>
          </a:p>
          <a:p>
            <a:pPr marL="0" indent="354013" algn="just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>
                <a:solidFill>
                  <a:schemeClr val="tx2"/>
                </a:solidFill>
                <a:latin typeface="Arial" charset="0"/>
              </a:rPr>
              <a:t>Исследование можно считать актуальным</a:t>
            </a:r>
            <a:r>
              <a:rPr lang="ru-RU" sz="2400" dirty="0">
                <a:latin typeface="Arial" charset="0"/>
              </a:rPr>
              <a:t> лишь в том случае, если актуально не только данное научное направление, но и сама тема актуальна в двух отношениях: ее научное решение, </a:t>
            </a:r>
          </a:p>
          <a:p>
            <a:pPr marL="0" indent="354013" algn="just">
              <a:lnSpc>
                <a:spcPct val="90000"/>
              </a:lnSpc>
              <a:spcBef>
                <a:spcPct val="0"/>
              </a:spcBef>
            </a:pPr>
            <a:r>
              <a:rPr lang="ru-RU" sz="2400" dirty="0">
                <a:latin typeface="Arial" charset="0"/>
              </a:rPr>
              <a:t>во-первых,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 отвечает насущной потребности практики,</a:t>
            </a:r>
          </a:p>
          <a:p>
            <a:pPr marL="0" indent="354013" algn="just">
              <a:lnSpc>
                <a:spcPct val="90000"/>
              </a:lnSpc>
              <a:spcBef>
                <a:spcPct val="0"/>
              </a:spcBef>
            </a:pPr>
            <a:r>
              <a:rPr lang="ru-RU" sz="2400" dirty="0">
                <a:latin typeface="Arial" charset="0"/>
              </a:rPr>
              <a:t>во-вторых,</a:t>
            </a:r>
            <a:r>
              <a:rPr lang="ru-RU" sz="2400" dirty="0">
                <a:solidFill>
                  <a:schemeClr val="tx2"/>
                </a:solidFill>
                <a:latin typeface="Arial" charset="0"/>
              </a:rPr>
              <a:t> заполняет пробел в науке, которая в настоящее время не располагает научными средствами для решения этой актуальной научной задачи.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42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251520" y="620688"/>
            <a:ext cx="9035355" cy="608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3525" indent="-261938"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 marL="1279525" indent="-179388"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1736725" indent="-179388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193925" indent="-179388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2651125" indent="-179388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108325" indent="-179388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79525" algn="l"/>
                <a:tab pos="1727200" algn="l"/>
                <a:tab pos="2176463" algn="l"/>
                <a:tab pos="2625725" algn="l"/>
                <a:tab pos="3074988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lvl="4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100000"/>
            </a:pPr>
            <a:r>
              <a:rPr lang="ru-RU" sz="2800" b="1" dirty="0">
                <a:latin typeface="Verdana" pitchFamily="34" charset="0"/>
              </a:rPr>
              <a:t>                </a:t>
            </a:r>
            <a:r>
              <a:rPr lang="ru-RU" sz="2400" b="1" dirty="0">
                <a:latin typeface="Verdana" pitchFamily="34" charset="0"/>
              </a:rPr>
              <a:t>В НАУКЕ</a:t>
            </a:r>
          </a:p>
          <a:p>
            <a:pPr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b="1" dirty="0">
              <a:latin typeface="Verdana" pitchFamily="34" charset="0"/>
            </a:endParaRPr>
          </a:p>
          <a:p>
            <a:pPr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400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3600" b="1" dirty="0" smtClean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 dirty="0" smtClean="0">
                <a:latin typeface="Verdana" pitchFamily="34" charset="0"/>
              </a:rPr>
              <a:t>ПРОТИВОРЕЧИЕ</a:t>
            </a:r>
            <a:endParaRPr lang="ru-RU" sz="2800" b="1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 dirty="0">
                <a:latin typeface="Verdana" pitchFamily="34" charset="0"/>
              </a:rPr>
              <a:t>(несогласованность, несоответствие между какими-либо противоположностями)</a:t>
            </a:r>
            <a:r>
              <a:rPr lang="ru-RU" sz="2800" dirty="0">
                <a:latin typeface="Verdana" pitchFamily="34" charset="0"/>
              </a:rPr>
              <a:t> </a:t>
            </a: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3600" b="1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400" b="1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400" b="1" dirty="0" smtClean="0">
              <a:latin typeface="Verdana" pitchFamily="34" charset="0"/>
            </a:endParaRPr>
          </a:p>
          <a:p>
            <a:pPr algn="just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  <a:tabLst>
                <a:tab pos="1279525" algn="l"/>
                <a:tab pos="1727200" algn="l"/>
                <a:tab pos="2176463" algn="l"/>
                <a:tab pos="2625725" algn="l"/>
                <a:tab pos="2784475" algn="l"/>
                <a:tab pos="3524250" algn="l"/>
                <a:tab pos="3973513" algn="l"/>
                <a:tab pos="4422775" algn="l"/>
                <a:tab pos="4872038" algn="l"/>
                <a:tab pos="5321300" algn="l"/>
                <a:tab pos="5770563" algn="l"/>
                <a:tab pos="6219825" algn="l"/>
                <a:tab pos="6669088" algn="l"/>
                <a:tab pos="7118350" algn="l"/>
                <a:tab pos="7567613" algn="l"/>
                <a:tab pos="8016875" algn="l"/>
                <a:tab pos="8466138" algn="l"/>
                <a:tab pos="8915400" algn="l"/>
                <a:tab pos="9364663" algn="l"/>
                <a:tab pos="9813925" algn="l"/>
                <a:tab pos="10263188" algn="l"/>
              </a:tabLst>
            </a:pPr>
            <a:r>
              <a:rPr lang="ru-RU" sz="2400" b="1" dirty="0" smtClean="0">
                <a:latin typeface="Verdana" pitchFamily="34" charset="0"/>
              </a:rPr>
              <a:t>                             В </a:t>
            </a:r>
            <a:r>
              <a:rPr lang="ru-RU" sz="2400" b="1" dirty="0">
                <a:latin typeface="Verdana" pitchFamily="34" charset="0"/>
              </a:rPr>
              <a:t>ПРАКТИКЕ</a:t>
            </a:r>
          </a:p>
        </p:txBody>
      </p:sp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240707" y="2430293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7736312" y="2428019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4211960" y="1369427"/>
            <a:ext cx="485775" cy="778024"/>
          </a:xfrm>
          <a:prstGeom prst="upArrow">
            <a:avLst>
              <a:gd name="adj1" fmla="val 50000"/>
              <a:gd name="adj2" fmla="val 50248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4311357" y="4365104"/>
            <a:ext cx="485775" cy="845976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7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8719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500" fill="hold" masterRel="sameClick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rgb" dir="cw">
                                      <p:cBhvr additive="repl">
                                        <p:cTn id="7" dur="500" fill="hold" masterRel="sameClick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rgb" dir="cw">
                                      <p:cBhvr additive="repl">
                                        <p:cTn id="8" dur="500" fill="hold" masterRel="sameClick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 additive="repl">
                                        <p:cTn id="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124744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3200" dirty="0">
                <a:solidFill>
                  <a:srgbClr val="000000"/>
                </a:solidFill>
              </a:rPr>
              <a:t>Формулируется противоречие, чаще всего,  с помощью союза </a:t>
            </a:r>
            <a:r>
              <a:rPr lang="ru-RU" sz="3200" b="1" i="1" dirty="0">
                <a:solidFill>
                  <a:srgbClr val="C00000"/>
                </a:solidFill>
              </a:rPr>
              <a:t>«между</a:t>
            </a:r>
            <a:r>
              <a:rPr lang="ru-RU" sz="3200" i="1" dirty="0">
                <a:solidFill>
                  <a:srgbClr val="000000"/>
                </a:solidFill>
              </a:rPr>
              <a:t>».</a:t>
            </a:r>
            <a:r>
              <a:rPr lang="ru-RU" sz="3200" dirty="0">
                <a:solidFill>
                  <a:srgbClr val="000000"/>
                </a:solidFill>
              </a:rPr>
              <a:t> Синтаксической формой может быть примерно следующая: </a:t>
            </a:r>
            <a:r>
              <a:rPr lang="ru-RU" sz="3200" i="1" dirty="0">
                <a:solidFill>
                  <a:srgbClr val="000000"/>
                </a:solidFill>
              </a:rPr>
              <a:t>«С одной стороны …, с другой стороны …»; «когда …, тогда …», «несмотря на то, что …,однако…», «хотя …, но …».</a:t>
            </a:r>
            <a:endParaRPr lang="ru-RU" sz="3200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620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424936" cy="5688633"/>
          </a:xfrm>
          <a:solidFill>
            <a:schemeClr val="tx1"/>
          </a:solidFill>
        </p:spPr>
        <p:txBody>
          <a:bodyPr/>
          <a:lstStyle/>
          <a:p>
            <a:pPr algn="just"/>
            <a:r>
              <a:rPr lang="ru-RU" sz="2200" dirty="0" smtClean="0"/>
              <a:t>«</a:t>
            </a:r>
            <a:r>
              <a:rPr lang="ru-RU" sz="2200" b="1" dirty="0" smtClean="0"/>
              <a:t>противоречие</a:t>
            </a:r>
            <a:r>
              <a:rPr lang="ru-RU" sz="2200" dirty="0" smtClean="0"/>
              <a:t> между педагогическими требованиями к профессиональной деятельности преподавателей... с одной стороны, и отсутствием специальной психолого-педагогической подготовки этой категории педагогов – с другой» (диссертация В.И. </a:t>
            </a:r>
            <a:r>
              <a:rPr lang="ru-RU" sz="2200" dirty="0" err="1" smtClean="0"/>
              <a:t>Борткявичене</a:t>
            </a:r>
            <a:r>
              <a:rPr lang="ru-RU" sz="2200" dirty="0" smtClean="0"/>
              <a:t>).</a:t>
            </a:r>
          </a:p>
          <a:p>
            <a:pPr algn="just"/>
            <a:r>
              <a:rPr lang="ru-RU" sz="2200" dirty="0" smtClean="0"/>
              <a:t>«</a:t>
            </a:r>
            <a:r>
              <a:rPr lang="ru-RU" sz="2200" dirty="0"/>
              <a:t>Однако, несмотря на широкий круг исследований проблемы готовности к семейной жизни, вопросы формирования готовности к семейной жизни у подростков, склонных к </a:t>
            </a:r>
            <a:r>
              <a:rPr lang="ru-RU" sz="2200" dirty="0" err="1"/>
              <a:t>девиантному</a:t>
            </a:r>
            <a:r>
              <a:rPr lang="ru-RU" sz="2200" dirty="0"/>
              <a:t> поведению, не нашли достаточного </a:t>
            </a:r>
            <a:r>
              <a:rPr lang="ru-RU" sz="2200" dirty="0" smtClean="0"/>
              <a:t>изучения. В </a:t>
            </a:r>
            <a:r>
              <a:rPr lang="ru-RU" sz="2200" dirty="0"/>
              <a:t>связи с этим существует </a:t>
            </a:r>
            <a:r>
              <a:rPr lang="ru-RU" sz="2200" b="1" dirty="0" smtClean="0"/>
              <a:t>противоречие</a:t>
            </a:r>
            <a:r>
              <a:rPr lang="ru-RU" sz="2200" dirty="0" smtClean="0"/>
              <a:t> между </a:t>
            </a:r>
            <a:r>
              <a:rPr lang="ru-RU" sz="2200" dirty="0"/>
              <a:t>потребностью общества в формировании социально компетентных молодых людях, готовых к семейной жизни и недостаточно разработанными условиями формирования готовности к семейной жизни у подростков, склонных к </a:t>
            </a:r>
            <a:r>
              <a:rPr lang="ru-RU" sz="2200" dirty="0" err="1"/>
              <a:t>девиантному</a:t>
            </a:r>
            <a:r>
              <a:rPr lang="ru-RU" sz="2200" dirty="0"/>
              <a:t> </a:t>
            </a:r>
            <a:r>
              <a:rPr lang="ru-RU" sz="2200" dirty="0" smtClean="0"/>
              <a:t>поведению» (магистерская диссертация И. </a:t>
            </a:r>
            <a:r>
              <a:rPr lang="ru-RU" sz="2200" dirty="0" err="1" smtClean="0"/>
              <a:t>Чудинова</a:t>
            </a:r>
            <a:r>
              <a:rPr lang="ru-RU" sz="2200" dirty="0" smtClean="0"/>
              <a:t>). </a:t>
            </a:r>
            <a:endParaRPr lang="ru-RU" sz="2200" dirty="0" smtClean="0">
              <a:solidFill>
                <a:srgbClr val="FF0066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5969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08720"/>
            <a:ext cx="8208912" cy="5688631"/>
          </a:xfrm>
          <a:solidFill>
            <a:schemeClr val="tx1"/>
          </a:solidFill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«Несмотря </a:t>
            </a:r>
            <a:r>
              <a:rPr lang="ru-RU" dirty="0"/>
              <a:t>на то, что вопрос влияния образовательной среды на развитие личности в психологической литературе рассмотрен широко, однако, на наш взгляд, </a:t>
            </a:r>
            <a:r>
              <a:rPr lang="ru-RU" dirty="0" smtClean="0"/>
              <a:t>недостаточно </a:t>
            </a:r>
            <a:r>
              <a:rPr lang="ru-RU" dirty="0"/>
              <a:t>изучен вопрос в ключе возрастных и когнитивных особенностей детей дошкольного и младшего школьного возраста в контексте их успешности овладения иностранным языком.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Таким </a:t>
            </a:r>
            <a:r>
              <a:rPr lang="ru-RU" dirty="0"/>
              <a:t>образом, возникает </a:t>
            </a:r>
            <a:r>
              <a:rPr lang="ru-RU" b="1" dirty="0"/>
              <a:t>противоречие</a:t>
            </a:r>
            <a:r>
              <a:rPr lang="ru-RU" dirty="0"/>
              <a:t> между недостаточной теоретической изученностью данного вопроса, с одной стороны, и необходимостью экспериментального исследования когнитивных особенностей детей дошкольного и младшего школьного возраста в разных образовательных средах – с </a:t>
            </a:r>
            <a:r>
              <a:rPr lang="ru-RU" dirty="0" smtClean="0"/>
              <a:t>другой» (магистерская диссертация А. </a:t>
            </a:r>
            <a:r>
              <a:rPr lang="ru-RU" dirty="0" err="1" smtClean="0"/>
              <a:t>Сиафетдинова</a:t>
            </a:r>
            <a:r>
              <a:rPr lang="ru-RU" dirty="0" smtClean="0"/>
              <a:t>). </a:t>
            </a:r>
            <a:endParaRPr lang="ru-RU" dirty="0" smtClean="0">
              <a:solidFill>
                <a:srgbClr val="FF0066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5969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6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2" y="404812"/>
            <a:ext cx="8102629" cy="1151979"/>
          </a:xfrm>
        </p:spPr>
        <p:txBody>
          <a:bodyPr/>
          <a:lstStyle/>
          <a:p>
            <a:pPr algn="ctr"/>
            <a:r>
              <a:rPr lang="ru-RU" sz="3200" b="1" dirty="0" smtClean="0"/>
              <a:t>Противоречие. Рекомендации по педагогическим направлениям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00808"/>
            <a:ext cx="7856041" cy="4241205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b="1" dirty="0" smtClean="0">
                <a:latin typeface="+mj-lt"/>
              </a:rPr>
              <a:t>	</a:t>
            </a:r>
            <a:r>
              <a:rPr lang="ru-RU" dirty="0" smtClean="0">
                <a:latin typeface="+mj-lt"/>
              </a:rPr>
              <a:t>Противоречия необходимо выявить </a:t>
            </a:r>
            <a:r>
              <a:rPr lang="ru-RU" dirty="0" smtClean="0">
                <a:solidFill>
                  <a:srgbClr val="C00000"/>
                </a:solidFill>
                <a:latin typeface="+mj-lt"/>
              </a:rPr>
              <a:t>на ТРЕХ уровнях: </a:t>
            </a:r>
          </a:p>
          <a:p>
            <a:pPr algn="just" eaLnBrk="1" hangingPunct="1"/>
            <a:r>
              <a:rPr lang="ru-RU" i="1" dirty="0" smtClean="0">
                <a:latin typeface="+mj-lt"/>
              </a:rPr>
              <a:t>социально-педагогическом, </a:t>
            </a:r>
          </a:p>
          <a:p>
            <a:pPr algn="just" eaLnBrk="1" hangingPunct="1"/>
            <a:r>
              <a:rPr lang="ru-RU" i="1" dirty="0" smtClean="0">
                <a:latin typeface="+mj-lt"/>
              </a:rPr>
              <a:t>научно-педагогическом, </a:t>
            </a:r>
          </a:p>
          <a:p>
            <a:pPr algn="just" eaLnBrk="1" hangingPunct="1"/>
            <a:r>
              <a:rPr lang="ru-RU" i="1" dirty="0" smtClean="0">
                <a:latin typeface="+mj-lt"/>
              </a:rPr>
              <a:t>научно-методическом</a:t>
            </a:r>
            <a:r>
              <a:rPr lang="ru-RU" dirty="0" smtClean="0">
                <a:latin typeface="+mj-lt"/>
              </a:rPr>
              <a:t>. </a:t>
            </a:r>
          </a:p>
          <a:p>
            <a:pPr marL="0" indent="354013" algn="just" eaLnBrk="1" hangingPunct="1">
              <a:buFont typeface="Wingdings" pitchFamily="2" charset="2"/>
              <a:buNone/>
            </a:pPr>
            <a:r>
              <a:rPr lang="ru-RU" dirty="0" smtClean="0">
                <a:latin typeface="+mj-lt"/>
              </a:rPr>
              <a:t>Для магистерских чаще всего противоречие выявляется на </a:t>
            </a:r>
            <a:r>
              <a:rPr lang="ru-RU" u="sng" dirty="0" smtClean="0">
                <a:latin typeface="+mj-lt"/>
              </a:rPr>
              <a:t>научно-педагогическом уровне.</a:t>
            </a:r>
            <a:r>
              <a:rPr lang="ru-RU" dirty="0" smtClean="0">
                <a:latin typeface="+mj-lt"/>
              </a:rPr>
              <a:t>	</a:t>
            </a:r>
          </a:p>
          <a:p>
            <a:pPr marL="0" indent="354013" algn="just" eaLnBrk="1" hangingPunct="1">
              <a:buFont typeface="Wingdings" pitchFamily="2" charset="2"/>
              <a:buNone/>
            </a:pPr>
            <a:r>
              <a:rPr lang="ru-RU" dirty="0" smtClean="0">
                <a:latin typeface="+mj-lt"/>
              </a:rPr>
              <a:t>Наличие противоречий и подтверждает актуальность.</a:t>
            </a:r>
          </a:p>
          <a:p>
            <a:endParaRPr lang="ru-RU" dirty="0" smtClean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594928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4730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467544" y="764705"/>
            <a:ext cx="8302281" cy="5544616"/>
          </a:xfrm>
        </p:spPr>
        <p:txBody>
          <a:bodyPr lIns="91440" rIns="91440">
            <a:noAutofit/>
          </a:bodyPr>
          <a:lstStyle/>
          <a:p>
            <a:pPr marL="711200" indent="-449263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 smtClean="0">
                <a:latin typeface="+mj-lt"/>
              </a:rPr>
              <a:t> </a:t>
            </a: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Развитие профессионального самоопределения учащихся при обучении программированию в системе дополнительного образования</a:t>
            </a:r>
          </a:p>
          <a:p>
            <a:pPr marL="711200" indent="-449263"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 smtClean="0">
                <a:latin typeface="+mj-lt"/>
              </a:rPr>
              <a:t>Противоречия:</a:t>
            </a:r>
          </a:p>
          <a:p>
            <a:pPr marL="711200" indent="-449263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200" i="1" dirty="0" smtClean="0">
                <a:latin typeface="+mj-lt"/>
              </a:rPr>
              <a:t>на социально-педагогическом уровне</a:t>
            </a:r>
            <a:r>
              <a:rPr lang="ru-RU" sz="2200" dirty="0" smtClean="0">
                <a:latin typeface="+mj-lt"/>
              </a:rPr>
              <a:t>: между ключевой ролью профессии программиста в современном информационном обществе и недостаточной ориентацией учащихся на приобретение этой профессии в процессе их обучения информационно-технологическим дисциплинам в системе школьного и дополнительного образования;</a:t>
            </a:r>
          </a:p>
          <a:p>
            <a:pPr marL="711200" indent="-449263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200" i="1" dirty="0" smtClean="0">
                <a:latin typeface="+mj-lt"/>
              </a:rPr>
              <a:t> на научно-педагогическом уровне</a:t>
            </a:r>
            <a:r>
              <a:rPr lang="ru-RU" sz="2200" dirty="0" smtClean="0">
                <a:latin typeface="+mj-lt"/>
              </a:rPr>
              <a:t>: между необходимостью развития профессионального самоопределения учащихся в процессе обучения программированию и недостаточной разработанностью необходимых психолого-педагогических основ такого развития;</a:t>
            </a:r>
          </a:p>
          <a:p>
            <a:pPr marL="711200" indent="-449263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200" i="1" dirty="0" smtClean="0">
                <a:latin typeface="+mj-lt"/>
              </a:rPr>
              <a:t> на научно-методическом уровне: </a:t>
            </a:r>
            <a:r>
              <a:rPr lang="ru-RU" sz="2200" dirty="0" smtClean="0">
                <a:latin typeface="+mj-lt"/>
              </a:rPr>
              <a:t>между возможностью развития профессионального самоопределения школьников при обучении программированию в учреждениях дополнительного образования и отсутствием соответствующей методики.</a:t>
            </a:r>
          </a:p>
          <a:p>
            <a:pPr marL="711200" indent="-449263" algn="just">
              <a:lnSpc>
                <a:spcPct val="80000"/>
              </a:lnSpc>
              <a:buFontTx/>
              <a:buChar char="-"/>
            </a:pPr>
            <a:endParaRPr lang="ru-RU" sz="2200" dirty="0" smtClean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85800" y="285750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rIns="92075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ru-RU" sz="3600" b="1">
                <a:solidFill>
                  <a:srgbClr val="663300"/>
                </a:solidFill>
              </a:rPr>
              <a:t>Пример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6757" y="61414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4022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27038" y="395288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3525" indent="-261938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marL="0" indent="355600" algn="just" defTabSz="449263" fontAlgn="base">
              <a:spcBef>
                <a:spcPts val="250"/>
              </a:spcBef>
              <a:spcAft>
                <a:spcPct val="0"/>
              </a:spcAft>
              <a:buSzPct val="80000"/>
              <a:tabLst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ru-RU" sz="2600" b="1" i="1" dirty="0" smtClean="0">
                <a:latin typeface="Times New Roman" pitchFamily="18" charset="0"/>
                <a:ea typeface="PMingLiU" pitchFamily="16" charset="-120"/>
              </a:rPr>
              <a:t>Проблема </a:t>
            </a:r>
            <a:r>
              <a:rPr lang="ru-RU" sz="2600" dirty="0">
                <a:latin typeface="Times New Roman" pitchFamily="18" charset="0"/>
                <a:ea typeface="PMingLiU" pitchFamily="16" charset="-120"/>
              </a:rPr>
              <a:t>исследования — тот вопрос, который возникает, на который надо ответить; это формулировка того, что неизвестно в изучаемом явлении.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200" b="1" dirty="0">
              <a:latin typeface="Verdana" pitchFamily="34" charset="0"/>
            </a:endParaRP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 dirty="0">
                <a:latin typeface="Verdana" pitchFamily="34" charset="0"/>
              </a:rPr>
              <a:t>ПРОБЛЕМА ИССЛЕДОВАНИЯ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400" b="1" dirty="0">
                <a:latin typeface="Verdana" pitchFamily="34" charset="0"/>
              </a:rPr>
              <a:t>(«знание о незнании» - объективно возникающий в ходе развития познания вопрос, решение которого представляет существенный практический или теоретический интерес)</a:t>
            </a:r>
            <a:r>
              <a:rPr lang="ru-RU" sz="2400" dirty="0">
                <a:latin typeface="Verdana" pitchFamily="34" charset="0"/>
              </a:rPr>
              <a:t> </a:t>
            </a:r>
          </a:p>
        </p:txBody>
      </p:sp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457200" y="2895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7696200" y="2971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03238" y="4983163"/>
            <a:ext cx="8183562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0560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Противоречие</a:t>
            </a:r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 Проблема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340768"/>
            <a:ext cx="8144073" cy="4601245"/>
          </a:xfrm>
        </p:spPr>
        <p:txBody>
          <a:bodyPr>
            <a:normAutofit fontScale="25000" lnSpcReduction="20000"/>
          </a:bodyPr>
          <a:lstStyle/>
          <a:p>
            <a:pPr marL="0" indent="355600" algn="just">
              <a:lnSpc>
                <a:spcPct val="90000"/>
              </a:lnSpc>
              <a:buNone/>
            </a:pPr>
            <a:r>
              <a:rPr lang="ru-RU" sz="11200" dirty="0" smtClean="0"/>
              <a:t>В широком, общеупотребительном языке – как синоним слова </a:t>
            </a:r>
            <a:r>
              <a:rPr lang="ru-RU" sz="11200" i="1" dirty="0" smtClean="0"/>
              <a:t>«задача», «препятствие»</a:t>
            </a:r>
            <a:r>
              <a:rPr lang="ru-RU" sz="11200" dirty="0" smtClean="0"/>
              <a:t> и т.п.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11200" dirty="0" smtClean="0">
                <a:solidFill>
                  <a:srgbClr val="C00000"/>
                </a:solidFill>
              </a:rPr>
              <a:t>В научном </a:t>
            </a:r>
            <a:r>
              <a:rPr lang="ru-RU" sz="11200" i="1" dirty="0" smtClean="0">
                <a:solidFill>
                  <a:srgbClr val="C00000"/>
                </a:solidFill>
              </a:rPr>
              <a:t>смысле </a:t>
            </a:r>
            <a:r>
              <a:rPr lang="ru-RU" sz="11200" i="1" dirty="0" smtClean="0"/>
              <a:t>проблема выступает как осознание, констатация </a:t>
            </a:r>
            <a:r>
              <a:rPr lang="ru-RU" sz="11200" b="1" i="1" dirty="0" smtClean="0">
                <a:solidFill>
                  <a:srgbClr val="C00000"/>
                </a:solidFill>
              </a:rPr>
              <a:t>недостаточности достигнутого к данному моменту уровня знаний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11200" dirty="0" smtClean="0"/>
              <a:t>Проблема диссертационного исследования логически вытекает из установленного противоречия, из него вычленено то, что </a:t>
            </a:r>
            <a:r>
              <a:rPr lang="ru-RU" sz="11200" b="1" dirty="0" smtClean="0"/>
              <a:t>имеет отношение только к науке</a:t>
            </a:r>
            <a:r>
              <a:rPr lang="ru-RU" sz="11200" dirty="0" smtClean="0"/>
              <a:t> и переведено в плоскость познания, сформулировано на языке науки.</a:t>
            </a:r>
          </a:p>
          <a:p>
            <a:pPr algn="just">
              <a:lnSpc>
                <a:spcPct val="90000"/>
              </a:lnSpc>
            </a:pPr>
            <a:endParaRPr lang="ru-RU" sz="2000" dirty="0" smtClean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1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548680"/>
            <a:ext cx="8288089" cy="5393333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3000" b="1" dirty="0" smtClean="0">
                <a:latin typeface="+mj-lt"/>
              </a:rPr>
              <a:t>Решить проблему исследования – </a:t>
            </a:r>
            <a:r>
              <a:rPr lang="ru-RU" sz="3000" dirty="0" smtClean="0">
                <a:latin typeface="+mj-lt"/>
              </a:rPr>
              <a:t>значит создать условия, при которых противоречия будут устранены</a:t>
            </a:r>
          </a:p>
          <a:p>
            <a:pPr marL="0" indent="355600" algn="just" eaLnBrk="1" hangingPunct="1">
              <a:buNone/>
            </a:pPr>
            <a:r>
              <a:rPr lang="ru-RU" sz="3000" b="1" dirty="0" smtClean="0">
                <a:latin typeface="+mj-lt"/>
              </a:rPr>
              <a:t>Формулировка проблемы строится на </a:t>
            </a:r>
            <a:r>
              <a:rPr lang="ru-RU" sz="3000" dirty="0" smtClean="0">
                <a:latin typeface="+mj-lt"/>
              </a:rPr>
              <a:t>стремлении преодолеть установленные противоречия.</a:t>
            </a:r>
          </a:p>
          <a:p>
            <a:pPr marL="0" indent="355600" algn="just">
              <a:buNone/>
            </a:pPr>
            <a:r>
              <a:rPr lang="ru-RU" sz="3000" b="1" dirty="0" smtClean="0">
                <a:solidFill>
                  <a:srgbClr val="C00000"/>
                </a:solidFill>
                <a:latin typeface="+mj-lt"/>
              </a:rPr>
              <a:t>(!) </a:t>
            </a:r>
            <a:r>
              <a:rPr lang="ru-RU" sz="3000" dirty="0" smtClean="0">
                <a:latin typeface="+mj-lt"/>
              </a:rPr>
              <a:t>Необходимо различать научную проблему и практическую задачу.</a:t>
            </a:r>
          </a:p>
          <a:p>
            <a:pPr algn="just"/>
            <a:endParaRPr lang="ru-RU" dirty="0" smtClean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91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500" b="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395537" y="476672"/>
            <a:ext cx="8208912" cy="6381328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3000" b="1" i="1" dirty="0">
                <a:solidFill>
                  <a:schemeClr val="tx2"/>
                </a:solidFill>
              </a:rPr>
              <a:t> </a:t>
            </a:r>
            <a:r>
              <a:rPr lang="ru-RU" sz="3000" dirty="0"/>
              <a:t>Вытекающая из выявленных противоречий проблема должна быть актуальной, </a:t>
            </a:r>
            <a:r>
              <a:rPr lang="ru-RU" sz="3000" b="1" dirty="0"/>
              <a:t>отражать то новое, что входит или должно войти в жизнь.</a:t>
            </a:r>
            <a:r>
              <a:rPr lang="ru-RU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30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355600" algn="just">
              <a:buNone/>
            </a:pPr>
            <a:r>
              <a:rPr lang="ru-RU" sz="3000" dirty="0" smtClean="0"/>
              <a:t>Научная </a:t>
            </a:r>
            <a:r>
              <a:rPr lang="ru-RU" sz="3000" dirty="0"/>
              <a:t>проблема не выдвигается произвольно, а является результатом глубокого изучения состояния практики и научной литературы. </a:t>
            </a:r>
            <a:endParaRPr lang="ru-RU" sz="3000" dirty="0" smtClean="0"/>
          </a:p>
          <a:p>
            <a:pPr marL="0" indent="355600" algn="just">
              <a:buNone/>
            </a:pPr>
            <a:r>
              <a:rPr lang="ru-RU" sz="3000" dirty="0"/>
              <a:t>Проблема должна быть решаема в пределах планируемого исследования. Для этого она должна быть предельно конкретно сформулирована. </a:t>
            </a:r>
            <a:endParaRPr lang="ru-RU" sz="3000" dirty="0" smtClean="0"/>
          </a:p>
          <a:p>
            <a:pPr algn="just"/>
            <a:endParaRPr lang="ru-RU" sz="28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46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8172450" cy="1341438"/>
          </a:xfrm>
        </p:spPr>
        <p:txBody>
          <a:bodyPr/>
          <a:lstStyle/>
          <a:p>
            <a:pPr marL="0" indent="0"/>
            <a:r>
              <a:rPr lang="ru-RU" sz="2800" b="1" dirty="0">
                <a:latin typeface="Arial" charset="0"/>
              </a:rPr>
              <a:t/>
            </a:r>
            <a:br>
              <a:rPr lang="ru-RU" sz="2800" b="1" dirty="0">
                <a:latin typeface="Arial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67545" y="404664"/>
            <a:ext cx="8324120" cy="6453336"/>
          </a:xfrm>
        </p:spPr>
        <p:txBody>
          <a:bodyPr/>
          <a:lstStyle/>
          <a:p>
            <a:pPr marL="0" indent="355600" algn="just">
              <a:lnSpc>
                <a:spcPct val="90000"/>
              </a:lnSpc>
              <a:spcBef>
                <a:spcPct val="15000"/>
              </a:spcBef>
              <a:buNone/>
            </a:pPr>
            <a:r>
              <a:rPr lang="ru-RU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ru-RU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2800" b="1" dirty="0">
                <a:latin typeface="Arial" charset="0"/>
              </a:rPr>
              <a:t>Правильная постановка проблемы </a:t>
            </a:r>
            <a:r>
              <a:rPr lang="ru-RU" sz="2800" b="1" dirty="0" smtClean="0">
                <a:latin typeface="Arial" charset="0"/>
              </a:rPr>
              <a:t>- </a:t>
            </a:r>
            <a:r>
              <a:rPr lang="ru-RU" sz="2800" b="1" dirty="0">
                <a:latin typeface="Arial" charset="0"/>
              </a:rPr>
              <a:t>залог успеха научного поиска</a:t>
            </a:r>
            <a:r>
              <a:rPr lang="ru-RU" sz="2800" b="1" dirty="0" smtClean="0">
                <a:latin typeface="Arial" charset="0"/>
              </a:rPr>
              <a:t>.</a:t>
            </a:r>
          </a:p>
          <a:p>
            <a:pPr marL="0" indent="0" algn="r">
              <a:lnSpc>
                <a:spcPct val="90000"/>
              </a:lnSpc>
              <a:spcBef>
                <a:spcPct val="15000"/>
              </a:spcBef>
              <a:buNone/>
            </a:pPr>
            <a:endParaRPr lang="ru-RU" sz="2800" b="1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0" algn="r">
              <a:lnSpc>
                <a:spcPct val="90000"/>
              </a:lnSpc>
              <a:spcBef>
                <a:spcPct val="15000"/>
              </a:spcBef>
              <a:buNone/>
            </a:pPr>
            <a:r>
              <a:rPr lang="ru-RU" sz="2800" b="1" i="1" dirty="0" smtClean="0">
                <a:solidFill>
                  <a:schemeClr val="tx2"/>
                </a:solidFill>
                <a:latin typeface="Arial" charset="0"/>
              </a:rPr>
              <a:t>«</a:t>
            </a:r>
            <a:r>
              <a:rPr lang="ru-RU" sz="2800" b="1" i="1" dirty="0">
                <a:solidFill>
                  <a:schemeClr val="tx2"/>
                </a:solidFill>
                <a:latin typeface="Arial" charset="0"/>
              </a:rPr>
              <a:t>Когда мы сможем сформулировать проблему с полной четкостью, мы будем недалеки от ее решения»</a:t>
            </a:r>
            <a:r>
              <a:rPr lang="ru-RU" sz="2800" b="1" dirty="0">
                <a:latin typeface="Arial" charset="0"/>
              </a:rPr>
              <a:t> </a:t>
            </a:r>
          </a:p>
          <a:p>
            <a:pPr marL="0" indent="0" algn="r">
              <a:lnSpc>
                <a:spcPct val="90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ru-RU" sz="2800" b="1" dirty="0">
                <a:latin typeface="Arial" charset="0"/>
              </a:rPr>
              <a:t>У. Р. Эшби </a:t>
            </a:r>
          </a:p>
          <a:p>
            <a:pPr marL="0" indent="0" algn="r">
              <a:lnSpc>
                <a:spcPct val="90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ru-RU" sz="2800" b="1" i="1" dirty="0">
                <a:solidFill>
                  <a:schemeClr val="tx2"/>
                </a:solidFill>
                <a:latin typeface="Arial" charset="0"/>
              </a:rPr>
              <a:t>  «Часто правильно поставленный вопрос означает больше, чем решение проблемы наполовину»</a:t>
            </a:r>
            <a:r>
              <a:rPr lang="ru-RU" sz="2800" b="1" dirty="0">
                <a:latin typeface="Arial" charset="0"/>
              </a:rPr>
              <a:t> </a:t>
            </a:r>
          </a:p>
          <a:p>
            <a:pPr marL="0" indent="0" algn="r">
              <a:lnSpc>
                <a:spcPct val="90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ru-RU" sz="2800" b="1" dirty="0">
                <a:latin typeface="Arial" charset="0"/>
              </a:rPr>
              <a:t>В. Гейзенберг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059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0728"/>
            <a:ext cx="7920880" cy="4961285"/>
          </a:xfrm>
        </p:spPr>
        <p:txBody>
          <a:bodyPr/>
          <a:lstStyle/>
          <a:p>
            <a:endParaRPr lang="ru-RU" sz="3200" dirty="0" smtClean="0"/>
          </a:p>
          <a:p>
            <a:pPr marL="0" indent="355600" algn="just">
              <a:buNone/>
            </a:pPr>
            <a:r>
              <a:rPr lang="ru-RU" sz="3200" dirty="0" smtClean="0"/>
              <a:t>Любая </a:t>
            </a:r>
            <a:r>
              <a:rPr lang="ru-RU" sz="3200" dirty="0"/>
              <a:t>проблема формулируется с вопросительных слов</a:t>
            </a:r>
            <a:r>
              <a:rPr lang="ru-RU" sz="3200" i="1" dirty="0"/>
              <a:t> </a:t>
            </a:r>
            <a:r>
              <a:rPr lang="ru-RU" sz="3200" i="1" dirty="0">
                <a:solidFill>
                  <a:srgbClr val="C00000"/>
                </a:solidFill>
              </a:rPr>
              <a:t>«какой», «какая», «какова», «сколько», «что», «почему» и др</a:t>
            </a:r>
            <a:r>
              <a:rPr lang="ru-RU" sz="3200" i="1" dirty="0"/>
              <a:t>.</a:t>
            </a:r>
            <a:endParaRPr lang="ru-RU" sz="3200" dirty="0"/>
          </a:p>
          <a:p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85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424936" cy="5688633"/>
          </a:xfrm>
          <a:solidFill>
            <a:schemeClr val="tx1"/>
          </a:solidFill>
        </p:spPr>
        <p:txBody>
          <a:bodyPr/>
          <a:lstStyle/>
          <a:p>
            <a:pPr algn="just"/>
            <a:r>
              <a:rPr lang="ru-RU" sz="2600" dirty="0" smtClean="0"/>
              <a:t>«Противоречие </a:t>
            </a:r>
            <a:r>
              <a:rPr lang="ru-RU" sz="2600" dirty="0"/>
              <a:t>выражается в форме научной </a:t>
            </a:r>
            <a:r>
              <a:rPr lang="ru-RU" sz="2600" b="1" dirty="0"/>
              <a:t>проблемы</a:t>
            </a:r>
            <a:r>
              <a:rPr lang="ru-RU" sz="2600" dirty="0"/>
              <a:t>: каковы особенности когнитивного развития детей дошкольного и младшего школьного возраста в разных образовательных </a:t>
            </a:r>
            <a:r>
              <a:rPr lang="ru-RU" sz="2600" dirty="0" smtClean="0"/>
              <a:t>средах?» (магистерская диссертация А. </a:t>
            </a:r>
            <a:r>
              <a:rPr lang="ru-RU" sz="2600" dirty="0" err="1" smtClean="0"/>
              <a:t>Сиафетдинова</a:t>
            </a:r>
            <a:r>
              <a:rPr lang="ru-RU" sz="2600" dirty="0" smtClean="0"/>
              <a:t>).</a:t>
            </a:r>
          </a:p>
          <a:p>
            <a:pPr algn="just"/>
            <a:r>
              <a:rPr lang="ru-RU" sz="2600" dirty="0" smtClean="0"/>
              <a:t>«</a:t>
            </a:r>
            <a:r>
              <a:rPr lang="ru-RU" sz="2600" dirty="0"/>
              <a:t>Данное противоречие обусловило выбор </a:t>
            </a:r>
            <a:r>
              <a:rPr lang="ru-RU" sz="2600" b="1" dirty="0"/>
              <a:t>проблемы</a:t>
            </a:r>
            <a:r>
              <a:rPr lang="ru-RU" sz="2600" dirty="0"/>
              <a:t> исследования: каковы педагогические условия формирования готовности к семейной жизни у подростков, склонных к </a:t>
            </a:r>
            <a:r>
              <a:rPr lang="ru-RU" sz="2600" dirty="0" err="1"/>
              <a:t>девиантному</a:t>
            </a:r>
            <a:r>
              <a:rPr lang="ru-RU" sz="2600" dirty="0"/>
              <a:t> поведению</a:t>
            </a:r>
            <a:r>
              <a:rPr lang="ru-RU" sz="2600" dirty="0" smtClean="0"/>
              <a:t>?» (магистерская диссертация И. </a:t>
            </a:r>
            <a:r>
              <a:rPr lang="ru-RU" sz="2600" dirty="0" err="1" smtClean="0"/>
              <a:t>Чудинова</a:t>
            </a:r>
            <a:r>
              <a:rPr lang="ru-RU" sz="2600" dirty="0" smtClean="0"/>
              <a:t>). </a:t>
            </a:r>
            <a:endParaRPr lang="ru-RU" sz="2600" dirty="0" smtClean="0">
              <a:solidFill>
                <a:srgbClr val="FF0066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74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33388" y="609600"/>
            <a:ext cx="83058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300" b="1" dirty="0">
                <a:latin typeface="Verdana" pitchFamily="34" charset="0"/>
              </a:rPr>
              <a:t>ОБЪЕКТ 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300" b="1" dirty="0">
                <a:latin typeface="Verdana" pitchFamily="34" charset="0"/>
              </a:rPr>
              <a:t>ИССЛЕДОВАНИЯ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600" dirty="0" smtClean="0">
                <a:latin typeface="+mj-lt"/>
              </a:rPr>
              <a:t>Это </a:t>
            </a:r>
            <a:r>
              <a:rPr lang="ru-RU" sz="2600" dirty="0">
                <a:latin typeface="+mj-lt"/>
              </a:rPr>
              <a:t>та часть практики или научного знания, с которой исследователь непосредственно имеет дело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600" b="1" i="1" dirty="0">
                <a:latin typeface="+mj-lt"/>
                <a:ea typeface="PMingLiU" pitchFamily="16" charset="-120"/>
              </a:rPr>
              <a:t>Объект </a:t>
            </a:r>
            <a:r>
              <a:rPr lang="ru-RU" sz="2600" dirty="0">
                <a:latin typeface="+mj-lt"/>
                <a:ea typeface="PMingLiU" pitchFamily="16" charset="-120"/>
              </a:rPr>
              <a:t>исследования </a:t>
            </a:r>
            <a:r>
              <a:rPr lang="ru-RU" sz="2600" dirty="0" smtClean="0">
                <a:latin typeface="+mj-lt"/>
                <a:ea typeface="PMingLiU" pitchFamily="16" charset="-120"/>
              </a:rPr>
              <a:t>- </a:t>
            </a:r>
            <a:r>
              <a:rPr lang="ru-RU" sz="2600" dirty="0">
                <a:latin typeface="+mj-lt"/>
                <a:ea typeface="PMingLiU" pitchFamily="16" charset="-120"/>
              </a:rPr>
              <a:t>сфера (область) поиска</a:t>
            </a:r>
            <a:r>
              <a:rPr lang="ru-RU" sz="2400" dirty="0">
                <a:latin typeface="Times New Roman" pitchFamily="18" charset="0"/>
                <a:ea typeface="PMingLiU" pitchFamily="16" charset="-120"/>
              </a:rPr>
              <a:t>. </a:t>
            </a:r>
            <a:endParaRPr lang="ru-RU" sz="2400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1900" b="1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100" b="1" dirty="0">
                <a:latin typeface="Verdana" pitchFamily="34" charset="0"/>
              </a:rPr>
              <a:t> </a:t>
            </a:r>
            <a:endParaRPr lang="ru-RU" sz="4100" b="1" dirty="0" smtClean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300" b="1" dirty="0" smtClean="0">
                <a:latin typeface="Verdana" pitchFamily="34" charset="0"/>
              </a:rPr>
              <a:t>ПРЕДМЕТ</a:t>
            </a:r>
            <a:endParaRPr lang="ru-RU" sz="3300" b="1" dirty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3300" b="1" dirty="0">
                <a:latin typeface="Verdana" pitchFamily="34" charset="0"/>
              </a:rPr>
              <a:t>      ИССЛЕДОВАНИЯ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600" b="1" i="1" dirty="0" smtClean="0">
                <a:latin typeface="+mn-lt"/>
                <a:ea typeface="PMingLiU" pitchFamily="16" charset="-120"/>
              </a:rPr>
              <a:t>Предмет </a:t>
            </a:r>
            <a:r>
              <a:rPr lang="ru-RU" sz="2600" dirty="0">
                <a:latin typeface="+mn-lt"/>
                <a:ea typeface="PMingLiU" pitchFamily="16" charset="-120"/>
              </a:rPr>
              <a:t>исследования </a:t>
            </a:r>
            <a:r>
              <a:rPr lang="ru-RU" sz="2600" dirty="0" smtClean="0">
                <a:latin typeface="+mn-lt"/>
                <a:ea typeface="PMingLiU" pitchFamily="16" charset="-120"/>
              </a:rPr>
              <a:t>–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600" dirty="0" smtClean="0">
                <a:latin typeface="+mn-lt"/>
                <a:ea typeface="PMingLiU" pitchFamily="16" charset="-120"/>
              </a:rPr>
              <a:t> </a:t>
            </a:r>
            <a:r>
              <a:rPr lang="ru-RU" sz="2600" dirty="0">
                <a:latin typeface="+mn-lt"/>
                <a:ea typeface="PMingLiU" pitchFamily="16" charset="-120"/>
              </a:rPr>
              <a:t>ограниченный аспект сферы поиска внутри объекта; процессы протекания или реализации изучаемых явлений, совокупность элементов, связей, отношений.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200" dirty="0">
              <a:latin typeface="Times New Roman" pitchFamily="18" charset="0"/>
              <a:ea typeface="PMingLiU" pitchFamily="16" charset="-120"/>
            </a:endParaRP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066800" y="762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4323145" y="2510751"/>
            <a:ext cx="485775" cy="533400"/>
          </a:xfrm>
          <a:prstGeom prst="downArrow">
            <a:avLst>
              <a:gd name="adj1" fmla="val 50000"/>
              <a:gd name="adj2" fmla="val 27451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7391400" y="3878263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4939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5600" algn="just">
              <a:lnSpc>
                <a:spcPct val="90000"/>
              </a:lnSpc>
              <a:buNone/>
            </a:pPr>
            <a:r>
              <a:rPr lang="ru-RU" dirty="0"/>
              <a:t>Объект исследования в педагогике и психологии — это некий процесс, некоторое явление, которое существует 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независимо от субъекта познания</a:t>
            </a:r>
            <a:r>
              <a:rPr lang="ru-RU" dirty="0">
                <a:latin typeface="Arial" charset="0"/>
              </a:rPr>
              <a:t> и на которое обращено 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внимание исследователя.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733256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1959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Объект исследования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1"/>
            <a:ext cx="8144073" cy="4464496"/>
          </a:xfrm>
        </p:spPr>
        <p:txBody>
          <a:bodyPr>
            <a:noAutofit/>
          </a:bodyPr>
          <a:lstStyle/>
          <a:p>
            <a:pPr marL="0" indent="355600" algn="just">
              <a:buFont typeface="Wingdings" pitchFamily="2" charset="2"/>
              <a:buNone/>
            </a:pPr>
            <a:r>
              <a:rPr lang="ru-RU" sz="2500" dirty="0"/>
              <a:t>Под </a:t>
            </a:r>
            <a:r>
              <a:rPr lang="ru-RU" sz="2500" b="1" i="1" dirty="0"/>
              <a:t>объектом</a:t>
            </a:r>
            <a:r>
              <a:rPr lang="ru-RU" sz="2500" dirty="0"/>
              <a:t> исследования понимаются реальные педагогические </a:t>
            </a:r>
            <a:r>
              <a:rPr lang="ru-RU" sz="2500" dirty="0" smtClean="0"/>
              <a:t>процессы или психические феномены, </a:t>
            </a:r>
            <a:r>
              <a:rPr lang="ru-RU" sz="2500" dirty="0"/>
              <a:t>которые содержат противоречия и порождают проблемную ситуацию</a:t>
            </a:r>
            <a:r>
              <a:rPr lang="ru-RU" sz="2500" dirty="0" smtClean="0"/>
              <a:t>.</a:t>
            </a:r>
          </a:p>
          <a:p>
            <a:pPr marL="0" indent="355600" algn="just">
              <a:buNone/>
            </a:pPr>
            <a:r>
              <a:rPr lang="ru-RU" sz="2500" b="1" dirty="0">
                <a:ea typeface="PMingLiU" pitchFamily="16" charset="-120"/>
              </a:rPr>
              <a:t>Объектами педагогического исследования</a:t>
            </a:r>
            <a:r>
              <a:rPr lang="ru-RU" sz="2500" dirty="0">
                <a:ea typeface="PMingLiU" pitchFamily="16" charset="-120"/>
              </a:rPr>
              <a:t> могут быть педагогические системы, явления, процессы (воспитание, образование, развитие, формирование личности, коллектива</a:t>
            </a:r>
            <a:r>
              <a:rPr lang="ru-RU" sz="2500" dirty="0" smtClean="0">
                <a:ea typeface="PMingLiU" pitchFamily="16" charset="-120"/>
              </a:rPr>
              <a:t>).</a:t>
            </a:r>
          </a:p>
          <a:p>
            <a:pPr marL="0" indent="355600" algn="just">
              <a:buNone/>
            </a:pPr>
            <a:r>
              <a:rPr lang="ru-RU" sz="2500" b="1" dirty="0"/>
              <a:t>В психологии </a:t>
            </a:r>
            <a:r>
              <a:rPr lang="ru-RU" sz="2500" b="1" i="1" dirty="0"/>
              <a:t>объектом исследования</a:t>
            </a:r>
            <a:r>
              <a:rPr lang="ru-RU" sz="2500" dirty="0"/>
              <a:t> являются психические феномены (психические процессы, состояния или свойства). </a:t>
            </a:r>
            <a:endParaRPr lang="ru-RU" sz="2500" dirty="0">
              <a:ea typeface="PMingLiU" pitchFamily="16" charset="-120"/>
            </a:endParaRPr>
          </a:p>
          <a:p>
            <a:pPr marL="0" indent="355600" algn="just">
              <a:buFont typeface="Wingdings" pitchFamily="2" charset="2"/>
              <a:buNone/>
            </a:pPr>
            <a:r>
              <a:rPr lang="ru-RU" sz="2500" dirty="0" smtClean="0"/>
              <a:t> </a:t>
            </a:r>
            <a:r>
              <a:rPr lang="ru-RU" sz="2500" dirty="0"/>
              <a:t>Определяя объект исследования отвечают на вопрос: </a:t>
            </a:r>
            <a:r>
              <a:rPr lang="ru-RU" sz="2500" b="1" dirty="0">
                <a:solidFill>
                  <a:srgbClr val="FF0000"/>
                </a:solidFill>
              </a:rPr>
              <a:t>что исследуется?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6586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664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50825" y="1844675"/>
            <a:ext cx="5048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 Cyr" charset="-5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 Cyr" charset="-5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 Cyr" charset="-5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 Cyr" charset="-52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sz="8000">
                <a:solidFill>
                  <a:srgbClr val="FF0066"/>
                </a:solidFill>
              </a:rPr>
              <a:t>!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3236" y="980729"/>
            <a:ext cx="8183563" cy="439248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>
              <a:latin typeface="Arial" charset="0"/>
            </a:endParaRPr>
          </a:p>
          <a:p>
            <a:pPr marL="0" indent="0">
              <a:buNone/>
            </a:pPr>
            <a:endParaRPr lang="ru-RU" dirty="0">
              <a:latin typeface="Arial" charset="0"/>
            </a:endParaRPr>
          </a:p>
          <a:p>
            <a:pPr marL="0" indent="0">
              <a:buNone/>
            </a:pPr>
            <a:endParaRPr lang="ru-RU" dirty="0" smtClean="0">
              <a:latin typeface="Arial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484784"/>
            <a:ext cx="752778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sz="3400" dirty="0" smtClean="0">
                <a:solidFill>
                  <a:srgbClr val="FF0000"/>
                </a:solidFill>
              </a:rPr>
              <a:t>Не правильно: </a:t>
            </a:r>
          </a:p>
          <a:p>
            <a:pPr algn="just">
              <a:buFont typeface="Wingdings" pitchFamily="2" charset="2"/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algn="just"/>
            <a:r>
              <a:rPr lang="ru-RU" sz="2800" dirty="0" smtClean="0">
                <a:solidFill>
                  <a:srgbClr val="000000"/>
                </a:solidFill>
              </a:rPr>
              <a:t> </a:t>
            </a:r>
            <a:r>
              <a:rPr lang="ru-RU" sz="3200" dirty="0" smtClean="0">
                <a:solidFill>
                  <a:srgbClr val="000000"/>
                </a:solidFill>
              </a:rPr>
              <a:t>«объектом исследования являются учащиеся таких-то классов» </a:t>
            </a:r>
          </a:p>
          <a:p>
            <a:pPr algn="just"/>
            <a:r>
              <a:rPr lang="ru-RU" sz="3200" dirty="0" smtClean="0">
                <a:solidFill>
                  <a:srgbClr val="000000"/>
                </a:solidFill>
              </a:rPr>
              <a:t>или «подростковые группы»</a:t>
            </a: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65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Предмет исследования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27213"/>
            <a:ext cx="8144073" cy="4114800"/>
          </a:xfrm>
        </p:spPr>
        <p:txBody>
          <a:bodyPr>
            <a:normAutofit/>
          </a:bodyPr>
          <a:lstStyle/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Под </a:t>
            </a:r>
            <a:r>
              <a:rPr lang="ru-RU" b="1" i="1" dirty="0"/>
              <a:t>предметом исследования</a:t>
            </a:r>
            <a:r>
              <a:rPr lang="ru-RU" dirty="0"/>
              <a:t> подразумеваются отдельные стороны, свойства, характеристики объекта, представляющие интерес для исследователя в связи с изучаемой им проблемой. </a:t>
            </a: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Необходимо ответить на вопрос: </a:t>
            </a:r>
            <a:r>
              <a:rPr lang="ru-RU" dirty="0">
                <a:solidFill>
                  <a:srgbClr val="FF0000"/>
                </a:solidFill>
              </a:rPr>
              <a:t>какие отношения, свойства, аспекты, функции объекта раскрывает данное исследование?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39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92696"/>
            <a:ext cx="8072065" cy="5249317"/>
          </a:xfrm>
        </p:spPr>
        <p:txBody>
          <a:bodyPr/>
          <a:lstStyle/>
          <a:p>
            <a:pPr marL="0" indent="273050" algn="just">
              <a:buNone/>
            </a:pPr>
            <a:r>
              <a:rPr lang="ru-RU" sz="2800" dirty="0" smtClean="0"/>
              <a:t>Отношения </a:t>
            </a:r>
            <a:r>
              <a:rPr lang="ru-RU" sz="2800" dirty="0"/>
              <a:t>между темой, объектом и предметом исследования – это отношения относительной соподчиненности. </a:t>
            </a:r>
            <a:endParaRPr lang="ru-RU" sz="2800" dirty="0" smtClean="0"/>
          </a:p>
          <a:p>
            <a:pPr marL="0" indent="273050" algn="just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Объект</a:t>
            </a:r>
            <a:r>
              <a:rPr lang="ru-RU" sz="2800" dirty="0" smtClean="0"/>
              <a:t> </a:t>
            </a:r>
            <a:r>
              <a:rPr lang="ru-RU" sz="2800" dirty="0"/>
              <a:t>шире предмета, а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предме</a:t>
            </a:r>
            <a:r>
              <a:rPr lang="ru-RU" sz="2800" dirty="0" smtClean="0">
                <a:solidFill>
                  <a:schemeClr val="tx2"/>
                </a:solidFill>
                <a:latin typeface="Arial" charset="0"/>
              </a:rPr>
              <a:t>т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исследования</a:t>
            </a:r>
            <a:r>
              <a:rPr lang="ru-RU" sz="2800" dirty="0">
                <a:latin typeface="Arial" charset="0"/>
              </a:rPr>
              <a:t> должен соответствовать его теме и тому, что далее утверждается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в гипотезе</a:t>
            </a:r>
            <a:r>
              <a:rPr lang="ru-RU" sz="2800" dirty="0">
                <a:latin typeface="Arial" charset="0"/>
              </a:rPr>
              <a:t> и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проверяется в</a:t>
            </a:r>
            <a:r>
              <a:rPr lang="ru-RU" sz="2800" dirty="0">
                <a:latin typeface="Arial" charset="0"/>
              </a:rPr>
              <a:t> самом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эксперименте. 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2800" dirty="0"/>
              <a:t>Правильно сформулированный </a:t>
            </a:r>
            <a:r>
              <a:rPr lang="ru-RU" sz="2800" b="1" i="1" dirty="0"/>
              <a:t>предмет исследования</a:t>
            </a:r>
            <a:r>
              <a:rPr lang="ru-RU" sz="2800" dirty="0"/>
              <a:t>, по сути, и является темой исследования</a:t>
            </a:r>
            <a:r>
              <a:rPr lang="ru-RU" sz="2600" dirty="0"/>
              <a:t>. </a:t>
            </a:r>
            <a:endParaRPr lang="ru-RU" sz="2600" b="1" dirty="0">
              <a:latin typeface="Arial" charset="0"/>
            </a:endParaRPr>
          </a:p>
          <a:p>
            <a:pPr algn="just"/>
            <a:endParaRPr lang="ru-RU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6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672"/>
            <a:ext cx="7712025" cy="288032"/>
          </a:xfrm>
        </p:spPr>
        <p:txBody>
          <a:bodyPr>
            <a:normAutofit fontScale="90000"/>
          </a:bodyPr>
          <a:lstStyle/>
          <a:p>
            <a:pPr indent="355600" algn="just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404664"/>
            <a:ext cx="8216081" cy="6453336"/>
          </a:xfrm>
        </p:spPr>
        <p:txBody>
          <a:bodyPr/>
          <a:lstStyle/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 smtClean="0">
                <a:solidFill>
                  <a:srgbClr val="FF0000"/>
                </a:solidFill>
              </a:rPr>
              <a:t>! </a:t>
            </a:r>
            <a:r>
              <a:rPr lang="ru-RU" sz="2600" dirty="0" smtClean="0"/>
              <a:t>В </a:t>
            </a:r>
            <a:r>
              <a:rPr lang="ru-RU" sz="2600" dirty="0"/>
              <a:t>формулировке предмета </a:t>
            </a:r>
            <a:r>
              <a:rPr lang="ru-RU" sz="2600" b="1" dirty="0" smtClean="0"/>
              <a:t>психологических исследований </a:t>
            </a:r>
            <a:r>
              <a:rPr lang="ru-RU" sz="2600" dirty="0" smtClean="0"/>
              <a:t>может </a:t>
            </a:r>
            <a:r>
              <a:rPr lang="ru-RU" sz="2600" dirty="0"/>
              <a:t>быть отражена </a:t>
            </a:r>
            <a:r>
              <a:rPr lang="ru-RU" sz="2600" dirty="0" smtClean="0"/>
              <a:t>структура </a:t>
            </a:r>
            <a:r>
              <a:rPr lang="ru-RU" sz="2600" dirty="0"/>
              <a:t>исследования, основные методы (например, «…</a:t>
            </a:r>
            <a:r>
              <a:rPr lang="ru-RU" sz="2600" i="1" dirty="0"/>
              <a:t>сравнительный анализ особенностей</a:t>
            </a:r>
            <a:r>
              <a:rPr lang="ru-RU" sz="2600" dirty="0"/>
              <a:t>…» или «</a:t>
            </a:r>
            <a:r>
              <a:rPr lang="ru-RU" sz="2600" i="1" dirty="0"/>
              <a:t>исследование </a:t>
            </a:r>
            <a:r>
              <a:rPr lang="ru-RU" sz="2600" i="1" dirty="0" err="1"/>
              <a:t>межполовых</a:t>
            </a:r>
            <a:r>
              <a:rPr lang="ru-RU" sz="2600" i="1" dirty="0"/>
              <a:t> различий в проявлении…</a:t>
            </a:r>
            <a:r>
              <a:rPr lang="ru-RU" sz="2600" dirty="0"/>
              <a:t>» и т.п.), также в предмете может быть указание на специфику условий проявления изучаемых психических феноменов (например, «</a:t>
            </a:r>
            <a:r>
              <a:rPr lang="ru-RU" sz="2600" i="1" dirty="0"/>
              <a:t>в условиях стресса</a:t>
            </a:r>
            <a:r>
              <a:rPr lang="ru-RU" sz="2600" dirty="0"/>
              <a:t>» или «</a:t>
            </a:r>
            <a:r>
              <a:rPr lang="ru-RU" sz="2600" i="1" dirty="0"/>
              <a:t>…при прохождении психологической реабилитации</a:t>
            </a:r>
            <a:r>
              <a:rPr lang="ru-RU" sz="2600" dirty="0"/>
              <a:t>», или «</a:t>
            </a:r>
            <a:r>
              <a:rPr lang="ru-RU" sz="2600" i="1" dirty="0"/>
              <a:t>в условиях школы-интерната</a:t>
            </a:r>
            <a:r>
              <a:rPr lang="ru-RU" sz="2600" dirty="0"/>
              <a:t>» и т.п.), а также на специфические для данного исследования факторы проявления изучаемого психического явления (например, </a:t>
            </a:r>
            <a:r>
              <a:rPr lang="ru-RU" sz="2600" i="1" dirty="0"/>
              <a:t>«… у детей младшего школьного возраста</a:t>
            </a:r>
            <a:r>
              <a:rPr lang="ru-RU" sz="2600" dirty="0"/>
              <a:t>…» или «</a:t>
            </a:r>
            <a:r>
              <a:rPr lang="ru-RU" sz="2600" i="1" dirty="0"/>
              <a:t>у детей-сирот</a:t>
            </a:r>
            <a:r>
              <a:rPr lang="ru-RU" sz="2600" dirty="0"/>
              <a:t>» или «</a:t>
            </a:r>
            <a:r>
              <a:rPr lang="ru-RU" sz="2600" i="1" dirty="0"/>
              <a:t>у студентов Института </a:t>
            </a:r>
            <a:r>
              <a:rPr lang="ru-RU" sz="2600" i="1" dirty="0" smtClean="0"/>
              <a:t>психологии и образования</a:t>
            </a:r>
            <a:r>
              <a:rPr lang="ru-RU" sz="2600" dirty="0" smtClean="0"/>
              <a:t>» </a:t>
            </a:r>
            <a:r>
              <a:rPr lang="ru-RU" sz="2600" dirty="0"/>
              <a:t>и т.п.).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5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0418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Пример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1827213"/>
            <a:ext cx="7826401" cy="4114800"/>
          </a:xfrm>
        </p:spPr>
        <p:txBody>
          <a:bodyPr/>
          <a:lstStyle/>
          <a:p>
            <a:pPr marL="0" indent="442913" algn="just">
              <a:buFont typeface="Wingdings" pitchFamily="2" charset="2"/>
              <a:buNone/>
            </a:pPr>
            <a:r>
              <a:rPr lang="ru-RU" i="1" dirty="0"/>
              <a:t>Объектом исследования</a:t>
            </a:r>
            <a:r>
              <a:rPr lang="ru-RU" dirty="0"/>
              <a:t> </a:t>
            </a:r>
            <a:r>
              <a:rPr lang="ru-RU" b="1" dirty="0"/>
              <a:t>в педагогике</a:t>
            </a:r>
            <a:r>
              <a:rPr lang="ru-RU" dirty="0"/>
              <a:t> может быть процесс обучения в целом, а </a:t>
            </a:r>
            <a:r>
              <a:rPr lang="ru-RU" i="1" dirty="0"/>
              <a:t>предметом</a:t>
            </a:r>
            <a:r>
              <a:rPr lang="ru-RU" dirty="0"/>
              <a:t> могут быть только методы или отдельный метод обучения.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84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b="1" dirty="0" smtClean="0"/>
              <a:t>Тема: «</a:t>
            </a:r>
            <a:r>
              <a:rPr lang="ru-RU" dirty="0"/>
              <a:t>Особенности когнитивного развития детей дошкольного и младшего школьного возраста в условиях разной образовательной среды</a:t>
            </a:r>
            <a:r>
              <a:rPr lang="ru-RU" dirty="0" smtClean="0"/>
              <a:t>». </a:t>
            </a:r>
          </a:p>
          <a:p>
            <a:pPr algn="just"/>
            <a:r>
              <a:rPr lang="ru-RU" b="1" dirty="0" smtClean="0"/>
              <a:t>Объектом </a:t>
            </a:r>
            <a:r>
              <a:rPr lang="ru-RU" b="1" dirty="0"/>
              <a:t>исследования</a:t>
            </a:r>
            <a:r>
              <a:rPr lang="ru-RU" dirty="0"/>
              <a:t> является когнитивное развитие детей дошкольного и младшего школьного возраста.</a:t>
            </a:r>
          </a:p>
          <a:p>
            <a:pPr algn="just"/>
            <a:r>
              <a:rPr lang="ru-RU" b="1" dirty="0"/>
              <a:t>Предметом исследования</a:t>
            </a:r>
            <a:r>
              <a:rPr lang="ru-RU" dirty="0"/>
              <a:t> – особенности когнитивного развития детей дошкольного и младшего школьного возраста в разных образовательных средах. 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5527" y="4046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935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b="1" dirty="0" smtClean="0"/>
              <a:t>Тема: </a:t>
            </a:r>
            <a:r>
              <a:rPr lang="ru-RU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dirty="0" err="1" smtClean="0"/>
              <a:t>интермодальной</a:t>
            </a:r>
            <a:r>
              <a:rPr lang="ru-RU" dirty="0" smtClean="0"/>
              <a:t> терапии экспрессивными искусствами» </a:t>
            </a:r>
          </a:p>
          <a:p>
            <a:r>
              <a:rPr lang="ru-RU" b="1" dirty="0"/>
              <a:t>Объект исследования:</a:t>
            </a:r>
            <a:r>
              <a:rPr lang="ru-RU" dirty="0"/>
              <a:t> процесс формирования творческих способностей младших школьников.</a:t>
            </a:r>
          </a:p>
          <a:p>
            <a:r>
              <a:rPr lang="ru-RU" b="1" dirty="0"/>
              <a:t>Предмет исследования:</a:t>
            </a:r>
            <a:r>
              <a:rPr lang="ru-RU" dirty="0"/>
              <a:t> педагогические условия формирования творческих способностей у детей младшего школьного возраста средствами </a:t>
            </a:r>
            <a:r>
              <a:rPr lang="ru-RU" dirty="0" err="1"/>
              <a:t>интермодальной</a:t>
            </a:r>
            <a:r>
              <a:rPr lang="ru-RU" dirty="0"/>
              <a:t> терапии искусствами.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4046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57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533400" y="548680"/>
            <a:ext cx="8183563" cy="466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608013" indent="-606425"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8013" algn="l"/>
                <a:tab pos="1055688" algn="l"/>
                <a:tab pos="1504950" algn="l"/>
                <a:tab pos="1954213" algn="l"/>
                <a:tab pos="2403475" algn="l"/>
                <a:tab pos="2852738" algn="l"/>
                <a:tab pos="3302000" algn="l"/>
                <a:tab pos="3751263" algn="l"/>
                <a:tab pos="4200525" algn="l"/>
                <a:tab pos="4649788" algn="l"/>
                <a:tab pos="5099050" algn="l"/>
                <a:tab pos="5548313" algn="l"/>
                <a:tab pos="5997575" algn="l"/>
                <a:tab pos="6446838" algn="l"/>
                <a:tab pos="6896100" algn="l"/>
                <a:tab pos="7345363" algn="l"/>
                <a:tab pos="7794625" algn="l"/>
                <a:tab pos="8243888" algn="l"/>
                <a:tab pos="8693150" algn="l"/>
                <a:tab pos="9142413" algn="l"/>
                <a:tab pos="95916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 i="1" smtClean="0">
                <a:latin typeface="Times New Roman" pitchFamily="18" charset="0"/>
                <a:ea typeface="PMingLiU" pitchFamily="16" charset="-120"/>
              </a:rPr>
              <a:t>Цель </a:t>
            </a:r>
            <a:r>
              <a:rPr lang="ru-RU" sz="2800" smtClean="0">
                <a:latin typeface="Times New Roman" pitchFamily="18" charset="0"/>
                <a:ea typeface="PMingLiU" pitchFamily="16" charset="-120"/>
              </a:rPr>
              <a:t>исследования - выявление причинно-следственных связей и закономерностей, разработка теорий и методик.</a:t>
            </a:r>
            <a:endParaRPr lang="ru-RU" sz="2800" dirty="0">
              <a:latin typeface="Times New Roman" pitchFamily="18" charset="0"/>
              <a:ea typeface="PMingLiU" pitchFamily="16" charset="-120"/>
            </a:endParaRP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dirty="0">
                <a:latin typeface="Verdana" pitchFamily="34" charset="0"/>
              </a:rPr>
              <a:t> 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dirty="0">
                <a:latin typeface="Verdana" pitchFamily="34" charset="0"/>
              </a:rPr>
              <a:t> </a:t>
            </a:r>
            <a:r>
              <a:rPr lang="ru-RU" sz="4800" b="1" dirty="0">
                <a:latin typeface="Verdana" pitchFamily="34" charset="0"/>
              </a:rPr>
              <a:t>ЦЕЛЬ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000" b="1" dirty="0">
                <a:latin typeface="Verdana" pitchFamily="34" charset="0"/>
              </a:rPr>
              <a:t>(</a:t>
            </a:r>
            <a:r>
              <a:rPr lang="ru-RU" sz="2800" b="1" dirty="0">
                <a:latin typeface="Verdana" pitchFamily="34" charset="0"/>
              </a:rPr>
              <a:t>то, что  в самом общем виде должен достичь исследователь в итоге работы)</a:t>
            </a:r>
            <a:r>
              <a:rPr lang="ru-RU" sz="2800" dirty="0">
                <a:latin typeface="Verdana" pitchFamily="34" charset="0"/>
              </a:rPr>
              <a:t> </a:t>
            </a:r>
          </a:p>
        </p:txBody>
      </p:sp>
      <p:sp>
        <p:nvSpPr>
          <p:cNvPr id="27650" name="AutoShape 2"/>
          <p:cNvSpPr>
            <a:spLocks noChangeArrowheads="1"/>
          </p:cNvSpPr>
          <p:nvPr/>
        </p:nvSpPr>
        <p:spPr bwMode="auto">
          <a:xfrm>
            <a:off x="1524000" y="2895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6781800" y="28194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65681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/>
              <a:t>Цели </a:t>
            </a:r>
            <a:r>
              <a:rPr lang="ru-RU" sz="3200" b="1" dirty="0" smtClean="0"/>
              <a:t>исследования</a:t>
            </a:r>
            <a:endParaRPr lang="ru-RU" sz="3200" b="1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556791"/>
            <a:ext cx="8136905" cy="4176465"/>
          </a:xfrm>
        </p:spPr>
        <p:txBody>
          <a:bodyPr>
            <a:normAutofit lnSpcReduction="10000"/>
          </a:bodyPr>
          <a:lstStyle/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latin typeface="Arial" charset="0"/>
              </a:rPr>
              <a:t>Уже в начале исследования очень важно по возможности конкретно представить себе общий результат исследования, его 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цель</a:t>
            </a:r>
            <a:r>
              <a:rPr lang="ru-RU" dirty="0">
                <a:latin typeface="Arial" charset="0"/>
              </a:rPr>
              <a:t>. </a:t>
            </a: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solidFill>
                  <a:schemeClr val="tx2"/>
                </a:solidFill>
                <a:latin typeface="Arial" charset="0"/>
              </a:rPr>
              <a:t>Цель</a:t>
            </a:r>
            <a:r>
              <a:rPr lang="ru-RU" dirty="0">
                <a:latin typeface="Arial" charset="0"/>
              </a:rPr>
              <a:t> является результатом предвидения, основанного на сопоставлении </a:t>
            </a:r>
            <a:r>
              <a:rPr lang="ru-RU" dirty="0" smtClean="0">
                <a:solidFill>
                  <a:schemeClr val="tx2"/>
                </a:solidFill>
                <a:latin typeface="Arial" charset="0"/>
              </a:rPr>
              <a:t>идеала </a:t>
            </a:r>
            <a:r>
              <a:rPr lang="ru-RU" dirty="0">
                <a:latin typeface="Arial" charset="0"/>
              </a:rPr>
              <a:t>и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 потенциальных резервов</a:t>
            </a:r>
            <a:r>
              <a:rPr lang="ru-RU" dirty="0">
                <a:latin typeface="Arial" charset="0"/>
              </a:rPr>
              <a:t> преобразования реальных процессов и явлений </a:t>
            </a:r>
            <a:r>
              <a:rPr lang="ru-RU" dirty="0" smtClean="0">
                <a:latin typeface="Arial" charset="0"/>
              </a:rPr>
              <a:t>и изучаемой действительности.</a:t>
            </a:r>
            <a:endParaRPr lang="ru-RU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819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76672"/>
            <a:ext cx="7928049" cy="967952"/>
          </a:xfrm>
        </p:spPr>
        <p:txBody>
          <a:bodyPr>
            <a:normAutofit fontScale="90000"/>
          </a:bodyPr>
          <a:lstStyle/>
          <a:p>
            <a:pPr indent="273050" algn="just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</a:t>
            </a:r>
            <a:r>
              <a:rPr lang="ru-RU" sz="3000" b="1" dirty="0" smtClean="0"/>
              <a:t>Цели психолого-педагогического исследования могут </a:t>
            </a:r>
            <a:r>
              <a:rPr lang="ru-RU" sz="3000" b="1" dirty="0"/>
              <a:t>быть направлены на: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00808"/>
            <a:ext cx="8280920" cy="4114800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2600" dirty="0"/>
              <a:t> решение определенных теоретических вопросов; </a:t>
            </a:r>
          </a:p>
          <a:p>
            <a:pPr algn="just">
              <a:lnSpc>
                <a:spcPct val="80000"/>
              </a:lnSpc>
            </a:pPr>
            <a:r>
              <a:rPr lang="ru-RU" sz="2600" dirty="0"/>
              <a:t> экспериментальное изучение практики решения избранной проблемы; </a:t>
            </a:r>
          </a:p>
          <a:p>
            <a:pPr algn="just">
              <a:lnSpc>
                <a:spcPct val="80000"/>
              </a:lnSpc>
            </a:pPr>
            <a:r>
              <a:rPr lang="ru-RU" sz="2600" dirty="0"/>
              <a:t> обоснование необходимой системы мер по дальнейшему совершенствованию теории и (или) практики подготовки учащихся в </a:t>
            </a:r>
            <a:r>
              <a:rPr lang="ru-RU" sz="2600" dirty="0" smtClean="0"/>
              <a:t>образовательных </a:t>
            </a:r>
            <a:r>
              <a:rPr lang="ru-RU" sz="2600" dirty="0"/>
              <a:t>учреждениях; </a:t>
            </a:r>
          </a:p>
          <a:p>
            <a:pPr algn="just">
              <a:lnSpc>
                <a:spcPct val="80000"/>
              </a:lnSpc>
            </a:pPr>
            <a:r>
              <a:rPr lang="ru-RU" sz="2600" dirty="0"/>
              <a:t>экспериментальную проверку предложенной системы мер с точки зрения соответствия их критериям оптимальности; </a:t>
            </a:r>
          </a:p>
          <a:p>
            <a:pPr algn="just">
              <a:lnSpc>
                <a:spcPct val="80000"/>
              </a:lnSpc>
            </a:pPr>
            <a:r>
              <a:rPr lang="ru-RU" sz="2600" dirty="0"/>
              <a:t>разработку методических рекомендаций для тех, кто будет использовать результаты исследования на практике.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57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Основные виды целей психологического исследования</a:t>
            </a:r>
            <a:r>
              <a:rPr lang="ru-RU" sz="3200" dirty="0" smtClean="0"/>
              <a:t>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8" y="1628800"/>
            <a:ext cx="7560840" cy="475295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определение характеристик явления;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выявление взаимосвязи психических явлений;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изучение возрастной динамики явления;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описание нового феномена, эффекта;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открытие новой природы явления;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обобщение (выведение более общих закономерностей, чем описано в литературе к настоящему времени);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создание классификаций, типологий;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 создание методики;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600" dirty="0" smtClean="0"/>
              <a:t>– адаптация психодиагностической методики.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1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85750"/>
            <a:ext cx="8642350" cy="622300"/>
          </a:xfrm>
        </p:spPr>
        <p:txBody>
          <a:bodyPr/>
          <a:lstStyle/>
          <a:p>
            <a:pPr algn="ctr"/>
            <a:r>
              <a:rPr lang="ru-RU" sz="3000" b="1" dirty="0" smtClean="0"/>
              <a:t>Клеше - формулировки цели исследования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196752"/>
            <a:ext cx="8424936" cy="4745261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педагогических или научно-методических (организационно-педагогических, социально-педагогических и т.п.) условий чего-либо …., обеспечивающих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выявление, обоснование и экспериментальная проверка педагогических (психолого-педагогических, дидактических, методических, методологических) условий (предпосылок и условий) формирования (воспитания, развития)...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обоснование содержания, форм, методов и средств...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методики (модели, комплекса, методической системы)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методики формирования чего-либо  или методики применения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педагогических (дидактических) средств (системы средств)...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теоретической модели чего-либо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разработка требований, критериев</a:t>
            </a:r>
          </a:p>
          <a:p>
            <a:pPr algn="just">
              <a:lnSpc>
                <a:spcPct val="80000"/>
              </a:lnSpc>
            </a:pPr>
            <a:r>
              <a:rPr lang="ru-RU" sz="2300" dirty="0" smtClean="0"/>
              <a:t>педагогическое обоснование чего-либо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62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55600" algn="just">
              <a:lnSpc>
                <a:spcPct val="90000"/>
              </a:lnSpc>
              <a:buNone/>
            </a:pPr>
            <a:r>
              <a:rPr lang="ru-RU" sz="2600" b="1" dirty="0" smtClean="0"/>
              <a:t>Тема: </a:t>
            </a:r>
            <a:r>
              <a:rPr lang="ru-RU" sz="26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2600" dirty="0" err="1" smtClean="0"/>
              <a:t>интермодальной</a:t>
            </a:r>
            <a:r>
              <a:rPr lang="ru-RU" sz="2600" dirty="0" smtClean="0"/>
              <a:t> терапии экспрессивными искусствами». 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2600" b="1" dirty="0" smtClean="0">
                <a:ea typeface="Times New Roman"/>
              </a:rPr>
              <a:t>Цель исследования</a:t>
            </a:r>
            <a:r>
              <a:rPr lang="ru-RU" sz="2600" dirty="0" smtClean="0">
                <a:ea typeface="Times New Roman"/>
              </a:rPr>
              <a:t> состоит в разработке и экспериментальной проверке эффективности педагогических условий по формированию творческих способностей у детей младшего школьного возраста с применением средств </a:t>
            </a:r>
            <a:r>
              <a:rPr lang="ru-RU" sz="2600" dirty="0" err="1" smtClean="0">
                <a:ea typeface="Times New Roman"/>
              </a:rPr>
              <a:t>интермодальной</a:t>
            </a:r>
            <a:r>
              <a:rPr lang="ru-RU" sz="2600" dirty="0" smtClean="0">
                <a:ea typeface="Times New Roman"/>
              </a:rPr>
              <a:t> терапии экспрессивными искусствами.</a:t>
            </a:r>
          </a:p>
          <a:p>
            <a:pPr marL="0" indent="355600"/>
            <a:endParaRPr lang="ru-RU" sz="2600" dirty="0" smtClean="0"/>
          </a:p>
          <a:p>
            <a:pPr marL="0" indent="355600">
              <a:lnSpc>
                <a:spcPct val="90000"/>
              </a:lnSpc>
            </a:pPr>
            <a:endParaRPr lang="ru-RU" sz="2600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5527" y="4046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285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55600" algn="just">
              <a:lnSpc>
                <a:spcPct val="90000"/>
              </a:lnSpc>
              <a:buNone/>
            </a:pPr>
            <a:r>
              <a:rPr lang="ru-RU" sz="2800" b="1" dirty="0">
                <a:solidFill>
                  <a:schemeClr val="bg2"/>
                </a:solidFill>
              </a:rPr>
              <a:t>Тема: «</a:t>
            </a:r>
            <a:r>
              <a:rPr lang="ru-RU" sz="2800" dirty="0">
                <a:solidFill>
                  <a:schemeClr val="bg2"/>
                </a:solidFill>
              </a:rPr>
              <a:t>Особенности когнитивного развития детей дошкольного и младшего школьного возраста в условиях разной образовательной среды». </a:t>
            </a:r>
            <a:endParaRPr lang="ru-RU" sz="2800" dirty="0" smtClean="0">
              <a:solidFill>
                <a:schemeClr val="bg2"/>
              </a:solidFill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000000"/>
                </a:solidFill>
                <a:ea typeface="Times New Roman"/>
              </a:rPr>
              <a:t>Цель </a:t>
            </a:r>
            <a:r>
              <a:rPr lang="ru-RU" sz="2800" b="1" dirty="0">
                <a:solidFill>
                  <a:srgbClr val="000000"/>
                </a:solidFill>
                <a:ea typeface="Times New Roman"/>
              </a:rPr>
              <a:t>исследования</a:t>
            </a:r>
            <a:r>
              <a:rPr lang="ru-RU" sz="2800" dirty="0">
                <a:solidFill>
                  <a:srgbClr val="000000"/>
                </a:solidFill>
                <a:ea typeface="Times New Roman"/>
              </a:rPr>
              <a:t> – выявить особенности когнитивного развития детей дошкольного и младшего школьного возраста в разных образовательных средах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2800" dirty="0">
              <a:latin typeface="Times New Roman"/>
              <a:ea typeface="Times New Roman"/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7788" y="332656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6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5560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b="1" dirty="0">
                <a:solidFill>
                  <a:schemeClr val="bg2"/>
                </a:solidFill>
              </a:rPr>
              <a:t>Тема: </a:t>
            </a:r>
            <a:r>
              <a:rPr lang="ru-RU" sz="2800" dirty="0" smtClean="0">
                <a:solidFill>
                  <a:schemeClr val="bg2"/>
                </a:solidFill>
              </a:rPr>
              <a:t>«Взаимосвязь эмоционального интеллекта и </a:t>
            </a:r>
            <a:r>
              <a:rPr lang="ru-RU" sz="2800" dirty="0" err="1" smtClean="0">
                <a:solidFill>
                  <a:schemeClr val="bg2"/>
                </a:solidFill>
              </a:rPr>
              <a:t>копинг</a:t>
            </a:r>
            <a:r>
              <a:rPr lang="ru-RU" sz="2800" dirty="0" smtClean="0">
                <a:solidFill>
                  <a:schemeClr val="bg2"/>
                </a:solidFill>
              </a:rPr>
              <a:t>-стратегий в юношеском возрасте».</a:t>
            </a:r>
          </a:p>
          <a:p>
            <a:pPr marL="0" indent="35560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chemeClr val="bg2"/>
                </a:solidFill>
                <a:ea typeface="Calibri"/>
                <a:cs typeface="Times New Roman"/>
              </a:rPr>
              <a:t>Цель </a:t>
            </a:r>
            <a:r>
              <a:rPr lang="ru-RU" sz="2800" b="1" dirty="0">
                <a:solidFill>
                  <a:schemeClr val="bg2"/>
                </a:solidFill>
                <a:ea typeface="Calibri"/>
                <a:cs typeface="Times New Roman"/>
              </a:rPr>
              <a:t>исследования</a:t>
            </a:r>
            <a:r>
              <a:rPr lang="ru-RU" sz="2800" dirty="0">
                <a:solidFill>
                  <a:schemeClr val="bg2"/>
                </a:solidFill>
                <a:ea typeface="Calibri"/>
                <a:cs typeface="Times New Roman"/>
              </a:rPr>
              <a:t>: выявить взаимосвязь эмоционального интеллекта и </a:t>
            </a:r>
            <a:r>
              <a:rPr lang="ru-RU" sz="2800" dirty="0" err="1">
                <a:solidFill>
                  <a:schemeClr val="bg2"/>
                </a:solidFill>
                <a:ea typeface="Calibri"/>
                <a:cs typeface="Times New Roman"/>
              </a:rPr>
              <a:t>копинг</a:t>
            </a:r>
            <a:r>
              <a:rPr lang="ru-RU" sz="2800" dirty="0">
                <a:solidFill>
                  <a:schemeClr val="bg2"/>
                </a:solidFill>
                <a:ea typeface="Calibri"/>
                <a:cs typeface="Times New Roman"/>
              </a:rPr>
              <a:t>-стратегий в юношеском возрасте.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332656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365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457200" y="685800"/>
            <a:ext cx="8229600" cy="511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000" dirty="0" smtClean="0">
              <a:latin typeface="Times New Roman" pitchFamily="18" charset="0"/>
              <a:ea typeface="PMingLiU" pitchFamily="16" charset="-12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000" dirty="0">
              <a:latin typeface="Times New Roman" pitchFamily="18" charset="0"/>
              <a:ea typeface="PMingLiU" pitchFamily="16" charset="-12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100" b="1" dirty="0" smtClean="0">
                <a:latin typeface="Verdana" pitchFamily="34" charset="0"/>
              </a:rPr>
              <a:t>ГИПОТЕЗА</a:t>
            </a:r>
            <a:endParaRPr lang="ru-RU" sz="4100" b="1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100" b="1" dirty="0">
                <a:latin typeface="Verdana" pitchFamily="34" charset="0"/>
              </a:rPr>
              <a:t> ИССЛЕДОВАНИЯ</a:t>
            </a: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1900" b="1" dirty="0" smtClean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200" b="1" dirty="0" smtClean="0">
                <a:latin typeface="Verdana" pitchFamily="34" charset="0"/>
              </a:rPr>
              <a:t>(Научное </a:t>
            </a:r>
            <a:r>
              <a:rPr lang="ru-RU" sz="2200" b="1" dirty="0">
                <a:latin typeface="Verdana" pitchFamily="34" charset="0"/>
              </a:rPr>
              <a:t>предположение. Предположительное научное знание. Познавательная модель. В случае подтверждения гипотеза становится новым научным знанием (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перерастает в «новизну исследования</a:t>
            </a:r>
            <a:r>
              <a:rPr lang="ru-RU" sz="2200" b="1" dirty="0">
                <a:latin typeface="Verdana" pitchFamily="34" charset="0"/>
              </a:rPr>
              <a:t>»). В случае не подтверждения прежняя гипотеза отвергается и строится новая </a:t>
            </a:r>
            <a:r>
              <a:rPr lang="ru-RU" sz="2200" b="1" dirty="0" smtClean="0">
                <a:latin typeface="Verdana" pitchFamily="34" charset="0"/>
              </a:rPr>
              <a:t>гипотеза.)</a:t>
            </a:r>
            <a:endParaRPr lang="ru-RU" sz="2200" b="1" dirty="0">
              <a:latin typeface="Verdana" pitchFamily="34" charset="0"/>
            </a:endParaRPr>
          </a:p>
        </p:txBody>
      </p:sp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52812" y="315973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8675" name="AutoShape 3"/>
          <p:cNvSpPr>
            <a:spLocks noChangeArrowheads="1"/>
          </p:cNvSpPr>
          <p:nvPr/>
        </p:nvSpPr>
        <p:spPr bwMode="auto">
          <a:xfrm>
            <a:off x="8319663" y="3101653"/>
            <a:ext cx="84049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03238" y="4983163"/>
            <a:ext cx="8183562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6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08190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4000" b="1" dirty="0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8391306" cy="5165197"/>
          </a:xfrm>
        </p:spPr>
        <p:txBody>
          <a:bodyPr>
            <a:normAutofit fontScale="92500" lnSpcReduction="10000"/>
          </a:bodyPr>
          <a:lstStyle/>
          <a:p>
            <a:pPr marL="0" indent="355600" algn="just" eaLnBrk="1" hangingPunct="1">
              <a:lnSpc>
                <a:spcPct val="90000"/>
              </a:lnSpc>
              <a:buNone/>
              <a:defRPr/>
            </a:pP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</a:rPr>
              <a:t>Гипотеза исследования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000" dirty="0" smtClean="0"/>
              <a:t>– предположительный ответ на возникающий вопрос, разработанный на основе всестороннего изучения теоретического и практического состояния проблемы. </a:t>
            </a:r>
          </a:p>
          <a:p>
            <a:pPr marL="0" indent="355600" algn="just">
              <a:lnSpc>
                <a:spcPct val="90000"/>
              </a:lnSpc>
              <a:buNone/>
              <a:defRPr/>
            </a:pPr>
            <a:r>
              <a:rPr lang="ru-RU" sz="3000" dirty="0"/>
              <a:t>При формулировке гипотезы нужно исходить </a:t>
            </a:r>
            <a:r>
              <a:rPr lang="ru-RU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 проблемы</a:t>
            </a:r>
            <a:r>
              <a:rPr lang="ru-RU" sz="3000" dirty="0"/>
              <a:t>, поскольку гипотеза есть предположение о возможном решении данной проблемы. Дальнейшая работа исследователя направляется на то, чтобы подтвердить (или опровергнуть) гипотезу. </a:t>
            </a:r>
          </a:p>
          <a:p>
            <a:pPr marL="0" indent="355600" algn="just" eaLnBrk="1" hangingPunct="1">
              <a:lnSpc>
                <a:spcPct val="90000"/>
              </a:lnSpc>
              <a:buNone/>
              <a:defRPr/>
            </a:pPr>
            <a:r>
              <a:rPr lang="ru-RU" sz="3000" dirty="0" smtClean="0"/>
              <a:t>Гипотеза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формулируется в утвердительной форме</a:t>
            </a:r>
            <a:r>
              <a:rPr lang="ru-RU" sz="3000" dirty="0" smtClean="0"/>
              <a:t> и таким образом, чтобы автор исследования давал новое видение или понимание того, что он исследует.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09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>
                <a:solidFill>
                  <a:schemeClr val="tx1"/>
                </a:solidFill>
              </a:rPr>
              <a:t>По структуре</a:t>
            </a:r>
            <a:r>
              <a:rPr lang="ru-RU" sz="2800" b="1"/>
              <a:t> гипотезы </a:t>
            </a:r>
            <a:r>
              <a:rPr lang="ru-RU" sz="2800" b="1">
                <a:solidFill>
                  <a:schemeClr val="tx1"/>
                </a:solidFill>
              </a:rPr>
              <a:t>можно разделить на</a:t>
            </a:r>
            <a:r>
              <a:rPr lang="ru-RU" sz="2800" b="1"/>
              <a:t> </a:t>
            </a:r>
            <a:r>
              <a:rPr lang="ru-RU" sz="2800" b="1" i="1"/>
              <a:t>простые </a:t>
            </a:r>
            <a:r>
              <a:rPr lang="ru-RU" sz="2800" b="1">
                <a:solidFill>
                  <a:schemeClr val="tx1"/>
                </a:solidFill>
              </a:rPr>
              <a:t>и</a:t>
            </a:r>
            <a:r>
              <a:rPr lang="ru-RU" sz="2800" b="1"/>
              <a:t> </a:t>
            </a:r>
            <a:r>
              <a:rPr lang="ru-RU" sz="2800" b="1" i="1"/>
              <a:t>сложные.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1"/>
            <a:ext cx="8216081" cy="5229200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>
                <a:solidFill>
                  <a:schemeClr val="tx2"/>
                </a:solidFill>
                <a:latin typeface="Arial" charset="0"/>
              </a:rPr>
              <a:t>1.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Простые</a:t>
            </a:r>
            <a:r>
              <a:rPr lang="ru-RU" sz="2600" dirty="0">
                <a:latin typeface="Arial" charset="0"/>
              </a:rPr>
              <a:t> по функциональной направленности можно классифицировать как </a:t>
            </a:r>
          </a:p>
          <a:p>
            <a:pPr algn="just">
              <a:lnSpc>
                <a:spcPct val="80000"/>
              </a:lnSpc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описательные - </a:t>
            </a:r>
            <a:r>
              <a:rPr lang="ru-RU" sz="2600" dirty="0">
                <a:latin typeface="Arial" charset="0"/>
              </a:rPr>
              <a:t> кратко резюмируют изучаемые явления, описывают общие формы их связи, </a:t>
            </a:r>
          </a:p>
          <a:p>
            <a:pPr algn="just">
              <a:lnSpc>
                <a:spcPct val="80000"/>
              </a:lnSpc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объяснительные - </a:t>
            </a:r>
            <a:r>
              <a:rPr lang="ru-RU" sz="2600" dirty="0">
                <a:latin typeface="Arial" charset="0"/>
              </a:rPr>
              <a:t>раскрывают возможные следствия из определенных факторов и условий, т. е. обстоятельства, в результате стечения которых получен данный результат.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2. Сложные</a:t>
            </a:r>
            <a:r>
              <a:rPr lang="ru-RU" sz="2600" dirty="0">
                <a:latin typeface="Arial" charset="0"/>
              </a:rPr>
              <a:t> гипотезы одновременно включают в свою структуру описание изучаемых явлений и объяснение причинно-следственных отношений.</a:t>
            </a:r>
            <a:r>
              <a:rPr lang="ru-RU" sz="2600" dirty="0"/>
              <a:t>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72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2800" b="1" i="1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052736"/>
            <a:ext cx="8216081" cy="5805265"/>
          </a:xfrm>
        </p:spPr>
        <p:txBody>
          <a:bodyPr>
            <a:normAutofit/>
          </a:bodyPr>
          <a:lstStyle/>
          <a:p>
            <a:pPr marL="0" indent="450850" algn="just">
              <a:lnSpc>
                <a:spcPct val="80000"/>
              </a:lnSpc>
              <a:buNone/>
            </a:pPr>
            <a:r>
              <a:rPr lang="ru-RU" sz="3000" dirty="0"/>
              <a:t>Гипотезы могут состоять из одного предложения (</a:t>
            </a:r>
            <a:r>
              <a:rPr lang="ru-RU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линейные</a:t>
            </a:r>
            <a:r>
              <a:rPr lang="ru-RU" sz="3000" dirty="0"/>
              <a:t>) или из нескольких (</a:t>
            </a:r>
            <a:r>
              <a:rPr lang="ru-RU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разветвленные</a:t>
            </a:r>
            <a:r>
              <a:rPr lang="ru-RU" sz="3000" dirty="0"/>
              <a:t>). </a:t>
            </a:r>
            <a:endParaRPr lang="ru-RU" sz="3000" dirty="0" smtClean="0"/>
          </a:p>
          <a:p>
            <a:pPr marL="0" indent="450850" algn="just">
              <a:lnSpc>
                <a:spcPct val="80000"/>
              </a:lnSpc>
              <a:buNone/>
            </a:pPr>
            <a:r>
              <a:rPr lang="ru-RU" sz="3000" dirty="0" smtClean="0"/>
              <a:t>Она </a:t>
            </a:r>
            <a:r>
              <a:rPr lang="ru-RU" sz="3000" dirty="0"/>
              <a:t>может быть зафиксирована или содержаться в тексте имплицитно. Так, в исследованиях по истории педагогики не принято формулировать гипотезу, однако тема должна быть проблемной и как бы в себе предполагать гипотезу.</a:t>
            </a:r>
          </a:p>
          <a:p>
            <a:pPr marL="0" indent="450850" algn="just">
              <a:lnSpc>
                <a:spcPct val="80000"/>
              </a:lnSpc>
              <a:buFont typeface="Wingdings" pitchFamily="2" charset="2"/>
              <a:buNone/>
            </a:pPr>
            <a:endParaRPr lang="ru-RU" sz="30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242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620688"/>
            <a:ext cx="8104414" cy="6237313"/>
          </a:xfrm>
        </p:spPr>
        <p:txBody>
          <a:bodyPr/>
          <a:lstStyle/>
          <a:p>
            <a:pPr marL="0" indent="355600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Не все суждения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вероятностного</a:t>
            </a:r>
            <a:r>
              <a:rPr lang="ru-RU" sz="2800" dirty="0">
                <a:latin typeface="Arial" charset="0"/>
              </a:rPr>
              <a:t> или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предположительного</a:t>
            </a:r>
            <a:r>
              <a:rPr lang="ru-RU" sz="2800" dirty="0">
                <a:latin typeface="Arial" charset="0"/>
              </a:rPr>
              <a:t> типа являются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научными гипотезами</a:t>
            </a:r>
            <a:r>
              <a:rPr lang="ru-RU" sz="2800" dirty="0">
                <a:latin typeface="Arial" charset="0"/>
              </a:rPr>
              <a:t> и могут быть экспериментально проверены (доказаны). </a:t>
            </a:r>
          </a:p>
          <a:p>
            <a:pPr marL="0" indent="355600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Ими, например, не могут выступать утверждения,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справедливость которых очевидна без доказательства, </a:t>
            </a:r>
          </a:p>
          <a:p>
            <a:pPr marL="0" indent="355600" algn="just"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или суждения, которые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на данном этапе развития науки ни доказать, ни опровергнуть практически невозможно</a:t>
            </a:r>
            <a:r>
              <a:rPr lang="ru-RU" sz="2800" b="1" dirty="0">
                <a:solidFill>
                  <a:schemeClr val="tx2"/>
                </a:solidFill>
                <a:latin typeface="Arial" charset="0"/>
              </a:rPr>
              <a:t>.</a:t>
            </a:r>
            <a:r>
              <a:rPr lang="ru-RU" sz="2800" b="1" dirty="0">
                <a:latin typeface="Arial" charset="0"/>
              </a:rPr>
              <a:t>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0866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241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1538" y="301625"/>
            <a:ext cx="7612087" cy="7699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u="sng" dirty="0"/>
              <a:t>Гипотеза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chemeClr val="tx1"/>
                </a:solidFill>
              </a:rPr>
              <a:t>будет научно состоятельной, если отвечает следующим</a:t>
            </a:r>
            <a:r>
              <a:rPr lang="ru-RU" sz="2800" b="1" dirty="0"/>
              <a:t> </a:t>
            </a:r>
            <a:r>
              <a:rPr lang="ru-RU" sz="2800" b="1" u="sng" dirty="0" smtClean="0"/>
              <a:t>требованиям:</a:t>
            </a:r>
            <a:endParaRPr lang="ru-RU" sz="28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1341438"/>
            <a:ext cx="7960968" cy="4967287"/>
          </a:xfrm>
        </p:spPr>
        <p:txBody>
          <a:bodyPr/>
          <a:lstStyle/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tx1"/>
                </a:solidFill>
              </a:rPr>
              <a:t>Гипотеза не должна содержать понятий, которые не получили эмпирической интерпретации, иначе она не проверяема.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tx1"/>
                </a:solidFill>
              </a:rPr>
              <a:t>Она не должна противоречить ранее установленным научным фактам.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tx1"/>
                </a:solidFill>
              </a:rPr>
              <a:t>Формулировка </a:t>
            </a:r>
            <a:r>
              <a:rPr lang="ru-RU" sz="2500" dirty="0">
                <a:solidFill>
                  <a:schemeClr val="tx1"/>
                </a:solidFill>
              </a:rPr>
              <a:t>гипотезы должна быть максимально точной и сравнительно </a:t>
            </a:r>
            <a:r>
              <a:rPr lang="ru-RU" sz="2500" dirty="0" smtClean="0">
                <a:solidFill>
                  <a:schemeClr val="tx1"/>
                </a:solidFill>
              </a:rPr>
              <a:t>простой (меньше возможных допущений).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tx1"/>
                </a:solidFill>
              </a:rPr>
              <a:t>Гипотеза должна быть принципиально проверяема при данном уровне знаний.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tx1"/>
                </a:solidFill>
              </a:rPr>
              <a:t>В формулировке гипотезы не должно быть неясных терминов, четко обозначена ожидаемая связь событий</a:t>
            </a:r>
            <a:r>
              <a:rPr lang="ru-RU" sz="2400" dirty="0" smtClean="0"/>
              <a:t>.</a:t>
            </a: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8184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/>
              <a:t>Основные компоненты гипотезы</a:t>
            </a:r>
            <a:r>
              <a:rPr lang="ru-RU" sz="4000" dirty="0"/>
              <a:t>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827213"/>
            <a:ext cx="8064896" cy="4114800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определенная посылка</a:t>
            </a:r>
            <a:r>
              <a:rPr lang="ru-RU" dirty="0"/>
              <a:t>, т.е. исходные данные научного рассуждения; </a:t>
            </a:r>
          </a:p>
          <a:p>
            <a:pPr algn="just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движение</a:t>
            </a:r>
            <a:r>
              <a:rPr lang="ru-RU" dirty="0"/>
              <a:t> или взаимозависимость понятий; </a:t>
            </a:r>
          </a:p>
          <a:p>
            <a:pPr algn="just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предполагаемый результат</a:t>
            </a:r>
            <a:r>
              <a:rPr lang="ru-RU" dirty="0"/>
              <a:t>, как реализация цели исследования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03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2" y="1124744"/>
            <a:ext cx="8424167" cy="532792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12875"/>
            <a:ext cx="7774632" cy="496845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ea typeface="Times New Roman"/>
                <a:cs typeface="Times New Roman"/>
              </a:rPr>
              <a:t>1. Тема</a:t>
            </a:r>
            <a:r>
              <a:rPr lang="ru-RU" dirty="0">
                <a:ea typeface="Times New Roman"/>
                <a:cs typeface="Times New Roman"/>
              </a:rPr>
              <a:t>: «</a:t>
            </a:r>
            <a:r>
              <a:rPr lang="ru-RU" b="1" dirty="0">
                <a:ea typeface="Times New Roman"/>
                <a:cs typeface="Times New Roman"/>
              </a:rPr>
              <a:t>Отношение школьников к </a:t>
            </a:r>
            <a:r>
              <a:rPr lang="ru-RU" b="1" dirty="0" err="1">
                <a:ea typeface="Times New Roman"/>
                <a:cs typeface="Times New Roman"/>
              </a:rPr>
              <a:t>дресс</a:t>
            </a:r>
            <a:r>
              <a:rPr lang="ru-RU" b="1" dirty="0">
                <a:ea typeface="Times New Roman"/>
                <a:cs typeface="Times New Roman"/>
              </a:rPr>
              <a:t>-коду</a:t>
            </a:r>
            <a:r>
              <a:rPr lang="ru-RU" b="1" dirty="0" smtClean="0">
                <a:ea typeface="Times New Roman"/>
                <a:cs typeface="Times New Roman"/>
              </a:rPr>
              <a:t>»</a:t>
            </a:r>
            <a:endParaRPr lang="ru-RU" b="1" dirty="0">
              <a:ea typeface="Times New Roman"/>
              <a:cs typeface="Times New Roman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ea typeface="Times New Roman"/>
                <a:cs typeface="Times New Roman"/>
              </a:rPr>
              <a:t>Гипотеза исследования</a:t>
            </a:r>
            <a:r>
              <a:rPr lang="ru-RU" dirty="0">
                <a:ea typeface="Times New Roman"/>
                <a:cs typeface="Times New Roman"/>
              </a:rPr>
              <a:t>: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ea typeface="Times New Roman"/>
                <a:cs typeface="Times New Roman"/>
              </a:rPr>
              <a:t>1. Подростки отрицательно относятся к введению единой школьной формы.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ea typeface="Times New Roman"/>
                <a:cs typeface="Times New Roman"/>
              </a:rPr>
              <a:t>2. Если в школах принята единая школьная форма, то у учащихся проявляется высокий уровень </a:t>
            </a:r>
            <a:r>
              <a:rPr lang="ru-RU" dirty="0" smtClean="0">
                <a:ea typeface="Times New Roman"/>
                <a:cs typeface="Times New Roman"/>
              </a:rPr>
              <a:t>мотивации.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ea typeface="Times New Roman"/>
              <a:cs typeface="Times New Roman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ea typeface="Times New Roman"/>
                <a:cs typeface="Times New Roman"/>
              </a:rPr>
              <a:t>2. Тема</a:t>
            </a:r>
            <a:r>
              <a:rPr lang="ru-RU" b="1" dirty="0">
                <a:ea typeface="Times New Roman"/>
                <a:cs typeface="Times New Roman"/>
              </a:rPr>
              <a:t>: «Нравственное воспитание младших школьников</a:t>
            </a:r>
            <a:r>
              <a:rPr lang="ru-RU" b="1" dirty="0" smtClean="0">
                <a:ea typeface="Times New Roman"/>
                <a:cs typeface="Times New Roman"/>
              </a:rPr>
              <a:t>»</a:t>
            </a:r>
            <a:endParaRPr lang="ru-RU" b="1" dirty="0">
              <a:ea typeface="Times New Roman"/>
              <a:cs typeface="Times New Roman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ea typeface="Times New Roman"/>
              </a:rPr>
              <a:t>Гипотеза исследования</a:t>
            </a:r>
            <a:r>
              <a:rPr lang="ru-RU" dirty="0">
                <a:ea typeface="Times New Roman"/>
              </a:rPr>
              <a:t>: уровень нравственной воспитанности младших школьников является низким.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5527" y="18864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189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55600" algn="just">
              <a:buNone/>
            </a:pPr>
            <a:r>
              <a:rPr lang="ru-RU" sz="2800" b="1" dirty="0"/>
              <a:t>Тема</a:t>
            </a:r>
            <a:r>
              <a:rPr lang="ru-RU" sz="2800" dirty="0"/>
              <a:t>: «Роль педагогического мастерства преподавателя в формировании знаний студентов</a:t>
            </a:r>
            <a:r>
              <a:rPr lang="ru-RU" sz="2800" dirty="0" smtClean="0"/>
              <a:t>».</a:t>
            </a:r>
            <a:endParaRPr lang="ru-RU" sz="2800" dirty="0"/>
          </a:p>
          <a:p>
            <a:pPr marL="0" indent="355600" algn="just">
              <a:buNone/>
            </a:pPr>
            <a:r>
              <a:rPr lang="ru-RU" sz="2800" b="1" dirty="0"/>
              <a:t>Гипотеза</a:t>
            </a:r>
            <a:r>
              <a:rPr lang="ru-RU" sz="2800" dirty="0"/>
              <a:t>: «Чем выше педагогическое мастерство преподавателя, тем более глубокие знания у студентов он формирует». </a:t>
            </a:r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5527" y="18864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008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Примеры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55600" algn="just">
              <a:buNone/>
            </a:pPr>
            <a:r>
              <a:rPr lang="ru-RU" sz="2800" b="1" dirty="0"/>
              <a:t>Тема</a:t>
            </a:r>
            <a:r>
              <a:rPr lang="ru-RU" sz="2800" dirty="0"/>
              <a:t>: «Роль продуктивных методов обучения в развитии обучающихся».</a:t>
            </a:r>
          </a:p>
          <a:p>
            <a:pPr marL="0" indent="355600" algn="just">
              <a:buNone/>
            </a:pPr>
            <a:r>
              <a:rPr lang="ru-RU" sz="2800" b="1" dirty="0"/>
              <a:t>Гипотеза</a:t>
            </a:r>
            <a:r>
              <a:rPr lang="ru-RU" sz="2800" dirty="0"/>
              <a:t>: «Продуктивные методы обучения служат средством развития обучающихся в том случае, если их применение сочетается с положительной мотивацией интеллектуальной деятельности». </a:t>
            </a:r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5527" y="18864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357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341438"/>
            <a:ext cx="8280151" cy="475185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!!! </a:t>
            </a:r>
            <a:r>
              <a:rPr lang="ru-RU" sz="3600" dirty="0"/>
              <a:t>Примеры (по каф. Педагогической психологии</a:t>
            </a:r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84783"/>
            <a:ext cx="7846640" cy="4681067"/>
          </a:xfrm>
        </p:spPr>
        <p:txBody>
          <a:bodyPr/>
          <a:lstStyle/>
          <a:p>
            <a:pPr marL="1588" indent="354013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600" b="1" dirty="0">
                <a:solidFill>
                  <a:schemeClr val="bg2"/>
                </a:solidFill>
              </a:rPr>
              <a:t>Тема: </a:t>
            </a:r>
            <a:r>
              <a:rPr lang="ru-RU" sz="2600" dirty="0" smtClean="0">
                <a:solidFill>
                  <a:schemeClr val="bg2"/>
                </a:solidFill>
              </a:rPr>
              <a:t>«Взаимосвязь эмоционального интеллекта и </a:t>
            </a:r>
            <a:r>
              <a:rPr lang="ru-RU" sz="2600" dirty="0" err="1" smtClean="0">
                <a:solidFill>
                  <a:schemeClr val="bg2"/>
                </a:solidFill>
              </a:rPr>
              <a:t>копинг</a:t>
            </a:r>
            <a:r>
              <a:rPr lang="ru-RU" sz="2600" dirty="0" smtClean="0">
                <a:solidFill>
                  <a:schemeClr val="bg2"/>
                </a:solidFill>
              </a:rPr>
              <a:t>-стратегий в юношеском возрасте».</a:t>
            </a:r>
          </a:p>
          <a:p>
            <a:pPr marL="1588" marR="64135" indent="354013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rgbClr val="000000"/>
                </a:solidFill>
                <a:ea typeface="Times New Roman"/>
              </a:rPr>
              <a:t>Гипотеза исследования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: основана на том, что существует взаимосвязь эмоционального интеллекта и </a:t>
            </a:r>
            <a:r>
              <a:rPr lang="ru-RU" sz="2600" dirty="0" err="1">
                <a:solidFill>
                  <a:srgbClr val="000000"/>
                </a:solidFill>
                <a:ea typeface="Times New Roman"/>
              </a:rPr>
              <a:t>копинг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-стратегий в юношеском возрасте; существуют различия в особенностях эмоционального интеллекта и </a:t>
            </a:r>
            <a:r>
              <a:rPr lang="ru-RU" sz="2600" dirty="0" err="1">
                <a:solidFill>
                  <a:srgbClr val="000000"/>
                </a:solidFill>
                <a:ea typeface="Times New Roman"/>
              </a:rPr>
              <a:t>копинг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-стратегий в юношеском возрасте у студентов музыкантов и психологов.</a:t>
            </a:r>
            <a:endParaRPr lang="ru-RU" sz="2600" dirty="0">
              <a:ea typeface="Times New Roman"/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332656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699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908720"/>
            <a:ext cx="8424167" cy="583264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!!! </a:t>
            </a:r>
            <a:r>
              <a:rPr lang="ru-RU" sz="3600" dirty="0" smtClean="0"/>
              <a:t>Примеры (по каф. педагогики)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908721"/>
            <a:ext cx="7630616" cy="525713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sz="1800" b="1" dirty="0" smtClean="0"/>
              <a:t>Тема: </a:t>
            </a:r>
            <a:r>
              <a:rPr lang="ru-RU" sz="18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1800" dirty="0" err="1" smtClean="0"/>
              <a:t>интермодальной</a:t>
            </a:r>
            <a:r>
              <a:rPr lang="ru-RU" sz="1800" dirty="0" smtClean="0"/>
              <a:t> терапии экспрессивными искусствами». 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ea typeface="Times New Roman"/>
              </a:rPr>
              <a:t>Гипотеза исследования </a:t>
            </a:r>
            <a:r>
              <a:rPr lang="ru-RU" sz="1800" dirty="0">
                <a:ea typeface="Times New Roman"/>
              </a:rPr>
              <a:t>основывается на предположении о том,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 что</a:t>
            </a:r>
            <a:r>
              <a:rPr lang="ru-RU" sz="1800" b="1" dirty="0">
                <a:solidFill>
                  <a:srgbClr val="000000"/>
                </a:solidFill>
                <a:ea typeface="Times New Roman"/>
              </a:rPr>
              <a:t> 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процесс формирования творческих способностей младших школьников </a:t>
            </a:r>
            <a:r>
              <a:rPr lang="ru-RU" sz="1800" dirty="0">
                <a:ea typeface="Times New Roman"/>
              </a:rPr>
              <a:t>средствами </a:t>
            </a:r>
            <a:r>
              <a:rPr lang="ru-RU" sz="1800" dirty="0" err="1">
                <a:ea typeface="Times New Roman"/>
              </a:rPr>
              <a:t>интермодальной</a:t>
            </a:r>
            <a:r>
              <a:rPr lang="ru-RU" sz="1800" dirty="0">
                <a:ea typeface="Times New Roman"/>
              </a:rPr>
              <a:t> терапии экспрессивными искусствами</a:t>
            </a:r>
            <a:r>
              <a:rPr lang="ru-RU" sz="1800" dirty="0">
                <a:solidFill>
                  <a:srgbClr val="FF0000"/>
                </a:solidFill>
                <a:ea typeface="Times New Roman"/>
              </a:rPr>
              <a:t> 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 будет успешным, если:</a:t>
            </a:r>
            <a:endParaRPr lang="ru-RU" sz="1800" dirty="0"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1) опираться на  </a:t>
            </a:r>
            <a:r>
              <a:rPr lang="ru-RU" sz="1800" dirty="0" err="1">
                <a:ea typeface="Times New Roman"/>
              </a:rPr>
              <a:t>сущностно</a:t>
            </a:r>
            <a:r>
              <a:rPr lang="ru-RU" sz="1800" dirty="0">
                <a:ea typeface="Times New Roman"/>
              </a:rPr>
              <a:t>-содержательную характеристику понятий «творческие способности» и «</a:t>
            </a:r>
            <a:r>
              <a:rPr lang="ru-RU" sz="1800" dirty="0" err="1">
                <a:ea typeface="Times New Roman"/>
              </a:rPr>
              <a:t>интермодальная</a:t>
            </a:r>
            <a:r>
              <a:rPr lang="ru-RU" sz="1800" dirty="0">
                <a:ea typeface="Times New Roman"/>
              </a:rPr>
              <a:t> терапия экспрессивными искусствами»;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2) выделить структурные компоненты творческих способностей;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3) учитывать специфику формирования творческих способностей в младшем школьном возрасте;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  <a:cs typeface="Calibri"/>
              </a:rPr>
              <a:t>4)</a:t>
            </a:r>
            <a:r>
              <a:rPr lang="ru-RU" sz="1800" dirty="0">
                <a:solidFill>
                  <a:srgbClr val="FF0000"/>
                </a:solidFill>
                <a:ea typeface="Times New Roman"/>
                <a:cs typeface="Calibri"/>
              </a:rPr>
              <a:t> </a:t>
            </a:r>
            <a:r>
              <a:rPr lang="ru-RU" sz="1800" dirty="0">
                <a:ea typeface="Times New Roman"/>
                <a:cs typeface="Calibri"/>
              </a:rPr>
              <a:t>разработать и</a:t>
            </a:r>
            <a:r>
              <a:rPr lang="ru-RU" sz="1800" dirty="0">
                <a:solidFill>
                  <a:srgbClr val="FF0000"/>
                </a:solidFill>
                <a:ea typeface="Times New Roman"/>
                <a:cs typeface="Calibri"/>
              </a:rPr>
              <a:t> </a:t>
            </a:r>
            <a:r>
              <a:rPr lang="ru-RU" sz="1800" dirty="0">
                <a:ea typeface="Times New Roman"/>
                <a:cs typeface="Calibri"/>
              </a:rPr>
              <a:t>реализовать соответствующие педагогические условия формирования творческих способностей младших школьников: </a:t>
            </a:r>
          </a:p>
          <a:p>
            <a:pPr marL="0" lvl="0" indent="355600" algn="just">
              <a:spcBef>
                <a:spcPts val="0"/>
              </a:spcBef>
              <a:spcAft>
                <a:spcPts val="0"/>
              </a:spcAft>
              <a:buFont typeface="Symbol"/>
              <a:buChar char=""/>
              <a:tabLst>
                <a:tab pos="630555" algn="l"/>
                <a:tab pos="1371600" algn="l"/>
              </a:tabLst>
            </a:pPr>
            <a:r>
              <a:rPr lang="ru-RU" sz="1800" dirty="0">
                <a:ea typeface="Times New Roman"/>
                <a:cs typeface="Symbol"/>
              </a:rPr>
              <a:t>учет возрастных особенностей проявления творческих способностей младших школьников; </a:t>
            </a:r>
          </a:p>
          <a:p>
            <a:pPr marL="0" lvl="0" indent="355600" algn="just">
              <a:spcBef>
                <a:spcPts val="0"/>
              </a:spcBef>
              <a:spcAft>
                <a:spcPts val="0"/>
              </a:spcAft>
              <a:buFont typeface="Symbol"/>
              <a:buChar char=""/>
              <a:tabLst>
                <a:tab pos="630555" algn="l"/>
                <a:tab pos="1371600" algn="l"/>
              </a:tabLst>
            </a:pPr>
            <a:r>
              <a:rPr lang="ru-RU" sz="1800" dirty="0">
                <a:ea typeface="Times New Roman"/>
                <a:cs typeface="Symbol"/>
              </a:rPr>
              <a:t>реализация программы «Океан творчества», включающей средства </a:t>
            </a:r>
            <a:r>
              <a:rPr lang="ru-RU" sz="1800" dirty="0" err="1">
                <a:ea typeface="Times New Roman"/>
                <a:cs typeface="Symbol"/>
              </a:rPr>
              <a:t>интермодальной</a:t>
            </a:r>
            <a:r>
              <a:rPr lang="ru-RU" sz="1800" dirty="0">
                <a:ea typeface="Times New Roman"/>
                <a:cs typeface="Symbol"/>
              </a:rPr>
              <a:t> терапии экспрессивными искусствами.</a:t>
            </a:r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7581" y="237669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303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908720"/>
            <a:ext cx="8424167" cy="583264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!!! </a:t>
            </a:r>
            <a:r>
              <a:rPr lang="ru-RU" sz="3600" dirty="0" smtClean="0"/>
              <a:t>Примеры (по каф. педагогики)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908721"/>
            <a:ext cx="7630616" cy="525713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sz="1800" b="1" dirty="0" smtClean="0"/>
              <a:t>Тема: </a:t>
            </a:r>
            <a:r>
              <a:rPr lang="ru-RU" sz="18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1800" dirty="0" err="1" smtClean="0"/>
              <a:t>интермодальной</a:t>
            </a:r>
            <a:r>
              <a:rPr lang="ru-RU" sz="1800" dirty="0" smtClean="0"/>
              <a:t> терапии экспрессивными искусствами». 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ea typeface="Times New Roman"/>
              </a:rPr>
              <a:t>Гипотеза исследования </a:t>
            </a:r>
            <a:r>
              <a:rPr lang="ru-RU" sz="1800" dirty="0">
                <a:ea typeface="Times New Roman"/>
              </a:rPr>
              <a:t>основывается на предположении о том,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 что</a:t>
            </a:r>
            <a:r>
              <a:rPr lang="ru-RU" sz="1800" b="1" dirty="0">
                <a:solidFill>
                  <a:srgbClr val="000000"/>
                </a:solidFill>
                <a:ea typeface="Times New Roman"/>
              </a:rPr>
              <a:t> 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процесс формирования творческих способностей младших школьников </a:t>
            </a:r>
            <a:r>
              <a:rPr lang="ru-RU" sz="1800" dirty="0">
                <a:ea typeface="Times New Roman"/>
              </a:rPr>
              <a:t>средствами </a:t>
            </a:r>
            <a:r>
              <a:rPr lang="ru-RU" sz="1800" dirty="0" err="1">
                <a:ea typeface="Times New Roman"/>
              </a:rPr>
              <a:t>интермодальной</a:t>
            </a:r>
            <a:r>
              <a:rPr lang="ru-RU" sz="1800" dirty="0">
                <a:ea typeface="Times New Roman"/>
              </a:rPr>
              <a:t> терапии экспрессивными искусствами</a:t>
            </a:r>
            <a:r>
              <a:rPr lang="ru-RU" sz="1800" dirty="0">
                <a:solidFill>
                  <a:srgbClr val="FF0000"/>
                </a:solidFill>
                <a:ea typeface="Times New Roman"/>
              </a:rPr>
              <a:t> </a:t>
            </a:r>
            <a:r>
              <a:rPr lang="ru-RU" sz="1800" dirty="0">
                <a:solidFill>
                  <a:srgbClr val="000000"/>
                </a:solidFill>
                <a:ea typeface="Times New Roman"/>
              </a:rPr>
              <a:t> будет успешным, если:</a:t>
            </a:r>
            <a:endParaRPr lang="ru-RU" sz="1800" dirty="0"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1) опираться на  </a:t>
            </a:r>
            <a:r>
              <a:rPr lang="ru-RU" sz="1800" dirty="0" err="1">
                <a:ea typeface="Times New Roman"/>
              </a:rPr>
              <a:t>сущностно</a:t>
            </a:r>
            <a:r>
              <a:rPr lang="ru-RU" sz="1800" dirty="0">
                <a:ea typeface="Times New Roman"/>
              </a:rPr>
              <a:t>-содержательную характеристику понятий «творческие способности» и «</a:t>
            </a:r>
            <a:r>
              <a:rPr lang="ru-RU" sz="1800" dirty="0" err="1">
                <a:ea typeface="Times New Roman"/>
              </a:rPr>
              <a:t>интермодальная</a:t>
            </a:r>
            <a:r>
              <a:rPr lang="ru-RU" sz="1800" dirty="0">
                <a:ea typeface="Times New Roman"/>
              </a:rPr>
              <a:t> терапия экспрессивными искусствами»;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2) выделить структурные компоненты творческих способностей;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</a:rPr>
              <a:t>3) учитывать специфику формирования творческих способностей в младшем школьном возрасте;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Times New Roman"/>
                <a:cs typeface="Calibri"/>
              </a:rPr>
              <a:t>4)</a:t>
            </a:r>
            <a:r>
              <a:rPr lang="ru-RU" sz="1800" dirty="0">
                <a:solidFill>
                  <a:srgbClr val="FF0000"/>
                </a:solidFill>
                <a:ea typeface="Times New Roman"/>
                <a:cs typeface="Calibri"/>
              </a:rPr>
              <a:t> </a:t>
            </a:r>
            <a:r>
              <a:rPr lang="ru-RU" sz="1800" dirty="0">
                <a:ea typeface="Times New Roman"/>
                <a:cs typeface="Calibri"/>
              </a:rPr>
              <a:t>разработать и</a:t>
            </a:r>
            <a:r>
              <a:rPr lang="ru-RU" sz="1800" dirty="0">
                <a:solidFill>
                  <a:srgbClr val="FF0000"/>
                </a:solidFill>
                <a:ea typeface="Times New Roman"/>
                <a:cs typeface="Calibri"/>
              </a:rPr>
              <a:t> </a:t>
            </a:r>
            <a:r>
              <a:rPr lang="ru-RU" sz="1800" dirty="0">
                <a:ea typeface="Times New Roman"/>
                <a:cs typeface="Calibri"/>
              </a:rPr>
              <a:t>реализовать соответствующие педагогические условия формирования творческих способностей младших школьников: </a:t>
            </a:r>
          </a:p>
          <a:p>
            <a:pPr marL="0" lvl="0" indent="355600" algn="just">
              <a:spcBef>
                <a:spcPts val="0"/>
              </a:spcBef>
              <a:spcAft>
                <a:spcPts val="0"/>
              </a:spcAft>
              <a:buFont typeface="Symbol"/>
              <a:buChar char=""/>
              <a:tabLst>
                <a:tab pos="630555" algn="l"/>
                <a:tab pos="1371600" algn="l"/>
              </a:tabLst>
            </a:pPr>
            <a:r>
              <a:rPr lang="ru-RU" sz="1800" dirty="0">
                <a:ea typeface="Times New Roman"/>
                <a:cs typeface="Symbol"/>
              </a:rPr>
              <a:t>учет возрастных особенностей проявления творческих способностей младших школьников; </a:t>
            </a:r>
          </a:p>
          <a:p>
            <a:pPr marL="0" lvl="0" indent="355600" algn="just">
              <a:spcBef>
                <a:spcPts val="0"/>
              </a:spcBef>
              <a:spcAft>
                <a:spcPts val="0"/>
              </a:spcAft>
              <a:buFont typeface="Symbol"/>
              <a:buChar char=""/>
              <a:tabLst>
                <a:tab pos="630555" algn="l"/>
                <a:tab pos="1371600" algn="l"/>
              </a:tabLst>
            </a:pPr>
            <a:r>
              <a:rPr lang="ru-RU" sz="1800" dirty="0">
                <a:ea typeface="Times New Roman"/>
                <a:cs typeface="Symbol"/>
              </a:rPr>
              <a:t>реализация программы «Океан творчества», включающей средства </a:t>
            </a:r>
            <a:r>
              <a:rPr lang="ru-RU" sz="1800" dirty="0" err="1">
                <a:ea typeface="Times New Roman"/>
                <a:cs typeface="Symbol"/>
              </a:rPr>
              <a:t>интермодальной</a:t>
            </a:r>
            <a:r>
              <a:rPr lang="ru-RU" sz="1800" dirty="0">
                <a:ea typeface="Times New Roman"/>
                <a:cs typeface="Symbol"/>
              </a:rPr>
              <a:t> терапии экспрессивными искусствами.</a:t>
            </a:r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92950" y="207827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096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57200" y="1752600"/>
            <a:ext cx="8229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609600" indent="-606425"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09600" algn="l"/>
                <a:tab pos="1057275" algn="l"/>
                <a:tab pos="1506538" algn="l"/>
                <a:tab pos="1955800" algn="l"/>
                <a:tab pos="2405063" algn="l"/>
                <a:tab pos="2854325" algn="l"/>
                <a:tab pos="3303588" algn="l"/>
                <a:tab pos="3752850" algn="l"/>
                <a:tab pos="4202113" algn="l"/>
                <a:tab pos="4651375" algn="l"/>
                <a:tab pos="5100638" algn="l"/>
                <a:tab pos="5549900" algn="l"/>
                <a:tab pos="5999163" algn="l"/>
                <a:tab pos="6448425" algn="l"/>
                <a:tab pos="6897688" algn="l"/>
                <a:tab pos="7346950" algn="l"/>
                <a:tab pos="7796213" algn="l"/>
                <a:tab pos="8245475" algn="l"/>
                <a:tab pos="8694738" algn="l"/>
                <a:tab pos="9144000" algn="l"/>
                <a:tab pos="95932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>
                <a:latin typeface="Verdana" pitchFamily="34" charset="0"/>
              </a:rPr>
              <a:t>ЗАДАЧИ 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>
                <a:latin typeface="Verdana" pitchFamily="34" charset="0"/>
              </a:rPr>
              <a:t>ИССЛЕДОВАНИЯ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>
                <a:latin typeface="Verdana" pitchFamily="34" charset="0"/>
              </a:rPr>
              <a:t>Наиболее употребительный вариант:</a:t>
            </a:r>
          </a:p>
          <a:p>
            <a:pPr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Times New Roman" pitchFamily="18" charset="0"/>
              <a:buAutoNum type="arabicPeriod"/>
            </a:pPr>
            <a:r>
              <a:rPr lang="ru-RU" sz="2800">
                <a:latin typeface="Verdana" pitchFamily="34" charset="0"/>
              </a:rPr>
              <a:t>изучить в теории и практике состояние проблемы .....</a:t>
            </a:r>
          </a:p>
          <a:p>
            <a:pPr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Times New Roman" pitchFamily="18" charset="0"/>
              <a:buAutoNum type="arabicPeriod"/>
            </a:pPr>
            <a:r>
              <a:rPr lang="ru-RU" sz="2800">
                <a:latin typeface="Verdana" pitchFamily="34" charset="0"/>
              </a:rPr>
              <a:t>обосновать модель ....</a:t>
            </a:r>
          </a:p>
          <a:p>
            <a:pPr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Times New Roman" pitchFamily="18" charset="0"/>
              <a:buAutoNum type="arabicPeriod"/>
            </a:pPr>
            <a:r>
              <a:rPr lang="ru-RU" sz="2800">
                <a:latin typeface="Verdana" pitchFamily="34" charset="0"/>
              </a:rPr>
              <a:t>в опытно-экспериментальной работе проверить эффективность предложенной модели...</a:t>
            </a:r>
          </a:p>
          <a:p>
            <a:pPr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Times New Roman" pitchFamily="18" charset="0"/>
              <a:buAutoNum type="arabicPeriod"/>
            </a:pPr>
            <a:r>
              <a:rPr lang="ru-RU" sz="2800">
                <a:latin typeface="Verdana" pitchFamily="34" charset="0"/>
              </a:rPr>
              <a:t>разработать рекомендации по...</a:t>
            </a:r>
          </a:p>
        </p:txBody>
      </p:sp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762000" y="2362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57200" y="544513"/>
            <a:ext cx="83359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/>
            <a:r>
              <a:rPr lang="ru-RU" sz="2400" dirty="0" smtClean="0"/>
              <a:t>Задача - выбор </a:t>
            </a:r>
            <a:r>
              <a:rPr lang="ru-RU" sz="2400" dirty="0"/>
              <a:t>путей и средств достижения цели исследования </a:t>
            </a:r>
          </a:p>
          <a:p>
            <a:endParaRPr lang="ru-RU" sz="2400" dirty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16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567612" cy="1444625"/>
          </a:xfrm>
        </p:spPr>
        <p:txBody>
          <a:bodyPr/>
          <a:lstStyle/>
          <a:p>
            <a:pPr algn="just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548679"/>
            <a:ext cx="8136904" cy="6309321"/>
          </a:xfrm>
        </p:spPr>
        <p:txBody>
          <a:bodyPr>
            <a:normAutofit/>
          </a:bodyPr>
          <a:lstStyle/>
          <a:p>
            <a:pPr marL="0" indent="355600"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</a:pPr>
            <a:r>
              <a:rPr lang="ru-RU" sz="2800" dirty="0">
                <a:latin typeface="Arial" charset="0"/>
              </a:rPr>
              <a:t>Важным и необходимым этапом исследования является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конкретизация </a:t>
            </a:r>
            <a:r>
              <a:rPr lang="ru-RU" sz="2800" dirty="0">
                <a:latin typeface="Arial" charset="0"/>
              </a:rPr>
              <a:t>общей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цели</a:t>
            </a:r>
            <a:r>
              <a:rPr lang="ru-RU" sz="2800" dirty="0">
                <a:latin typeface="Arial" charset="0"/>
              </a:rPr>
              <a:t> в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системе исследовательских задач</a:t>
            </a:r>
            <a:r>
              <a:rPr lang="ru-RU" sz="2800" i="1" dirty="0">
                <a:latin typeface="Arial" charset="0"/>
              </a:rPr>
              <a:t>.</a:t>
            </a:r>
            <a:endParaRPr lang="ru-RU" sz="2800" dirty="0">
              <a:latin typeface="Arial" charset="0"/>
            </a:endParaRPr>
          </a:p>
          <a:p>
            <a:pPr marL="0" indent="355600"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Задача </a:t>
            </a:r>
            <a:r>
              <a:rPr lang="ru-RU" sz="2800" dirty="0">
                <a:latin typeface="Arial" charset="0"/>
              </a:rPr>
              <a:t>представляет собой звено, шаг, этап достижения цели. </a:t>
            </a:r>
            <a:endParaRPr lang="ru-RU" sz="2800" dirty="0" smtClean="0">
              <a:latin typeface="Arial" charset="0"/>
            </a:endParaRPr>
          </a:p>
          <a:p>
            <a:pPr marL="0" indent="355600"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Задача</a:t>
            </a:r>
            <a:r>
              <a:rPr lang="ru-RU" sz="2800" dirty="0" smtClean="0">
                <a:solidFill>
                  <a:schemeClr val="tx2"/>
                </a:solidFill>
                <a:latin typeface="Arial" charset="0"/>
              </a:rPr>
              <a:t> - </a:t>
            </a:r>
            <a:r>
              <a:rPr lang="ru-RU" sz="2800" dirty="0" smtClean="0">
                <a:latin typeface="Arial" charset="0"/>
              </a:rPr>
              <a:t>это </a:t>
            </a:r>
            <a:r>
              <a:rPr lang="ru-RU" sz="2800" dirty="0">
                <a:latin typeface="Arial" charset="0"/>
              </a:rPr>
              <a:t>цель преобразования конкретной ситуации или, иными словами, ситуация, требующая своего преобразования для достижения определенной цели. </a:t>
            </a:r>
          </a:p>
          <a:p>
            <a:pPr marL="0" indent="35560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Последовательное решение выверенных по порядку следования перечень теоретических, методических и экспериментальных задач приводит к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результатам.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531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-675456"/>
            <a:ext cx="8424936" cy="7731581"/>
          </a:xfrm>
        </p:spPr>
        <p:txBody>
          <a:bodyPr>
            <a:normAutofit/>
          </a:bodyPr>
          <a:lstStyle/>
          <a:p>
            <a:pPr marL="0" indent="273050" algn="just">
              <a:buNone/>
            </a:pPr>
            <a:endParaRPr lang="ru-RU" sz="2100" dirty="0" smtClean="0"/>
          </a:p>
          <a:p>
            <a:pPr marL="0" indent="273050" algn="just">
              <a:buNone/>
            </a:pPr>
            <a:endParaRPr lang="ru-RU" sz="2100" dirty="0" smtClean="0"/>
          </a:p>
          <a:p>
            <a:pPr marL="0" indent="273050" algn="just">
              <a:buNone/>
            </a:pPr>
            <a:endParaRPr lang="ru-RU" sz="2100" dirty="0"/>
          </a:p>
          <a:p>
            <a:pPr marL="0" indent="355600" algn="just"/>
            <a:endParaRPr lang="ru-RU" sz="2400" dirty="0" smtClean="0"/>
          </a:p>
          <a:p>
            <a:pPr marL="0" indent="355600" algn="just">
              <a:buNone/>
            </a:pPr>
            <a:r>
              <a:rPr lang="ru-RU" sz="2600" dirty="0" smtClean="0"/>
              <a:t>Задачи формулируются в форме перечисления: </a:t>
            </a:r>
            <a:r>
              <a:rPr lang="ru-RU" sz="2600" b="1" i="1" dirty="0" smtClean="0">
                <a:solidFill>
                  <a:srgbClr val="FF0000"/>
                </a:solidFill>
              </a:rPr>
              <a:t>изучить..., определить..., установить..., выявить..., </a:t>
            </a:r>
            <a:r>
              <a:rPr lang="ru-RU" sz="2600" b="1" dirty="0" smtClean="0">
                <a:solidFill>
                  <a:srgbClr val="FF0000"/>
                </a:solidFill>
                <a:ea typeface="PMingLiU" pitchFamily="16" charset="-120"/>
              </a:rPr>
              <a:t>ь</a:t>
            </a:r>
            <a:r>
              <a:rPr lang="ru-RU" sz="2600" b="1" dirty="0">
                <a:solidFill>
                  <a:srgbClr val="FF0000"/>
                </a:solidFill>
                <a:ea typeface="PMingLiU" pitchFamily="16" charset="-120"/>
              </a:rPr>
              <a:t>, </a:t>
            </a:r>
            <a:r>
              <a:rPr lang="ru-RU" sz="2600" b="1" i="1" dirty="0" smtClean="0">
                <a:solidFill>
                  <a:srgbClr val="FF0000"/>
                </a:solidFill>
                <a:ea typeface="PMingLiU" pitchFamily="16" charset="-120"/>
              </a:rPr>
              <a:t>обобщить… </a:t>
            </a:r>
            <a:r>
              <a:rPr lang="ru-RU" sz="2600" b="1" i="1" dirty="0">
                <a:solidFill>
                  <a:srgbClr val="FF0000"/>
                </a:solidFill>
                <a:ea typeface="PMingLiU" pitchFamily="16" charset="-120"/>
              </a:rPr>
              <a:t>проверить в опытной работе (апробировать</a:t>
            </a:r>
            <a:r>
              <a:rPr lang="ru-RU" sz="2600" b="1" i="1" dirty="0" smtClean="0">
                <a:solidFill>
                  <a:srgbClr val="FF0000"/>
                </a:solidFill>
                <a:ea typeface="PMingLiU" pitchFamily="16" charset="-120"/>
              </a:rPr>
              <a:t>)… </a:t>
            </a:r>
            <a:r>
              <a:rPr lang="ru-RU" sz="2600" b="1" i="1" dirty="0">
                <a:solidFill>
                  <a:srgbClr val="FF0000"/>
                </a:solidFill>
                <a:ea typeface="PMingLiU" pitchFamily="16" charset="-120"/>
              </a:rPr>
              <a:t>и т. п.</a:t>
            </a:r>
          </a:p>
          <a:p>
            <a:pPr marL="0" indent="355600" algn="just">
              <a:buNone/>
            </a:pPr>
            <a:r>
              <a:rPr lang="ru-RU" sz="2600" dirty="0" smtClean="0"/>
              <a:t>Количество, содержание и глубина задач выбирается индивидуально, но среди них можно выделить:</a:t>
            </a:r>
          </a:p>
          <a:p>
            <a:pPr marL="0" lvl="1" indent="355600" algn="just">
              <a:buFont typeface="Wingdings" pitchFamily="2" charset="2"/>
              <a:buChar char="ü"/>
            </a:pPr>
            <a:r>
              <a:rPr lang="ru-RU" sz="2600" b="1" dirty="0" smtClean="0"/>
              <a:t>методологические и теоретические задачи </a:t>
            </a:r>
            <a:r>
              <a:rPr lang="ru-RU" sz="2600" dirty="0" smtClean="0"/>
              <a:t>раскрытия предмета исследования, </a:t>
            </a:r>
          </a:p>
          <a:p>
            <a:pPr marL="0" lvl="1" indent="355600" algn="just">
              <a:buFont typeface="Wingdings" pitchFamily="2" charset="2"/>
              <a:buChar char="ü"/>
            </a:pPr>
            <a:r>
              <a:rPr lang="ru-RU" sz="2600" b="1" dirty="0" smtClean="0"/>
              <a:t>экспериментальные задачи </a:t>
            </a:r>
            <a:r>
              <a:rPr lang="ru-RU" sz="2600" dirty="0" smtClean="0"/>
              <a:t>подтверждения правильности теории, </a:t>
            </a:r>
          </a:p>
          <a:p>
            <a:pPr marL="0" lvl="1" indent="355600" algn="just">
              <a:buFont typeface="Wingdings" pitchFamily="2" charset="2"/>
              <a:buChar char="ü"/>
            </a:pPr>
            <a:r>
              <a:rPr lang="ru-RU" sz="2600" b="1" dirty="0" smtClean="0"/>
              <a:t>практические задачи </a:t>
            </a:r>
            <a:r>
              <a:rPr lang="ru-RU" sz="2600" dirty="0" smtClean="0"/>
              <a:t>выявления эффективности решений.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7341" y="5877272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903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493713" y="1556792"/>
            <a:ext cx="8185150" cy="4536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 dirty="0">
                <a:latin typeface="Verdana" pitchFamily="34" charset="0"/>
              </a:rPr>
              <a:t>ЗАДАЧИ 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 dirty="0">
                <a:latin typeface="Verdana" pitchFamily="34" charset="0"/>
              </a:rPr>
              <a:t>ИССЛЕДОВАНИЯ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4400" b="1" dirty="0">
              <a:latin typeface="Verdana" pitchFamily="34" charset="0"/>
            </a:endParaRP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4400" b="1" dirty="0">
              <a:latin typeface="Verdana" pitchFamily="34" charset="0"/>
            </a:endParaRP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4400" b="1" dirty="0">
                <a:latin typeface="Verdana" pitchFamily="34" charset="0"/>
              </a:rPr>
              <a:t>ОГЛАВЛЕНИЕ</a:t>
            </a:r>
          </a:p>
        </p:txBody>
      </p:sp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4343400" y="328433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07F0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26048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683568" y="260648"/>
            <a:ext cx="8183563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67544" y="476672"/>
            <a:ext cx="8219256" cy="622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600" b="1" dirty="0" smtClean="0">
                <a:latin typeface="Verdana" pitchFamily="34" charset="0"/>
              </a:rPr>
              <a:t>Вариант по кафедре педагогической психологии: 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b="1" dirty="0" smtClean="0">
              <a:latin typeface="Verdana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329036"/>
            <a:ext cx="8399586" cy="561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087" y="33001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9506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57200" y="438150"/>
            <a:ext cx="8183563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3568" y="260648"/>
            <a:ext cx="8003232" cy="644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1800" b="1" dirty="0" smtClean="0">
                <a:latin typeface="Verdana" pitchFamily="34" charset="0"/>
              </a:rPr>
              <a:t>Пример по кафедре педагогической психологии (тема </a:t>
            </a:r>
            <a:r>
              <a:rPr lang="ru-RU" sz="1600" b="1" dirty="0" smtClean="0">
                <a:latin typeface="Verdana" pitchFamily="34" charset="0"/>
              </a:rPr>
              <a:t>«</a:t>
            </a:r>
            <a:r>
              <a:rPr lang="ru-RU" sz="1600" b="1" dirty="0" smtClean="0"/>
              <a:t>Особенности </a:t>
            </a:r>
            <a:r>
              <a:rPr lang="ru-RU" sz="1600" b="1" dirty="0"/>
              <a:t>когнитивного развития детей дошкольного и младшего школьного возраста в условиях разной образовательной среды</a:t>
            </a:r>
            <a:r>
              <a:rPr lang="ru-RU" sz="1600" b="1" dirty="0" smtClean="0"/>
              <a:t>»</a:t>
            </a:r>
            <a:r>
              <a:rPr lang="ru-RU" sz="1600" b="1" dirty="0" smtClean="0">
                <a:latin typeface="Verdana" pitchFamily="34" charset="0"/>
              </a:rPr>
              <a:t>): 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b="1" dirty="0" smtClean="0">
              <a:latin typeface="Verdana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68760"/>
            <a:ext cx="8229600" cy="5436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3349" y="260648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13522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57200" y="438150"/>
            <a:ext cx="8183563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3568" y="260648"/>
            <a:ext cx="8003232" cy="644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</a:rPr>
              <a:t>!! </a:t>
            </a:r>
            <a:r>
              <a:rPr lang="ru-RU" sz="1800" b="1" dirty="0" smtClean="0">
                <a:latin typeface="Verdana" pitchFamily="34" charset="0"/>
              </a:rPr>
              <a:t>Пример по кафедре педагогики (тема </a:t>
            </a:r>
            <a:r>
              <a:rPr lang="ru-RU" sz="1600" b="1" dirty="0" smtClean="0">
                <a:latin typeface="Verdana" pitchFamily="34" charset="0"/>
              </a:rPr>
              <a:t>«</a:t>
            </a:r>
            <a:r>
              <a:rPr lang="ru-RU" sz="1600" b="1" dirty="0" smtClean="0"/>
              <a:t>Формирование </a:t>
            </a:r>
            <a:r>
              <a:rPr lang="ru-RU" sz="1600" b="1" dirty="0"/>
              <a:t>творческих способностей у детей младшего школьного возраста средствами </a:t>
            </a:r>
            <a:r>
              <a:rPr lang="ru-RU" sz="1600" b="1" dirty="0" err="1"/>
              <a:t>интермодальной</a:t>
            </a:r>
            <a:r>
              <a:rPr lang="ru-RU" sz="1600" b="1" dirty="0"/>
              <a:t> терапии экспрессивными </a:t>
            </a:r>
            <a:r>
              <a:rPr lang="ru-RU" sz="1600" b="1" dirty="0" smtClean="0"/>
              <a:t>искусствами</a:t>
            </a:r>
            <a:r>
              <a:rPr lang="ru-RU" sz="1600" b="1" dirty="0" smtClean="0">
                <a:latin typeface="Verdana" pitchFamily="34" charset="0"/>
              </a:rPr>
              <a:t>»)</a:t>
            </a: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dirty="0" smtClean="0">
              <a:latin typeface="Verdana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4744"/>
            <a:ext cx="850728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39346" y="303542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8538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57200" y="438150"/>
            <a:ext cx="8183563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3568" y="260648"/>
            <a:ext cx="8003232" cy="644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1800" b="1" dirty="0" smtClean="0">
                <a:latin typeface="Verdana" pitchFamily="34" charset="0"/>
              </a:rPr>
              <a:t>Пример по кафедре педагогики (тема </a:t>
            </a:r>
            <a:r>
              <a:rPr lang="ru-RU" sz="1600" b="1" dirty="0" smtClean="0">
                <a:latin typeface="Verdana" pitchFamily="34" charset="0"/>
              </a:rPr>
              <a:t>«</a:t>
            </a:r>
            <a:r>
              <a:rPr lang="ru-RU" sz="1600" b="1" dirty="0"/>
              <a:t>Формирование позитивной Я-концепции подростков из приемной </a:t>
            </a:r>
            <a:r>
              <a:rPr lang="ru-RU" sz="1600" b="1" dirty="0" smtClean="0"/>
              <a:t>семьи»)</a:t>
            </a:r>
            <a:endParaRPr lang="ru-RU" sz="1600" b="1" dirty="0" smtClean="0">
              <a:latin typeface="Verdana" pitchFamily="34" charset="0"/>
            </a:endParaRPr>
          </a:p>
          <a:p>
            <a:pPr algn="ctr" defTabSz="449263" fontAlgn="base">
              <a:lnSpc>
                <a:spcPct val="8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b="1" dirty="0" smtClean="0">
              <a:latin typeface="Verdana" pitchFamily="34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6712"/>
            <a:ext cx="8435279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087" y="255808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454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В психолого-педагогических исследования выделяют</a:t>
            </a:r>
            <a:r>
              <a:rPr lang="ru-RU" sz="2800" b="1" dirty="0" smtClean="0"/>
              <a:t> </a:t>
            </a:r>
            <a:r>
              <a:rPr lang="ru-RU" sz="2800" b="1" dirty="0"/>
              <a:t>три группы задач: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136904" cy="5040560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85000"/>
              </a:lnSpc>
              <a:buSzPct val="95000"/>
              <a:buFont typeface="Wingdings" pitchFamily="2" charset="2"/>
              <a:buAutoNum type="arabicPeriod"/>
            </a:pPr>
            <a:r>
              <a:rPr lang="ru-RU" sz="2400" b="1" dirty="0">
                <a:solidFill>
                  <a:schemeClr val="tx2"/>
                </a:solidFill>
                <a:latin typeface="Arial" charset="0"/>
              </a:rPr>
              <a:t>историко-диагностическая</a:t>
            </a:r>
            <a:r>
              <a:rPr lang="ru-RU" sz="2400" i="1" dirty="0">
                <a:latin typeface="Arial" charset="0"/>
              </a:rPr>
              <a:t> — </a:t>
            </a:r>
            <a:r>
              <a:rPr lang="ru-RU" sz="2400" dirty="0">
                <a:latin typeface="Arial" charset="0"/>
              </a:rPr>
              <a:t>связана с изучением истории и современного состояния проблемы, определением или уточнением понятий, общенаучных и психолого-педагогических оснований исследования; </a:t>
            </a:r>
          </a:p>
          <a:p>
            <a:pPr marL="457200" indent="-457200" algn="just">
              <a:lnSpc>
                <a:spcPct val="85000"/>
              </a:lnSpc>
              <a:buSzPct val="95000"/>
              <a:buFont typeface="Wingdings" pitchFamily="2" charset="2"/>
              <a:buAutoNum type="arabicPeriod"/>
            </a:pPr>
            <a:r>
              <a:rPr lang="ru-RU" sz="2400" b="1" dirty="0">
                <a:solidFill>
                  <a:schemeClr val="tx2"/>
                </a:solidFill>
                <a:latin typeface="Arial" charset="0"/>
              </a:rPr>
              <a:t>теоретико-моделирующая</a:t>
            </a:r>
            <a:r>
              <a:rPr lang="ru-RU" sz="2400" i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ru-RU" sz="2400" i="1" dirty="0">
                <a:latin typeface="Arial" charset="0"/>
              </a:rPr>
              <a:t>— </a:t>
            </a:r>
            <a:r>
              <a:rPr lang="ru-RU" sz="2400" dirty="0">
                <a:latin typeface="Arial" charset="0"/>
              </a:rPr>
              <a:t>связана</a:t>
            </a:r>
            <a:r>
              <a:rPr lang="ru-RU" sz="2400" i="1" dirty="0">
                <a:latin typeface="Arial" charset="0"/>
              </a:rPr>
              <a:t> </a:t>
            </a:r>
            <a:r>
              <a:rPr lang="ru-RU" sz="2400" dirty="0">
                <a:latin typeface="Arial" charset="0"/>
              </a:rPr>
              <a:t>с </a:t>
            </a:r>
            <a:r>
              <a:rPr lang="ru-RU" sz="2400" dirty="0" smtClean="0">
                <a:latin typeface="Arial" charset="0"/>
              </a:rPr>
              <a:t>раскрытием </a:t>
            </a:r>
            <a:r>
              <a:rPr lang="ru-RU" sz="2400" dirty="0">
                <a:latin typeface="Arial" charset="0"/>
              </a:rPr>
              <a:t>структуры, сущности изучаемого, факторов его преобразования, модели структуры и функций изучаемого и способов его преобразования; </a:t>
            </a:r>
          </a:p>
          <a:p>
            <a:pPr marL="457200" indent="-457200" algn="just">
              <a:lnSpc>
                <a:spcPct val="85000"/>
              </a:lnSpc>
              <a:buSzPct val="95000"/>
              <a:buFont typeface="Wingdings" pitchFamily="2" charset="2"/>
              <a:buAutoNum type="arabicPeriod"/>
            </a:pPr>
            <a:r>
              <a:rPr lang="ru-RU" sz="2400" dirty="0">
                <a:solidFill>
                  <a:schemeClr val="tx2"/>
                </a:solidFill>
                <a:latin typeface="Arial" charset="0"/>
              </a:rPr>
              <a:t>п</a:t>
            </a:r>
            <a:r>
              <a:rPr lang="ru-RU" sz="2400" b="1" dirty="0">
                <a:solidFill>
                  <a:schemeClr val="tx2"/>
                </a:solidFill>
                <a:latin typeface="Arial" charset="0"/>
              </a:rPr>
              <a:t>рактически-преобразовательная</a:t>
            </a:r>
            <a:r>
              <a:rPr lang="ru-RU" sz="2400" dirty="0">
                <a:latin typeface="Arial" charset="0"/>
              </a:rPr>
              <a:t> — связана</a:t>
            </a:r>
            <a:r>
              <a:rPr lang="ru-RU" sz="2400" i="1" dirty="0">
                <a:latin typeface="Arial" charset="0"/>
              </a:rPr>
              <a:t> </a:t>
            </a:r>
            <a:r>
              <a:rPr lang="ru-RU" sz="2400" dirty="0">
                <a:latin typeface="Arial" charset="0"/>
              </a:rPr>
              <a:t>с разработкой и использованием методов, приемов, средств рациональной организации </a:t>
            </a:r>
            <a:r>
              <a:rPr lang="ru-RU" sz="2400" dirty="0" smtClean="0">
                <a:latin typeface="Arial" charset="0"/>
              </a:rPr>
              <a:t>психолого-педагогического </a:t>
            </a:r>
            <a:r>
              <a:rPr lang="ru-RU" sz="2400" dirty="0">
                <a:latin typeface="Arial" charset="0"/>
              </a:rPr>
              <a:t>процесса, его предполагаемого преобразования и с разработкой практических рекомендаций.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45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74638"/>
            <a:ext cx="8075240" cy="274042"/>
          </a:xfrm>
        </p:spPr>
        <p:txBody>
          <a:bodyPr>
            <a:normAutofit fontScale="90000"/>
          </a:bodyPr>
          <a:lstStyle/>
          <a:p>
            <a:endParaRPr lang="ru-RU" sz="2800" b="1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404664"/>
            <a:ext cx="8208912" cy="6120680"/>
          </a:xfrm>
        </p:spPr>
        <p:txBody>
          <a:bodyPr>
            <a:normAutofit fontScale="92500" lnSpcReduction="10000"/>
          </a:bodyPr>
          <a:lstStyle/>
          <a:p>
            <a:pPr marL="0" indent="355600">
              <a:buNone/>
            </a:pPr>
            <a:r>
              <a:rPr lang="ru-RU" sz="2500" b="1" i="1" dirty="0" smtClean="0"/>
              <a:t>В психологических исследованиях Задачи </a:t>
            </a:r>
            <a:r>
              <a:rPr lang="ru-RU" sz="2500" b="1" i="1" dirty="0"/>
              <a:t>исследования</a:t>
            </a:r>
            <a:r>
              <a:rPr lang="ru-RU" sz="2500" dirty="0"/>
              <a:t>, по сути, отражают его основные этапы, и, классически, делятся на: </a:t>
            </a:r>
          </a:p>
          <a:p>
            <a:pPr algn="just"/>
            <a:r>
              <a:rPr lang="ru-RU" sz="2500" i="1" dirty="0"/>
              <a:t>«теоретическую»</a:t>
            </a:r>
            <a:r>
              <a:rPr lang="ru-RU" sz="2500" dirty="0"/>
              <a:t>  - проанализировать теоретические данные об изучаемом объекте и современные представления об изучаемом предмете исследования. Определиться с методологической основой исследования. Результатом решения этой задачи, собственно, и является формулировка гипотезы;</a:t>
            </a:r>
          </a:p>
          <a:p>
            <a:pPr algn="just"/>
            <a:r>
              <a:rPr lang="ru-RU" sz="2500" i="1" dirty="0"/>
              <a:t>«организационную»</a:t>
            </a:r>
            <a:r>
              <a:rPr lang="ru-RU" sz="2500" dirty="0"/>
              <a:t> - определиться с методами, подобрать методики, определиться с базой проведения исследования, контингентом испытуемых и объемом выборки, провести сбор эмпирических данных, составить сводный протокол (электронную базу данных);</a:t>
            </a:r>
          </a:p>
          <a:p>
            <a:pPr algn="just"/>
            <a:r>
              <a:rPr lang="ru-RU" sz="2500" i="1" dirty="0"/>
              <a:t>«аналитическую»</a:t>
            </a:r>
            <a:r>
              <a:rPr lang="ru-RU" sz="2500" dirty="0"/>
              <a:t> - провести статистическую обработку, анализ и интерпретацию полученных данных. Сопоставить полученные результаты с выдвинутой гипотезой, объяснить выявленные расхождения, указать на дальнейшие возможные направления исследования данной проблемы.</a:t>
            </a:r>
          </a:p>
          <a:p>
            <a:pPr marL="457200" indent="-457200" algn="just">
              <a:lnSpc>
                <a:spcPct val="85000"/>
              </a:lnSpc>
              <a:buSzPct val="95000"/>
              <a:buFont typeface="Wingdings" pitchFamily="2" charset="2"/>
              <a:buAutoNum type="arabicPeriod"/>
            </a:pPr>
            <a:endParaRPr lang="ru-RU" sz="2500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249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395536" y="1052736"/>
            <a:ext cx="8352928" cy="568863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Примеры (по каф. педагогической психологии)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196753"/>
            <a:ext cx="7776864" cy="468052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sz="1800" b="1" dirty="0"/>
              <a:t>Тема: «</a:t>
            </a:r>
            <a:r>
              <a:rPr lang="ru-RU" sz="1800" dirty="0"/>
              <a:t>Особенности когнитивного развития детей дошкольного и младшего школьного возраста в условиях разной образовательной среды». </a:t>
            </a: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Для достижения данной цели были поставлены следующие задачи </a:t>
            </a: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исследования: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1. Проанализировать психологическую литературу по проблемам когнитивного развития детей в разных образовательных средах. 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2. Раскрыть содержание понятия «когнитивное развитие», «образовательная среда». 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3. Выявить когнитивные особенности детей дошкольного возраста в контексте образовательной среды. 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4. Выявить когнитивные особенности детей младшего школьного возраста в контексте образовательной среды.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5. Выявить взаимосвязь между типом образовательной среды и особенностями когнитивного функционирования детей дошкольного возраста.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6. Выявить взаимосвязь между типом образовательной среды и особенностями когнитивного функционирования детей младшего школьного возраста.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7. Интерпретация и анализ данных. </a:t>
            </a:r>
            <a:endParaRPr lang="ru-RU" sz="1800" dirty="0">
              <a:latin typeface="Times New Roman"/>
              <a:ea typeface="Times New Roman"/>
            </a:endParaRPr>
          </a:p>
          <a:p>
            <a:pPr marL="0" indent="355600">
              <a:spcBef>
                <a:spcPts val="0"/>
              </a:spcBef>
            </a:pPr>
            <a:endParaRPr lang="ru-RU" sz="1800" dirty="0" smtClean="0"/>
          </a:p>
          <a:p>
            <a:pPr marL="0" indent="355600">
              <a:spcBef>
                <a:spcPts val="0"/>
              </a:spcBef>
            </a:pPr>
            <a:endParaRPr lang="ru-RU" sz="18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2876" y="336200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40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052736"/>
            <a:ext cx="8280151" cy="5400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/>
              <a:t>Примеры </a:t>
            </a:r>
            <a:r>
              <a:rPr lang="ru-RU" sz="3000" dirty="0"/>
              <a:t>(по каф. Педагогической психологии</a:t>
            </a:r>
            <a:endParaRPr lang="ru-RU" sz="30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268760"/>
            <a:ext cx="7488832" cy="4897090"/>
          </a:xfrm>
        </p:spPr>
        <p:txBody>
          <a:bodyPr/>
          <a:lstStyle/>
          <a:p>
            <a:pPr marL="0" indent="34290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«Взаимосвязь эмоционального интеллекта и </a:t>
            </a:r>
            <a:r>
              <a:rPr lang="ru-RU" sz="2200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копинг</a:t>
            </a:r>
            <a:r>
              <a:rPr lang="ru-RU" sz="2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-стратегий в юношеском возрасте».</a:t>
            </a:r>
          </a:p>
          <a:p>
            <a:pPr marL="0" marR="64135" indent="34290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 исследования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sz="22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marR="64135" indent="34290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 Провести  анализ теоретических данных по проблеме эмоционального интеллекта и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копинг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-стратегий в </a:t>
            </a: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юношеском возрасте.</a:t>
            </a:r>
          </a:p>
          <a:p>
            <a:pPr marL="0" marR="64135" indent="34290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Разработать программу исследования, подобрать необходимые методики и осуществить сбор и обработку эмпирических данных</a:t>
            </a:r>
          </a:p>
          <a:p>
            <a:pPr marL="0" marR="64135" indent="34290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Проанализировать полученные данные и определить взаимосвязь эмоционального интеллекта и </a:t>
            </a:r>
            <a:r>
              <a:rPr lang="ru-RU" sz="2200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копинг</a:t>
            </a: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-стратегий в юношеском возрасте. </a:t>
            </a:r>
          </a:p>
          <a:p>
            <a:pPr marL="0" indent="342900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260648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240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908720"/>
            <a:ext cx="8424167" cy="583264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Примеры (по каф. педагогики)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908721"/>
            <a:ext cx="7630616" cy="525713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sz="1900" b="1" dirty="0" smtClean="0"/>
              <a:t>Тема: </a:t>
            </a:r>
            <a:r>
              <a:rPr lang="ru-RU" sz="19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1900" dirty="0" err="1" smtClean="0"/>
              <a:t>интермодальной</a:t>
            </a:r>
            <a:r>
              <a:rPr lang="ru-RU" sz="1900" dirty="0" smtClean="0"/>
              <a:t> терапии экспрессивными искусствами». </a:t>
            </a:r>
          </a:p>
          <a:p>
            <a:pPr indent="0" algn="just">
              <a:spcAft>
                <a:spcPts val="0"/>
              </a:spcAft>
              <a:buNone/>
              <a:tabLst>
                <a:tab pos="685800" algn="l"/>
              </a:tabLst>
            </a:pP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Цель, объект и предмет исследования обусловили необходимость решения следующих </a:t>
            </a:r>
            <a:r>
              <a:rPr lang="ru-RU" sz="1900" b="1" dirty="0">
                <a:solidFill>
                  <a:schemeClr val="bg2"/>
                </a:solidFill>
                <a:latin typeface="Times New Roman"/>
                <a:ea typeface="Times New Roman"/>
              </a:rPr>
              <a:t>задач</a:t>
            </a: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: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  <a:tab pos="685800" algn="l"/>
              </a:tabLst>
            </a:pP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Определить содержание и сущностные характеристики понятий «творчество», «творческие способности».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  <a:tab pos="685800" algn="l"/>
              </a:tabLst>
            </a:pP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Выявить сущность и специфику формирования творческих способностей в младшем школьном возрасте.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  <a:tab pos="685800" algn="l"/>
              </a:tabLst>
            </a:pP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Раскрыть развивающий потенциал </a:t>
            </a:r>
            <a:r>
              <a:rPr lang="ru-RU" sz="1900" dirty="0" err="1">
                <a:solidFill>
                  <a:schemeClr val="bg2"/>
                </a:solidFill>
                <a:latin typeface="Times New Roman"/>
                <a:ea typeface="Times New Roman"/>
              </a:rPr>
              <a:t>интермодальной</a:t>
            </a: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 терапии экспрессивными искусствами как современного средства формирования творческих способностей у детей младшего школьного возраста.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  <a:tab pos="685800" algn="l"/>
              </a:tabLst>
            </a:pP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Разработать и апробировать педагогические условия формирования творческих способностей младших школьников средствами </a:t>
            </a:r>
            <a:r>
              <a:rPr lang="ru-RU" sz="1900" dirty="0" err="1">
                <a:solidFill>
                  <a:schemeClr val="bg2"/>
                </a:solidFill>
                <a:latin typeface="Times New Roman"/>
                <a:ea typeface="Times New Roman"/>
              </a:rPr>
              <a:t>интермодальной</a:t>
            </a:r>
            <a:r>
              <a:rPr lang="ru-RU" sz="1900" dirty="0">
                <a:solidFill>
                  <a:schemeClr val="bg2"/>
                </a:solidFill>
                <a:latin typeface="Times New Roman"/>
                <a:ea typeface="Times New Roman"/>
              </a:rPr>
              <a:t> терапии экспрессивными искусствами.</a:t>
            </a:r>
          </a:p>
          <a:p>
            <a:endParaRPr lang="ru-RU" sz="1800" dirty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6860" y="263847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32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dirty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</a:rPr>
              <a:t>МЕТОДОЛОГИЧЕСКИЕ ОСНОВЫ ИССЛЕДОВАНИЯ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</a:rPr>
              <a:t> - </a:t>
            </a: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800" dirty="0" smtClean="0">
              <a:latin typeface="Verdana" pitchFamily="34" charset="0"/>
            </a:endParaRPr>
          </a:p>
          <a:p>
            <a:pPr algn="ctr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dirty="0" smtClean="0">
                <a:latin typeface="Verdana" pitchFamily="34" charset="0"/>
              </a:rPr>
              <a:t>ДИАЛЕКИКА </a:t>
            </a:r>
            <a:r>
              <a:rPr lang="ru-RU" sz="2800" dirty="0">
                <a:latin typeface="Verdana" pitchFamily="34" charset="0"/>
              </a:rPr>
              <a:t>КАК ВСЕОБЩИЙ МЕТОД, ПРЕДШЕСТВУЮЩИЕ ТЕОРИИ (КОНЦЕПЦИИ) В ФУНКЦИИ МЕТОДА*</a:t>
            </a:r>
          </a:p>
          <a:p>
            <a:pPr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1800" dirty="0">
              <a:latin typeface="Verdana" pitchFamily="34" charset="0"/>
            </a:endParaRPr>
          </a:p>
          <a:p>
            <a:pPr algn="just" defTabSz="449263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400" dirty="0">
                <a:latin typeface="Verdana" pitchFamily="34" charset="0"/>
              </a:rPr>
              <a:t>* Как известно, теории выступают в двух ипостасях: как высшая форма обобщения научного знания и в функции метода: последующие исследования строятся на базе предшествующих теорий.</a:t>
            </a:r>
          </a:p>
        </p:txBody>
      </p:sp>
      <p:pic>
        <p:nvPicPr>
          <p:cNvPr id="3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8491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1560" y="251954"/>
            <a:ext cx="80648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Тема: </a:t>
            </a:r>
            <a:r>
              <a:rPr lang="ru-RU" sz="20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dirty="0">
                <a:solidFill>
                  <a:srgbClr val="000000"/>
                </a:solidFill>
              </a:rPr>
              <a:t>Особенности когнитивного развития детей дошкольного и младшего школьного возраста в условиях разной образовательной среды»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84784"/>
            <a:ext cx="842493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2100" b="1" dirty="0">
                <a:solidFill>
                  <a:srgbClr val="000000"/>
                </a:solidFill>
              </a:rPr>
              <a:t>Методологической основой</a:t>
            </a:r>
            <a:r>
              <a:rPr lang="ru-RU" sz="2100" dirty="0">
                <a:solidFill>
                  <a:srgbClr val="000000"/>
                </a:solidFill>
              </a:rPr>
              <a:t> данной работы являются концепции социальной обусловленности развития личности (Л. И. </a:t>
            </a:r>
            <a:r>
              <a:rPr lang="ru-RU" sz="2100" dirty="0" err="1">
                <a:solidFill>
                  <a:srgbClr val="000000"/>
                </a:solidFill>
              </a:rPr>
              <a:t>Божович</a:t>
            </a:r>
            <a:r>
              <a:rPr lang="ru-RU" sz="2100" dirty="0">
                <a:solidFill>
                  <a:srgbClr val="000000"/>
                </a:solidFill>
              </a:rPr>
              <a:t>, JT. С, Выготский, А. Н. Леонтьев, А. </a:t>
            </a:r>
            <a:r>
              <a:rPr lang="ru-RU" sz="2100" dirty="0" err="1">
                <a:solidFill>
                  <a:srgbClr val="000000"/>
                </a:solidFill>
              </a:rPr>
              <a:t>Маслоу</a:t>
            </a:r>
            <a:r>
              <a:rPr lang="ru-RU" sz="2100" dirty="0">
                <a:solidFill>
                  <a:srgbClr val="000000"/>
                </a:solidFill>
              </a:rPr>
              <a:t>, С. Л. Рубинштейн, Д. Б. </a:t>
            </a:r>
            <a:r>
              <a:rPr lang="ru-RU" sz="2100" dirty="0" err="1">
                <a:solidFill>
                  <a:srgbClr val="000000"/>
                </a:solidFill>
              </a:rPr>
              <a:t>Эльконин</a:t>
            </a:r>
            <a:r>
              <a:rPr lang="ru-RU" sz="2100" dirty="0">
                <a:solidFill>
                  <a:srgbClr val="000000"/>
                </a:solidFill>
              </a:rPr>
              <a:t>, Э. Эриксон); теории и концепции о влиянии социальной ситуации (О. А. Карабанова) и образовательной среды (А. А. </a:t>
            </a:r>
            <a:r>
              <a:rPr lang="ru-RU" sz="2100" dirty="0" err="1">
                <a:solidFill>
                  <a:srgbClr val="000000"/>
                </a:solidFill>
              </a:rPr>
              <a:t>Бодалев</a:t>
            </a:r>
            <a:r>
              <a:rPr lang="ru-RU" sz="2100" dirty="0">
                <a:solidFill>
                  <a:srgbClr val="000000"/>
                </a:solidFill>
              </a:rPr>
              <a:t>, В. А. </a:t>
            </a:r>
            <a:r>
              <a:rPr lang="ru-RU" sz="2100" dirty="0" err="1">
                <a:solidFill>
                  <a:srgbClr val="000000"/>
                </a:solidFill>
              </a:rPr>
              <a:t>Караковский</a:t>
            </a:r>
            <a:r>
              <a:rPr lang="ru-RU" sz="2100" dirty="0">
                <a:solidFill>
                  <a:srgbClr val="000000"/>
                </a:solidFill>
              </a:rPr>
              <a:t>, Л. И. Новикова) на развитие ребенка; положение о «средовых» влияниях на развитие личности (У. </a:t>
            </a:r>
            <a:r>
              <a:rPr lang="ru-RU" sz="2100" dirty="0" err="1">
                <a:solidFill>
                  <a:srgbClr val="000000"/>
                </a:solidFill>
              </a:rPr>
              <a:t>Бронфенбреннер</a:t>
            </a:r>
            <a:r>
              <a:rPr lang="ru-RU" sz="2100" dirty="0">
                <a:solidFill>
                  <a:srgbClr val="000000"/>
                </a:solidFill>
              </a:rPr>
              <a:t>), Д. </a:t>
            </a:r>
            <a:r>
              <a:rPr lang="ru-RU" sz="2100" dirty="0" err="1">
                <a:solidFill>
                  <a:srgbClr val="000000"/>
                </a:solidFill>
              </a:rPr>
              <a:t>Брунер</a:t>
            </a:r>
            <a:r>
              <a:rPr lang="ru-RU" sz="2100" dirty="0">
                <a:solidFill>
                  <a:srgbClr val="000000"/>
                </a:solidFill>
              </a:rPr>
              <a:t>, JL С. Выготский, А. Р. </a:t>
            </a:r>
            <a:r>
              <a:rPr lang="ru-RU" sz="2100" dirty="0" err="1">
                <a:solidFill>
                  <a:srgbClr val="000000"/>
                </a:solidFill>
              </a:rPr>
              <a:t>Лурия</a:t>
            </a:r>
            <a:r>
              <a:rPr lang="ru-RU" sz="2100" dirty="0">
                <a:solidFill>
                  <a:srgbClr val="000000"/>
                </a:solidFill>
              </a:rPr>
              <a:t>, М. </a:t>
            </a:r>
            <a:r>
              <a:rPr lang="ru-RU" sz="2100" dirty="0" err="1">
                <a:solidFill>
                  <a:srgbClr val="000000"/>
                </a:solidFill>
              </a:rPr>
              <a:t>Мид</a:t>
            </a:r>
            <a:r>
              <a:rPr lang="ru-RU" sz="2100" dirty="0">
                <a:solidFill>
                  <a:srgbClr val="000000"/>
                </a:solidFill>
              </a:rPr>
              <a:t>, А.-Н. </a:t>
            </a:r>
            <a:r>
              <a:rPr lang="ru-RU" sz="2100" dirty="0" err="1">
                <a:solidFill>
                  <a:srgbClr val="000000"/>
                </a:solidFill>
              </a:rPr>
              <a:t>Перре-Клермон</a:t>
            </a:r>
            <a:r>
              <a:rPr lang="ru-RU" sz="2100" dirty="0">
                <a:solidFill>
                  <a:srgbClr val="000000"/>
                </a:solidFill>
              </a:rPr>
              <a:t>, В. В. Рубцов, Ж. Пиаже и др.); принципы построения и роль образовательного пространства в развитии личности (Козырев В.А., Кривых С.В., Лебедева В.П., Орлова В.А., Панов В.И., </a:t>
            </a:r>
            <a:r>
              <a:rPr lang="ru-RU" sz="2100" dirty="0" err="1">
                <a:solidFill>
                  <a:srgbClr val="000000"/>
                </a:solidFill>
              </a:rPr>
              <a:t>Слободчиков</a:t>
            </a:r>
            <a:r>
              <a:rPr lang="ru-RU" sz="2100" dirty="0">
                <a:solidFill>
                  <a:srgbClr val="000000"/>
                </a:solidFill>
              </a:rPr>
              <a:t> В.И., </a:t>
            </a:r>
            <a:r>
              <a:rPr lang="ru-RU" sz="2100" dirty="0" err="1">
                <a:solidFill>
                  <a:srgbClr val="000000"/>
                </a:solidFill>
              </a:rPr>
              <a:t>Тубельский</a:t>
            </a:r>
            <a:r>
              <a:rPr lang="ru-RU" sz="2100" dirty="0">
                <a:solidFill>
                  <a:srgbClr val="000000"/>
                </a:solidFill>
              </a:rPr>
              <a:t> А.Н., Хуторской А.В., Шалаев И.К., Левин В.А. и др.); концептуальные представления об образовательной среде, ее роли в становлении и развитии человека (Б.Г. Ананьев, Л.С. Выготский, A.C. Макаренко, Ю.С. Мануйлов, Л.И. Новикова, С.Т. </a:t>
            </a:r>
            <a:r>
              <a:rPr lang="ru-RU" sz="2100" dirty="0" err="1">
                <a:solidFill>
                  <a:srgbClr val="000000"/>
                </a:solidFill>
              </a:rPr>
              <a:t>Шацкий</a:t>
            </a:r>
            <a:r>
              <a:rPr lang="ru-RU" sz="2100" dirty="0">
                <a:solidFill>
                  <a:srgbClr val="000000"/>
                </a:solidFill>
              </a:rPr>
              <a:t> и др.)</a:t>
            </a:r>
          </a:p>
          <a:p>
            <a:pPr indent="355600" algn="just"/>
            <a:endParaRPr lang="ru-RU" sz="19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591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sz="3200" b="1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620688"/>
            <a:ext cx="7920881" cy="6237313"/>
          </a:xfrm>
        </p:spPr>
        <p:txBody>
          <a:bodyPr/>
          <a:lstStyle/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latin typeface="Arial" charset="0"/>
              </a:rPr>
              <a:t>На стадии завершения исследования необходимо подвести итоги, четко и конкретно определить, какое новое знание получено и каково его значение для науки и практики. </a:t>
            </a: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latin typeface="Arial" charset="0"/>
              </a:rPr>
              <a:t>В этом случае в качестве главных критериев оценки результатов научной работы выступают </a:t>
            </a:r>
            <a:r>
              <a:rPr lang="ru-RU" dirty="0">
                <a:solidFill>
                  <a:schemeClr val="tx2"/>
                </a:solidFill>
                <a:latin typeface="Arial" charset="0"/>
              </a:rPr>
              <a:t>научная новизна, теоретическая и практическая значимость</a:t>
            </a:r>
            <a:r>
              <a:rPr lang="ru-RU" dirty="0">
                <a:latin typeface="Arial" charset="0"/>
              </a:rPr>
              <a:t>, готовность результатов к использованию и внедрению.</a:t>
            </a:r>
            <a:r>
              <a:rPr lang="ru-RU" dirty="0"/>
              <a:t>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10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-171400"/>
            <a:ext cx="7313612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8208913" cy="6453336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endParaRPr lang="ru-RU" sz="2500" b="1" dirty="0" smtClean="0">
              <a:latin typeface="Arial" charset="0"/>
            </a:endParaRPr>
          </a:p>
          <a:p>
            <a:pPr marL="0" indent="355600" algn="just">
              <a:buFont typeface="Wingdings" pitchFamily="2" charset="2"/>
              <a:buNone/>
            </a:pPr>
            <a:r>
              <a:rPr lang="ru-RU" sz="2500" dirty="0" smtClean="0">
                <a:latin typeface="Arial" charset="0"/>
              </a:rPr>
              <a:t>Вопрос </a:t>
            </a:r>
            <a:r>
              <a:rPr lang="ru-RU" sz="2500" dirty="0">
                <a:solidFill>
                  <a:schemeClr val="tx2"/>
                </a:solidFill>
                <a:latin typeface="Arial" charset="0"/>
              </a:rPr>
              <a:t>о научной новизне результатов исследования</a:t>
            </a:r>
            <a:r>
              <a:rPr lang="ru-RU" sz="2500" dirty="0">
                <a:latin typeface="Arial" charset="0"/>
              </a:rPr>
              <a:t>, как правило, возникает еще на стадии определения предмета исследования — необходимо обозначить, относительно чего будет получено такое знание. </a:t>
            </a:r>
          </a:p>
          <a:p>
            <a:pPr marL="0" indent="355600" algn="just">
              <a:buFont typeface="Wingdings" pitchFamily="2" charset="2"/>
              <a:buNone/>
            </a:pPr>
            <a:r>
              <a:rPr lang="ru-RU" sz="2500" dirty="0">
                <a:solidFill>
                  <a:schemeClr val="tx2"/>
                </a:solidFill>
                <a:latin typeface="Arial" charset="0"/>
              </a:rPr>
              <a:t>Новое знание в виде предположения отражается в гипотезе.</a:t>
            </a:r>
            <a:r>
              <a:rPr lang="ru-RU" sz="2500" dirty="0">
                <a:latin typeface="Arial" charset="0"/>
              </a:rPr>
              <a:t> </a:t>
            </a:r>
          </a:p>
          <a:p>
            <a:pPr marL="0" indent="355600" algn="just">
              <a:buFont typeface="Wingdings" pitchFamily="2" charset="2"/>
              <a:buNone/>
            </a:pPr>
            <a:r>
              <a:rPr lang="ru-RU" sz="2500" dirty="0">
                <a:latin typeface="Arial" charset="0"/>
              </a:rPr>
              <a:t>При осмыслении и оценке промежуточных и окончательных результатов, </a:t>
            </a:r>
            <a:r>
              <a:rPr lang="ru-RU" sz="2500" dirty="0">
                <a:solidFill>
                  <a:srgbClr val="FF0000"/>
                </a:solidFill>
                <a:latin typeface="Arial" charset="0"/>
              </a:rPr>
              <a:t>нужно определить что сделано из того, что другими не было сделано, какие результаты получены впервые?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14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7511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Критерий научной новизны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96751"/>
            <a:ext cx="8280921" cy="5661249"/>
          </a:xfrm>
        </p:spPr>
        <p:txBody>
          <a:bodyPr/>
          <a:lstStyle/>
          <a:p>
            <a:pPr marL="0" indent="273050" algn="just">
              <a:lnSpc>
                <a:spcPct val="90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характеризует содержательную сторону результатов исследования, </a:t>
            </a:r>
            <a:r>
              <a:rPr lang="ru-RU" sz="2800" dirty="0" smtClean="0">
                <a:latin typeface="Arial" charset="0"/>
              </a:rPr>
              <a:t>т.е</a:t>
            </a:r>
            <a:r>
              <a:rPr lang="ru-RU" sz="2800" dirty="0">
                <a:latin typeface="Arial" charset="0"/>
              </a:rPr>
              <a:t>. новые теоретические положения и практические рекомендации, которые ранее не были известны и не зафиксированы в психолого-педагогической науке и практике. </a:t>
            </a:r>
          </a:p>
          <a:p>
            <a:pPr marL="0" indent="273050" algn="just">
              <a:lnSpc>
                <a:spcPct val="90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ru-RU" sz="2800" dirty="0">
                <a:latin typeface="Arial" charset="0"/>
              </a:rPr>
              <a:t>Обычно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выделяют научную новизну</a:t>
            </a:r>
            <a:r>
              <a:rPr lang="ru-RU" sz="2800" dirty="0">
                <a:latin typeface="Arial" charset="0"/>
              </a:rPr>
              <a:t>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теоретических </a:t>
            </a:r>
            <a:r>
              <a:rPr lang="ru-RU" sz="2800" dirty="0">
                <a:latin typeface="Arial" charset="0"/>
              </a:rPr>
              <a:t>(закономерность, принцип, концепция, гипотеза и т. д.) и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практических </a:t>
            </a:r>
            <a:r>
              <a:rPr lang="ru-RU" sz="2800" dirty="0">
                <a:latin typeface="Arial" charset="0"/>
              </a:rPr>
              <a:t>(правила, рекомендации, средства, методы, требования и т. п.)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результатов.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15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01624"/>
            <a:ext cx="8136904" cy="1759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Термины </a:t>
            </a:r>
            <a:r>
              <a:rPr lang="ru-RU" sz="3200" b="1" dirty="0"/>
              <a:t>для описания теоретической новизны исследования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827213"/>
            <a:ext cx="7784033" cy="4114800"/>
          </a:xfrm>
        </p:spPr>
        <p:txBody>
          <a:bodyPr/>
          <a:lstStyle/>
          <a:p>
            <a:pPr marL="0" indent="273050" algn="just">
              <a:buFont typeface="Wingdings" pitchFamily="2" charset="2"/>
              <a:buNone/>
            </a:pPr>
            <a:endParaRPr lang="ru-RU" dirty="0" smtClean="0"/>
          </a:p>
          <a:p>
            <a:pPr marL="0" indent="273050" algn="just">
              <a:buFont typeface="Wingdings" pitchFamily="2" charset="2"/>
              <a:buNone/>
            </a:pPr>
            <a:r>
              <a:rPr lang="ru-RU" dirty="0" smtClean="0">
                <a:solidFill>
                  <a:srgbClr val="FF0000"/>
                </a:solidFill>
              </a:rPr>
              <a:t>закон</a:t>
            </a:r>
            <a:r>
              <a:rPr lang="ru-RU" dirty="0">
                <a:solidFill>
                  <a:srgbClr val="FF0000"/>
                </a:solidFill>
              </a:rPr>
              <a:t>, закономерность, идея, концепция, модель, принцип, система (дидактическая, воспитательная), теория, тенденция, условия, функции и др.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19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01625"/>
            <a:ext cx="80648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Термины </a:t>
            </a:r>
            <a:r>
              <a:rPr lang="ru-RU" sz="3200" b="1" dirty="0"/>
              <a:t>для описания практической новизны исследования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27212"/>
            <a:ext cx="7856041" cy="4554115"/>
          </a:xfrm>
        </p:spPr>
        <p:txBody>
          <a:bodyPr/>
          <a:lstStyle/>
          <a:p>
            <a:pPr marL="0" indent="355600" algn="just">
              <a:buFont typeface="Wingdings" pitchFamily="2" charset="2"/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0" indent="355600" algn="just">
              <a:buFont typeface="Wingdings" pitchFamily="2" charset="2"/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прием</a:t>
            </a:r>
            <a:r>
              <a:rPr lang="ru-RU" sz="3200" dirty="0">
                <a:solidFill>
                  <a:srgbClr val="FF0000"/>
                </a:solidFill>
              </a:rPr>
              <a:t>, описание, правило, рекомендация, способ, средство, технология, требование и др.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162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01625"/>
            <a:ext cx="7784033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432105" cy="4745261"/>
          </a:xfrm>
        </p:spPr>
        <p:txBody>
          <a:bodyPr rtlCol="0">
            <a:noAutofit/>
          </a:bodyPr>
          <a:lstStyle/>
          <a:p>
            <a:pPr marL="0" indent="3556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Новизна </a:t>
            </a:r>
            <a:r>
              <a:rPr lang="ru-RU" sz="3000" dirty="0">
                <a:latin typeface="+mj-lt"/>
              </a:rPr>
              <a:t>– это понятие, связывающее субъективные и объективные моменты и выражающее, в конечном счете, отношение человека (общества) к результату деятельности.</a:t>
            </a:r>
          </a:p>
          <a:p>
            <a:pPr marL="0" indent="3556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+mj-lt"/>
              </a:rPr>
              <a:t>Понятие </a:t>
            </a:r>
            <a:r>
              <a:rPr lang="ru-RU" sz="3000" dirty="0">
                <a:latin typeface="+mj-lt"/>
              </a:rPr>
              <a:t>новизны толкуется по двум типам развития знания соответственно типологии научного предвидения и научного </a:t>
            </a:r>
            <a:r>
              <a:rPr lang="ru-RU" sz="3000" dirty="0" smtClean="0">
                <a:latin typeface="+mj-lt"/>
              </a:rPr>
              <a:t>открытия:</a:t>
            </a:r>
          </a:p>
          <a:p>
            <a:pPr marL="0" indent="3556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+mj-lt"/>
              </a:rPr>
              <a:t>1</a:t>
            </a:r>
            <a:r>
              <a:rPr lang="ru-RU" sz="3000" dirty="0">
                <a:latin typeface="+mj-lt"/>
              </a:rPr>
              <a:t>. Интенсивное (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качественно новое</a:t>
            </a:r>
            <a:r>
              <a:rPr lang="ru-RU" sz="3000" dirty="0">
                <a:latin typeface="+mj-lt"/>
              </a:rPr>
              <a:t>) приращение;</a:t>
            </a:r>
          </a:p>
          <a:p>
            <a:pPr marL="0" indent="3556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>
                <a:latin typeface="+mj-lt"/>
              </a:rPr>
              <a:t>2. Экстенсивное (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количественно новое</a:t>
            </a:r>
            <a:r>
              <a:rPr lang="ru-RU" sz="3000" dirty="0">
                <a:latin typeface="+mj-lt"/>
              </a:rPr>
              <a:t>) приращение.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7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144073" cy="5465341"/>
          </a:xfrm>
        </p:spPr>
        <p:txBody>
          <a:bodyPr rtlCol="0">
            <a:noAutofit/>
          </a:bodyPr>
          <a:lstStyle/>
          <a:p>
            <a:pPr marL="114300" indent="2413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latin typeface="+mj-lt"/>
              </a:rPr>
              <a:t>Следует </a:t>
            </a:r>
            <a:r>
              <a:rPr lang="ru-RU" sz="2800" dirty="0" smtClean="0">
                <a:latin typeface="+mj-lt"/>
              </a:rPr>
              <a:t>различать: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>
              <a:latin typeface="+mj-lt"/>
            </a:endParaRPr>
          </a:p>
          <a:p>
            <a:pPr marL="11430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latin typeface="+mj-lt"/>
              </a:rPr>
              <a:t>1. </a:t>
            </a:r>
            <a:r>
              <a:rPr lang="ru-RU" sz="2800" b="1" dirty="0">
                <a:latin typeface="+mj-lt"/>
              </a:rPr>
              <a:t>Принципиально новое решение </a:t>
            </a:r>
            <a:r>
              <a:rPr lang="ru-RU" sz="2800" dirty="0">
                <a:latin typeface="+mj-lt"/>
              </a:rPr>
              <a:t>– это результат творческой деятельности. Оно возникает </a:t>
            </a:r>
            <a:r>
              <a:rPr lang="ru-RU" sz="2800" b="1" dirty="0">
                <a:latin typeface="+mj-lt"/>
              </a:rPr>
              <a:t>впервые и не имеет аналогов в прошлом</a:t>
            </a:r>
            <a:r>
              <a:rPr lang="ru-RU" sz="2800" dirty="0">
                <a:latin typeface="+mj-lt"/>
              </a:rPr>
              <a:t>.</a:t>
            </a:r>
          </a:p>
          <a:p>
            <a:pPr marL="11430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latin typeface="+mj-lt"/>
              </a:rPr>
              <a:t>2. </a:t>
            </a:r>
            <a:r>
              <a:rPr lang="ru-RU" sz="2800" b="1" dirty="0">
                <a:latin typeface="+mj-lt"/>
              </a:rPr>
              <a:t>Новое во времени</a:t>
            </a:r>
            <a:r>
              <a:rPr lang="ru-RU" sz="2800" dirty="0">
                <a:latin typeface="+mj-lt"/>
              </a:rPr>
              <a:t> – это результат творческой деятельности, созданию или возникновению которого предшествовало существование аналогичного решения. Его особенность – наличие такого качества решения, в соответствии с которым оно и представляет необычный вариант.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>
              <a:latin typeface="+mj-lt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70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971600" y="260648"/>
            <a:ext cx="7920880" cy="5681365"/>
          </a:xfrm>
        </p:spPr>
        <p:txBody>
          <a:bodyPr/>
          <a:lstStyle/>
          <a:p>
            <a:pPr marL="114300" indent="0" algn="just" eaLnBrk="1" hangingPunct="1">
              <a:buFont typeface="Arial" charset="0"/>
              <a:buNone/>
            </a:pPr>
            <a:r>
              <a:rPr lang="ru-RU" sz="2400" dirty="0" smtClean="0">
                <a:latin typeface="+mj-lt"/>
              </a:rPr>
              <a:t>По отношению к «творцу», новизна классифицируется:</a:t>
            </a:r>
          </a:p>
          <a:p>
            <a:pPr marL="114300" indent="0" algn="just" eaLnBrk="1" hangingPunct="1">
              <a:buFont typeface="Arial" charset="0"/>
              <a:buNone/>
            </a:pPr>
            <a:r>
              <a:rPr lang="ru-RU" sz="2400" dirty="0" smtClean="0">
                <a:latin typeface="+mj-lt"/>
              </a:rPr>
              <a:t>1. </a:t>
            </a:r>
            <a:r>
              <a:rPr lang="ru-RU" sz="2400" b="1" dirty="0" smtClean="0">
                <a:latin typeface="+mj-lt"/>
              </a:rPr>
              <a:t>Индивидуальная новизна</a:t>
            </a:r>
            <a:r>
              <a:rPr lang="ru-RU" sz="2400" dirty="0" smtClean="0">
                <a:latin typeface="+mj-lt"/>
              </a:rPr>
              <a:t> - </a:t>
            </a:r>
            <a:r>
              <a:rPr lang="ru-RU" sz="2400" b="1" dirty="0" smtClean="0">
                <a:latin typeface="+mj-lt"/>
              </a:rPr>
              <a:t>результат </a:t>
            </a:r>
            <a:r>
              <a:rPr lang="ru-RU" sz="2400" dirty="0" smtClean="0">
                <a:latin typeface="+mj-lt"/>
              </a:rPr>
              <a:t>деятельности «творца» для общества </a:t>
            </a:r>
            <a:r>
              <a:rPr lang="ru-RU" sz="2400" b="1" dirty="0" smtClean="0">
                <a:latin typeface="+mj-lt"/>
              </a:rPr>
              <a:t>не является новым</a:t>
            </a:r>
            <a:r>
              <a:rPr lang="ru-RU" sz="2400" dirty="0" smtClean="0">
                <a:latin typeface="+mj-lt"/>
              </a:rPr>
              <a:t>. Такое новое является субъективным, индивидуальным, психологически новым;</a:t>
            </a:r>
          </a:p>
          <a:p>
            <a:pPr marL="114300" indent="0" algn="just" eaLnBrk="1" hangingPunct="1">
              <a:buFont typeface="Arial" charset="0"/>
              <a:buNone/>
            </a:pPr>
            <a:r>
              <a:rPr lang="ru-RU" sz="2400" dirty="0" smtClean="0">
                <a:latin typeface="+mj-lt"/>
              </a:rPr>
              <a:t>2. </a:t>
            </a:r>
            <a:r>
              <a:rPr lang="ru-RU" sz="2400" b="1" dirty="0" smtClean="0">
                <a:latin typeface="+mj-lt"/>
              </a:rPr>
              <a:t>Локальная (групповая) новизна -  результат </a:t>
            </a:r>
            <a:r>
              <a:rPr lang="ru-RU" sz="2400" dirty="0" smtClean="0">
                <a:latin typeface="+mj-lt"/>
              </a:rPr>
              <a:t>творческой деятельности </a:t>
            </a:r>
            <a:r>
              <a:rPr lang="ru-RU" sz="2400" b="1" dirty="0" smtClean="0">
                <a:latin typeface="+mj-lt"/>
              </a:rPr>
              <a:t>является новым для группы или коллектива людей</a:t>
            </a:r>
            <a:r>
              <a:rPr lang="ru-RU" sz="2400" dirty="0" smtClean="0">
                <a:latin typeface="+mj-lt"/>
              </a:rPr>
              <a:t>;</a:t>
            </a:r>
          </a:p>
          <a:p>
            <a:pPr marL="114300" indent="0" algn="just" eaLnBrk="1" hangingPunct="1">
              <a:buFont typeface="Arial" charset="0"/>
              <a:buNone/>
            </a:pPr>
            <a:r>
              <a:rPr lang="ru-RU" sz="2400" dirty="0" smtClean="0">
                <a:latin typeface="+mj-lt"/>
              </a:rPr>
              <a:t>3. </a:t>
            </a:r>
            <a:r>
              <a:rPr lang="ru-RU" sz="2400" b="1" dirty="0" smtClean="0">
                <a:latin typeface="+mj-lt"/>
              </a:rPr>
              <a:t>Региональная новизна</a:t>
            </a:r>
            <a:r>
              <a:rPr lang="ru-RU" sz="2400" dirty="0" smtClean="0">
                <a:latin typeface="+mj-lt"/>
              </a:rPr>
              <a:t> - новизна распространяется или ограничивается рамками отдельной страны, государства или определенного региона;</a:t>
            </a:r>
          </a:p>
          <a:p>
            <a:pPr marL="114300" indent="0" algn="just" eaLnBrk="1" hangingPunct="1">
              <a:buFont typeface="Arial" charset="0"/>
              <a:buNone/>
            </a:pPr>
            <a:r>
              <a:rPr lang="ru-RU" sz="2400" dirty="0" smtClean="0">
                <a:latin typeface="+mj-lt"/>
              </a:rPr>
              <a:t>4. </a:t>
            </a:r>
            <a:r>
              <a:rPr lang="ru-RU" sz="2400" b="1" dirty="0" smtClean="0">
                <a:latin typeface="+mj-lt"/>
              </a:rPr>
              <a:t>Объективная (всемирная) новизна - </a:t>
            </a:r>
            <a:r>
              <a:rPr lang="ru-RU" sz="2400" dirty="0" smtClean="0">
                <a:latin typeface="+mj-lt"/>
              </a:rPr>
              <a:t>новизна определена для всего сообщества, человечества, всего мира. 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53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8000057" cy="5393333"/>
          </a:xfrm>
        </p:spPr>
        <p:txBody>
          <a:bodyPr>
            <a:normAutofit/>
          </a:bodyPr>
          <a:lstStyle/>
          <a:p>
            <a:pPr marL="4763" indent="350838" algn="just" eaLnBrk="1" hangingPunct="1">
              <a:buFont typeface="Arial" charset="0"/>
              <a:buNone/>
            </a:pPr>
            <a:r>
              <a:rPr lang="ru-RU" sz="3000" dirty="0" smtClean="0"/>
              <a:t>Научная новизна -  главное требование к диссертации. </a:t>
            </a:r>
          </a:p>
          <a:p>
            <a:pPr marL="4763" indent="350838" algn="just" eaLnBrk="1" hangingPunct="1">
              <a:buFont typeface="Arial" charset="0"/>
              <a:buNone/>
            </a:pPr>
            <a:r>
              <a:rPr lang="ru-RU" sz="3000" dirty="0" smtClean="0"/>
              <a:t>Диссертация должна содержать </a:t>
            </a:r>
            <a:r>
              <a:rPr lang="ru-RU" sz="3000" b="1" dirty="0" smtClean="0"/>
              <a:t>новое решение научной</a:t>
            </a:r>
            <a:r>
              <a:rPr lang="ru-RU" sz="3000" dirty="0" smtClean="0"/>
              <a:t> задачи, имеющей </a:t>
            </a:r>
            <a:r>
              <a:rPr lang="ru-RU" sz="3000" b="1" dirty="0" smtClean="0"/>
              <a:t>существенное</a:t>
            </a:r>
            <a:r>
              <a:rPr lang="ru-RU" sz="3000" dirty="0" smtClean="0"/>
              <a:t> значение для соответствующей отрасли знаний, или </a:t>
            </a:r>
            <a:r>
              <a:rPr lang="ru-RU" sz="3000" b="1" dirty="0" smtClean="0"/>
              <a:t>новые</a:t>
            </a:r>
            <a:r>
              <a:rPr lang="ru-RU" sz="3000" dirty="0" smtClean="0"/>
              <a:t> научно обоснованные разработки, обеспечивающие решение важных прикладных задач педагогики и психологии.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661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1"/>
            <a:ext cx="7856041" cy="1152128"/>
          </a:xfrm>
        </p:spPr>
        <p:txBody>
          <a:bodyPr/>
          <a:lstStyle/>
          <a:p>
            <a:pPr algn="ctr"/>
            <a:r>
              <a:rPr lang="ru-RU" b="1" dirty="0" smtClean="0"/>
              <a:t>Научная новизна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80920" cy="4114800"/>
          </a:xfrm>
        </p:spPr>
        <p:txBody>
          <a:bodyPr/>
          <a:lstStyle/>
          <a:p>
            <a:pPr marL="0" indent="0" algn="ctr" defTabSz="449263">
              <a:lnSpc>
                <a:spcPct val="70000"/>
              </a:lnSpc>
              <a:spcBef>
                <a:spcPts val="250"/>
              </a:spcBef>
              <a:buSzPct val="80000"/>
              <a:buNone/>
            </a:pPr>
            <a:r>
              <a:rPr lang="ru-RU" sz="2800" b="1" dirty="0" smtClean="0">
                <a:latin typeface="Verdana" pitchFamily="34" charset="0"/>
              </a:rPr>
              <a:t>строится </a:t>
            </a:r>
            <a:r>
              <a:rPr lang="ru-RU" sz="2800" b="1" dirty="0">
                <a:latin typeface="Verdana" pitchFamily="34" charset="0"/>
              </a:rPr>
              <a:t>в формулировках</a:t>
            </a:r>
            <a:r>
              <a:rPr lang="ru-RU" sz="2800" b="1" dirty="0" smtClean="0">
                <a:latin typeface="Verdana" pitchFamily="34" charset="0"/>
              </a:rPr>
              <a:t>:</a:t>
            </a:r>
          </a:p>
          <a:p>
            <a:pPr marL="0" indent="0" algn="ctr" defTabSz="449263">
              <a:lnSpc>
                <a:spcPct val="70000"/>
              </a:lnSpc>
              <a:spcBef>
                <a:spcPts val="250"/>
              </a:spcBef>
              <a:buSzPct val="80000"/>
              <a:buNone/>
            </a:pPr>
            <a:r>
              <a:rPr lang="ru-RU" sz="2800" b="1" dirty="0" smtClean="0">
                <a:latin typeface="Verdana" pitchFamily="34" charset="0"/>
              </a:rPr>
              <a:t> </a:t>
            </a:r>
            <a:endParaRPr lang="ru-RU" sz="2800" b="1" dirty="0">
              <a:latin typeface="Verdana" pitchFamily="34" charset="0"/>
            </a:endParaRP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разработаны </a:t>
            </a:r>
            <a:r>
              <a:rPr lang="ru-RU" sz="2800" dirty="0">
                <a:latin typeface="Verdana" pitchFamily="34" charset="0"/>
              </a:rPr>
              <a:t>(например, основы чего-то),</a:t>
            </a:r>
            <a:r>
              <a:rPr lang="ru-RU" sz="2800" b="1" dirty="0">
                <a:latin typeface="Verdana" pitchFamily="34" charset="0"/>
              </a:rPr>
              <a:t> </a:t>
            </a: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раскрыты </a:t>
            </a:r>
            <a:r>
              <a:rPr lang="ru-RU" sz="2800" dirty="0">
                <a:latin typeface="Verdana" pitchFamily="34" charset="0"/>
              </a:rPr>
              <a:t>(допустим, состав и структура чего-либо)</a:t>
            </a: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обоснованы </a:t>
            </a:r>
            <a:r>
              <a:rPr lang="ru-RU" sz="2800" dirty="0">
                <a:latin typeface="Verdana" pitchFamily="34" charset="0"/>
              </a:rPr>
              <a:t>(положения о том-то и о том-то), </a:t>
            </a: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определены </a:t>
            </a:r>
            <a:r>
              <a:rPr lang="ru-RU" sz="2800" dirty="0">
                <a:latin typeface="Verdana" pitchFamily="34" charset="0"/>
              </a:rPr>
              <a:t>(педагогические условия чего-то);</a:t>
            </a:r>
            <a:r>
              <a:rPr lang="ru-RU" sz="2800" b="1" dirty="0">
                <a:latin typeface="Verdana" pitchFamily="34" charset="0"/>
              </a:rPr>
              <a:t> </a:t>
            </a: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выявлены </a:t>
            </a:r>
            <a:r>
              <a:rPr lang="ru-RU" sz="2800" dirty="0">
                <a:latin typeface="Verdana" pitchFamily="34" charset="0"/>
              </a:rPr>
              <a:t>(совокупность чего-то), </a:t>
            </a:r>
          </a:p>
          <a:p>
            <a:pPr algn="just" defTabSz="449263">
              <a:lnSpc>
                <a:spcPct val="70000"/>
              </a:lnSpc>
              <a:spcBef>
                <a:spcPts val="250"/>
              </a:spcBef>
              <a:buSzPct val="80000"/>
              <a:buFont typeface="Wingdings" panose="05000000000000000000" pitchFamily="2" charset="2"/>
              <a:buChar char="q"/>
            </a:pPr>
            <a:r>
              <a:rPr lang="ru-RU" sz="2800" b="1" dirty="0">
                <a:latin typeface="Verdana" pitchFamily="34" charset="0"/>
              </a:rPr>
              <a:t>установлены </a:t>
            </a:r>
            <a:r>
              <a:rPr lang="ru-RU" sz="2800" dirty="0">
                <a:latin typeface="Verdana" pitchFamily="34" charset="0"/>
              </a:rPr>
              <a:t>(критерии...) и т.д.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800" dirty="0"/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989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26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251520" y="188640"/>
            <a:ext cx="8511480" cy="628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lnSpc>
                <a:spcPct val="7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200" b="1" dirty="0">
              <a:latin typeface="Verdana" pitchFamily="34" charset="0"/>
            </a:endParaRPr>
          </a:p>
          <a:p>
            <a:pPr algn="ctr" defTabSz="449263" fontAlgn="base">
              <a:lnSpc>
                <a:spcPct val="7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200" b="1" dirty="0">
                <a:latin typeface="Verdana" pitchFamily="34" charset="0"/>
              </a:rPr>
              <a:t>КОНСТРУКЦИИ </a:t>
            </a:r>
            <a:r>
              <a:rPr lang="ru-RU" sz="2200" b="1" dirty="0" smtClean="0">
                <a:latin typeface="Verdana" pitchFamily="34" charset="0"/>
              </a:rPr>
              <a:t>НОВИЗНЫ</a:t>
            </a:r>
          </a:p>
          <a:p>
            <a:pPr algn="ctr" defTabSz="449263" fontAlgn="base">
              <a:lnSpc>
                <a:spcPct val="70000"/>
              </a:lnSpc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200" b="1" dirty="0">
              <a:latin typeface="Verdana" pitchFamily="34" charset="0"/>
            </a:endParaRP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алгоритм, аппарат (дидактические, методические аппараты и т.д.);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 классификации; критерии; методики; методы; механизмы (классы механизмов);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модели (дидактические, прогностические, </a:t>
            </a:r>
            <a:r>
              <a:rPr lang="ru-RU" sz="2000" dirty="0" err="1">
                <a:latin typeface="Verdana" pitchFamily="34" charset="0"/>
              </a:rPr>
              <a:t>графовые</a:t>
            </a:r>
            <a:r>
              <a:rPr lang="ru-RU" sz="2000" dirty="0">
                <a:latin typeface="Verdana" pitchFamily="34" charset="0"/>
              </a:rPr>
              <a:t>, динамические, комплексы моделей и т.д.);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направления; обоснования; основания; основы; парадигмы; параметры; периодизации; подходы; понятия (системы понятий и т.д.);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приемы; принципы; программы (не учебные программы);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процедуры; решения; системы (иерархические системы, </a:t>
            </a:r>
            <a:r>
              <a:rPr lang="ru-RU" sz="2000" dirty="0" err="1">
                <a:latin typeface="Verdana" pitchFamily="34" charset="0"/>
              </a:rPr>
              <a:t>генерализованные</a:t>
            </a:r>
            <a:r>
              <a:rPr lang="ru-RU" sz="2000" dirty="0">
                <a:latin typeface="Verdana" pitchFamily="34" charset="0"/>
              </a:rPr>
              <a:t> системы и т.д.);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содержание; способы; средства; схемы; структуры; стратегии; фазы; сущности; таксономии; тенденции; технологии; типологии; требования; условия; фазы; факторы (системообразующие факторы и т.д.); </a:t>
            </a:r>
          </a:p>
          <a:p>
            <a:pPr algn="just" defTabSz="449263" fontAlgn="base">
              <a:lnSpc>
                <a:spcPct val="70000"/>
              </a:lnSpc>
              <a:spcBef>
                <a:spcPts val="120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6" charset="2"/>
              <a:buChar char=""/>
            </a:pPr>
            <a:r>
              <a:rPr lang="ru-RU" sz="2000" dirty="0">
                <a:latin typeface="Verdana" pitchFamily="34" charset="0"/>
              </a:rPr>
              <a:t>формы (совокупности форм и т.д.); функции; характеристики (сущностные характеристики и т.д.); цели; этапы и т.д. </a:t>
            </a:r>
          </a:p>
        </p:txBody>
      </p:sp>
      <p:pic>
        <p:nvPicPr>
          <p:cNvPr id="3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9807" y="6141464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16230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404664"/>
            <a:ext cx="8424167" cy="633670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620688"/>
            <a:ext cx="7630616" cy="5545163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b="1" dirty="0"/>
              <a:t>Тема: «Формирование мотивации разрешения конфликта у старших школьников</a:t>
            </a:r>
            <a:r>
              <a:rPr lang="ru-RU" b="1" dirty="0" smtClean="0"/>
              <a:t>»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b="1" dirty="0">
              <a:solidFill>
                <a:schemeClr val="bg2"/>
              </a:solidFill>
              <a:latin typeface="Times New Roman"/>
              <a:ea typeface="Times New Roman"/>
            </a:endParaRP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b="1" dirty="0"/>
              <a:t>Теоретическая новизна</a:t>
            </a:r>
            <a:r>
              <a:rPr lang="ru-RU" dirty="0"/>
              <a:t> исследования:</a:t>
            </a:r>
          </a:p>
          <a:p>
            <a:pPr marL="0" indent="355600" algn="just">
              <a:lnSpc>
                <a:spcPct val="90000"/>
              </a:lnSpc>
            </a:pPr>
            <a:r>
              <a:rPr lang="ru-RU" dirty="0"/>
              <a:t>выявлены сущность и функции мотивации разрешения конфликта в педагогике;</a:t>
            </a:r>
          </a:p>
          <a:p>
            <a:pPr marL="0" indent="355600" algn="just">
              <a:lnSpc>
                <a:spcPct val="90000"/>
              </a:lnSpc>
            </a:pPr>
            <a:r>
              <a:rPr lang="ru-RU" dirty="0"/>
              <a:t>выявлены условия формирования мотивации разрешения конфликта старшеклассников в педагогической деятельности.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b="1" dirty="0"/>
              <a:t>Практическая новизна</a:t>
            </a:r>
            <a:r>
              <a:rPr lang="ru-RU" dirty="0"/>
              <a:t> исследования состоит в том, что в нем обоснована и разработана педагогическая технология формирования мотивации разрешения конфликта.</a:t>
            </a:r>
          </a:p>
          <a:p>
            <a:endParaRPr lang="ru-RU" dirty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580" y="260648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96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908720"/>
            <a:ext cx="8424167" cy="583264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908721"/>
            <a:ext cx="7630616" cy="5257130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r>
              <a:rPr lang="ru-RU" sz="2600" b="1" dirty="0" smtClean="0"/>
              <a:t>Тема: </a:t>
            </a:r>
            <a:r>
              <a:rPr lang="ru-RU" sz="26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2600" dirty="0" err="1" smtClean="0"/>
              <a:t>интермодальной</a:t>
            </a:r>
            <a:r>
              <a:rPr lang="ru-RU" sz="2600" dirty="0" smtClean="0"/>
              <a:t> терапии экспрессивными искусствами». 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sz="2600" b="1" dirty="0" smtClean="0"/>
          </a:p>
          <a:p>
            <a:pPr marL="0" indent="355600" algn="just">
              <a:spcBef>
                <a:spcPts val="0"/>
              </a:spcBef>
              <a:buNone/>
            </a:pPr>
            <a:r>
              <a:rPr lang="ru-RU" sz="2600" b="1" dirty="0" smtClean="0"/>
              <a:t>Научная </a:t>
            </a:r>
            <a:r>
              <a:rPr lang="ru-RU" sz="2600" b="1" dirty="0"/>
              <a:t>новизна исследования</a:t>
            </a:r>
            <a:r>
              <a:rPr lang="ru-RU" sz="2600" dirty="0"/>
              <a:t> состоит в следующем: раскрыты, обоснованы и апробированы на практике педагогические условия формирования творческих способностей у детей младшего школьного возраста средствами </a:t>
            </a:r>
            <a:r>
              <a:rPr lang="ru-RU" sz="2600" dirty="0" err="1"/>
              <a:t>интермодальной</a:t>
            </a:r>
            <a:r>
              <a:rPr lang="ru-RU" sz="2600" dirty="0"/>
              <a:t> терапии экспрессивными искусствами.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sz="1900" dirty="0" smtClean="0"/>
          </a:p>
          <a:p>
            <a:endParaRPr lang="ru-RU" sz="1800" dirty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  <a:p>
            <a:pPr marL="0" indent="355600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580" y="260648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49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533400" y="-63500"/>
            <a:ext cx="818356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2400" b="1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ru-RU" sz="2400" b="1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ru-RU" sz="3200" b="1" dirty="0">
                <a:solidFill>
                  <a:srgbClr val="33CCCC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Теоретическая значимость исследования</a:t>
            </a:r>
            <a:r>
              <a:rPr lang="ru-RU" sz="2400" b="1" dirty="0">
                <a:solidFill>
                  <a:srgbClr val="33CCCC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/>
            </a:r>
            <a:br>
              <a:rPr lang="ru-RU" sz="2400" b="1" dirty="0">
                <a:solidFill>
                  <a:srgbClr val="33CCCC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</a:br>
            <a:endParaRPr lang="ru-RU" sz="2400" b="1" dirty="0">
              <a:solidFill>
                <a:srgbClr val="33CCCC">
                  <a:lumMod val="75000"/>
                </a:srgb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1520" y="1462088"/>
            <a:ext cx="843528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2880" tIns="91440" rIns="90000" bIns="46800"/>
          <a:lstStyle>
            <a:lvl1pPr marL="265113" indent="-261938"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000" b="1" dirty="0">
                <a:latin typeface="Verdana" pitchFamily="34" charset="0"/>
              </a:rPr>
              <a:t>(образно можно сказать так. Если «новизна» и «на защиту выносятся» отражают – какой научный «кирпичик» был получен в результате исследования, то раздел «теоретическая значимость» отражает – в какое место здания теории этот «кирпичик» следует положить. Обычно этот раздел строится в формулировках: «Результаты исследования дополняют теорию ..... в структуре ....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800" b="1" dirty="0">
                <a:solidFill>
                  <a:srgbClr val="F07F0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Практическая значимость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r>
              <a:rPr lang="ru-RU" sz="2000" b="1" dirty="0">
                <a:latin typeface="Verdana" pitchFamily="34" charset="0"/>
              </a:rPr>
              <a:t>(показывается, что могут дать для практики результаты исследования и что уже дали)</a:t>
            </a:r>
          </a:p>
          <a:p>
            <a:pPr algn="ctr" defTabSz="449263" fontAlgn="base">
              <a:spcBef>
                <a:spcPts val="250"/>
              </a:spcBef>
              <a:spcAft>
                <a:spcPct val="0"/>
              </a:spcAft>
              <a:buSzPct val="80000"/>
            </a:pPr>
            <a:endParaRPr lang="ru-RU" sz="2000" b="1" dirty="0">
              <a:latin typeface="Verdana" pitchFamily="34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1678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01625"/>
            <a:ext cx="8460433" cy="1143000"/>
          </a:xfrm>
        </p:spPr>
        <p:txBody>
          <a:bodyPr/>
          <a:lstStyle/>
          <a:p>
            <a:pPr algn="ctr"/>
            <a:r>
              <a:rPr lang="ru-RU" sz="32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теоретической значимости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611561" y="1557338"/>
            <a:ext cx="8136904" cy="4836605"/>
          </a:xfrm>
        </p:spPr>
        <p:txBody>
          <a:bodyPr>
            <a:normAutofit lnSpcReduction="10000"/>
          </a:bodyPr>
          <a:lstStyle/>
          <a:p>
            <a:pPr marL="0" indent="27305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latin typeface="Arial" charset="0"/>
              </a:rPr>
              <a:t>   определяет влияние результатов исследования на имеющиеся концепции, идеи, теоретические представления в области теории и истории </a:t>
            </a:r>
            <a:r>
              <a:rPr lang="ru-RU" dirty="0" smtClean="0">
                <a:latin typeface="Arial" charset="0"/>
              </a:rPr>
              <a:t>педагогики и психологии. </a:t>
            </a:r>
            <a:endParaRPr lang="ru-RU" dirty="0">
              <a:latin typeface="Arial" charset="0"/>
            </a:endParaRPr>
          </a:p>
          <a:p>
            <a:pPr marL="0" indent="273050"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latin typeface="Arial" charset="0"/>
              </a:rPr>
              <a:t>Необходимо выделить положения, которые ранее отсутствовали в науке и получены исследователем в результате научного поиска, а затем показать их теоретическую значимость для дальнейшего развития науки.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80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01625"/>
            <a:ext cx="7928049" cy="1143000"/>
          </a:xfrm>
        </p:spPr>
        <p:txBody>
          <a:bodyPr/>
          <a:lstStyle/>
          <a:p>
            <a:pPr algn="ctr"/>
            <a:r>
              <a:rPr lang="ru-RU" sz="32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практической значимости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899593" y="1557338"/>
            <a:ext cx="7704855" cy="4823990"/>
          </a:xfrm>
        </p:spPr>
        <p:txBody>
          <a:bodyPr>
            <a:normAutofit/>
          </a:bodyPr>
          <a:lstStyle/>
          <a:p>
            <a:pPr marL="0" indent="355600" algn="just">
              <a:buFont typeface="Wingdings" pitchFamily="2" charset="2"/>
              <a:buNone/>
            </a:pPr>
            <a:r>
              <a:rPr lang="ru-RU" sz="3200" dirty="0">
                <a:latin typeface="Arial" charset="0"/>
              </a:rPr>
              <a:t>определяет изменения, которые стали реальностью или могут быть достигнуты посредством внедрения результатов исследования в практику. </a:t>
            </a:r>
          </a:p>
          <a:p>
            <a:pPr marL="0" indent="355600" algn="just">
              <a:buFont typeface="Wingdings" pitchFamily="2" charset="2"/>
              <a:buNone/>
            </a:pPr>
            <a:r>
              <a:rPr lang="ru-RU" sz="3200" dirty="0">
                <a:latin typeface="Arial" charset="0"/>
              </a:rPr>
              <a:t>То есть необходимо дать представления о том, как и </a:t>
            </a:r>
            <a:r>
              <a:rPr lang="ru-RU" sz="3200" dirty="0">
                <a:solidFill>
                  <a:schemeClr val="tx2"/>
                </a:solidFill>
                <a:latin typeface="Arial" charset="0"/>
              </a:rPr>
              <a:t>для каких практических целей можно применить результаты</a:t>
            </a:r>
            <a:r>
              <a:rPr lang="ru-RU" sz="3200" dirty="0">
                <a:latin typeface="Arial" charset="0"/>
              </a:rPr>
              <a:t> именно этой научной работы.</a:t>
            </a: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244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404664"/>
            <a:ext cx="8208143" cy="633670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548680"/>
            <a:ext cx="7416824" cy="5617171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endParaRPr lang="ru-RU" sz="2100" b="1" dirty="0" smtClean="0"/>
          </a:p>
          <a:p>
            <a:pPr marL="0" indent="355600" algn="just">
              <a:spcBef>
                <a:spcPts val="0"/>
              </a:spcBef>
              <a:buNone/>
            </a:pPr>
            <a:r>
              <a:rPr lang="ru-RU" sz="2100" b="1" dirty="0" smtClean="0"/>
              <a:t>Тема: </a:t>
            </a:r>
            <a:r>
              <a:rPr lang="ru-RU" sz="2100" dirty="0" smtClean="0"/>
              <a:t>«Формирование творческих способностей у детей младшего школьного возраста средствами </a:t>
            </a:r>
            <a:r>
              <a:rPr lang="ru-RU" sz="2100" dirty="0" err="1" smtClean="0"/>
              <a:t>интермодальной</a:t>
            </a:r>
            <a:r>
              <a:rPr lang="ru-RU" sz="2100" dirty="0" smtClean="0"/>
              <a:t> терапии экспрессивными искусствами». </a:t>
            </a:r>
          </a:p>
          <a:p>
            <a:pPr marL="0" indent="355600" algn="just">
              <a:buNone/>
            </a:pPr>
            <a:r>
              <a:rPr lang="ru-RU" sz="2100" b="1" dirty="0" smtClean="0"/>
              <a:t>Практическая </a:t>
            </a:r>
            <a:r>
              <a:rPr lang="ru-RU" sz="2100" b="1" dirty="0"/>
              <a:t>значимость</a:t>
            </a:r>
            <a:r>
              <a:rPr lang="ru-RU" sz="2100" dirty="0"/>
              <a:t> результатов проведенного исследования заключается  в том, что разработанная и апробированная программа для формирования творческих способностей детей младшего школьного возраста средствами </a:t>
            </a:r>
            <a:r>
              <a:rPr lang="ru-RU" sz="2100" dirty="0" err="1"/>
              <a:t>интермодальной</a:t>
            </a:r>
            <a:r>
              <a:rPr lang="ru-RU" sz="2100" dirty="0"/>
              <a:t> терапии экспрессивными искусствами может стать основой для создания методических разработок по формированию творческих способностей младших школьников  в практике образовательных учреждений. Полученные результаты исследования могут также использоваться педагогами и психологами образовательных организаций для достижения эффективной динамики формирования творческих способностей учащихся.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sz="2200" dirty="0" smtClean="0"/>
          </a:p>
          <a:p>
            <a:pPr marL="0" indent="355600" algn="just"/>
            <a:endParaRPr lang="ru-RU" sz="2200" dirty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134" y="187640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84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404664"/>
            <a:ext cx="8208143" cy="633670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60648"/>
            <a:ext cx="7776864" cy="5905203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endParaRPr lang="ru-RU" sz="2100" b="1" dirty="0" smtClean="0"/>
          </a:p>
          <a:p>
            <a:pPr marL="0" indent="355600" algn="just">
              <a:spcBef>
                <a:spcPts val="0"/>
              </a:spcBef>
              <a:buNone/>
            </a:pPr>
            <a:r>
              <a:rPr lang="ru-RU" sz="2200" b="1" dirty="0" smtClean="0"/>
              <a:t>Тема: </a:t>
            </a:r>
            <a:r>
              <a:rPr lang="ru-RU" sz="2200" b="1" dirty="0">
                <a:latin typeface="Verdana" pitchFamily="34" charset="0"/>
              </a:rPr>
              <a:t>«</a:t>
            </a:r>
            <a:r>
              <a:rPr lang="ru-RU" sz="2200" b="1" dirty="0"/>
              <a:t>Формирование позитивной Я-концепции подростков из приемной семьи</a:t>
            </a:r>
            <a:r>
              <a:rPr lang="ru-RU" sz="2200" b="1" dirty="0" smtClean="0"/>
              <a:t>»</a:t>
            </a:r>
          </a:p>
          <a:p>
            <a:pPr marL="0" indent="355600" algn="just">
              <a:spcBef>
                <a:spcPts val="0"/>
              </a:spcBef>
              <a:buNone/>
            </a:pPr>
            <a:r>
              <a:rPr lang="ru-RU" sz="2200" b="1" dirty="0" smtClean="0"/>
              <a:t> Теоретическая </a:t>
            </a:r>
            <a:r>
              <a:rPr lang="ru-RU" sz="2200" b="1" dirty="0"/>
              <a:t>значимость</a:t>
            </a:r>
            <a:r>
              <a:rPr lang="ru-RU" sz="2200" dirty="0"/>
              <a:t> заключается в том, что его результаты могут стать дополнительным источником для конкретизации и дополнения современных теорий формирования позитивной Я-концепции.</a:t>
            </a:r>
          </a:p>
          <a:p>
            <a:pPr marL="0" indent="355600" algn="just">
              <a:buNone/>
            </a:pPr>
            <a:r>
              <a:rPr lang="ru-RU" sz="2200" b="1" dirty="0"/>
              <a:t>Практическая значимость состоит в том, что разработанные</a:t>
            </a:r>
            <a:r>
              <a:rPr lang="ru-RU" sz="2200" dirty="0"/>
              <a:t> программ может использоваться в практике социальных педагогов, педагогов - психологов, работающих с приемными детьми. Кроме того, она также будет полезна для специалистов, осуществляющих подготовку и сопровождение воспитанников государственных учреждений к жизни в замещающей семье, и службам сопровождения замещающих семей. </a:t>
            </a:r>
            <a:r>
              <a:rPr lang="ru-RU" sz="2200" dirty="0" smtClean="0"/>
              <a:t>Некоторые </a:t>
            </a:r>
            <a:r>
              <a:rPr lang="ru-RU" sz="2200" dirty="0"/>
              <a:t>аспекты программы могут использоваться в качестве рекомендаций для самих родителей.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sz="2200" dirty="0" smtClean="0"/>
          </a:p>
          <a:p>
            <a:pPr marL="0" indent="355600" algn="just"/>
            <a:endParaRPr lang="ru-RU" sz="2200" dirty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006" y="214936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5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468313" y="188640"/>
            <a:ext cx="8208143" cy="655272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ru-RU" sz="2800">
              <a:solidFill>
                <a:srgbClr val="FFFFFF"/>
              </a:solidFill>
              <a:latin typeface="Times New Roman Cyr" charset="-52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dirty="0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0"/>
            <a:ext cx="7344816" cy="6165851"/>
          </a:xfrm>
        </p:spPr>
        <p:txBody>
          <a:bodyPr/>
          <a:lstStyle/>
          <a:p>
            <a:pPr marL="0" indent="355600" algn="just">
              <a:spcBef>
                <a:spcPts val="0"/>
              </a:spcBef>
              <a:buNone/>
            </a:pPr>
            <a:endParaRPr lang="ru-RU" sz="2100" b="1" dirty="0" smtClean="0"/>
          </a:p>
          <a:p>
            <a:pPr marL="0" indent="355600" algn="just">
              <a:spcBef>
                <a:spcPts val="0"/>
              </a:spcBef>
              <a:buNone/>
            </a:pPr>
            <a:r>
              <a:rPr lang="ru-RU" sz="1800" b="1" dirty="0"/>
              <a:t>Тема: «</a:t>
            </a:r>
            <a:r>
              <a:rPr lang="ru-RU" sz="1800" dirty="0"/>
              <a:t>Особенности когнитивного развития детей дошкольного и младшего школьного возраста в условиях разной образовательной среды». </a:t>
            </a:r>
          </a:p>
          <a:p>
            <a:pPr marL="0" indent="355600" algn="just">
              <a:buNone/>
            </a:pPr>
            <a:r>
              <a:rPr lang="ru-RU" sz="1800" b="1" dirty="0" smtClean="0"/>
              <a:t>Теоретическая значимость</a:t>
            </a:r>
            <a:r>
              <a:rPr lang="ru-RU" sz="1800" dirty="0" smtClean="0"/>
              <a:t> </a:t>
            </a:r>
            <a:r>
              <a:rPr lang="ru-RU" sz="1800" dirty="0"/>
              <a:t>исследования заключается в том, что проведенное исследование открывает новое направление в педагогической психологии – системно-средовой подход к изучению и развитию когнитивной сферы детей дошкольного и младшего школьного </a:t>
            </a:r>
            <a:r>
              <a:rPr lang="ru-RU" sz="1800" dirty="0" smtClean="0"/>
              <a:t>возраста.</a:t>
            </a:r>
          </a:p>
          <a:p>
            <a:pPr marL="0" indent="355600" algn="just">
              <a:buNone/>
            </a:pPr>
            <a:r>
              <a:rPr lang="ru-RU" sz="1800" b="1" dirty="0" smtClean="0"/>
              <a:t>Практическая значимость исследования</a:t>
            </a:r>
            <a:r>
              <a:rPr lang="ru-RU" sz="1800" dirty="0" smtClean="0"/>
              <a:t>. Предложенная </a:t>
            </a:r>
            <a:r>
              <a:rPr lang="ru-RU" sz="1800" dirty="0"/>
              <a:t>система психологических показателей оценки «</a:t>
            </a:r>
            <a:r>
              <a:rPr lang="ru-RU" sz="1800" dirty="0" err="1"/>
              <a:t>природосообразности</a:t>
            </a:r>
            <a:r>
              <a:rPr lang="ru-RU" sz="1800" dirty="0"/>
              <a:t>» обучения дошкольников иностранному языку позволяет дифференцировать детей по типу речемыслительной деятельности и может быть рекомендована специалистам в области дошкольного образования, ориентированным на реализацию дифференцированного, индивидуального подхода в процессе специализированного обучения. Результаты исследования могут быть использованы для совершенствования профессиональной подготовки студентов психолого-педагогических специальностей, повышения квалификации педагогов и психологов, а также служить ориентирами для оптимизации образовательной деятельности в образовательных учреждениях. </a:t>
            </a:r>
          </a:p>
          <a:p>
            <a:pPr marL="0" indent="35560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355600" algn="just"/>
            <a:endParaRPr lang="ru-RU" sz="2200" dirty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  <a:p>
            <a:pPr marL="0" indent="355600" algn="just"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394" y="87954"/>
            <a:ext cx="5969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95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95537" y="692696"/>
            <a:ext cx="8496944" cy="417616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endParaRPr lang="ru-RU" sz="4400" b="1" dirty="0" smtClean="0"/>
          </a:p>
          <a:p>
            <a:pPr marL="0" indent="0" algn="ctr" eaLnBrk="1" hangingPunct="1">
              <a:buNone/>
              <a:defRPr/>
            </a:pPr>
            <a:r>
              <a:rPr lang="ru-RU" sz="4400" b="1" dirty="0" smtClean="0"/>
              <a:t>Все компоненты должны быть между собой взаимосвязаны, одно вытекать из другого и им определяться</a:t>
            </a:r>
          </a:p>
        </p:txBody>
      </p:sp>
      <p:pic>
        <p:nvPicPr>
          <p:cNvPr id="3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909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 smtClean="0">
                <a:solidFill>
                  <a:schemeClr val="tx2"/>
                </a:solidFill>
                <a:latin typeface="Arial" charset="0"/>
              </a:rPr>
              <a:t>Проблема</a:t>
            </a:r>
            <a:r>
              <a:rPr lang="ru-RU" sz="2600" dirty="0" smtClean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проявляется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в теме</a:t>
            </a:r>
            <a:r>
              <a:rPr lang="ru-RU" sz="2600" dirty="0">
                <a:latin typeface="Arial" charset="0"/>
              </a:rPr>
              <a:t> исследования,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которая должна</a:t>
            </a:r>
            <a:r>
              <a:rPr lang="ru-RU" sz="2600" dirty="0">
                <a:latin typeface="Arial" charset="0"/>
              </a:rPr>
              <a:t> так или иначе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отражать движение от достигнутого наукой к новому</a:t>
            </a:r>
            <a:r>
              <a:rPr lang="ru-RU" sz="2600" dirty="0">
                <a:latin typeface="Arial" charset="0"/>
              </a:rPr>
              <a:t>, содержать момент столкновения старого с новым</a:t>
            </a:r>
            <a:r>
              <a:rPr lang="ru-RU" sz="2600" b="1" dirty="0" smtClean="0">
                <a:latin typeface="Arial" charset="0"/>
              </a:rPr>
              <a:t>.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2600" dirty="0">
                <a:latin typeface="Arial" charset="0"/>
              </a:rPr>
              <a:t>В свою очередь,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выдвижение проблемы и формулировка темы</a:t>
            </a:r>
            <a:r>
              <a:rPr lang="ru-RU" sz="2600" dirty="0">
                <a:latin typeface="Arial" charset="0"/>
              </a:rPr>
              <a:t> предполагают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определение и обоснование актуальности исследования.</a:t>
            </a:r>
            <a:r>
              <a:rPr lang="ru-RU" sz="2600" dirty="0">
                <a:latin typeface="Arial" charset="0"/>
              </a:rPr>
              <a:t> 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2600" dirty="0">
                <a:solidFill>
                  <a:schemeClr val="tx2"/>
                </a:solidFill>
                <a:latin typeface="Arial" charset="0"/>
              </a:rPr>
              <a:t>Объект</a:t>
            </a:r>
            <a:r>
              <a:rPr lang="ru-RU" sz="2600" dirty="0">
                <a:latin typeface="Arial" charset="0"/>
              </a:rPr>
              <a:t> исследования обозначает область, избранную для изучения, а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предмет</a:t>
            </a:r>
            <a:r>
              <a:rPr lang="ru-RU" sz="2600" dirty="0">
                <a:latin typeface="Arial" charset="0"/>
              </a:rPr>
              <a:t> - один из аспектов ее изучения. </a:t>
            </a:r>
          </a:p>
          <a:p>
            <a:pPr marL="0" indent="355600" algn="just">
              <a:lnSpc>
                <a:spcPct val="90000"/>
              </a:lnSpc>
              <a:buNone/>
            </a:pPr>
            <a:r>
              <a:rPr lang="ru-RU" sz="2600" dirty="0">
                <a:latin typeface="Arial" charset="0"/>
              </a:rPr>
              <a:t>В то же время можно сказать, что </a:t>
            </a:r>
            <a:r>
              <a:rPr lang="ru-RU" sz="2600" dirty="0">
                <a:solidFill>
                  <a:schemeClr val="tx2"/>
                </a:solidFill>
                <a:latin typeface="Arial" charset="0"/>
              </a:rPr>
              <a:t>предмет - это новое знание</a:t>
            </a:r>
            <a:r>
              <a:rPr lang="ru-RU" sz="2600" dirty="0">
                <a:latin typeface="Arial" charset="0"/>
              </a:rPr>
              <a:t>, которое намеревается получить исследователь. Он должен найти отражение в гипотезе и научной новизне.</a:t>
            </a: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dirty="0" smtClean="0">
                <a:latin typeface="Arial" charset="0"/>
              </a:rPr>
              <a:t> </a:t>
            </a: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4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7000" b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0400" b="1" dirty="0" smtClean="0">
                <a:solidFill>
                  <a:schemeClr val="tx2"/>
                </a:solidFill>
                <a:latin typeface="Arial" charset="0"/>
              </a:rPr>
              <a:t>Вопросы для самоконтроля</a:t>
            </a: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7000" b="1" dirty="0">
              <a:solidFill>
                <a:schemeClr val="tx2"/>
              </a:solidFill>
              <a:latin typeface="Arial" charset="0"/>
            </a:endParaRP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Сформулируйте определение и назовите основные характерологические особенности научного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Приведите примеры  основных средств научного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специфику педагогического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особенности психологического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выделяют уровни научного исследования?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Проанализируйте профессионально-этические </a:t>
            </a:r>
            <a:r>
              <a:rPr lang="ru-RU" sz="76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 к проведению психолого-педагогического </a:t>
            </a: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>
                <a:latin typeface="Arial" panose="020B0604020202020204" pitchFamily="34" charset="0"/>
                <a:cs typeface="Arial" panose="020B0604020202020204" pitchFamily="34" charset="0"/>
              </a:rPr>
              <a:t>Сформулируйте основные постулаты научной этики и обоснуйте необходимость соблюдения нормы научной этики.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Каковы общие </a:t>
            </a:r>
            <a:r>
              <a:rPr lang="ru-RU" sz="7600" dirty="0">
                <a:latin typeface="Arial" panose="020B0604020202020204" pitchFamily="34" charset="0"/>
                <a:cs typeface="Arial" panose="020B0604020202020204" pitchFamily="34" charset="0"/>
              </a:rPr>
              <a:t>типы научных </a:t>
            </a: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исследований?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выделяют типы </a:t>
            </a:r>
            <a:r>
              <a:rPr lang="ru-RU" sz="7600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 в зависимости от их </a:t>
            </a: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Приведите сравнительный анализ классификации педагогических и психологических исследований.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Проанализируйте тематику педагогических и психологических исследований, представленные на кафедрах педагогики и психологии ИПО.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Каковы этапы планирования психолого-педагогического исследования?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входит в состав методологического аппарата исследования?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Перечислите основные элементы научного аппарата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7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Сущностно</a:t>
            </a:r>
            <a:r>
              <a:rPr lang="ru-RU" sz="7600" dirty="0" smtClean="0">
                <a:latin typeface="Arial" panose="020B0604020202020204" pitchFamily="34" charset="0"/>
                <a:cs typeface="Arial" panose="020B0604020202020204" pitchFamily="34" charset="0"/>
              </a:rPr>
              <a:t>-содержательная </a:t>
            </a:r>
            <a:r>
              <a:rPr lang="ru-RU" sz="7600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характеристика, требования и рекомендации к формулированию основных компонентов научного аппарата исследования. Приведите примеры.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endParaRPr lang="ru-RU" sz="8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endParaRPr lang="ru-RU" sz="6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endParaRPr lang="ru-RU" sz="6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endParaRPr lang="ru-RU" sz="6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just">
              <a:lnSpc>
                <a:spcPct val="90000"/>
              </a:lnSpc>
              <a:buNone/>
            </a:pP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just">
              <a:lnSpc>
                <a:spcPct val="90000"/>
              </a:lnSpc>
              <a:buNone/>
            </a:pPr>
            <a:endParaRPr lang="ru-RU" sz="2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7550" y="6331772"/>
            <a:ext cx="361900" cy="434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24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chemeClr val="tx2"/>
                </a:solidFill>
                <a:latin typeface="Arial" charset="0"/>
              </a:rPr>
              <a:t>Основная литература</a:t>
            </a:r>
            <a:endParaRPr lang="ru-RU" sz="3000" b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lvl="0" algn="just"/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Крылова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М.А. Методология и методы психолого-педагогического исследования : основы теории и практики : учеб. пособие / М.А. Крылова. ? М. : РИОР : ИНФРА-М, 2017. ? 96 с. //http://znanium.com/bookread2.php?book=563742</a:t>
            </a:r>
          </a:p>
          <a:p>
            <a:pPr lvl="0"/>
            <a:r>
              <a:rPr lang="ru-RU" sz="2600" dirty="0"/>
              <a:t>Овчаров А.О. Методология научного исследования: Учебник / А.О. Овчаров, Т.Н. </a:t>
            </a:r>
            <a:r>
              <a:rPr lang="ru-RU" sz="2600" dirty="0" err="1"/>
              <a:t>Овчарова</a:t>
            </a:r>
            <a:r>
              <a:rPr lang="ru-RU" sz="2600" dirty="0"/>
              <a:t>. - М.: НИЦ ИНФРА-М, 2014. - 304 с.//http://znanium.com/bookread2.php?book=427047</a:t>
            </a: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24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-1"/>
            <a:ext cx="8496944" cy="639394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1200" b="1" dirty="0" smtClean="0">
                <a:solidFill>
                  <a:schemeClr val="tx2"/>
                </a:solidFill>
                <a:latin typeface="Arial" charset="0"/>
              </a:rPr>
              <a:t>Дополнительная литература</a:t>
            </a:r>
            <a:endParaRPr lang="ru-RU" sz="11200" b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lvl="0" algn="just"/>
            <a:r>
              <a:rPr lang="ru-RU" sz="8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Загвязинский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 В.И., </a:t>
            </a:r>
            <a:r>
              <a:rPr lang="ru-RU" sz="8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Атаханов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 Р. Методология и методы психолого-педагогического  исследования. – М.: Издательский центр «Академия», 2005. – 208 с.  // http://scibook.net/psihologii-issledovanie/metodologiya-metodyi-psihologo.html</a:t>
            </a:r>
          </a:p>
          <a:p>
            <a:pPr algn="just"/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Кузнецов И. Н. Диссертационные работы. Методика подготовки и оформления [Электронный ресурс] : Учебно-методическое пособие / И. Н. Кузнецов. - 4-е изд. - М.: Издательско-торговая корпорация 'Дашков и К-', 2012. - 488 с. // http://znanium.com/catalog.php?bookinfo=415413</a:t>
            </a:r>
          </a:p>
          <a:p>
            <a:pPr lvl="0" algn="just"/>
            <a:r>
              <a:rPr lang="ru-RU" sz="8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Немов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 Р.С.</a:t>
            </a:r>
            <a:r>
              <a:rPr lang="ru-RU" sz="8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Психология. В 3 кн. - 4-е изд. - М.: </a:t>
            </a:r>
            <a:r>
              <a:rPr lang="ru-RU" sz="8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Гуманит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. изд. центр ВЛАДОС, 2001. - Кн. 3: Психодиагностика. Введение в научное психо­логическое исследование с элементами математической стати­стики. - 640 с.// </a:t>
            </a:r>
            <a:r>
              <a:rPr lang="en-US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.</a:t>
            </a:r>
            <a:r>
              <a:rPr lang="en-US" sz="8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gumer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.</a:t>
            </a:r>
            <a:r>
              <a:rPr lang="en-US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en-US" sz="8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bibliotek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_</a:t>
            </a:r>
            <a:r>
              <a:rPr lang="en-US" sz="8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Buks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en-US" sz="8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Psihol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en-US" sz="8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nemov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3/</a:t>
            </a:r>
            <a:endParaRPr lang="ru-RU" sz="8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Новиков А.М., Новиков Д.А. Методология научного исследования. – М.: </a:t>
            </a:r>
            <a:r>
              <a:rPr lang="ru-RU" sz="8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Либроком</a:t>
            </a:r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, 2010. – 280 с.// </a:t>
            </a:r>
            <a:r>
              <a:rPr lang="ru-RU" sz="8600" u="sng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http://www.methodolog.ru/books/mni.pdf</a:t>
            </a:r>
            <a:endParaRPr lang="ru-RU" sz="8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86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Образцов П.И. Методы и методология психолого-педагогического исследования. – СПб.: Питер, 2004. -268 с.// </a:t>
            </a:r>
            <a:r>
              <a:rPr lang="ru-RU" sz="8600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http://www.studmed.ru/obrazcov-pi-metody-i-metodologiya-psihologo-pedagogicheskogo-issledovaniya_f1ee6de6a4d.html</a:t>
            </a:r>
            <a:endParaRPr lang="ru-RU" sz="8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2015" y="6069761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513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 smtClean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 smtClean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dirty="0" smtClean="0">
                <a:latin typeface="Arial" charset="0"/>
              </a:rPr>
              <a:t>Спасибо за внимание!</a:t>
            </a: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07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ck of book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FF"/>
      </a:dk2>
      <a:lt2>
        <a:srgbClr val="FFFF99"/>
      </a:lt2>
      <a:accent1>
        <a:srgbClr val="009966"/>
      </a:accent1>
      <a:accent2>
        <a:srgbClr val="00CCCC"/>
      </a:accent2>
      <a:accent3>
        <a:srgbClr val="AAAAFF"/>
      </a:accent3>
      <a:accent4>
        <a:srgbClr val="DADADA"/>
      </a:accent4>
      <a:accent5>
        <a:srgbClr val="AACAB8"/>
      </a:accent5>
      <a:accent6>
        <a:srgbClr val="00B9B9"/>
      </a:accent6>
      <a:hlink>
        <a:srgbClr val="000080"/>
      </a:hlink>
      <a:folHlink>
        <a:srgbClr val="9999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71446</TotalTime>
  <Words>8164</Words>
  <Application>Microsoft Office PowerPoint</Application>
  <PresentationFormat>Экран (4:3)</PresentationFormat>
  <Paragraphs>755</Paragraphs>
  <Slides>134</Slides>
  <Notes>50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134</vt:i4>
      </vt:variant>
    </vt:vector>
  </HeadingPairs>
  <TitlesOfParts>
    <vt:vector size="139" baseType="lpstr">
      <vt:lpstr>Тема Office</vt:lpstr>
      <vt:lpstr>Stack of books design template</vt:lpstr>
      <vt:lpstr>1_Тема Office</vt:lpstr>
      <vt:lpstr>Оформление по умолчанию</vt:lpstr>
      <vt:lpstr>Picture</vt:lpstr>
      <vt:lpstr>Презентация PowerPoint</vt:lpstr>
      <vt:lpstr>План</vt:lpstr>
      <vt:lpstr> Деятельность в сфере науки — научное исследование —</vt:lpstr>
      <vt:lpstr>Отличительные признаки научного исследования</vt:lpstr>
      <vt:lpstr>Основные средства научного исследования:</vt:lpstr>
      <vt:lpstr>Педагогическое исследование</vt:lpstr>
      <vt:lpstr>Цель педагогического научного исследования </vt:lpstr>
      <vt:lpstr> Сложность педагогического исследования</vt:lpstr>
      <vt:lpstr>Психологическое исследование</vt:lpstr>
      <vt:lpstr>Уровни  исследований</vt:lpstr>
      <vt:lpstr>При проведении научно-психолого-педагогического исследования необходимо:</vt:lpstr>
      <vt:lpstr>Профессионально-этические требования к проведению психолого-педагогического исследования</vt:lpstr>
      <vt:lpstr>Презентация PowerPoint</vt:lpstr>
      <vt:lpstr>Общие типы научных исследований </vt:lpstr>
      <vt:lpstr>Типы исследования в зависимости от их цели</vt:lpstr>
      <vt:lpstr>Педагогические исследования</vt:lpstr>
      <vt:lpstr>Презентация PowerPoint</vt:lpstr>
      <vt:lpstr>Отличительные черты разработок:</vt:lpstr>
      <vt:lpstr>Презентация PowerPoint</vt:lpstr>
      <vt:lpstr>Обзорно-аналитическое исследование</vt:lpstr>
      <vt:lpstr>  К обзорно-аналитическому исследованию предъявляются следующие основные требования:</vt:lpstr>
      <vt:lpstr>В обзорно-критическом исследовании</vt:lpstr>
      <vt:lpstr>Теоретическое исследование</vt:lpstr>
      <vt:lpstr>В основу эмпирического, или опытного, исследования</vt:lpstr>
      <vt:lpstr>Эмпирическое исследование может быть описательным и объяснительным</vt:lpstr>
      <vt:lpstr>Основная цель методического исследования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Психологические исследования связаны:</vt:lpstr>
      <vt:lpstr>Темы выпускных квалификационных работ (кафедра педагогической психологии) </vt:lpstr>
      <vt:lpstr>Темы выпускных квалификационных работ (кафедра педагогической психологии) </vt:lpstr>
      <vt:lpstr>Темы выпускных квалификационных работ (кафедра педагогики) </vt:lpstr>
      <vt:lpstr>Темы выпускных квалификационных работ (кафедра педагогики) </vt:lpstr>
      <vt:lpstr>Темы выпускных квалификационных работ (кафедра педагогики) </vt:lpstr>
      <vt:lpstr> Темы выпускных квалификационных работ (кафедра методологии обучения и воспитания) </vt:lpstr>
      <vt:lpstr>Планирование психолого-педагогического исследования </vt:lpstr>
      <vt:lpstr>Методологический аппарат включает в себя:</vt:lpstr>
      <vt:lpstr>Научный аппарат психолого-педагогического исследования</vt:lpstr>
      <vt:lpstr>Презентация PowerPoint</vt:lpstr>
      <vt:lpstr>Презентация PowerPoint</vt:lpstr>
      <vt:lpstr>Тема исследования</vt:lpstr>
      <vt:lpstr>Тема исследования</vt:lpstr>
      <vt:lpstr>  Тема исследования. Рекомендации</vt:lpstr>
      <vt:lpstr>Презентация PowerPoint</vt:lpstr>
      <vt:lpstr>Актуальность исследования</vt:lpstr>
      <vt:lpstr>Актуальность исследования </vt:lpstr>
      <vt:lpstr>Следует различать актуальность научного направления в целом с одной стороны,</vt:lpstr>
      <vt:lpstr>При этом важно различать практическую и научную актуальность темы.</vt:lpstr>
      <vt:lpstr>Презентация PowerPoint</vt:lpstr>
      <vt:lpstr>Презентация PowerPoint</vt:lpstr>
      <vt:lpstr>Примеры </vt:lpstr>
      <vt:lpstr>Примеры </vt:lpstr>
      <vt:lpstr>Противоречие. Рекомендации по педагогическим направлениям</vt:lpstr>
      <vt:lpstr>Презентация PowerPoint</vt:lpstr>
      <vt:lpstr>Презентация PowerPoint</vt:lpstr>
      <vt:lpstr>Противоречие  Проблема</vt:lpstr>
      <vt:lpstr>Презентация PowerPoint</vt:lpstr>
      <vt:lpstr>Презентация PowerPoint</vt:lpstr>
      <vt:lpstr> </vt:lpstr>
      <vt:lpstr>Презентация PowerPoint</vt:lpstr>
      <vt:lpstr>Примеры </vt:lpstr>
      <vt:lpstr>Презентация PowerPoint</vt:lpstr>
      <vt:lpstr>Презентация PowerPoint</vt:lpstr>
      <vt:lpstr>Объект исследования</vt:lpstr>
      <vt:lpstr>Презентация PowerPoint</vt:lpstr>
      <vt:lpstr>Предмет исследования</vt:lpstr>
      <vt:lpstr>Презентация PowerPoint</vt:lpstr>
      <vt:lpstr>Презентация PowerPoint</vt:lpstr>
      <vt:lpstr>Пример</vt:lpstr>
      <vt:lpstr>Примеры</vt:lpstr>
      <vt:lpstr>Примеры</vt:lpstr>
      <vt:lpstr>Презентация PowerPoint</vt:lpstr>
      <vt:lpstr>Цели исследования</vt:lpstr>
      <vt:lpstr>     Цели психолого-педагогического исследования могут быть направлены на:</vt:lpstr>
      <vt:lpstr>Основные виды целей психологического исследования:</vt:lpstr>
      <vt:lpstr>Клеше - формулировки цели исследования</vt:lpstr>
      <vt:lpstr>Примеры</vt:lpstr>
      <vt:lpstr>Примеры</vt:lpstr>
      <vt:lpstr>Примеры</vt:lpstr>
      <vt:lpstr>Презентация PowerPoint</vt:lpstr>
      <vt:lpstr>Презентация PowerPoint</vt:lpstr>
      <vt:lpstr>По структуре гипотезы можно разделить на простые и сложные.</vt:lpstr>
      <vt:lpstr>Презентация PowerPoint</vt:lpstr>
      <vt:lpstr>Презентация PowerPoint</vt:lpstr>
      <vt:lpstr>Гипотеза будет научно состоятельной, если отвечает следующим требованиям:</vt:lpstr>
      <vt:lpstr>Основные компоненты гипотезы </vt:lpstr>
      <vt:lpstr>Примеры</vt:lpstr>
      <vt:lpstr>Примеры</vt:lpstr>
      <vt:lpstr>Примеры</vt:lpstr>
      <vt:lpstr>!!! Примеры (по каф. Педагогической психологии</vt:lpstr>
      <vt:lpstr>!!! Примеры (по каф. педагогики)</vt:lpstr>
      <vt:lpstr>!!! Примеры (по каф. педагогики)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психолого-педагогических исследования выделяют три группы задач:</vt:lpstr>
      <vt:lpstr>Презентация PowerPoint</vt:lpstr>
      <vt:lpstr> Примеры (по каф. педагогической психологии)</vt:lpstr>
      <vt:lpstr>Примеры (по каф. Педагогической психологии</vt:lpstr>
      <vt:lpstr>Примеры (по каф. педагогики)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Критерий научной новизны</vt:lpstr>
      <vt:lpstr>  Термины для описания теоретической новизны исследования</vt:lpstr>
      <vt:lpstr>  Термины для описания практической новизны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Научная новизна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Критерий теоретической значимости</vt:lpstr>
      <vt:lpstr>Критерий практической значимости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Max</cp:lastModifiedBy>
  <cp:revision>226</cp:revision>
  <cp:lastPrinted>2018-09-11T04:38:21Z</cp:lastPrinted>
  <dcterms:created xsi:type="dcterms:W3CDTF">2016-09-16T02:16:26Z</dcterms:created>
  <dcterms:modified xsi:type="dcterms:W3CDTF">2019-01-11T06:31:00Z</dcterms:modified>
</cp:coreProperties>
</file>