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66"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2" r:id="rId36"/>
    <p:sldId id="293" r:id="rId37"/>
    <p:sldId id="294" r:id="rId38"/>
    <p:sldId id="295" r:id="rId39"/>
    <p:sldId id="296" r:id="rId40"/>
    <p:sldId id="290" r:id="rId41"/>
    <p:sldId id="291" r:id="rId42"/>
    <p:sldId id="297" r:id="rId43"/>
    <p:sldId id="298" r:id="rId44"/>
    <p:sldId id="299" r:id="rId45"/>
    <p:sldId id="300" r:id="rId46"/>
    <p:sldId id="301" r:id="rId47"/>
    <p:sldId id="302" r:id="rId48"/>
    <p:sldId id="303" r:id="rId49"/>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8" d="100"/>
          <a:sy n="58" d="100"/>
        </p:scale>
        <p:origin x="108" y="1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DD12C943-A69D-47F2-A757-728F76EDE077}" type="datetimeFigureOut">
              <a:rPr lang="ru-RU" smtClean="0"/>
              <a:t>17.11.2018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BB4446D-6B25-449F-99B6-30B826CCC2A2}" type="slidenum">
              <a:rPr lang="ru-RU" smtClean="0"/>
              <a:t>‹#›</a:t>
            </a:fld>
            <a:endParaRPr lang="ru-RU"/>
          </a:p>
        </p:txBody>
      </p:sp>
    </p:spTree>
    <p:extLst>
      <p:ext uri="{BB962C8B-B14F-4D97-AF65-F5344CB8AC3E}">
        <p14:creationId xmlns:p14="http://schemas.microsoft.com/office/powerpoint/2010/main" val="1502434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D12C943-A69D-47F2-A757-728F76EDE077}" type="datetimeFigureOut">
              <a:rPr lang="ru-RU" smtClean="0"/>
              <a:t>17.11.2018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BB4446D-6B25-449F-99B6-30B826CCC2A2}" type="slidenum">
              <a:rPr lang="ru-RU" smtClean="0"/>
              <a:t>‹#›</a:t>
            </a:fld>
            <a:endParaRPr lang="ru-RU"/>
          </a:p>
        </p:txBody>
      </p:sp>
    </p:spTree>
    <p:extLst>
      <p:ext uri="{BB962C8B-B14F-4D97-AF65-F5344CB8AC3E}">
        <p14:creationId xmlns:p14="http://schemas.microsoft.com/office/powerpoint/2010/main" val="616861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DD12C943-A69D-47F2-A757-728F76EDE077}" type="datetimeFigureOut">
              <a:rPr lang="ru-RU" smtClean="0"/>
              <a:t>17.11.2018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BB4446D-6B25-449F-99B6-30B826CCC2A2}" type="slidenum">
              <a:rPr lang="ru-RU" smtClean="0"/>
              <a:t>‹#›</a:t>
            </a:fld>
            <a:endParaRPr lang="ru-RU"/>
          </a:p>
        </p:txBody>
      </p:sp>
    </p:spTree>
    <p:extLst>
      <p:ext uri="{BB962C8B-B14F-4D97-AF65-F5344CB8AC3E}">
        <p14:creationId xmlns:p14="http://schemas.microsoft.com/office/powerpoint/2010/main" val="1605358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DD12C943-A69D-47F2-A757-728F76EDE077}" type="datetimeFigureOut">
              <a:rPr lang="ru-RU" smtClean="0"/>
              <a:t>17.11.2018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BB4446D-6B25-449F-99B6-30B826CCC2A2}" type="slidenum">
              <a:rPr lang="ru-RU" smtClean="0"/>
              <a:t>‹#›</a:t>
            </a:fld>
            <a:endParaRPr lang="ru-RU"/>
          </a:p>
        </p:txBody>
      </p:sp>
    </p:spTree>
    <p:extLst>
      <p:ext uri="{BB962C8B-B14F-4D97-AF65-F5344CB8AC3E}">
        <p14:creationId xmlns:p14="http://schemas.microsoft.com/office/powerpoint/2010/main" val="16320035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DD12C943-A69D-47F2-A757-728F76EDE077}" type="datetimeFigureOut">
              <a:rPr lang="ru-RU" smtClean="0"/>
              <a:t>17.11.2018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6BB4446D-6B25-449F-99B6-30B826CCC2A2}" type="slidenum">
              <a:rPr lang="ru-RU" smtClean="0"/>
              <a:t>‹#›</a:t>
            </a:fld>
            <a:endParaRPr lang="ru-RU"/>
          </a:p>
        </p:txBody>
      </p:sp>
    </p:spTree>
    <p:extLst>
      <p:ext uri="{BB962C8B-B14F-4D97-AF65-F5344CB8AC3E}">
        <p14:creationId xmlns:p14="http://schemas.microsoft.com/office/powerpoint/2010/main" val="28995390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DD12C943-A69D-47F2-A757-728F76EDE077}" type="datetimeFigureOut">
              <a:rPr lang="ru-RU" smtClean="0"/>
              <a:t>17.11.2018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6BB4446D-6B25-449F-99B6-30B826CCC2A2}" type="slidenum">
              <a:rPr lang="ru-RU" smtClean="0"/>
              <a:t>‹#›</a:t>
            </a:fld>
            <a:endParaRPr lang="ru-RU"/>
          </a:p>
        </p:txBody>
      </p:sp>
    </p:spTree>
    <p:extLst>
      <p:ext uri="{BB962C8B-B14F-4D97-AF65-F5344CB8AC3E}">
        <p14:creationId xmlns:p14="http://schemas.microsoft.com/office/powerpoint/2010/main" val="1419294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DD12C943-A69D-47F2-A757-728F76EDE077}" type="datetimeFigureOut">
              <a:rPr lang="ru-RU" smtClean="0"/>
              <a:t>17.11.2018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6BB4446D-6B25-449F-99B6-30B826CCC2A2}" type="slidenum">
              <a:rPr lang="ru-RU" smtClean="0"/>
              <a:t>‹#›</a:t>
            </a:fld>
            <a:endParaRPr lang="ru-RU"/>
          </a:p>
        </p:txBody>
      </p:sp>
    </p:spTree>
    <p:extLst>
      <p:ext uri="{BB962C8B-B14F-4D97-AF65-F5344CB8AC3E}">
        <p14:creationId xmlns:p14="http://schemas.microsoft.com/office/powerpoint/2010/main" val="39695804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DD12C943-A69D-47F2-A757-728F76EDE077}" type="datetimeFigureOut">
              <a:rPr lang="ru-RU" smtClean="0"/>
              <a:t>17.11.2018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BB4446D-6B25-449F-99B6-30B826CCC2A2}" type="slidenum">
              <a:rPr lang="ru-RU" smtClean="0"/>
              <a:t>‹#›</a:t>
            </a:fld>
            <a:endParaRPr lang="ru-RU"/>
          </a:p>
        </p:txBody>
      </p:sp>
    </p:spTree>
    <p:extLst>
      <p:ext uri="{BB962C8B-B14F-4D97-AF65-F5344CB8AC3E}">
        <p14:creationId xmlns:p14="http://schemas.microsoft.com/office/powerpoint/2010/main" val="27570253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DD12C943-A69D-47F2-A757-728F76EDE077}" type="datetimeFigureOut">
              <a:rPr lang="ru-RU" smtClean="0"/>
              <a:t>17.11.2018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BB4446D-6B25-449F-99B6-30B826CCC2A2}" type="slidenum">
              <a:rPr lang="ru-RU" smtClean="0"/>
              <a:t>‹#›</a:t>
            </a:fld>
            <a:endParaRPr lang="ru-RU"/>
          </a:p>
        </p:txBody>
      </p:sp>
    </p:spTree>
    <p:extLst>
      <p:ext uri="{BB962C8B-B14F-4D97-AF65-F5344CB8AC3E}">
        <p14:creationId xmlns:p14="http://schemas.microsoft.com/office/powerpoint/2010/main" val="34716473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D12C943-A69D-47F2-A757-728F76EDE077}" type="datetimeFigureOut">
              <a:rPr lang="ru-RU" smtClean="0"/>
              <a:t>17.11.2018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BB4446D-6B25-449F-99B6-30B826CCC2A2}" type="slidenum">
              <a:rPr lang="ru-RU" smtClean="0"/>
              <a:t>‹#›</a:t>
            </a:fld>
            <a:endParaRPr lang="ru-RU"/>
          </a:p>
        </p:txBody>
      </p:sp>
    </p:spTree>
    <p:extLst>
      <p:ext uri="{BB962C8B-B14F-4D97-AF65-F5344CB8AC3E}">
        <p14:creationId xmlns:p14="http://schemas.microsoft.com/office/powerpoint/2010/main" val="33284014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D12C943-A69D-47F2-A757-728F76EDE077}" type="datetimeFigureOut">
              <a:rPr lang="ru-RU" smtClean="0"/>
              <a:t>17.11.2018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BB4446D-6B25-449F-99B6-30B826CCC2A2}" type="slidenum">
              <a:rPr lang="ru-RU" smtClean="0"/>
              <a:t>‹#›</a:t>
            </a:fld>
            <a:endParaRPr lang="ru-RU"/>
          </a:p>
        </p:txBody>
      </p:sp>
    </p:spTree>
    <p:extLst>
      <p:ext uri="{BB962C8B-B14F-4D97-AF65-F5344CB8AC3E}">
        <p14:creationId xmlns:p14="http://schemas.microsoft.com/office/powerpoint/2010/main" val="10139126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12C943-A69D-47F2-A757-728F76EDE077}" type="datetimeFigureOut">
              <a:rPr lang="ru-RU" smtClean="0"/>
              <a:t>17.11.2018</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B4446D-6B25-449F-99B6-30B826CCC2A2}" type="slidenum">
              <a:rPr lang="ru-RU" smtClean="0"/>
              <a:t>‹#›</a:t>
            </a:fld>
            <a:endParaRPr lang="ru-RU"/>
          </a:p>
        </p:txBody>
      </p:sp>
    </p:spTree>
    <p:extLst>
      <p:ext uri="{BB962C8B-B14F-4D97-AF65-F5344CB8AC3E}">
        <p14:creationId xmlns:p14="http://schemas.microsoft.com/office/powerpoint/2010/main" val="11367873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Стеки и очереди</a:t>
            </a:r>
            <a:endParaRPr lang="ru-RU" dirty="0"/>
          </a:p>
        </p:txBody>
      </p:sp>
      <p:sp>
        <p:nvSpPr>
          <p:cNvPr id="3" name="Подзаголовок 2"/>
          <p:cNvSpPr>
            <a:spLocks noGrp="1"/>
          </p:cNvSpPr>
          <p:nvPr>
            <p:ph type="subTitle" idx="1"/>
          </p:nvPr>
        </p:nvSpPr>
        <p:spPr/>
        <p:txBody>
          <a:bodyPr/>
          <a:lstStyle/>
          <a:p>
            <a:endParaRPr lang="ru-RU"/>
          </a:p>
        </p:txBody>
      </p:sp>
    </p:spTree>
    <p:extLst>
      <p:ext uri="{BB962C8B-B14F-4D97-AF65-F5344CB8AC3E}">
        <p14:creationId xmlns:p14="http://schemas.microsoft.com/office/powerpoint/2010/main" val="34392524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16024"/>
          </a:xfrm>
        </p:spPr>
        <p:txBody>
          <a:bodyPr>
            <a:normAutofit fontScale="90000"/>
          </a:bodyPr>
          <a:lstStyle/>
          <a:p>
            <a:pPr algn="ctr"/>
            <a:r>
              <a:rPr lang="ru-RU" dirty="0"/>
              <a:t>Абстрактные типы данных</a:t>
            </a:r>
          </a:p>
        </p:txBody>
      </p:sp>
      <p:sp>
        <p:nvSpPr>
          <p:cNvPr id="3" name="Объект 2"/>
          <p:cNvSpPr>
            <a:spLocks noGrp="1"/>
          </p:cNvSpPr>
          <p:nvPr>
            <p:ph idx="1"/>
          </p:nvPr>
        </p:nvSpPr>
        <p:spPr>
          <a:xfrm>
            <a:off x="838200" y="881150"/>
            <a:ext cx="10515600" cy="5295813"/>
          </a:xfrm>
        </p:spPr>
        <p:txBody>
          <a:bodyPr>
            <a:normAutofit fontScale="92500" lnSpcReduction="10000"/>
          </a:bodyPr>
          <a:lstStyle/>
          <a:p>
            <a:pPr marL="0" indent="0">
              <a:buNone/>
            </a:pPr>
            <a:r>
              <a:rPr lang="ru-RU" dirty="0" smtClean="0"/>
              <a:t>Когда хотят отделить понятие об операциях от конкретного представления тех или иных данных, говорят, что задается абстрактный тип данных. Абстрактный тип данных можно определить, если перечислить все операции, разрешенные над значениями этого типа, и задать правила, которым должны удовлетворять эти операции. В теории программирования такие правила часто задаются с помощью специальных уравнений или аксиом; мы, однако, будем ограничиваться словесным описанием правил, которым должны удовлетворять такие операции.</a:t>
            </a:r>
          </a:p>
          <a:p>
            <a:pPr marL="0" indent="0">
              <a:buNone/>
            </a:pPr>
            <a:r>
              <a:rPr lang="ru-RU" dirty="0" smtClean="0"/>
              <a:t>В качестве примера абстрактного типа данных рассмотрим понятие абстрактной даты, задающей число, месяц и год григорианского календаря. Легко представить себе набор операций, которые можно выполнять над датами. Это операции доступа, позволяющие проверить или установить конкретное значение числа, месяца или года заданной даты, операции арифметического сдвига даты на заданное число дней, месяцев или лет, операции сравнения дат.</a:t>
            </a:r>
          </a:p>
          <a:p>
            <a:endParaRPr lang="ru-RU" dirty="0"/>
          </a:p>
        </p:txBody>
      </p:sp>
    </p:spTree>
    <p:extLst>
      <p:ext uri="{BB962C8B-B14F-4D97-AF65-F5344CB8AC3E}">
        <p14:creationId xmlns:p14="http://schemas.microsoft.com/office/powerpoint/2010/main" val="25721788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7013"/>
          </a:xfrm>
        </p:spPr>
        <p:txBody>
          <a:bodyPr>
            <a:normAutofit fontScale="90000"/>
          </a:bodyPr>
          <a:lstStyle/>
          <a:p>
            <a:endParaRPr lang="ru-RU" dirty="0"/>
          </a:p>
        </p:txBody>
      </p:sp>
      <p:sp>
        <p:nvSpPr>
          <p:cNvPr id="3" name="Объект 2"/>
          <p:cNvSpPr>
            <a:spLocks noGrp="1"/>
          </p:cNvSpPr>
          <p:nvPr>
            <p:ph idx="1"/>
          </p:nvPr>
        </p:nvSpPr>
        <p:spPr>
          <a:xfrm>
            <a:off x="838200" y="714895"/>
            <a:ext cx="10515600" cy="5462068"/>
          </a:xfrm>
        </p:spPr>
        <p:txBody>
          <a:bodyPr>
            <a:normAutofit fontScale="92500" lnSpcReduction="20000"/>
          </a:bodyPr>
          <a:lstStyle/>
          <a:p>
            <a:pPr marL="0" indent="0">
              <a:buNone/>
            </a:pPr>
            <a:r>
              <a:rPr lang="ru-RU" dirty="0" smtClean="0"/>
              <a:t>Можно сказать, что абстрактный тип данных ’’дата” представлен множеством характерных для этого типа операций, при этом между операциями должны существовать определенные отношения. Например, если в наборе операций имеются операции сравнения дат и операции увеличения и уменьшения даты на заданное количество дней, то имеет смысл задать следующую аксиому: ’’дата, увеличенная на положительное число дней, больше исходной даты".</a:t>
            </a:r>
          </a:p>
          <a:p>
            <a:pPr marL="0" indent="0">
              <a:buNone/>
            </a:pPr>
            <a:r>
              <a:rPr lang="ru-RU" dirty="0" smtClean="0"/>
              <a:t>Задать набор операций сравнительно нетрудно, надо лишь определить, какой тип имеют аргументы этих операций и каков тип результата операций. Задать исчерпывающий набор аксиом, который бы полностью характеризовал поведение объектов этого типа данных, значительно сложнее. Аксиоматика такого рода и способы ее задания являются предметом серьезных научных исследований. При программировании абстрактных типов данных обычно вместо строгих аксиом дают пояснения, раскрывающие смысл операций над абстрактным типом данных. Считается, что таких пояснений при наличии здравого смысла вполне достаточно для практических нужд.</a:t>
            </a:r>
          </a:p>
          <a:p>
            <a:endParaRPr lang="ru-RU" dirty="0"/>
          </a:p>
        </p:txBody>
      </p:sp>
    </p:spTree>
    <p:extLst>
      <p:ext uri="{BB962C8B-B14F-4D97-AF65-F5344CB8AC3E}">
        <p14:creationId xmlns:p14="http://schemas.microsoft.com/office/powerpoint/2010/main" val="19075231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7013"/>
          </a:xfrm>
        </p:spPr>
        <p:txBody>
          <a:bodyPr>
            <a:normAutofit fontScale="90000"/>
          </a:bodyPr>
          <a:lstStyle/>
          <a:p>
            <a:endParaRPr lang="ru-RU" dirty="0"/>
          </a:p>
        </p:txBody>
      </p:sp>
      <p:sp>
        <p:nvSpPr>
          <p:cNvPr id="3" name="Объект 2"/>
          <p:cNvSpPr>
            <a:spLocks noGrp="1"/>
          </p:cNvSpPr>
          <p:nvPr>
            <p:ph idx="1"/>
          </p:nvPr>
        </p:nvSpPr>
        <p:spPr>
          <a:xfrm>
            <a:off x="838200" y="598516"/>
            <a:ext cx="10515600" cy="5578447"/>
          </a:xfrm>
        </p:spPr>
        <p:txBody>
          <a:bodyPr>
            <a:normAutofit fontScale="92500" lnSpcReduction="20000"/>
          </a:bodyPr>
          <a:lstStyle/>
          <a:p>
            <a:pPr marL="0" indent="0">
              <a:buNone/>
            </a:pPr>
            <a:r>
              <a:rPr lang="ru-RU" dirty="0" smtClean="0"/>
              <a:t>Чтобы описать набор операций некоторого абстрактного типа данных на языке C++, требуется определить класс, в котором эти операции будут объявлены как методы класса. Можно сказать, что такое описание определяет интерфейс взаимодействия с абстрактным типом данных. Поскольку чаще всего никакой реализации этих методов непосредственно в интерфейсе не подразумевается, то можно не задавать тела соответствующих функций, оставляя их "чистыми". Разумеется, это означает, что объектов описанного класса не существует, а соответствующий класс называется в C++ абстрактным классом. Такой класс будет служить базовым классом для реализации конкретных представлений (воплощений, реализаций) объектов, заданных абстрактно.</a:t>
            </a:r>
          </a:p>
          <a:p>
            <a:pPr marL="0" indent="0">
              <a:buNone/>
            </a:pPr>
            <a:r>
              <a:rPr lang="ru-RU" dirty="0" smtClean="0"/>
              <a:t>Для того чтобы задать ’’аксиоматику” описываемого абстрактного типа данных, при описании операций вставляют комментарии, разъясняющие смысл выполняемых операций. Кроме того, в большинстве случаев будет разумным определить виртуальный деструктор с пустым телом, поскольку, возможно, потребуется определять деструкторы в классах, реализующих данный интерфейс.</a:t>
            </a:r>
          </a:p>
          <a:p>
            <a:endParaRPr lang="ru-RU" dirty="0"/>
          </a:p>
        </p:txBody>
      </p:sp>
    </p:spTree>
    <p:extLst>
      <p:ext uri="{BB962C8B-B14F-4D97-AF65-F5344CB8AC3E}">
        <p14:creationId xmlns:p14="http://schemas.microsoft.com/office/powerpoint/2010/main" val="37789383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482773"/>
          </a:xfrm>
        </p:spPr>
        <p:txBody>
          <a:bodyPr>
            <a:normAutofit fontScale="90000"/>
          </a:bodyPr>
          <a:lstStyle/>
          <a:p>
            <a:pPr algn="ctr"/>
            <a:r>
              <a:rPr lang="ru-RU" dirty="0" smtClean="0"/>
              <a:t>Стеки и очереди</a:t>
            </a:r>
            <a:endParaRPr lang="ru-RU" dirty="0"/>
          </a:p>
        </p:txBody>
      </p:sp>
      <p:sp>
        <p:nvSpPr>
          <p:cNvPr id="3" name="Объект 2"/>
          <p:cNvSpPr>
            <a:spLocks noGrp="1"/>
          </p:cNvSpPr>
          <p:nvPr>
            <p:ph idx="1"/>
          </p:nvPr>
        </p:nvSpPr>
        <p:spPr>
          <a:xfrm>
            <a:off x="838200" y="847898"/>
            <a:ext cx="10515600" cy="5329065"/>
          </a:xfrm>
        </p:spPr>
        <p:txBody>
          <a:bodyPr>
            <a:normAutofit fontScale="85000" lnSpcReduction="20000"/>
          </a:bodyPr>
          <a:lstStyle/>
          <a:p>
            <a:pPr marL="0" indent="0">
              <a:buNone/>
            </a:pPr>
            <a:r>
              <a:rPr lang="ru-RU" dirty="0" smtClean="0"/>
              <a:t>Покажем, как принцип абстрактных типов данных применяется для описания таких важных для программирования понятий, как стеки и очереди. В соответствии с этим принципом будем вводить новые типы данных, перечисляя и описывая не столько структуру объектов, сколько операции над ними. Разумеется, в конкретных приложениях будет нужно представить какую-либо конкретную структуру (реализацию) объектов. Мы тоже предложим несколько способов реализации стеков и очередей, конечно, не исчерпывающих весь спектр возможных реализаций. Тем не менее, независимо от способа представления, состав операций и способы их вызова останутся практически неизменными, а это и определяет то, что мы имеем дело с одним и тем же типом данных.</a:t>
            </a:r>
          </a:p>
          <a:p>
            <a:pPr marL="0" indent="0">
              <a:buNone/>
            </a:pPr>
            <a:r>
              <a:rPr lang="ru-RU" dirty="0" smtClean="0"/>
              <a:t>Стеком назовем последовательность элементов одного и того же типа, к которой можно добавлять и убирать элементы, причем как добавление новых элементов, так и удаление старых производится с одного и того же конца этой последовательности, называемого вершиной стека. Иначе говоря, при удалении элемента удаляется всегда тот элемент, который был последним добавлен в стек, таким образом, элементы удаляются в порядке, обратном порядку добавления элементов </a:t>
            </a:r>
          </a:p>
          <a:p>
            <a:endParaRPr lang="ru-RU" dirty="0"/>
          </a:p>
        </p:txBody>
      </p:sp>
    </p:spTree>
    <p:extLst>
      <p:ext uri="{BB962C8B-B14F-4D97-AF65-F5344CB8AC3E}">
        <p14:creationId xmlns:p14="http://schemas.microsoft.com/office/powerpoint/2010/main" val="30813212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7013"/>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2510444" y="612011"/>
            <a:ext cx="6982691" cy="2736732"/>
          </a:xfrm>
          <a:prstGeom prst="rect">
            <a:avLst/>
          </a:prstGeom>
        </p:spPr>
      </p:pic>
      <p:pic>
        <p:nvPicPr>
          <p:cNvPr id="5" name="Рисунок 4"/>
          <p:cNvPicPr>
            <a:picLocks noChangeAspect="1"/>
          </p:cNvPicPr>
          <p:nvPr/>
        </p:nvPicPr>
        <p:blipFill>
          <a:blip r:embed="rId3"/>
          <a:stretch>
            <a:fillRect/>
          </a:stretch>
        </p:blipFill>
        <p:spPr>
          <a:xfrm>
            <a:off x="2510444" y="3478616"/>
            <a:ext cx="6866312" cy="2821204"/>
          </a:xfrm>
          <a:prstGeom prst="rect">
            <a:avLst/>
          </a:prstGeom>
        </p:spPr>
      </p:pic>
    </p:spTree>
    <p:extLst>
      <p:ext uri="{BB962C8B-B14F-4D97-AF65-F5344CB8AC3E}">
        <p14:creationId xmlns:p14="http://schemas.microsoft.com/office/powerpoint/2010/main" val="42143819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50264"/>
          </a:xfrm>
        </p:spPr>
        <p:txBody>
          <a:bodyPr>
            <a:normAutofit fontScale="90000"/>
          </a:bodyPr>
          <a:lstStyle/>
          <a:p>
            <a:endParaRPr lang="ru-RU" dirty="0"/>
          </a:p>
        </p:txBody>
      </p:sp>
      <p:sp>
        <p:nvSpPr>
          <p:cNvPr id="3" name="Объект 2"/>
          <p:cNvSpPr>
            <a:spLocks noGrp="1"/>
          </p:cNvSpPr>
          <p:nvPr>
            <p:ph idx="1"/>
          </p:nvPr>
        </p:nvSpPr>
        <p:spPr>
          <a:xfrm>
            <a:off x="838200" y="698269"/>
            <a:ext cx="10515600" cy="5478694"/>
          </a:xfrm>
        </p:spPr>
        <p:txBody>
          <a:bodyPr/>
          <a:lstStyle/>
          <a:p>
            <a:pPr marL="0" indent="0">
              <a:buNone/>
            </a:pPr>
            <a:r>
              <a:rPr lang="ru-RU" dirty="0" smtClean="0"/>
              <a:t>Различают ограниченные и неограниченные стеки. В первом случае количество элементов стека ограничивается некоторым числом. При попытке добавить элемент в ограниченный стек, содержащий максимальное количество элементов, возникает исключительная ситуация. Обычно в таком случае в программе можно определить реакцию на возникновение такой ситуации. Во втором случае размер стека ограничен только наличием доступной памяти.</a:t>
            </a:r>
          </a:p>
          <a:p>
            <a:pPr marL="0" indent="0">
              <a:buNone/>
            </a:pPr>
            <a:r>
              <a:rPr lang="ru-RU" dirty="0" smtClean="0"/>
              <a:t>Набор операций, характеризующих стек как абстрактный тип данных, вполне традиционный и легко может быть описан в виде следующего интерфейса:</a:t>
            </a:r>
            <a:endParaRPr lang="ru-RU" dirty="0"/>
          </a:p>
        </p:txBody>
      </p:sp>
    </p:spTree>
    <p:extLst>
      <p:ext uri="{BB962C8B-B14F-4D97-AF65-F5344CB8AC3E}">
        <p14:creationId xmlns:p14="http://schemas.microsoft.com/office/powerpoint/2010/main" val="30935150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7013"/>
          </a:xfrm>
        </p:spPr>
        <p:txBody>
          <a:bodyPr>
            <a:normAutofit fontScale="90000"/>
          </a:bodyPr>
          <a:lstStyle/>
          <a:p>
            <a:endParaRPr lang="ru-RU" dirty="0"/>
          </a:p>
        </p:txBody>
      </p:sp>
      <p:sp>
        <p:nvSpPr>
          <p:cNvPr id="3" name="Объект 2"/>
          <p:cNvSpPr>
            <a:spLocks noGrp="1"/>
          </p:cNvSpPr>
          <p:nvPr>
            <p:ph idx="1"/>
          </p:nvPr>
        </p:nvSpPr>
        <p:spPr>
          <a:xfrm>
            <a:off x="838200" y="631767"/>
            <a:ext cx="10515600" cy="5545196"/>
          </a:xfrm>
        </p:spPr>
        <p:txBody>
          <a:bodyPr>
            <a:normAutofit fontScale="85000" lnSpcReduction="20000"/>
          </a:bodyPr>
          <a:lstStyle/>
          <a:p>
            <a:pPr marL="0" indent="0">
              <a:spcBef>
                <a:spcPts val="0"/>
              </a:spcBef>
              <a:buNone/>
            </a:pPr>
            <a:r>
              <a:rPr lang="ru-RU" dirty="0" smtClean="0"/>
              <a:t>//==============================================================</a:t>
            </a:r>
          </a:p>
          <a:p>
            <a:pPr marL="0" indent="0">
              <a:spcBef>
                <a:spcPts val="0"/>
              </a:spcBef>
              <a:buNone/>
            </a:pPr>
            <a:r>
              <a:rPr lang="ru-RU" dirty="0" smtClean="0"/>
              <a:t>// Шаблон классов </a:t>
            </a:r>
            <a:r>
              <a:rPr lang="en-US" dirty="0" smtClean="0"/>
              <a:t>Stack </a:t>
            </a:r>
            <a:r>
              <a:rPr lang="ru-RU" dirty="0" smtClean="0"/>
              <a:t>представляет понятие абстрактного стека</a:t>
            </a:r>
          </a:p>
          <a:p>
            <a:pPr marL="0" indent="0">
              <a:spcBef>
                <a:spcPts val="0"/>
              </a:spcBef>
              <a:buNone/>
            </a:pPr>
            <a:r>
              <a:rPr lang="ru-RU" dirty="0" smtClean="0"/>
              <a:t>//==============================================================</a:t>
            </a:r>
          </a:p>
          <a:p>
            <a:pPr marL="0" indent="0">
              <a:spcBef>
                <a:spcPts val="0"/>
              </a:spcBef>
              <a:buNone/>
            </a:pPr>
            <a:r>
              <a:rPr lang="en-US" dirty="0" smtClean="0"/>
              <a:t>template &lt;class T&gt;</a:t>
            </a:r>
          </a:p>
          <a:p>
            <a:pPr marL="0" indent="0">
              <a:spcBef>
                <a:spcPts val="0"/>
              </a:spcBef>
              <a:buNone/>
            </a:pPr>
            <a:r>
              <a:rPr lang="en-US" dirty="0" smtClean="0"/>
              <a:t>class Stack {</a:t>
            </a:r>
          </a:p>
          <a:p>
            <a:pPr marL="0" indent="0">
              <a:spcBef>
                <a:spcPts val="0"/>
              </a:spcBef>
              <a:buNone/>
            </a:pPr>
            <a:r>
              <a:rPr lang="en-US" dirty="0" smtClean="0"/>
              <a:t>public:</a:t>
            </a:r>
          </a:p>
          <a:p>
            <a:pPr marL="0" indent="0">
              <a:spcBef>
                <a:spcPts val="0"/>
              </a:spcBef>
              <a:buNone/>
            </a:pPr>
            <a:r>
              <a:rPr lang="en-US" dirty="0" smtClean="0"/>
              <a:t>  // </a:t>
            </a:r>
            <a:r>
              <a:rPr lang="ru-RU" dirty="0" smtClean="0"/>
              <a:t>Виртуальный деструктор для переопределения его в классах-наследниках</a:t>
            </a:r>
          </a:p>
          <a:p>
            <a:pPr marL="0" indent="0">
              <a:spcBef>
                <a:spcPts val="0"/>
              </a:spcBef>
              <a:buNone/>
            </a:pPr>
            <a:r>
              <a:rPr lang="ru-RU" dirty="0" smtClean="0"/>
              <a:t>  </a:t>
            </a:r>
            <a:r>
              <a:rPr lang="en-US" dirty="0" smtClean="0"/>
              <a:t>virtual ~Stack() {}</a:t>
            </a:r>
          </a:p>
          <a:p>
            <a:pPr marL="0" indent="0">
              <a:spcBef>
                <a:spcPts val="0"/>
              </a:spcBef>
              <a:buNone/>
            </a:pPr>
            <a:r>
              <a:rPr lang="en-US" dirty="0" smtClean="0"/>
              <a:t>  // </a:t>
            </a:r>
            <a:r>
              <a:rPr lang="ru-RU" dirty="0" smtClean="0"/>
              <a:t>Абстрактные операции со стеком.</a:t>
            </a:r>
          </a:p>
          <a:p>
            <a:pPr marL="0" indent="0">
              <a:spcBef>
                <a:spcPts val="0"/>
              </a:spcBef>
              <a:buNone/>
            </a:pPr>
            <a:r>
              <a:rPr lang="ru-RU" dirty="0" smtClean="0"/>
              <a:t>  // Добавление элемента на вершину стека.</a:t>
            </a:r>
          </a:p>
          <a:p>
            <a:pPr marL="0" indent="0">
              <a:spcBef>
                <a:spcPts val="0"/>
              </a:spcBef>
              <a:buNone/>
            </a:pPr>
            <a:r>
              <a:rPr lang="ru-RU" dirty="0" smtClean="0"/>
              <a:t>  </a:t>
            </a:r>
            <a:r>
              <a:rPr lang="en-US" dirty="0" smtClean="0"/>
              <a:t>virtual void push(</a:t>
            </a:r>
            <a:r>
              <a:rPr lang="en-US" dirty="0" err="1" smtClean="0"/>
              <a:t>const</a:t>
            </a:r>
            <a:r>
              <a:rPr lang="en-US" dirty="0" smtClean="0"/>
              <a:t> T &amp; e) = 0;</a:t>
            </a:r>
          </a:p>
          <a:p>
            <a:pPr marL="0" indent="0">
              <a:spcBef>
                <a:spcPts val="0"/>
              </a:spcBef>
              <a:buNone/>
            </a:pPr>
            <a:r>
              <a:rPr lang="en-US" dirty="0" smtClean="0"/>
              <a:t>  // </a:t>
            </a:r>
            <a:r>
              <a:rPr lang="ru-RU" dirty="0" smtClean="0"/>
              <a:t>Удаление верхнего элемента. </a:t>
            </a:r>
          </a:p>
          <a:p>
            <a:pPr marL="0" indent="0">
              <a:spcBef>
                <a:spcPts val="0"/>
              </a:spcBef>
              <a:buNone/>
            </a:pPr>
            <a:r>
              <a:rPr lang="ru-RU" dirty="0" smtClean="0"/>
              <a:t>  // Ситуация </a:t>
            </a:r>
            <a:r>
              <a:rPr lang="en-US" dirty="0" err="1" smtClean="0"/>
              <a:t>StackUnderflow</a:t>
            </a:r>
            <a:r>
              <a:rPr lang="en-US" dirty="0" smtClean="0"/>
              <a:t> </a:t>
            </a:r>
            <a:r>
              <a:rPr lang="ru-RU" dirty="0" smtClean="0"/>
              <a:t>может возникнуть, если элементов вовсе нет.</a:t>
            </a:r>
          </a:p>
          <a:p>
            <a:pPr marL="0" indent="0">
              <a:spcBef>
                <a:spcPts val="0"/>
              </a:spcBef>
              <a:buNone/>
            </a:pPr>
            <a:r>
              <a:rPr lang="ru-RU" dirty="0" smtClean="0"/>
              <a:t>  </a:t>
            </a:r>
            <a:r>
              <a:rPr lang="en-US" dirty="0" smtClean="0"/>
              <a:t>virtual void pop() = 0;</a:t>
            </a:r>
          </a:p>
          <a:p>
            <a:pPr marL="0" indent="0">
              <a:spcBef>
                <a:spcPts val="0"/>
              </a:spcBef>
              <a:buNone/>
            </a:pPr>
            <a:r>
              <a:rPr lang="en-US" dirty="0" smtClean="0"/>
              <a:t>  // </a:t>
            </a:r>
            <a:r>
              <a:rPr lang="ru-RU" dirty="0" smtClean="0"/>
              <a:t>Проверка, есть ли элементы в стеке</a:t>
            </a:r>
          </a:p>
          <a:p>
            <a:pPr marL="0" indent="0">
              <a:spcBef>
                <a:spcPts val="0"/>
              </a:spcBef>
              <a:buNone/>
            </a:pPr>
            <a:r>
              <a:rPr lang="ru-RU" dirty="0" smtClean="0"/>
              <a:t>  </a:t>
            </a:r>
            <a:r>
              <a:rPr lang="en-US" dirty="0" smtClean="0"/>
              <a:t>virtual bool empty() = 0;</a:t>
            </a:r>
          </a:p>
          <a:p>
            <a:pPr marL="0" indent="0">
              <a:spcBef>
                <a:spcPts val="0"/>
              </a:spcBef>
              <a:buNone/>
            </a:pPr>
            <a:r>
              <a:rPr lang="en-US" dirty="0" smtClean="0"/>
              <a:t>  // </a:t>
            </a:r>
            <a:r>
              <a:rPr lang="ru-RU" dirty="0" smtClean="0"/>
              <a:t>Две функции доступа к элементу, лежащему на вершине стека.</a:t>
            </a:r>
          </a:p>
          <a:p>
            <a:pPr marL="0" indent="0">
              <a:spcBef>
                <a:spcPts val="0"/>
              </a:spcBef>
              <a:buNone/>
            </a:pPr>
            <a:r>
              <a:rPr lang="ru-RU" dirty="0" smtClean="0"/>
              <a:t>  </a:t>
            </a:r>
            <a:r>
              <a:rPr lang="en-US" dirty="0" smtClean="0"/>
              <a:t>virtual T &amp; top() = 0;</a:t>
            </a:r>
          </a:p>
          <a:p>
            <a:pPr marL="0" indent="0">
              <a:spcBef>
                <a:spcPts val="0"/>
              </a:spcBef>
              <a:buNone/>
            </a:pPr>
            <a:r>
              <a:rPr lang="en-US" dirty="0" smtClean="0"/>
              <a:t>  virtual </a:t>
            </a:r>
            <a:r>
              <a:rPr lang="en-US" dirty="0" err="1" smtClean="0"/>
              <a:t>const</a:t>
            </a:r>
            <a:r>
              <a:rPr lang="en-US" dirty="0" smtClean="0"/>
              <a:t> T &amp; top() </a:t>
            </a:r>
            <a:r>
              <a:rPr lang="en-US" dirty="0" err="1" smtClean="0"/>
              <a:t>const</a:t>
            </a:r>
            <a:r>
              <a:rPr lang="en-US" dirty="0" smtClean="0"/>
              <a:t> = 0;</a:t>
            </a:r>
          </a:p>
          <a:p>
            <a:pPr marL="0" indent="0">
              <a:spcBef>
                <a:spcPts val="0"/>
              </a:spcBef>
              <a:buNone/>
            </a:pPr>
            <a:r>
              <a:rPr lang="en-US" dirty="0" smtClean="0"/>
              <a:t>};</a:t>
            </a:r>
            <a:endParaRPr lang="ru-RU" dirty="0"/>
          </a:p>
        </p:txBody>
      </p:sp>
    </p:spTree>
    <p:extLst>
      <p:ext uri="{BB962C8B-B14F-4D97-AF65-F5344CB8AC3E}">
        <p14:creationId xmlns:p14="http://schemas.microsoft.com/office/powerpoint/2010/main" val="25819529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50264"/>
          </a:xfrm>
        </p:spPr>
        <p:txBody>
          <a:bodyPr>
            <a:normAutofit fontScale="90000"/>
          </a:bodyPr>
          <a:lstStyle/>
          <a:p>
            <a:endParaRPr lang="ru-RU" dirty="0"/>
          </a:p>
        </p:txBody>
      </p:sp>
      <p:sp>
        <p:nvSpPr>
          <p:cNvPr id="3" name="Объект 2"/>
          <p:cNvSpPr>
            <a:spLocks noGrp="1"/>
          </p:cNvSpPr>
          <p:nvPr>
            <p:ph idx="1"/>
          </p:nvPr>
        </p:nvSpPr>
        <p:spPr>
          <a:xfrm>
            <a:off x="838200" y="748145"/>
            <a:ext cx="10515600" cy="5428818"/>
          </a:xfrm>
        </p:spPr>
        <p:txBody>
          <a:bodyPr>
            <a:normAutofit lnSpcReduction="10000"/>
          </a:bodyPr>
          <a:lstStyle/>
          <a:p>
            <a:pPr marL="0" indent="0">
              <a:buNone/>
            </a:pPr>
            <a:r>
              <a:rPr lang="ru-RU" dirty="0" smtClean="0"/>
              <a:t>Каждая реализация этого интерфейса должна будет определить все базовые операции над стеком. Кроме того, для каждой конкретной реализации стека необходимо определить хотя бы один конструктор и, возможно, деструктор.</a:t>
            </a:r>
          </a:p>
          <a:p>
            <a:pPr marL="0" indent="0">
              <a:buNone/>
            </a:pPr>
            <a:r>
              <a:rPr lang="ru-RU" dirty="0" smtClean="0"/>
              <a:t>Одна из самых простых реализаций стека представлена в листинге  — это ограниченный стек, выполненный в виде массива элементов, причем размер этого массива определяет максимальное число элементов в стеке. Кроме массива и его длины требуется хранить еще указатель положения верхнего элемента стека в этом массиве. Роль такого указателя может играть целое число — количество элементов, хранящихся в стеке. Кроме того, для того чтобы можно было работать с конкретным представлением стека, надо описать в виде классов исключительные ситуации </a:t>
            </a:r>
            <a:r>
              <a:rPr lang="en-US" dirty="0" err="1"/>
              <a:t>S</a:t>
            </a:r>
            <a:r>
              <a:rPr lang="ru-RU" dirty="0" err="1" smtClean="0"/>
              <a:t>tackOverflow</a:t>
            </a:r>
            <a:r>
              <a:rPr lang="ru-RU" dirty="0" smtClean="0"/>
              <a:t> и </a:t>
            </a:r>
            <a:r>
              <a:rPr lang="en-US" dirty="0" err="1"/>
              <a:t>S</a:t>
            </a:r>
            <a:r>
              <a:rPr lang="ru-RU" dirty="0" err="1" smtClean="0"/>
              <a:t>tackunderfiow</a:t>
            </a:r>
            <a:r>
              <a:rPr lang="ru-RU" dirty="0" smtClean="0"/>
              <a:t>. </a:t>
            </a:r>
            <a:endParaRPr lang="ru-RU" dirty="0"/>
          </a:p>
        </p:txBody>
      </p:sp>
    </p:spTree>
    <p:extLst>
      <p:ext uri="{BB962C8B-B14F-4D97-AF65-F5344CB8AC3E}">
        <p14:creationId xmlns:p14="http://schemas.microsoft.com/office/powerpoint/2010/main" val="28766714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3639"/>
          </a:xfrm>
        </p:spPr>
        <p:txBody>
          <a:bodyPr>
            <a:normAutofit fontScale="90000"/>
          </a:bodyPr>
          <a:lstStyle/>
          <a:p>
            <a:endParaRPr lang="ru-RU" dirty="0"/>
          </a:p>
        </p:txBody>
      </p:sp>
      <p:sp>
        <p:nvSpPr>
          <p:cNvPr id="3" name="Объект 2"/>
          <p:cNvSpPr>
            <a:spLocks noGrp="1"/>
          </p:cNvSpPr>
          <p:nvPr>
            <p:ph idx="1"/>
          </p:nvPr>
        </p:nvSpPr>
        <p:spPr>
          <a:xfrm>
            <a:off x="838200" y="665018"/>
            <a:ext cx="10515600" cy="5511945"/>
          </a:xfrm>
        </p:spPr>
        <p:txBody>
          <a:bodyPr>
            <a:normAutofit fontScale="85000" lnSpcReduction="10000"/>
          </a:bodyPr>
          <a:lstStyle/>
          <a:p>
            <a:pPr marL="0" indent="0">
              <a:spcBef>
                <a:spcPts val="0"/>
              </a:spcBef>
              <a:buNone/>
            </a:pPr>
            <a:r>
              <a:rPr lang="en-US" dirty="0" smtClean="0"/>
              <a:t>#include &lt;exception&gt;</a:t>
            </a:r>
          </a:p>
          <a:p>
            <a:pPr marL="0" indent="0">
              <a:spcBef>
                <a:spcPts val="0"/>
              </a:spcBef>
              <a:buNone/>
            </a:pPr>
            <a:r>
              <a:rPr lang="en-US" dirty="0" smtClean="0"/>
              <a:t>using namespace </a:t>
            </a:r>
            <a:r>
              <a:rPr lang="en-US" dirty="0" err="1" smtClean="0"/>
              <a:t>std</a:t>
            </a:r>
            <a:r>
              <a:rPr lang="en-US" dirty="0" smtClean="0"/>
              <a:t>;</a:t>
            </a:r>
          </a:p>
          <a:p>
            <a:pPr marL="0" indent="0">
              <a:spcBef>
                <a:spcPts val="0"/>
              </a:spcBef>
              <a:buNone/>
            </a:pPr>
            <a:r>
              <a:rPr lang="en-US" dirty="0" smtClean="0"/>
              <a:t>//==============================================================</a:t>
            </a:r>
          </a:p>
          <a:p>
            <a:pPr marL="0" indent="0">
              <a:spcBef>
                <a:spcPts val="0"/>
              </a:spcBef>
              <a:buNone/>
            </a:pPr>
            <a:r>
              <a:rPr lang="en-US" dirty="0" smtClean="0"/>
              <a:t>// </a:t>
            </a:r>
            <a:r>
              <a:rPr lang="ru-RU" dirty="0" smtClean="0"/>
              <a:t>Классы </a:t>
            </a:r>
            <a:r>
              <a:rPr lang="en-US" dirty="0" err="1" smtClean="0"/>
              <a:t>StackOverflow</a:t>
            </a:r>
            <a:r>
              <a:rPr lang="en-US" dirty="0" smtClean="0"/>
              <a:t> </a:t>
            </a:r>
            <a:r>
              <a:rPr lang="ru-RU" dirty="0" smtClean="0"/>
              <a:t>и </a:t>
            </a:r>
            <a:r>
              <a:rPr lang="en-US" dirty="0" err="1" smtClean="0"/>
              <a:t>StackUnderflow</a:t>
            </a:r>
            <a:r>
              <a:rPr lang="en-US" dirty="0" smtClean="0"/>
              <a:t> </a:t>
            </a:r>
            <a:r>
              <a:rPr lang="ru-RU" dirty="0" smtClean="0"/>
              <a:t>представляют две основные</a:t>
            </a:r>
          </a:p>
          <a:p>
            <a:pPr marL="0" indent="0">
              <a:spcBef>
                <a:spcPts val="0"/>
              </a:spcBef>
              <a:buNone/>
            </a:pPr>
            <a:r>
              <a:rPr lang="ru-RU" dirty="0" smtClean="0"/>
              <a:t>// исключительные ситуации, могущие возникнуть при работе со стеком.</a:t>
            </a:r>
          </a:p>
          <a:p>
            <a:pPr marL="0" indent="0">
              <a:spcBef>
                <a:spcPts val="0"/>
              </a:spcBef>
              <a:buNone/>
            </a:pPr>
            <a:r>
              <a:rPr lang="ru-RU" dirty="0" smtClean="0"/>
              <a:t>//==============================================================</a:t>
            </a:r>
          </a:p>
          <a:p>
            <a:pPr marL="0" indent="0">
              <a:spcBef>
                <a:spcPts val="0"/>
              </a:spcBef>
              <a:buNone/>
            </a:pPr>
            <a:r>
              <a:rPr lang="en-US" dirty="0" smtClean="0"/>
              <a:t>class </a:t>
            </a:r>
            <a:r>
              <a:rPr lang="en-US" dirty="0" err="1" smtClean="0"/>
              <a:t>StackOverflow</a:t>
            </a:r>
            <a:r>
              <a:rPr lang="en-US" dirty="0" smtClean="0"/>
              <a:t> : public exception {</a:t>
            </a:r>
          </a:p>
          <a:p>
            <a:pPr marL="0" indent="0">
              <a:spcBef>
                <a:spcPts val="0"/>
              </a:spcBef>
              <a:buNone/>
            </a:pPr>
            <a:r>
              <a:rPr lang="en-US" dirty="0" smtClean="0"/>
              <a:t>  char * reason;</a:t>
            </a:r>
          </a:p>
          <a:p>
            <a:pPr marL="0" indent="0">
              <a:spcBef>
                <a:spcPts val="0"/>
              </a:spcBef>
              <a:buNone/>
            </a:pPr>
            <a:r>
              <a:rPr lang="en-US" dirty="0" smtClean="0"/>
              <a:t>public:</a:t>
            </a:r>
          </a:p>
          <a:p>
            <a:pPr marL="0" indent="0">
              <a:spcBef>
                <a:spcPts val="0"/>
              </a:spcBef>
              <a:buNone/>
            </a:pPr>
            <a:r>
              <a:rPr lang="en-US" dirty="0" smtClean="0"/>
              <a:t>  </a:t>
            </a:r>
            <a:r>
              <a:rPr lang="en-US" dirty="0" err="1" smtClean="0"/>
              <a:t>StackOverflow</a:t>
            </a:r>
            <a:r>
              <a:rPr lang="en-US" dirty="0" smtClean="0"/>
              <a:t>() : reason("Stack Overflow") {}</a:t>
            </a:r>
          </a:p>
          <a:p>
            <a:pPr marL="0" indent="0">
              <a:spcBef>
                <a:spcPts val="0"/>
              </a:spcBef>
              <a:buNone/>
            </a:pPr>
            <a:r>
              <a:rPr lang="en-US" dirty="0" smtClean="0"/>
              <a:t>  </a:t>
            </a:r>
            <a:r>
              <a:rPr lang="en-US" dirty="0" err="1" smtClean="0"/>
              <a:t>const</a:t>
            </a:r>
            <a:r>
              <a:rPr lang="en-US" dirty="0" smtClean="0"/>
              <a:t> char * what() </a:t>
            </a:r>
            <a:r>
              <a:rPr lang="en-US" dirty="0" err="1" smtClean="0"/>
              <a:t>const</a:t>
            </a:r>
            <a:r>
              <a:rPr lang="en-US" dirty="0" smtClean="0"/>
              <a:t> throw() { return reason; }</a:t>
            </a:r>
          </a:p>
          <a:p>
            <a:pPr marL="0" indent="0">
              <a:spcBef>
                <a:spcPts val="0"/>
              </a:spcBef>
              <a:buNone/>
            </a:pPr>
            <a:r>
              <a:rPr lang="en-US" dirty="0" smtClean="0"/>
              <a:t>};</a:t>
            </a:r>
            <a:endParaRPr lang="ru-RU" dirty="0" smtClean="0"/>
          </a:p>
          <a:p>
            <a:pPr marL="0" indent="0">
              <a:spcBef>
                <a:spcPts val="0"/>
              </a:spcBef>
              <a:buNone/>
            </a:pPr>
            <a:r>
              <a:rPr lang="en-US" dirty="0" smtClean="0"/>
              <a:t>class </a:t>
            </a:r>
            <a:r>
              <a:rPr lang="en-US" dirty="0" err="1" smtClean="0"/>
              <a:t>StackUnderflow</a:t>
            </a:r>
            <a:r>
              <a:rPr lang="en-US" dirty="0" smtClean="0"/>
              <a:t> : public exception {</a:t>
            </a:r>
          </a:p>
          <a:p>
            <a:pPr marL="0" indent="0">
              <a:spcBef>
                <a:spcPts val="0"/>
              </a:spcBef>
              <a:buNone/>
            </a:pPr>
            <a:r>
              <a:rPr lang="en-US" dirty="0" smtClean="0"/>
              <a:t>  char * reason;</a:t>
            </a:r>
          </a:p>
          <a:p>
            <a:pPr marL="0" indent="0">
              <a:spcBef>
                <a:spcPts val="0"/>
              </a:spcBef>
              <a:buNone/>
            </a:pPr>
            <a:r>
              <a:rPr lang="en-US" dirty="0" smtClean="0"/>
              <a:t>public:</a:t>
            </a:r>
          </a:p>
          <a:p>
            <a:pPr marL="0" indent="0">
              <a:spcBef>
                <a:spcPts val="0"/>
              </a:spcBef>
              <a:buNone/>
            </a:pPr>
            <a:r>
              <a:rPr lang="en-US" dirty="0" smtClean="0"/>
              <a:t>  </a:t>
            </a:r>
            <a:r>
              <a:rPr lang="en-US" dirty="0" err="1" smtClean="0"/>
              <a:t>StackUnderflow</a:t>
            </a:r>
            <a:r>
              <a:rPr lang="en-US" dirty="0" smtClean="0"/>
              <a:t>() : reason("Stack Underflow") {}</a:t>
            </a:r>
          </a:p>
          <a:p>
            <a:pPr marL="0" indent="0">
              <a:spcBef>
                <a:spcPts val="0"/>
              </a:spcBef>
              <a:buNone/>
            </a:pPr>
            <a:r>
              <a:rPr lang="en-US" dirty="0" smtClean="0"/>
              <a:t>  </a:t>
            </a:r>
            <a:r>
              <a:rPr lang="en-US" dirty="0" err="1" smtClean="0"/>
              <a:t>const</a:t>
            </a:r>
            <a:r>
              <a:rPr lang="en-US" dirty="0" smtClean="0"/>
              <a:t> char * what() </a:t>
            </a:r>
            <a:r>
              <a:rPr lang="en-US" dirty="0" err="1" smtClean="0"/>
              <a:t>const</a:t>
            </a:r>
            <a:r>
              <a:rPr lang="en-US" dirty="0" smtClean="0"/>
              <a:t> throw() { return reason; }</a:t>
            </a:r>
          </a:p>
          <a:p>
            <a:pPr marL="0" indent="0">
              <a:spcBef>
                <a:spcPts val="0"/>
              </a:spcBef>
              <a:buNone/>
            </a:pPr>
            <a:r>
              <a:rPr lang="en-US" dirty="0" smtClean="0"/>
              <a:t>};</a:t>
            </a:r>
            <a:endParaRPr lang="ru-RU" dirty="0" smtClean="0"/>
          </a:p>
          <a:p>
            <a:pPr marL="0" indent="0">
              <a:buNone/>
            </a:pPr>
            <a:endParaRPr lang="ru-RU" dirty="0"/>
          </a:p>
        </p:txBody>
      </p:sp>
    </p:spTree>
    <p:extLst>
      <p:ext uri="{BB962C8B-B14F-4D97-AF65-F5344CB8AC3E}">
        <p14:creationId xmlns:p14="http://schemas.microsoft.com/office/powerpoint/2010/main" val="17158828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00388"/>
          </a:xfrm>
        </p:spPr>
        <p:txBody>
          <a:bodyPr>
            <a:normAutofit fontScale="90000"/>
          </a:bodyPr>
          <a:lstStyle/>
          <a:p>
            <a:endParaRPr lang="ru-RU" dirty="0"/>
          </a:p>
        </p:txBody>
      </p:sp>
      <p:sp>
        <p:nvSpPr>
          <p:cNvPr id="3" name="Объект 2"/>
          <p:cNvSpPr>
            <a:spLocks noGrp="1"/>
          </p:cNvSpPr>
          <p:nvPr>
            <p:ph idx="1"/>
          </p:nvPr>
        </p:nvSpPr>
        <p:spPr>
          <a:xfrm>
            <a:off x="838200" y="648393"/>
            <a:ext cx="10515600" cy="5528570"/>
          </a:xfrm>
        </p:spPr>
        <p:txBody>
          <a:bodyPr>
            <a:normAutofit fontScale="85000" lnSpcReduction="20000"/>
          </a:bodyPr>
          <a:lstStyle/>
          <a:p>
            <a:pPr marL="0" indent="0">
              <a:spcBef>
                <a:spcPts val="0"/>
              </a:spcBef>
              <a:buNone/>
            </a:pPr>
            <a:r>
              <a:rPr lang="ru-RU" dirty="0" smtClean="0"/>
              <a:t>//==============================================================</a:t>
            </a:r>
          </a:p>
          <a:p>
            <a:pPr marL="0" indent="0">
              <a:spcBef>
                <a:spcPts val="0"/>
              </a:spcBef>
              <a:buNone/>
            </a:pPr>
            <a:r>
              <a:rPr lang="ru-RU" dirty="0" smtClean="0"/>
              <a:t>// Шаблон классов </a:t>
            </a:r>
            <a:r>
              <a:rPr lang="en-US" dirty="0" smtClean="0"/>
              <a:t>Stack </a:t>
            </a:r>
            <a:r>
              <a:rPr lang="ru-RU" dirty="0" smtClean="0"/>
              <a:t>представляет понятие абстрактного стека</a:t>
            </a:r>
          </a:p>
          <a:p>
            <a:pPr marL="0" indent="0">
              <a:spcBef>
                <a:spcPts val="0"/>
              </a:spcBef>
              <a:buNone/>
            </a:pPr>
            <a:r>
              <a:rPr lang="ru-RU" dirty="0" smtClean="0"/>
              <a:t>//==============================================================</a:t>
            </a:r>
          </a:p>
          <a:p>
            <a:pPr marL="0" indent="0">
              <a:spcBef>
                <a:spcPts val="0"/>
              </a:spcBef>
              <a:buNone/>
            </a:pPr>
            <a:r>
              <a:rPr lang="en-US" dirty="0" smtClean="0"/>
              <a:t>template &lt;class T&gt;</a:t>
            </a:r>
          </a:p>
          <a:p>
            <a:pPr marL="0" indent="0">
              <a:spcBef>
                <a:spcPts val="0"/>
              </a:spcBef>
              <a:buNone/>
            </a:pPr>
            <a:r>
              <a:rPr lang="en-US" dirty="0" smtClean="0"/>
              <a:t>class Stack {</a:t>
            </a:r>
          </a:p>
          <a:p>
            <a:pPr marL="0" indent="0">
              <a:spcBef>
                <a:spcPts val="0"/>
              </a:spcBef>
              <a:buNone/>
            </a:pPr>
            <a:r>
              <a:rPr lang="en-US" dirty="0" smtClean="0"/>
              <a:t>public:</a:t>
            </a:r>
          </a:p>
          <a:p>
            <a:pPr marL="0" indent="0">
              <a:spcBef>
                <a:spcPts val="0"/>
              </a:spcBef>
              <a:buNone/>
            </a:pPr>
            <a:r>
              <a:rPr lang="en-US" dirty="0" smtClean="0"/>
              <a:t>  // </a:t>
            </a:r>
            <a:r>
              <a:rPr lang="ru-RU" dirty="0" smtClean="0"/>
              <a:t>Виртуальный деструктор для переопределения его в классах-наследниках</a:t>
            </a:r>
          </a:p>
          <a:p>
            <a:pPr marL="0" indent="0">
              <a:spcBef>
                <a:spcPts val="0"/>
              </a:spcBef>
              <a:buNone/>
            </a:pPr>
            <a:r>
              <a:rPr lang="ru-RU" dirty="0" smtClean="0"/>
              <a:t>  </a:t>
            </a:r>
            <a:r>
              <a:rPr lang="en-US" dirty="0" smtClean="0"/>
              <a:t>virtual ~Stack() {}</a:t>
            </a:r>
          </a:p>
          <a:p>
            <a:pPr marL="0" indent="0">
              <a:spcBef>
                <a:spcPts val="0"/>
              </a:spcBef>
              <a:buNone/>
            </a:pPr>
            <a:r>
              <a:rPr lang="en-US" dirty="0" smtClean="0"/>
              <a:t>  // </a:t>
            </a:r>
            <a:r>
              <a:rPr lang="ru-RU" dirty="0" smtClean="0"/>
              <a:t>Абстрактные операции со стеком.</a:t>
            </a:r>
          </a:p>
          <a:p>
            <a:pPr marL="0" indent="0">
              <a:spcBef>
                <a:spcPts val="0"/>
              </a:spcBef>
              <a:buNone/>
            </a:pPr>
            <a:r>
              <a:rPr lang="ru-RU" dirty="0" smtClean="0"/>
              <a:t>  // Добавление элемента на вершину стека.</a:t>
            </a:r>
          </a:p>
          <a:p>
            <a:pPr marL="0" indent="0">
              <a:spcBef>
                <a:spcPts val="0"/>
              </a:spcBef>
              <a:buNone/>
            </a:pPr>
            <a:r>
              <a:rPr lang="ru-RU" dirty="0" smtClean="0"/>
              <a:t>  </a:t>
            </a:r>
            <a:r>
              <a:rPr lang="en-US" dirty="0" smtClean="0"/>
              <a:t>virtual void push(</a:t>
            </a:r>
            <a:r>
              <a:rPr lang="en-US" dirty="0" err="1" smtClean="0"/>
              <a:t>const</a:t>
            </a:r>
            <a:r>
              <a:rPr lang="en-US" dirty="0" smtClean="0"/>
              <a:t> T &amp; e) = 0;</a:t>
            </a:r>
          </a:p>
          <a:p>
            <a:pPr marL="0" indent="0">
              <a:spcBef>
                <a:spcPts val="0"/>
              </a:spcBef>
              <a:buNone/>
            </a:pPr>
            <a:r>
              <a:rPr lang="en-US" dirty="0" smtClean="0"/>
              <a:t>  // </a:t>
            </a:r>
            <a:r>
              <a:rPr lang="ru-RU" dirty="0" smtClean="0"/>
              <a:t>Удаление верхнего элемента. </a:t>
            </a:r>
          </a:p>
          <a:p>
            <a:pPr marL="0" indent="0">
              <a:spcBef>
                <a:spcPts val="0"/>
              </a:spcBef>
              <a:buNone/>
            </a:pPr>
            <a:r>
              <a:rPr lang="ru-RU" dirty="0" smtClean="0"/>
              <a:t>  // Ситуация </a:t>
            </a:r>
            <a:r>
              <a:rPr lang="en-US" dirty="0" err="1" smtClean="0"/>
              <a:t>StackUnderflow</a:t>
            </a:r>
            <a:r>
              <a:rPr lang="en-US" dirty="0" smtClean="0"/>
              <a:t> </a:t>
            </a:r>
            <a:r>
              <a:rPr lang="ru-RU" dirty="0" smtClean="0"/>
              <a:t>может возникнуть, если элементов вовсе нет.</a:t>
            </a:r>
          </a:p>
          <a:p>
            <a:pPr marL="0" indent="0">
              <a:spcBef>
                <a:spcPts val="0"/>
              </a:spcBef>
              <a:buNone/>
            </a:pPr>
            <a:r>
              <a:rPr lang="ru-RU" dirty="0" smtClean="0"/>
              <a:t>  </a:t>
            </a:r>
            <a:r>
              <a:rPr lang="en-US" dirty="0" smtClean="0"/>
              <a:t>virtual void pop() = 0;</a:t>
            </a:r>
          </a:p>
          <a:p>
            <a:pPr marL="0" indent="0">
              <a:spcBef>
                <a:spcPts val="0"/>
              </a:spcBef>
              <a:buNone/>
            </a:pPr>
            <a:r>
              <a:rPr lang="en-US" dirty="0" smtClean="0"/>
              <a:t>  // </a:t>
            </a:r>
            <a:r>
              <a:rPr lang="ru-RU" dirty="0" smtClean="0"/>
              <a:t>Проверка, есть ли элементы в стеке</a:t>
            </a:r>
          </a:p>
          <a:p>
            <a:pPr marL="0" indent="0">
              <a:spcBef>
                <a:spcPts val="0"/>
              </a:spcBef>
              <a:buNone/>
            </a:pPr>
            <a:r>
              <a:rPr lang="ru-RU" dirty="0" smtClean="0"/>
              <a:t>  </a:t>
            </a:r>
            <a:r>
              <a:rPr lang="en-US" dirty="0" smtClean="0"/>
              <a:t>virtual bool empty() = 0;</a:t>
            </a:r>
          </a:p>
          <a:p>
            <a:pPr marL="0" indent="0">
              <a:spcBef>
                <a:spcPts val="0"/>
              </a:spcBef>
              <a:buNone/>
            </a:pPr>
            <a:r>
              <a:rPr lang="en-US" dirty="0" smtClean="0"/>
              <a:t>  // </a:t>
            </a:r>
            <a:r>
              <a:rPr lang="ru-RU" dirty="0" smtClean="0"/>
              <a:t>Две функции доступа к элементу, лежащему на вершине стека.</a:t>
            </a:r>
          </a:p>
          <a:p>
            <a:pPr marL="0" indent="0">
              <a:spcBef>
                <a:spcPts val="0"/>
              </a:spcBef>
              <a:buNone/>
            </a:pPr>
            <a:r>
              <a:rPr lang="ru-RU" dirty="0" smtClean="0"/>
              <a:t>  </a:t>
            </a:r>
            <a:r>
              <a:rPr lang="en-US" dirty="0" smtClean="0"/>
              <a:t>virtual T &amp; top() = 0;</a:t>
            </a:r>
          </a:p>
          <a:p>
            <a:pPr marL="0" indent="0">
              <a:spcBef>
                <a:spcPts val="0"/>
              </a:spcBef>
              <a:buNone/>
            </a:pPr>
            <a:r>
              <a:rPr lang="en-US" dirty="0" smtClean="0"/>
              <a:t>  virtual </a:t>
            </a:r>
            <a:r>
              <a:rPr lang="en-US" dirty="0" err="1" smtClean="0"/>
              <a:t>const</a:t>
            </a:r>
            <a:r>
              <a:rPr lang="en-US" dirty="0" smtClean="0"/>
              <a:t> T &amp; top() </a:t>
            </a:r>
            <a:r>
              <a:rPr lang="en-US" dirty="0" err="1" smtClean="0"/>
              <a:t>const</a:t>
            </a:r>
            <a:r>
              <a:rPr lang="en-US" dirty="0" smtClean="0"/>
              <a:t> = 0;</a:t>
            </a:r>
          </a:p>
          <a:p>
            <a:pPr marL="0" indent="0">
              <a:spcBef>
                <a:spcPts val="0"/>
              </a:spcBef>
              <a:buNone/>
            </a:pPr>
            <a:r>
              <a:rPr lang="en-US" dirty="0" smtClean="0"/>
              <a:t>};</a:t>
            </a:r>
          </a:p>
          <a:p>
            <a:pPr marL="0" indent="0">
              <a:spcBef>
                <a:spcPts val="0"/>
              </a:spcBef>
              <a:buNone/>
            </a:pPr>
            <a:r>
              <a:rPr lang="en-US" dirty="0" smtClean="0"/>
              <a:t>#</a:t>
            </a:r>
            <a:r>
              <a:rPr lang="en-US" dirty="0" err="1" smtClean="0"/>
              <a:t>endif</a:t>
            </a:r>
            <a:endParaRPr lang="ru-RU" dirty="0"/>
          </a:p>
        </p:txBody>
      </p:sp>
    </p:spTree>
    <p:extLst>
      <p:ext uri="{BB962C8B-B14F-4D97-AF65-F5344CB8AC3E}">
        <p14:creationId xmlns:p14="http://schemas.microsoft.com/office/powerpoint/2010/main" val="8990564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00388"/>
          </a:xfrm>
        </p:spPr>
        <p:txBody>
          <a:bodyPr>
            <a:normAutofit fontScale="90000"/>
          </a:bodyPr>
          <a:lstStyle/>
          <a:p>
            <a:endParaRPr lang="ru-RU" dirty="0"/>
          </a:p>
        </p:txBody>
      </p:sp>
      <p:sp>
        <p:nvSpPr>
          <p:cNvPr id="3" name="Объект 2"/>
          <p:cNvSpPr>
            <a:spLocks noGrp="1"/>
          </p:cNvSpPr>
          <p:nvPr>
            <p:ph idx="1"/>
          </p:nvPr>
        </p:nvSpPr>
        <p:spPr>
          <a:xfrm>
            <a:off x="838200" y="665018"/>
            <a:ext cx="10515600" cy="5511945"/>
          </a:xfrm>
        </p:spPr>
        <p:txBody>
          <a:bodyPr>
            <a:normAutofit fontScale="77500" lnSpcReduction="20000"/>
          </a:bodyPr>
          <a:lstStyle/>
          <a:p>
            <a:pPr marL="0" indent="0">
              <a:buNone/>
            </a:pPr>
            <a:r>
              <a:rPr lang="en-US" dirty="0" smtClean="0"/>
              <a:t>#</a:t>
            </a:r>
            <a:r>
              <a:rPr lang="en-US" dirty="0" err="1" smtClean="0"/>
              <a:t>ifndef</a:t>
            </a:r>
            <a:r>
              <a:rPr lang="en-US" dirty="0" smtClean="0"/>
              <a:t> __STACK_FACTORY_H</a:t>
            </a:r>
          </a:p>
          <a:p>
            <a:pPr marL="0" indent="0">
              <a:buNone/>
            </a:pPr>
            <a:r>
              <a:rPr lang="en-US" dirty="0" smtClean="0"/>
              <a:t>#define __STACK_FACTORY_H</a:t>
            </a:r>
          </a:p>
          <a:p>
            <a:pPr marL="0" indent="0">
              <a:buNone/>
            </a:pPr>
            <a:r>
              <a:rPr lang="en-US" dirty="0" smtClean="0"/>
              <a:t>#include "</a:t>
            </a:r>
            <a:r>
              <a:rPr lang="en-US" dirty="0" err="1" smtClean="0"/>
              <a:t>stack.h</a:t>
            </a:r>
            <a:r>
              <a:rPr lang="en-US" dirty="0" smtClean="0"/>
              <a:t>"</a:t>
            </a:r>
          </a:p>
          <a:p>
            <a:pPr marL="0" indent="0">
              <a:buNone/>
            </a:pPr>
            <a:r>
              <a:rPr lang="en-US" dirty="0" smtClean="0"/>
              <a:t>//==============================================================</a:t>
            </a:r>
          </a:p>
          <a:p>
            <a:pPr marL="0" indent="0">
              <a:buNone/>
            </a:pPr>
            <a:r>
              <a:rPr lang="en-US" dirty="0" smtClean="0"/>
              <a:t>// </a:t>
            </a:r>
            <a:r>
              <a:rPr lang="ru-RU" dirty="0" smtClean="0"/>
              <a:t>Класс </a:t>
            </a:r>
            <a:r>
              <a:rPr lang="en-US" dirty="0" err="1" smtClean="0"/>
              <a:t>StackFactory</a:t>
            </a:r>
            <a:r>
              <a:rPr lang="en-US" dirty="0" smtClean="0"/>
              <a:t> - </a:t>
            </a:r>
            <a:r>
              <a:rPr lang="ru-RU" dirty="0" smtClean="0"/>
              <a:t>это абстрактный класс для создания</a:t>
            </a:r>
          </a:p>
          <a:p>
            <a:pPr marL="0" indent="0">
              <a:buNone/>
            </a:pPr>
            <a:r>
              <a:rPr lang="ru-RU" dirty="0" smtClean="0"/>
              <a:t>// абстрактных стеков. Аргумент "виртуального конструктора"</a:t>
            </a:r>
          </a:p>
          <a:p>
            <a:pPr marL="0" indent="0">
              <a:buNone/>
            </a:pPr>
            <a:r>
              <a:rPr lang="ru-RU" dirty="0" smtClean="0"/>
              <a:t>// задает максимальный размер для ограниченных стеков</a:t>
            </a:r>
          </a:p>
          <a:p>
            <a:pPr marL="0" indent="0">
              <a:buNone/>
            </a:pPr>
            <a:r>
              <a:rPr lang="ru-RU" dirty="0" smtClean="0"/>
              <a:t>//==============================================================</a:t>
            </a:r>
          </a:p>
          <a:p>
            <a:pPr marL="0" indent="0">
              <a:buNone/>
            </a:pPr>
            <a:r>
              <a:rPr lang="en-US" dirty="0" smtClean="0"/>
              <a:t>template &lt;class T&gt;</a:t>
            </a:r>
          </a:p>
          <a:p>
            <a:pPr marL="0" indent="0">
              <a:buNone/>
            </a:pPr>
            <a:r>
              <a:rPr lang="en-US" dirty="0" smtClean="0"/>
              <a:t>class </a:t>
            </a:r>
            <a:r>
              <a:rPr lang="en-US" dirty="0" err="1" smtClean="0"/>
              <a:t>StackFactory</a:t>
            </a:r>
            <a:r>
              <a:rPr lang="en-US" dirty="0" smtClean="0"/>
              <a:t> {</a:t>
            </a:r>
          </a:p>
          <a:p>
            <a:pPr marL="0" indent="0">
              <a:buNone/>
            </a:pPr>
            <a:r>
              <a:rPr lang="en-US" dirty="0" smtClean="0"/>
              <a:t>public:</a:t>
            </a:r>
          </a:p>
          <a:p>
            <a:pPr marL="0" indent="0">
              <a:buNone/>
            </a:pPr>
            <a:r>
              <a:rPr lang="en-US" dirty="0" smtClean="0"/>
              <a:t>  // "</a:t>
            </a:r>
            <a:r>
              <a:rPr lang="ru-RU" dirty="0" smtClean="0"/>
              <a:t>Виртуальный конструктор стеков" - чистая функция</a:t>
            </a:r>
          </a:p>
          <a:p>
            <a:pPr marL="0" indent="0">
              <a:buNone/>
            </a:pPr>
            <a:r>
              <a:rPr lang="ru-RU" dirty="0" smtClean="0"/>
              <a:t>  </a:t>
            </a:r>
            <a:r>
              <a:rPr lang="en-US" dirty="0" smtClean="0"/>
              <a:t>virtual Stack&lt;T&gt; *</a:t>
            </a:r>
            <a:r>
              <a:rPr lang="en-US" dirty="0" err="1" smtClean="0"/>
              <a:t>newStack</a:t>
            </a:r>
            <a:r>
              <a:rPr lang="en-US" dirty="0" smtClean="0"/>
              <a:t>(</a:t>
            </a:r>
            <a:r>
              <a:rPr lang="en-US" dirty="0" err="1" smtClean="0"/>
              <a:t>int</a:t>
            </a:r>
            <a:r>
              <a:rPr lang="en-US" dirty="0" smtClean="0"/>
              <a:t> size = 100) = 0;</a:t>
            </a:r>
          </a:p>
          <a:p>
            <a:pPr marL="0" indent="0">
              <a:buNone/>
            </a:pPr>
            <a:r>
              <a:rPr lang="en-US" dirty="0" smtClean="0"/>
              <a:t>};</a:t>
            </a:r>
          </a:p>
          <a:p>
            <a:pPr marL="0" indent="0">
              <a:buNone/>
            </a:pPr>
            <a:r>
              <a:rPr lang="en-US" dirty="0" smtClean="0"/>
              <a:t>#</a:t>
            </a:r>
            <a:r>
              <a:rPr lang="en-US" dirty="0" err="1" smtClean="0"/>
              <a:t>endif</a:t>
            </a:r>
            <a:endParaRPr lang="ru-RU" dirty="0"/>
          </a:p>
        </p:txBody>
      </p:sp>
    </p:spTree>
    <p:extLst>
      <p:ext uri="{BB962C8B-B14F-4D97-AF65-F5344CB8AC3E}">
        <p14:creationId xmlns:p14="http://schemas.microsoft.com/office/powerpoint/2010/main" val="9423038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66890"/>
          </a:xfrm>
        </p:spPr>
        <p:txBody>
          <a:bodyPr>
            <a:normAutofit fontScale="90000"/>
          </a:bodyPr>
          <a:lstStyle/>
          <a:p>
            <a:endParaRPr lang="ru-RU" dirty="0"/>
          </a:p>
        </p:txBody>
      </p:sp>
      <p:sp>
        <p:nvSpPr>
          <p:cNvPr id="3" name="Объект 2"/>
          <p:cNvSpPr>
            <a:spLocks noGrp="1"/>
          </p:cNvSpPr>
          <p:nvPr>
            <p:ph idx="1"/>
          </p:nvPr>
        </p:nvSpPr>
        <p:spPr>
          <a:xfrm>
            <a:off x="838200" y="714895"/>
            <a:ext cx="10515600" cy="5462068"/>
          </a:xfrm>
        </p:spPr>
        <p:txBody>
          <a:bodyPr>
            <a:normAutofit fontScale="77500" lnSpcReduction="20000"/>
          </a:bodyPr>
          <a:lstStyle/>
          <a:p>
            <a:pPr marL="0" indent="0">
              <a:buNone/>
            </a:pPr>
            <a:r>
              <a:rPr lang="en-US" dirty="0" smtClean="0"/>
              <a:t>#</a:t>
            </a:r>
            <a:r>
              <a:rPr lang="en-US" dirty="0" err="1" smtClean="0"/>
              <a:t>ifndef</a:t>
            </a:r>
            <a:r>
              <a:rPr lang="en-US" dirty="0" smtClean="0"/>
              <a:t> __BOUND_STACK_H</a:t>
            </a:r>
          </a:p>
          <a:p>
            <a:pPr marL="0" indent="0">
              <a:buNone/>
            </a:pPr>
            <a:r>
              <a:rPr lang="en-US" dirty="0" smtClean="0"/>
              <a:t>#define __BOUND_STACK_H</a:t>
            </a:r>
          </a:p>
          <a:p>
            <a:pPr marL="0" indent="0">
              <a:buNone/>
            </a:pPr>
            <a:r>
              <a:rPr lang="en-US" dirty="0" smtClean="0"/>
              <a:t>#include "</a:t>
            </a:r>
            <a:r>
              <a:rPr lang="en-US" dirty="0" err="1" smtClean="0"/>
              <a:t>stack.h</a:t>
            </a:r>
            <a:r>
              <a:rPr lang="en-US" dirty="0" smtClean="0"/>
              <a:t>"          // </a:t>
            </a:r>
            <a:r>
              <a:rPr lang="ru-RU" dirty="0" smtClean="0"/>
              <a:t>Интерфейс абстрактного стека</a:t>
            </a:r>
          </a:p>
          <a:p>
            <a:pPr marL="0" indent="0">
              <a:buNone/>
            </a:pPr>
            <a:r>
              <a:rPr lang="ru-RU" dirty="0" smtClean="0"/>
              <a:t>#</a:t>
            </a:r>
            <a:r>
              <a:rPr lang="en-US" dirty="0" smtClean="0"/>
              <a:t>include "</a:t>
            </a:r>
            <a:r>
              <a:rPr lang="en-US" dirty="0" err="1" smtClean="0"/>
              <a:t>stackfactory.h</a:t>
            </a:r>
            <a:r>
              <a:rPr lang="en-US" dirty="0" smtClean="0"/>
              <a:t>"   // </a:t>
            </a:r>
            <a:r>
              <a:rPr lang="ru-RU" dirty="0" smtClean="0"/>
              <a:t>Абстрактная фабрика стеков</a:t>
            </a:r>
          </a:p>
          <a:p>
            <a:pPr marL="0" indent="0">
              <a:buNone/>
            </a:pPr>
            <a:r>
              <a:rPr lang="ru-RU" dirty="0" smtClean="0"/>
              <a:t>#</a:t>
            </a:r>
            <a:r>
              <a:rPr lang="en-US" dirty="0" smtClean="0"/>
              <a:t>include &lt;exception&gt;</a:t>
            </a:r>
          </a:p>
          <a:p>
            <a:pPr marL="0" indent="0">
              <a:buNone/>
            </a:pPr>
            <a:r>
              <a:rPr lang="en-US" dirty="0" smtClean="0"/>
              <a:t>//==============================================================</a:t>
            </a:r>
          </a:p>
          <a:p>
            <a:pPr marL="0" indent="0">
              <a:buNone/>
            </a:pPr>
            <a:r>
              <a:rPr lang="en-US" dirty="0" smtClean="0"/>
              <a:t>// </a:t>
            </a:r>
            <a:r>
              <a:rPr lang="ru-RU" dirty="0" smtClean="0"/>
              <a:t>Исключительная ситуация </a:t>
            </a:r>
            <a:r>
              <a:rPr lang="en-US" dirty="0" err="1" smtClean="0"/>
              <a:t>WrongStackSize</a:t>
            </a:r>
            <a:r>
              <a:rPr lang="en-US" dirty="0" smtClean="0"/>
              <a:t> </a:t>
            </a:r>
            <a:r>
              <a:rPr lang="ru-RU" dirty="0" smtClean="0"/>
              <a:t>может возникать,</a:t>
            </a:r>
          </a:p>
          <a:p>
            <a:pPr marL="0" indent="0">
              <a:buNone/>
            </a:pPr>
            <a:r>
              <a:rPr lang="ru-RU" dirty="0" smtClean="0"/>
              <a:t>// если в конструкторе стека неправильно задан размер.</a:t>
            </a:r>
          </a:p>
          <a:p>
            <a:pPr marL="0" indent="0">
              <a:buNone/>
            </a:pPr>
            <a:r>
              <a:rPr lang="ru-RU" dirty="0" smtClean="0"/>
              <a:t>//==============================================================</a:t>
            </a:r>
          </a:p>
          <a:p>
            <a:pPr marL="0" indent="0">
              <a:buNone/>
            </a:pPr>
            <a:r>
              <a:rPr lang="en-US" dirty="0" smtClean="0"/>
              <a:t>class </a:t>
            </a:r>
            <a:r>
              <a:rPr lang="en-US" dirty="0" err="1" smtClean="0"/>
              <a:t>WrongStackSize</a:t>
            </a:r>
            <a:r>
              <a:rPr lang="en-US" dirty="0" smtClean="0"/>
              <a:t> : public </a:t>
            </a:r>
            <a:r>
              <a:rPr lang="en-US" dirty="0" err="1" smtClean="0"/>
              <a:t>std</a:t>
            </a:r>
            <a:r>
              <a:rPr lang="en-US" dirty="0" smtClean="0"/>
              <a:t>::exception {</a:t>
            </a:r>
          </a:p>
          <a:p>
            <a:pPr marL="0" indent="0">
              <a:buNone/>
            </a:pPr>
            <a:r>
              <a:rPr lang="en-US" dirty="0" smtClean="0"/>
              <a:t>  char * reason;</a:t>
            </a:r>
          </a:p>
          <a:p>
            <a:pPr marL="0" indent="0">
              <a:buNone/>
            </a:pPr>
            <a:r>
              <a:rPr lang="en-US" dirty="0" smtClean="0"/>
              <a:t>public:</a:t>
            </a:r>
          </a:p>
          <a:p>
            <a:pPr marL="0" indent="0">
              <a:buNone/>
            </a:pPr>
            <a:r>
              <a:rPr lang="en-US" dirty="0" smtClean="0"/>
              <a:t>  </a:t>
            </a:r>
            <a:r>
              <a:rPr lang="en-US" dirty="0" err="1" smtClean="0"/>
              <a:t>WrongStackSize</a:t>
            </a:r>
            <a:r>
              <a:rPr lang="en-US" dirty="0" smtClean="0"/>
              <a:t>() : reason("Wrong Stack Size") {}</a:t>
            </a:r>
          </a:p>
          <a:p>
            <a:pPr marL="0" indent="0">
              <a:buNone/>
            </a:pPr>
            <a:r>
              <a:rPr lang="en-US" dirty="0" smtClean="0"/>
              <a:t>  </a:t>
            </a:r>
            <a:r>
              <a:rPr lang="en-US" dirty="0" err="1" smtClean="0"/>
              <a:t>const</a:t>
            </a:r>
            <a:r>
              <a:rPr lang="en-US" dirty="0" smtClean="0"/>
              <a:t> char * what() </a:t>
            </a:r>
            <a:r>
              <a:rPr lang="en-US" dirty="0" err="1" smtClean="0"/>
              <a:t>const</a:t>
            </a:r>
            <a:r>
              <a:rPr lang="en-US" dirty="0" smtClean="0"/>
              <a:t> throw() { return reason; }</a:t>
            </a:r>
          </a:p>
          <a:p>
            <a:pPr marL="0" indent="0">
              <a:buNone/>
            </a:pPr>
            <a:r>
              <a:rPr lang="en-US" dirty="0" smtClean="0"/>
              <a:t>};</a:t>
            </a:r>
            <a:endParaRPr lang="ru-RU" dirty="0"/>
          </a:p>
        </p:txBody>
      </p:sp>
    </p:spTree>
    <p:extLst>
      <p:ext uri="{BB962C8B-B14F-4D97-AF65-F5344CB8AC3E}">
        <p14:creationId xmlns:p14="http://schemas.microsoft.com/office/powerpoint/2010/main" val="32695971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83762"/>
          </a:xfrm>
        </p:spPr>
        <p:txBody>
          <a:bodyPr>
            <a:normAutofit fontScale="90000"/>
          </a:bodyPr>
          <a:lstStyle/>
          <a:p>
            <a:endParaRPr lang="ru-RU" dirty="0"/>
          </a:p>
        </p:txBody>
      </p:sp>
      <p:sp>
        <p:nvSpPr>
          <p:cNvPr id="3" name="Объект 2"/>
          <p:cNvSpPr>
            <a:spLocks noGrp="1"/>
          </p:cNvSpPr>
          <p:nvPr>
            <p:ph idx="1"/>
          </p:nvPr>
        </p:nvSpPr>
        <p:spPr>
          <a:xfrm>
            <a:off x="838200" y="598516"/>
            <a:ext cx="10515600" cy="5578447"/>
          </a:xfrm>
        </p:spPr>
        <p:txBody>
          <a:bodyPr>
            <a:normAutofit/>
          </a:bodyPr>
          <a:lstStyle/>
          <a:p>
            <a:pPr marL="0" indent="0">
              <a:buNone/>
            </a:pPr>
            <a:r>
              <a:rPr lang="ru-RU" sz="2400" dirty="0" smtClean="0"/>
              <a:t>//==============================================================</a:t>
            </a:r>
          </a:p>
          <a:p>
            <a:pPr marL="0" indent="0">
              <a:buNone/>
            </a:pPr>
            <a:r>
              <a:rPr lang="ru-RU" sz="2400" dirty="0" smtClean="0"/>
              <a:t>// Шаблон классов </a:t>
            </a:r>
            <a:r>
              <a:rPr lang="en-US" sz="2400" dirty="0" err="1" smtClean="0"/>
              <a:t>BoundStack</a:t>
            </a:r>
            <a:r>
              <a:rPr lang="en-US" sz="2400" dirty="0" smtClean="0"/>
              <a:t> - </a:t>
            </a:r>
            <a:r>
              <a:rPr lang="ru-RU" sz="2400" dirty="0" smtClean="0"/>
              <a:t>реализация ограниченного стека.</a:t>
            </a:r>
          </a:p>
          <a:p>
            <a:pPr marL="0" indent="0">
              <a:buNone/>
            </a:pPr>
            <a:r>
              <a:rPr lang="ru-RU" sz="2400" dirty="0" smtClean="0"/>
              <a:t>// Элементы стека помещаются в массив.</a:t>
            </a:r>
          </a:p>
          <a:p>
            <a:pPr marL="0" indent="0">
              <a:buNone/>
            </a:pPr>
            <a:r>
              <a:rPr lang="ru-RU" sz="2400" dirty="0" smtClean="0"/>
              <a:t>//==============================================================</a:t>
            </a:r>
          </a:p>
          <a:p>
            <a:pPr marL="0" indent="0">
              <a:buNone/>
            </a:pPr>
            <a:endParaRPr lang="ru-RU" sz="2400" dirty="0" smtClean="0"/>
          </a:p>
          <a:p>
            <a:pPr marL="0" indent="0">
              <a:buNone/>
            </a:pPr>
            <a:r>
              <a:rPr lang="en-US" sz="2400" dirty="0" smtClean="0"/>
              <a:t>template &lt;class T&gt;</a:t>
            </a:r>
          </a:p>
          <a:p>
            <a:pPr marL="0" indent="0">
              <a:buNone/>
            </a:pPr>
            <a:r>
              <a:rPr lang="en-US" sz="2400" dirty="0" smtClean="0"/>
              <a:t>class </a:t>
            </a:r>
            <a:r>
              <a:rPr lang="en-US" sz="2400" dirty="0" err="1" smtClean="0"/>
              <a:t>BoundStack</a:t>
            </a:r>
            <a:r>
              <a:rPr lang="en-US" sz="2400" dirty="0" smtClean="0"/>
              <a:t> : public Stack&lt;T&gt; {</a:t>
            </a:r>
          </a:p>
          <a:p>
            <a:pPr marL="0" indent="0">
              <a:buNone/>
            </a:pPr>
            <a:r>
              <a:rPr lang="en-US" sz="2400" dirty="0" smtClean="0"/>
              <a:t>  // </a:t>
            </a:r>
            <a:r>
              <a:rPr lang="ru-RU" sz="2400" dirty="0" smtClean="0"/>
              <a:t>Массив элементов стека:</a:t>
            </a:r>
          </a:p>
          <a:p>
            <a:pPr marL="0" indent="0">
              <a:buNone/>
            </a:pPr>
            <a:r>
              <a:rPr lang="ru-RU" sz="2400" dirty="0" smtClean="0"/>
              <a:t>  </a:t>
            </a:r>
            <a:r>
              <a:rPr lang="en-US" sz="2400" dirty="0" smtClean="0"/>
              <a:t>T *array;</a:t>
            </a:r>
          </a:p>
          <a:p>
            <a:pPr marL="0" indent="0">
              <a:buNone/>
            </a:pPr>
            <a:endParaRPr lang="en-US" sz="2400" dirty="0" smtClean="0"/>
          </a:p>
          <a:p>
            <a:pPr marL="0" indent="0">
              <a:buNone/>
            </a:pPr>
            <a:r>
              <a:rPr lang="en-US" sz="2400" dirty="0" smtClean="0"/>
              <a:t>  // </a:t>
            </a:r>
            <a:r>
              <a:rPr lang="ru-RU" sz="2400" dirty="0" smtClean="0"/>
              <a:t>Счетчик элементов и длина массива:</a:t>
            </a:r>
          </a:p>
          <a:p>
            <a:pPr marL="0" indent="0">
              <a:buNone/>
            </a:pPr>
            <a:r>
              <a:rPr lang="ru-RU" sz="2400" dirty="0" smtClean="0"/>
              <a:t>  </a:t>
            </a:r>
            <a:r>
              <a:rPr lang="en-US" sz="2400" dirty="0" err="1" smtClean="0"/>
              <a:t>int</a:t>
            </a:r>
            <a:r>
              <a:rPr lang="en-US" sz="2400" dirty="0" smtClean="0"/>
              <a:t> count, </a:t>
            </a:r>
            <a:r>
              <a:rPr lang="en-US" sz="2400" dirty="0" err="1" smtClean="0"/>
              <a:t>maxSize</a:t>
            </a:r>
            <a:r>
              <a:rPr lang="en-US" sz="2400" dirty="0" smtClean="0"/>
              <a:t>;</a:t>
            </a:r>
            <a:endParaRPr lang="ru-RU" sz="2400" dirty="0"/>
          </a:p>
        </p:txBody>
      </p:sp>
    </p:spTree>
    <p:extLst>
      <p:ext uri="{BB962C8B-B14F-4D97-AF65-F5344CB8AC3E}">
        <p14:creationId xmlns:p14="http://schemas.microsoft.com/office/powerpoint/2010/main" val="39038309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50264"/>
          </a:xfrm>
        </p:spPr>
        <p:txBody>
          <a:bodyPr>
            <a:normAutofit fontScale="90000"/>
          </a:bodyPr>
          <a:lstStyle/>
          <a:p>
            <a:endParaRPr lang="ru-RU" dirty="0"/>
          </a:p>
        </p:txBody>
      </p:sp>
      <p:sp>
        <p:nvSpPr>
          <p:cNvPr id="3" name="Объект 2"/>
          <p:cNvSpPr>
            <a:spLocks noGrp="1"/>
          </p:cNvSpPr>
          <p:nvPr>
            <p:ph idx="1"/>
          </p:nvPr>
        </p:nvSpPr>
        <p:spPr>
          <a:xfrm>
            <a:off x="838200" y="698269"/>
            <a:ext cx="10515600" cy="5478694"/>
          </a:xfrm>
        </p:spPr>
        <p:txBody>
          <a:bodyPr>
            <a:normAutofit fontScale="70000" lnSpcReduction="20000"/>
          </a:bodyPr>
          <a:lstStyle/>
          <a:p>
            <a:pPr marL="0" indent="0">
              <a:buNone/>
            </a:pPr>
            <a:r>
              <a:rPr lang="en-US" dirty="0" smtClean="0"/>
              <a:t>public:</a:t>
            </a:r>
          </a:p>
          <a:p>
            <a:pPr marL="0" indent="0">
              <a:buNone/>
            </a:pPr>
            <a:endParaRPr lang="en-US" dirty="0" smtClean="0"/>
          </a:p>
          <a:p>
            <a:pPr marL="0" indent="0">
              <a:buNone/>
            </a:pPr>
            <a:r>
              <a:rPr lang="en-US" dirty="0" smtClean="0"/>
              <a:t>  //============================================================</a:t>
            </a:r>
          </a:p>
          <a:p>
            <a:pPr marL="0" indent="0">
              <a:buNone/>
            </a:pPr>
            <a:r>
              <a:rPr lang="en-US" dirty="0" smtClean="0"/>
              <a:t>  // </a:t>
            </a:r>
            <a:r>
              <a:rPr lang="ru-RU" dirty="0" smtClean="0"/>
              <a:t>Конструктор объектов класса </a:t>
            </a:r>
            <a:r>
              <a:rPr lang="en-US" dirty="0" err="1" smtClean="0"/>
              <a:t>BoundStack</a:t>
            </a:r>
            <a:endParaRPr lang="en-US" dirty="0" smtClean="0"/>
          </a:p>
          <a:p>
            <a:pPr marL="0" indent="0">
              <a:buNone/>
            </a:pPr>
            <a:r>
              <a:rPr lang="en-US" dirty="0" smtClean="0"/>
              <a:t>  // (</a:t>
            </a:r>
            <a:r>
              <a:rPr lang="ru-RU" dirty="0" smtClean="0"/>
              <a:t>аргумент '</a:t>
            </a:r>
            <a:r>
              <a:rPr lang="en-US" dirty="0" smtClean="0"/>
              <a:t>size' </a:t>
            </a:r>
            <a:r>
              <a:rPr lang="ru-RU" dirty="0" smtClean="0"/>
              <a:t>задает размер стека "по умолчанию")</a:t>
            </a:r>
          </a:p>
          <a:p>
            <a:pPr marL="0" indent="0">
              <a:buNone/>
            </a:pPr>
            <a:r>
              <a:rPr lang="ru-RU" dirty="0" smtClean="0"/>
              <a:t>  //============================================================</a:t>
            </a:r>
          </a:p>
          <a:p>
            <a:pPr marL="0" indent="0">
              <a:buNone/>
            </a:pPr>
            <a:r>
              <a:rPr lang="ru-RU" dirty="0" smtClean="0"/>
              <a:t>  </a:t>
            </a:r>
            <a:r>
              <a:rPr lang="en-US" dirty="0" err="1" smtClean="0"/>
              <a:t>BoundStack</a:t>
            </a:r>
            <a:r>
              <a:rPr lang="en-US" dirty="0" smtClean="0"/>
              <a:t>(</a:t>
            </a:r>
            <a:r>
              <a:rPr lang="en-US" dirty="0" err="1" smtClean="0"/>
              <a:t>int</a:t>
            </a:r>
            <a:r>
              <a:rPr lang="en-US" dirty="0" smtClean="0"/>
              <a:t> size = 100);</a:t>
            </a:r>
          </a:p>
          <a:p>
            <a:pPr marL="0" indent="0">
              <a:buNone/>
            </a:pPr>
            <a:endParaRPr lang="en-US" dirty="0" smtClean="0"/>
          </a:p>
          <a:p>
            <a:pPr marL="0" indent="0">
              <a:buNone/>
            </a:pPr>
            <a:r>
              <a:rPr lang="en-US" dirty="0" smtClean="0"/>
              <a:t>  //============================================================</a:t>
            </a:r>
          </a:p>
          <a:p>
            <a:pPr marL="0" indent="0">
              <a:buNone/>
            </a:pPr>
            <a:r>
              <a:rPr lang="en-US" dirty="0" smtClean="0"/>
              <a:t>  // </a:t>
            </a:r>
            <a:r>
              <a:rPr lang="ru-RU" dirty="0" smtClean="0"/>
              <a:t>Конструктор копирования</a:t>
            </a:r>
          </a:p>
          <a:p>
            <a:pPr marL="0" indent="0">
              <a:buNone/>
            </a:pPr>
            <a:r>
              <a:rPr lang="ru-RU" dirty="0" smtClean="0"/>
              <a:t>  //============================================================</a:t>
            </a:r>
          </a:p>
          <a:p>
            <a:pPr marL="0" indent="0">
              <a:buNone/>
            </a:pPr>
            <a:r>
              <a:rPr lang="ru-RU" dirty="0" smtClean="0"/>
              <a:t>  </a:t>
            </a:r>
            <a:r>
              <a:rPr lang="en-US" dirty="0" err="1" smtClean="0"/>
              <a:t>BoundStack</a:t>
            </a:r>
            <a:r>
              <a:rPr lang="en-US" dirty="0" smtClean="0"/>
              <a:t>(</a:t>
            </a:r>
            <a:r>
              <a:rPr lang="en-US" dirty="0" err="1" smtClean="0"/>
              <a:t>const</a:t>
            </a:r>
            <a:r>
              <a:rPr lang="en-US" dirty="0" smtClean="0"/>
              <a:t> </a:t>
            </a:r>
            <a:r>
              <a:rPr lang="en-US" dirty="0" err="1" smtClean="0"/>
              <a:t>BoundStack</a:t>
            </a:r>
            <a:r>
              <a:rPr lang="en-US" dirty="0" smtClean="0"/>
              <a:t>&lt;T&gt; &amp; </a:t>
            </a:r>
            <a:r>
              <a:rPr lang="en-US" dirty="0" err="1" smtClean="0"/>
              <a:t>src</a:t>
            </a:r>
            <a:r>
              <a:rPr lang="en-US" dirty="0" smtClean="0"/>
              <a:t>);</a:t>
            </a:r>
            <a:endParaRPr lang="ru-RU" dirty="0" smtClean="0"/>
          </a:p>
          <a:p>
            <a:pPr marL="0" indent="0">
              <a:buNone/>
            </a:pPr>
            <a:r>
              <a:rPr lang="ru-RU" dirty="0" smtClean="0"/>
              <a:t>//============================================================</a:t>
            </a:r>
          </a:p>
          <a:p>
            <a:pPr marL="0" indent="0">
              <a:buNone/>
            </a:pPr>
            <a:r>
              <a:rPr lang="ru-RU" dirty="0" smtClean="0"/>
              <a:t>  // Деструктор освобождает память, занятую массивом</a:t>
            </a:r>
          </a:p>
          <a:p>
            <a:pPr marL="0" indent="0">
              <a:buNone/>
            </a:pPr>
            <a:r>
              <a:rPr lang="ru-RU" dirty="0" smtClean="0"/>
              <a:t>  //============================================================</a:t>
            </a:r>
          </a:p>
          <a:p>
            <a:pPr marL="0" indent="0">
              <a:buNone/>
            </a:pPr>
            <a:r>
              <a:rPr lang="ru-RU" dirty="0" smtClean="0"/>
              <a:t>  </a:t>
            </a:r>
            <a:r>
              <a:rPr lang="en-US" dirty="0" smtClean="0"/>
              <a:t>virtual ~</a:t>
            </a:r>
            <a:r>
              <a:rPr lang="en-US" dirty="0" err="1" smtClean="0"/>
              <a:t>BoundStack</a:t>
            </a:r>
            <a:r>
              <a:rPr lang="en-US" dirty="0" smtClean="0"/>
              <a:t>() { delete [] array; }</a:t>
            </a:r>
          </a:p>
          <a:p>
            <a:pPr marL="0" indent="0">
              <a:buNone/>
            </a:pPr>
            <a:endParaRPr lang="ru-RU" dirty="0"/>
          </a:p>
        </p:txBody>
      </p:sp>
    </p:spTree>
    <p:extLst>
      <p:ext uri="{BB962C8B-B14F-4D97-AF65-F5344CB8AC3E}">
        <p14:creationId xmlns:p14="http://schemas.microsoft.com/office/powerpoint/2010/main" val="1883846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3639"/>
          </a:xfrm>
        </p:spPr>
        <p:txBody>
          <a:bodyPr>
            <a:normAutofit fontScale="90000"/>
          </a:bodyPr>
          <a:lstStyle/>
          <a:p>
            <a:endParaRPr lang="ru-RU" dirty="0"/>
          </a:p>
        </p:txBody>
      </p:sp>
      <p:sp>
        <p:nvSpPr>
          <p:cNvPr id="3" name="Объект 2"/>
          <p:cNvSpPr>
            <a:spLocks noGrp="1"/>
          </p:cNvSpPr>
          <p:nvPr>
            <p:ph idx="1"/>
          </p:nvPr>
        </p:nvSpPr>
        <p:spPr>
          <a:xfrm>
            <a:off x="838200" y="648393"/>
            <a:ext cx="10515600" cy="5528570"/>
          </a:xfrm>
        </p:spPr>
        <p:txBody>
          <a:bodyPr>
            <a:normAutofit fontScale="70000" lnSpcReduction="20000"/>
          </a:bodyPr>
          <a:lstStyle/>
          <a:p>
            <a:pPr marL="0" indent="0">
              <a:buNone/>
            </a:pPr>
            <a:r>
              <a:rPr lang="ru-RU" dirty="0" smtClean="0"/>
              <a:t>//============================================================</a:t>
            </a:r>
          </a:p>
          <a:p>
            <a:pPr marL="0" indent="0">
              <a:buNone/>
            </a:pPr>
            <a:r>
              <a:rPr lang="ru-RU" dirty="0" smtClean="0"/>
              <a:t>  // Реализация стековых операций</a:t>
            </a:r>
          </a:p>
          <a:p>
            <a:pPr marL="0" indent="0">
              <a:buNone/>
            </a:pPr>
            <a:r>
              <a:rPr lang="ru-RU" dirty="0" smtClean="0"/>
              <a:t>  //============================================================</a:t>
            </a:r>
          </a:p>
          <a:p>
            <a:pPr marL="0" indent="0">
              <a:buNone/>
            </a:pPr>
            <a:r>
              <a:rPr lang="ru-RU" dirty="0" smtClean="0"/>
              <a:t>  </a:t>
            </a:r>
            <a:r>
              <a:rPr lang="en-US" dirty="0" smtClean="0"/>
              <a:t>void push(</a:t>
            </a:r>
            <a:r>
              <a:rPr lang="en-US" dirty="0" err="1" smtClean="0"/>
              <a:t>const</a:t>
            </a:r>
            <a:r>
              <a:rPr lang="en-US" dirty="0" smtClean="0"/>
              <a:t> T &amp; e) {</a:t>
            </a:r>
          </a:p>
          <a:p>
            <a:pPr marL="0" indent="0">
              <a:buNone/>
            </a:pPr>
            <a:r>
              <a:rPr lang="en-US" dirty="0" smtClean="0"/>
              <a:t>    // </a:t>
            </a:r>
            <a:r>
              <a:rPr lang="ru-RU" dirty="0" smtClean="0"/>
              <a:t>Проверяем, есть ли место для нового элемента</a:t>
            </a:r>
          </a:p>
          <a:p>
            <a:pPr marL="0" indent="0">
              <a:buNone/>
            </a:pPr>
            <a:r>
              <a:rPr lang="ru-RU" dirty="0" smtClean="0"/>
              <a:t>    </a:t>
            </a:r>
            <a:r>
              <a:rPr lang="en-US" dirty="0" smtClean="0"/>
              <a:t>if (count == </a:t>
            </a:r>
            <a:r>
              <a:rPr lang="en-US" dirty="0" err="1" smtClean="0"/>
              <a:t>maxSize</a:t>
            </a:r>
            <a:r>
              <a:rPr lang="en-US" dirty="0" smtClean="0"/>
              <a:t>) throw </a:t>
            </a:r>
            <a:r>
              <a:rPr lang="en-US" dirty="0" err="1" smtClean="0"/>
              <a:t>StackOverflow</a:t>
            </a:r>
            <a:r>
              <a:rPr lang="en-US" dirty="0" smtClean="0"/>
              <a:t>();</a:t>
            </a:r>
          </a:p>
          <a:p>
            <a:pPr marL="0" indent="0">
              <a:buNone/>
            </a:pPr>
            <a:r>
              <a:rPr lang="en-US" dirty="0" smtClean="0"/>
              <a:t>    // </a:t>
            </a:r>
            <a:r>
              <a:rPr lang="ru-RU" dirty="0" smtClean="0"/>
              <a:t>Помещение элемента в массив</a:t>
            </a:r>
          </a:p>
          <a:p>
            <a:pPr marL="0" indent="0">
              <a:buNone/>
            </a:pPr>
            <a:r>
              <a:rPr lang="ru-RU" dirty="0" smtClean="0"/>
              <a:t>    </a:t>
            </a:r>
            <a:r>
              <a:rPr lang="en-US" dirty="0" smtClean="0"/>
              <a:t>array[count++] = e;</a:t>
            </a:r>
          </a:p>
          <a:p>
            <a:pPr marL="0" indent="0">
              <a:buNone/>
            </a:pPr>
            <a:r>
              <a:rPr lang="en-US" dirty="0" smtClean="0"/>
              <a:t>  }</a:t>
            </a:r>
          </a:p>
          <a:p>
            <a:pPr marL="0" indent="0">
              <a:buNone/>
            </a:pPr>
            <a:endParaRPr lang="en-US" dirty="0" smtClean="0"/>
          </a:p>
          <a:p>
            <a:pPr marL="0" indent="0">
              <a:buNone/>
            </a:pPr>
            <a:r>
              <a:rPr lang="en-US" dirty="0" smtClean="0"/>
              <a:t>  void pop() {</a:t>
            </a:r>
          </a:p>
          <a:p>
            <a:pPr marL="0" indent="0">
              <a:buNone/>
            </a:pPr>
            <a:r>
              <a:rPr lang="en-US" dirty="0" smtClean="0"/>
              <a:t>    // </a:t>
            </a:r>
            <a:r>
              <a:rPr lang="ru-RU" dirty="0" smtClean="0"/>
              <a:t>Проверяем, есть ли в стеке элементы</a:t>
            </a:r>
          </a:p>
          <a:p>
            <a:pPr marL="0" indent="0">
              <a:buNone/>
            </a:pPr>
            <a:r>
              <a:rPr lang="ru-RU" dirty="0" smtClean="0"/>
              <a:t>    </a:t>
            </a:r>
            <a:r>
              <a:rPr lang="en-US" dirty="0" smtClean="0"/>
              <a:t>if (count == 0) throw </a:t>
            </a:r>
            <a:r>
              <a:rPr lang="en-US" dirty="0" err="1" smtClean="0"/>
              <a:t>StackUnderflow</a:t>
            </a:r>
            <a:r>
              <a:rPr lang="en-US" dirty="0" smtClean="0"/>
              <a:t>();</a:t>
            </a:r>
          </a:p>
          <a:p>
            <a:pPr marL="0" indent="0">
              <a:buNone/>
            </a:pPr>
            <a:r>
              <a:rPr lang="en-US" dirty="0" smtClean="0"/>
              <a:t>    // </a:t>
            </a:r>
            <a:r>
              <a:rPr lang="ru-RU" dirty="0" smtClean="0"/>
              <a:t>Элемент физически остается в стеке, но больше "не считается"</a:t>
            </a:r>
          </a:p>
          <a:p>
            <a:pPr marL="0" indent="0">
              <a:buNone/>
            </a:pPr>
            <a:r>
              <a:rPr lang="ru-RU" dirty="0" smtClean="0"/>
              <a:t>    </a:t>
            </a:r>
            <a:r>
              <a:rPr lang="en-US" dirty="0" smtClean="0"/>
              <a:t>count--;</a:t>
            </a:r>
          </a:p>
          <a:p>
            <a:pPr marL="0" indent="0">
              <a:buNone/>
            </a:pPr>
            <a:r>
              <a:rPr lang="en-US" dirty="0" smtClean="0"/>
              <a:t>  }</a:t>
            </a:r>
            <a:endParaRPr lang="ru-RU" dirty="0"/>
          </a:p>
        </p:txBody>
      </p:sp>
    </p:spTree>
    <p:extLst>
      <p:ext uri="{BB962C8B-B14F-4D97-AF65-F5344CB8AC3E}">
        <p14:creationId xmlns:p14="http://schemas.microsoft.com/office/powerpoint/2010/main" val="30963400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7013"/>
          </a:xfrm>
        </p:spPr>
        <p:txBody>
          <a:bodyPr>
            <a:normAutofit fontScale="90000"/>
          </a:bodyPr>
          <a:lstStyle/>
          <a:p>
            <a:endParaRPr lang="ru-RU" dirty="0"/>
          </a:p>
        </p:txBody>
      </p:sp>
      <p:sp>
        <p:nvSpPr>
          <p:cNvPr id="3" name="Объект 2"/>
          <p:cNvSpPr>
            <a:spLocks noGrp="1"/>
          </p:cNvSpPr>
          <p:nvPr>
            <p:ph idx="1"/>
          </p:nvPr>
        </p:nvSpPr>
        <p:spPr>
          <a:xfrm>
            <a:off x="838200" y="681644"/>
            <a:ext cx="10515600" cy="5495319"/>
          </a:xfrm>
        </p:spPr>
        <p:txBody>
          <a:bodyPr>
            <a:normAutofit fontScale="70000" lnSpcReduction="20000"/>
          </a:bodyPr>
          <a:lstStyle/>
          <a:p>
            <a:pPr marL="0" indent="0">
              <a:buNone/>
            </a:pPr>
            <a:r>
              <a:rPr lang="en-US" dirty="0" smtClean="0"/>
              <a:t>bool empty() { return count == 0; }</a:t>
            </a:r>
          </a:p>
          <a:p>
            <a:pPr marL="0" indent="0">
              <a:buNone/>
            </a:pPr>
            <a:endParaRPr lang="en-US" dirty="0" smtClean="0"/>
          </a:p>
          <a:p>
            <a:pPr marL="0" indent="0">
              <a:buNone/>
            </a:pPr>
            <a:r>
              <a:rPr lang="en-US" dirty="0" smtClean="0"/>
              <a:t>  T &amp; top() {</a:t>
            </a:r>
          </a:p>
          <a:p>
            <a:pPr marL="0" indent="0">
              <a:buNone/>
            </a:pPr>
            <a:r>
              <a:rPr lang="en-US" dirty="0" smtClean="0"/>
              <a:t>    // </a:t>
            </a:r>
            <a:r>
              <a:rPr lang="ru-RU" dirty="0" smtClean="0"/>
              <a:t>Проверяем, есть ли в стеке элементы</a:t>
            </a:r>
          </a:p>
          <a:p>
            <a:pPr marL="0" indent="0">
              <a:buNone/>
            </a:pPr>
            <a:r>
              <a:rPr lang="ru-RU" dirty="0" smtClean="0"/>
              <a:t>    </a:t>
            </a:r>
            <a:r>
              <a:rPr lang="en-US" dirty="0" smtClean="0"/>
              <a:t>if (count == 0) throw </a:t>
            </a:r>
            <a:r>
              <a:rPr lang="en-US" dirty="0" err="1" smtClean="0"/>
              <a:t>StackUnderflow</a:t>
            </a:r>
            <a:r>
              <a:rPr lang="en-US" dirty="0" smtClean="0"/>
              <a:t>();</a:t>
            </a:r>
          </a:p>
          <a:p>
            <a:pPr marL="0" indent="0">
              <a:buNone/>
            </a:pPr>
            <a:r>
              <a:rPr lang="en-US" dirty="0" smtClean="0"/>
              <a:t>    // </a:t>
            </a:r>
            <a:r>
              <a:rPr lang="ru-RU" dirty="0" smtClean="0"/>
              <a:t>Возвращается ссылка на элемент стека</a:t>
            </a:r>
          </a:p>
          <a:p>
            <a:pPr marL="0" indent="0">
              <a:buNone/>
            </a:pPr>
            <a:r>
              <a:rPr lang="ru-RU" dirty="0" smtClean="0"/>
              <a:t>    </a:t>
            </a:r>
            <a:r>
              <a:rPr lang="en-US" dirty="0" smtClean="0"/>
              <a:t>return array[count-1];</a:t>
            </a:r>
          </a:p>
          <a:p>
            <a:pPr marL="0" indent="0">
              <a:buNone/>
            </a:pPr>
            <a:r>
              <a:rPr lang="en-US" dirty="0" smtClean="0"/>
              <a:t>  }</a:t>
            </a:r>
          </a:p>
          <a:p>
            <a:pPr marL="0" indent="0">
              <a:buNone/>
            </a:pPr>
            <a:endParaRPr lang="en-US" dirty="0" smtClean="0"/>
          </a:p>
          <a:p>
            <a:pPr marL="0" indent="0">
              <a:buNone/>
            </a:pPr>
            <a:r>
              <a:rPr lang="en-US" dirty="0" smtClean="0"/>
              <a:t>  </a:t>
            </a:r>
            <a:r>
              <a:rPr lang="en-US" dirty="0" err="1" smtClean="0"/>
              <a:t>const</a:t>
            </a:r>
            <a:r>
              <a:rPr lang="en-US" dirty="0" smtClean="0"/>
              <a:t> T &amp; top() </a:t>
            </a:r>
            <a:r>
              <a:rPr lang="en-US" dirty="0" err="1" smtClean="0"/>
              <a:t>const</a:t>
            </a:r>
            <a:r>
              <a:rPr lang="en-US" dirty="0" smtClean="0"/>
              <a:t> {</a:t>
            </a:r>
          </a:p>
          <a:p>
            <a:pPr marL="0" indent="0">
              <a:buNone/>
            </a:pPr>
            <a:r>
              <a:rPr lang="en-US" dirty="0" smtClean="0"/>
              <a:t>    // </a:t>
            </a:r>
            <a:r>
              <a:rPr lang="ru-RU" dirty="0" smtClean="0"/>
              <a:t>Проверяем, есть ли в стеке элементы</a:t>
            </a:r>
          </a:p>
          <a:p>
            <a:pPr marL="0" indent="0">
              <a:buNone/>
            </a:pPr>
            <a:r>
              <a:rPr lang="ru-RU" dirty="0" smtClean="0"/>
              <a:t>    </a:t>
            </a:r>
            <a:r>
              <a:rPr lang="en-US" dirty="0" smtClean="0"/>
              <a:t>if (count == 0) throw </a:t>
            </a:r>
            <a:r>
              <a:rPr lang="en-US" dirty="0" err="1" smtClean="0"/>
              <a:t>StackUnderflow</a:t>
            </a:r>
            <a:r>
              <a:rPr lang="en-US" dirty="0" smtClean="0"/>
              <a:t>();</a:t>
            </a:r>
          </a:p>
          <a:p>
            <a:pPr marL="0" indent="0">
              <a:buNone/>
            </a:pPr>
            <a:r>
              <a:rPr lang="en-US" dirty="0" smtClean="0"/>
              <a:t>    // </a:t>
            </a:r>
            <a:r>
              <a:rPr lang="ru-RU" dirty="0" smtClean="0"/>
              <a:t>Возвращается постоянная ссылка на элемент стека</a:t>
            </a:r>
          </a:p>
          <a:p>
            <a:pPr marL="0" indent="0">
              <a:buNone/>
            </a:pPr>
            <a:r>
              <a:rPr lang="ru-RU" dirty="0" smtClean="0"/>
              <a:t>    </a:t>
            </a:r>
            <a:r>
              <a:rPr lang="en-US" dirty="0" smtClean="0"/>
              <a:t>return array[count-1];</a:t>
            </a:r>
          </a:p>
          <a:p>
            <a:pPr marL="0" indent="0">
              <a:buNone/>
            </a:pPr>
            <a:r>
              <a:rPr lang="en-US" dirty="0" smtClean="0"/>
              <a:t>  }</a:t>
            </a:r>
          </a:p>
          <a:p>
            <a:pPr marL="0" indent="0">
              <a:buNone/>
            </a:pPr>
            <a:r>
              <a:rPr lang="en-US" dirty="0" smtClean="0"/>
              <a:t>};</a:t>
            </a:r>
            <a:endParaRPr lang="ru-RU" dirty="0"/>
          </a:p>
        </p:txBody>
      </p:sp>
    </p:spTree>
    <p:extLst>
      <p:ext uri="{BB962C8B-B14F-4D97-AF65-F5344CB8AC3E}">
        <p14:creationId xmlns:p14="http://schemas.microsoft.com/office/powerpoint/2010/main" val="29508285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83762"/>
          </a:xfrm>
        </p:spPr>
        <p:txBody>
          <a:bodyPr>
            <a:normAutofit fontScale="90000"/>
          </a:bodyPr>
          <a:lstStyle/>
          <a:p>
            <a:endParaRPr lang="ru-RU" dirty="0"/>
          </a:p>
        </p:txBody>
      </p:sp>
      <p:sp>
        <p:nvSpPr>
          <p:cNvPr id="3" name="Объект 2"/>
          <p:cNvSpPr>
            <a:spLocks noGrp="1"/>
          </p:cNvSpPr>
          <p:nvPr>
            <p:ph idx="1"/>
          </p:nvPr>
        </p:nvSpPr>
        <p:spPr>
          <a:xfrm>
            <a:off x="838200" y="648393"/>
            <a:ext cx="10515600" cy="5528570"/>
          </a:xfrm>
        </p:spPr>
        <p:txBody>
          <a:bodyPr>
            <a:normAutofit fontScale="70000" lnSpcReduction="20000"/>
          </a:bodyPr>
          <a:lstStyle/>
          <a:p>
            <a:pPr marL="0" indent="0">
              <a:buNone/>
            </a:pPr>
            <a:r>
              <a:rPr lang="ru-RU" dirty="0" smtClean="0"/>
              <a:t>//==============================================================</a:t>
            </a:r>
          </a:p>
          <a:p>
            <a:pPr marL="0" indent="0">
              <a:buNone/>
            </a:pPr>
            <a:r>
              <a:rPr lang="ru-RU" dirty="0" smtClean="0"/>
              <a:t>// Реализация конструкторов</a:t>
            </a:r>
          </a:p>
          <a:p>
            <a:pPr marL="0" indent="0">
              <a:buNone/>
            </a:pPr>
            <a:r>
              <a:rPr lang="ru-RU" dirty="0" smtClean="0"/>
              <a:t>//==============================================================</a:t>
            </a:r>
          </a:p>
          <a:p>
            <a:pPr marL="0" indent="0">
              <a:buNone/>
            </a:pPr>
            <a:endParaRPr lang="ru-RU" dirty="0" smtClean="0"/>
          </a:p>
          <a:p>
            <a:pPr marL="0" indent="0">
              <a:buNone/>
            </a:pPr>
            <a:r>
              <a:rPr lang="en-US" dirty="0" smtClean="0"/>
              <a:t>template &lt;class T&gt;</a:t>
            </a:r>
          </a:p>
          <a:p>
            <a:pPr marL="0" indent="0">
              <a:buNone/>
            </a:pPr>
            <a:r>
              <a:rPr lang="en-US" dirty="0" err="1" smtClean="0"/>
              <a:t>BoundStack</a:t>
            </a:r>
            <a:r>
              <a:rPr lang="en-US" dirty="0" smtClean="0"/>
              <a:t>&lt;T&gt;::</a:t>
            </a:r>
            <a:r>
              <a:rPr lang="en-US" dirty="0" err="1" smtClean="0"/>
              <a:t>BoundStack</a:t>
            </a:r>
            <a:r>
              <a:rPr lang="en-US" dirty="0" smtClean="0"/>
              <a:t>(</a:t>
            </a:r>
            <a:r>
              <a:rPr lang="en-US" dirty="0" err="1" smtClean="0"/>
              <a:t>int</a:t>
            </a:r>
            <a:r>
              <a:rPr lang="en-US" dirty="0" smtClean="0"/>
              <a:t> size) {</a:t>
            </a:r>
          </a:p>
          <a:p>
            <a:pPr marL="0" indent="0">
              <a:buNone/>
            </a:pPr>
            <a:r>
              <a:rPr lang="en-US" dirty="0" smtClean="0"/>
              <a:t>  try {</a:t>
            </a:r>
          </a:p>
          <a:p>
            <a:pPr marL="0" indent="0">
              <a:buNone/>
            </a:pPr>
            <a:r>
              <a:rPr lang="en-US" dirty="0" smtClean="0"/>
              <a:t>    // </a:t>
            </a:r>
            <a:r>
              <a:rPr lang="ru-RU" dirty="0" smtClean="0"/>
              <a:t>пытаемся заказать память под элементы стека...</a:t>
            </a:r>
          </a:p>
          <a:p>
            <a:pPr marL="0" indent="0">
              <a:buNone/>
            </a:pPr>
            <a:r>
              <a:rPr lang="ru-RU" dirty="0" smtClean="0"/>
              <a:t>    </a:t>
            </a:r>
            <a:r>
              <a:rPr lang="en-US" dirty="0" smtClean="0"/>
              <a:t>array = new T[</a:t>
            </a:r>
            <a:r>
              <a:rPr lang="en-US" dirty="0" err="1" smtClean="0"/>
              <a:t>maxSize</a:t>
            </a:r>
            <a:r>
              <a:rPr lang="en-US" dirty="0" smtClean="0"/>
              <a:t> = size];</a:t>
            </a:r>
          </a:p>
          <a:p>
            <a:pPr marL="0" indent="0">
              <a:buNone/>
            </a:pPr>
            <a:r>
              <a:rPr lang="en-US" dirty="0" smtClean="0"/>
              <a:t>  } catch (...) {</a:t>
            </a:r>
          </a:p>
          <a:p>
            <a:pPr marL="0" indent="0">
              <a:buNone/>
            </a:pPr>
            <a:r>
              <a:rPr lang="en-US" dirty="0" smtClean="0"/>
              <a:t>    // </a:t>
            </a:r>
            <a:r>
              <a:rPr lang="ru-RU" dirty="0" smtClean="0"/>
              <a:t>если что-то случилось (например, размер слишком большой</a:t>
            </a:r>
          </a:p>
          <a:p>
            <a:pPr marL="0" indent="0">
              <a:buNone/>
            </a:pPr>
            <a:r>
              <a:rPr lang="ru-RU" dirty="0" smtClean="0"/>
              <a:t>    // или отрицательный) - возникает исключительная ситуация</a:t>
            </a:r>
          </a:p>
          <a:p>
            <a:pPr marL="0" indent="0">
              <a:buNone/>
            </a:pPr>
            <a:r>
              <a:rPr lang="ru-RU" dirty="0" smtClean="0"/>
              <a:t>    </a:t>
            </a:r>
            <a:r>
              <a:rPr lang="en-US" dirty="0" smtClean="0"/>
              <a:t>throw </a:t>
            </a:r>
            <a:r>
              <a:rPr lang="en-US" dirty="0" err="1" smtClean="0"/>
              <a:t>WrongStackSize</a:t>
            </a:r>
            <a:r>
              <a:rPr lang="en-US" dirty="0" smtClean="0"/>
              <a:t>();</a:t>
            </a:r>
          </a:p>
          <a:p>
            <a:pPr marL="0" indent="0">
              <a:buNone/>
            </a:pPr>
            <a:r>
              <a:rPr lang="en-US" dirty="0" smtClean="0"/>
              <a:t>  }</a:t>
            </a:r>
          </a:p>
          <a:p>
            <a:pPr marL="0" indent="0">
              <a:buNone/>
            </a:pPr>
            <a:r>
              <a:rPr lang="en-US" dirty="0" smtClean="0"/>
              <a:t>  count = 0;</a:t>
            </a:r>
          </a:p>
          <a:p>
            <a:pPr marL="0" indent="0">
              <a:buNone/>
            </a:pPr>
            <a:r>
              <a:rPr lang="en-US" dirty="0" smtClean="0"/>
              <a:t>}</a:t>
            </a:r>
            <a:endParaRPr lang="ru-RU" dirty="0"/>
          </a:p>
        </p:txBody>
      </p:sp>
    </p:spTree>
    <p:extLst>
      <p:ext uri="{BB962C8B-B14F-4D97-AF65-F5344CB8AC3E}">
        <p14:creationId xmlns:p14="http://schemas.microsoft.com/office/powerpoint/2010/main" val="2697326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7013"/>
          </a:xfrm>
        </p:spPr>
        <p:txBody>
          <a:bodyPr>
            <a:normAutofit fontScale="90000"/>
          </a:bodyPr>
          <a:lstStyle/>
          <a:p>
            <a:endParaRPr lang="ru-RU" dirty="0"/>
          </a:p>
        </p:txBody>
      </p:sp>
      <p:sp>
        <p:nvSpPr>
          <p:cNvPr id="3" name="Объект 2"/>
          <p:cNvSpPr>
            <a:spLocks noGrp="1"/>
          </p:cNvSpPr>
          <p:nvPr>
            <p:ph idx="1"/>
          </p:nvPr>
        </p:nvSpPr>
        <p:spPr>
          <a:xfrm>
            <a:off x="838200" y="648393"/>
            <a:ext cx="10515600" cy="5528570"/>
          </a:xfrm>
        </p:spPr>
        <p:txBody>
          <a:bodyPr>
            <a:normAutofit fontScale="85000" lnSpcReduction="20000"/>
          </a:bodyPr>
          <a:lstStyle/>
          <a:p>
            <a:pPr marL="0" indent="0">
              <a:buNone/>
            </a:pPr>
            <a:r>
              <a:rPr lang="en-US" dirty="0" smtClean="0"/>
              <a:t>template &lt;class T&gt;</a:t>
            </a:r>
          </a:p>
          <a:p>
            <a:pPr marL="0" indent="0">
              <a:buNone/>
            </a:pPr>
            <a:r>
              <a:rPr lang="en-US" dirty="0" err="1" smtClean="0"/>
              <a:t>BoundStack</a:t>
            </a:r>
            <a:r>
              <a:rPr lang="en-US" dirty="0" smtClean="0"/>
              <a:t>&lt;T&gt;::</a:t>
            </a:r>
            <a:r>
              <a:rPr lang="en-US" dirty="0" err="1" smtClean="0"/>
              <a:t>BoundStack</a:t>
            </a:r>
            <a:r>
              <a:rPr lang="en-US" dirty="0" smtClean="0"/>
              <a:t>(</a:t>
            </a:r>
            <a:r>
              <a:rPr lang="en-US" dirty="0" err="1" smtClean="0"/>
              <a:t>const</a:t>
            </a:r>
            <a:r>
              <a:rPr lang="en-US" dirty="0" smtClean="0"/>
              <a:t> </a:t>
            </a:r>
            <a:r>
              <a:rPr lang="en-US" dirty="0" err="1" smtClean="0"/>
              <a:t>BoundStack</a:t>
            </a:r>
            <a:r>
              <a:rPr lang="en-US" dirty="0" smtClean="0"/>
              <a:t>&lt;T&gt; &amp; </a:t>
            </a:r>
            <a:r>
              <a:rPr lang="en-US" dirty="0" err="1" smtClean="0"/>
              <a:t>src</a:t>
            </a:r>
            <a:r>
              <a:rPr lang="en-US" dirty="0" smtClean="0"/>
              <a:t>) {</a:t>
            </a:r>
          </a:p>
          <a:p>
            <a:pPr marL="0" indent="0">
              <a:buNone/>
            </a:pPr>
            <a:r>
              <a:rPr lang="en-US" dirty="0" smtClean="0"/>
              <a:t>  try {</a:t>
            </a:r>
          </a:p>
          <a:p>
            <a:pPr marL="0" indent="0">
              <a:buNone/>
            </a:pPr>
            <a:r>
              <a:rPr lang="en-US" dirty="0" smtClean="0"/>
              <a:t>    // </a:t>
            </a:r>
            <a:r>
              <a:rPr lang="ru-RU" dirty="0" smtClean="0"/>
              <a:t>пытаемся заказать память под элементы стека...</a:t>
            </a:r>
          </a:p>
          <a:p>
            <a:pPr marL="0" indent="0">
              <a:buNone/>
            </a:pPr>
            <a:r>
              <a:rPr lang="ru-RU" dirty="0" smtClean="0"/>
              <a:t>    </a:t>
            </a:r>
            <a:r>
              <a:rPr lang="en-US" dirty="0" smtClean="0"/>
              <a:t>array = new T[</a:t>
            </a:r>
            <a:r>
              <a:rPr lang="en-US" dirty="0" err="1" smtClean="0"/>
              <a:t>maxSize</a:t>
            </a:r>
            <a:r>
              <a:rPr lang="en-US" dirty="0" smtClean="0"/>
              <a:t> = </a:t>
            </a:r>
            <a:r>
              <a:rPr lang="en-US" dirty="0" err="1" smtClean="0"/>
              <a:t>src.maxSize</a:t>
            </a:r>
            <a:r>
              <a:rPr lang="en-US" dirty="0" smtClean="0"/>
              <a:t>];</a:t>
            </a:r>
          </a:p>
          <a:p>
            <a:pPr marL="0" indent="0">
              <a:buNone/>
            </a:pPr>
            <a:r>
              <a:rPr lang="en-US" dirty="0" smtClean="0"/>
              <a:t>  } catch (...) {</a:t>
            </a:r>
          </a:p>
          <a:p>
            <a:pPr marL="0" indent="0">
              <a:buNone/>
            </a:pPr>
            <a:r>
              <a:rPr lang="en-US" dirty="0" smtClean="0"/>
              <a:t>    // </a:t>
            </a:r>
            <a:r>
              <a:rPr lang="ru-RU" dirty="0" smtClean="0"/>
              <a:t>если что-то случилось (например, в системе больше</a:t>
            </a:r>
          </a:p>
          <a:p>
            <a:pPr marL="0" indent="0">
              <a:buNone/>
            </a:pPr>
            <a:r>
              <a:rPr lang="ru-RU" dirty="0" smtClean="0"/>
              <a:t>    // нет памяти) - возникает исключительная ситуация</a:t>
            </a:r>
          </a:p>
          <a:p>
            <a:pPr marL="0" indent="0">
              <a:buNone/>
            </a:pPr>
            <a:r>
              <a:rPr lang="ru-RU" dirty="0" smtClean="0"/>
              <a:t>    </a:t>
            </a:r>
            <a:r>
              <a:rPr lang="en-US" dirty="0" smtClean="0"/>
              <a:t>throw </a:t>
            </a:r>
            <a:r>
              <a:rPr lang="en-US" dirty="0" err="1" smtClean="0"/>
              <a:t>WrongStackSize</a:t>
            </a:r>
            <a:r>
              <a:rPr lang="en-US" dirty="0" smtClean="0"/>
              <a:t>();</a:t>
            </a:r>
          </a:p>
          <a:p>
            <a:pPr marL="0" indent="0">
              <a:buNone/>
            </a:pPr>
            <a:r>
              <a:rPr lang="en-US" dirty="0" smtClean="0"/>
              <a:t>  }</a:t>
            </a:r>
          </a:p>
          <a:p>
            <a:pPr marL="0" indent="0">
              <a:buNone/>
            </a:pPr>
            <a:r>
              <a:rPr lang="en-US" dirty="0" smtClean="0"/>
              <a:t>  // </a:t>
            </a:r>
            <a:r>
              <a:rPr lang="ru-RU" dirty="0" smtClean="0"/>
              <a:t>копирование массива и счетчика</a:t>
            </a:r>
          </a:p>
          <a:p>
            <a:pPr marL="0" indent="0">
              <a:buNone/>
            </a:pPr>
            <a:r>
              <a:rPr lang="ru-RU" dirty="0" smtClean="0"/>
              <a:t>  </a:t>
            </a:r>
            <a:r>
              <a:rPr lang="en-US" dirty="0" smtClean="0"/>
              <a:t>count = </a:t>
            </a:r>
            <a:r>
              <a:rPr lang="en-US" dirty="0" err="1" smtClean="0"/>
              <a:t>src.count</a:t>
            </a:r>
            <a:r>
              <a:rPr lang="en-US" dirty="0" smtClean="0"/>
              <a:t>;</a:t>
            </a:r>
          </a:p>
          <a:p>
            <a:pPr marL="0" indent="0">
              <a:buNone/>
            </a:pPr>
            <a:r>
              <a:rPr lang="en-US" dirty="0" smtClean="0"/>
              <a:t>  for (</a:t>
            </a:r>
            <a:r>
              <a:rPr lang="en-US" dirty="0" err="1" smtClean="0"/>
              <a:t>int</a:t>
            </a:r>
            <a:r>
              <a:rPr lang="en-US" dirty="0" smtClean="0"/>
              <a:t> </a:t>
            </a:r>
            <a:r>
              <a:rPr lang="en-US" dirty="0" err="1" smtClean="0"/>
              <a:t>i</a:t>
            </a:r>
            <a:r>
              <a:rPr lang="en-US" dirty="0" smtClean="0"/>
              <a:t> = 0; </a:t>
            </a:r>
            <a:r>
              <a:rPr lang="en-US" dirty="0" err="1" smtClean="0"/>
              <a:t>i</a:t>
            </a:r>
            <a:r>
              <a:rPr lang="en-US" dirty="0" smtClean="0"/>
              <a:t> &lt; count; </a:t>
            </a:r>
            <a:r>
              <a:rPr lang="en-US" dirty="0" err="1" smtClean="0"/>
              <a:t>i</a:t>
            </a:r>
            <a:r>
              <a:rPr lang="en-US" dirty="0" smtClean="0"/>
              <a:t>++) array[</a:t>
            </a:r>
            <a:r>
              <a:rPr lang="en-US" dirty="0" err="1" smtClean="0"/>
              <a:t>i</a:t>
            </a:r>
            <a:r>
              <a:rPr lang="en-US" dirty="0" smtClean="0"/>
              <a:t>] = </a:t>
            </a:r>
            <a:r>
              <a:rPr lang="en-US" dirty="0" err="1" smtClean="0"/>
              <a:t>src.array</a:t>
            </a:r>
            <a:r>
              <a:rPr lang="en-US" dirty="0" smtClean="0"/>
              <a:t>[</a:t>
            </a:r>
            <a:r>
              <a:rPr lang="en-US" dirty="0" err="1" smtClean="0"/>
              <a:t>i</a:t>
            </a:r>
            <a:r>
              <a:rPr lang="en-US" dirty="0" smtClean="0"/>
              <a:t>];</a:t>
            </a:r>
          </a:p>
          <a:p>
            <a:pPr marL="0" indent="0">
              <a:buNone/>
            </a:pPr>
            <a:r>
              <a:rPr lang="en-US" dirty="0" smtClean="0"/>
              <a:t>}</a:t>
            </a:r>
            <a:endParaRPr lang="ru-RU" dirty="0"/>
          </a:p>
        </p:txBody>
      </p:sp>
    </p:spTree>
    <p:extLst>
      <p:ext uri="{BB962C8B-B14F-4D97-AF65-F5344CB8AC3E}">
        <p14:creationId xmlns:p14="http://schemas.microsoft.com/office/powerpoint/2010/main" val="19578308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50264"/>
          </a:xfrm>
        </p:spPr>
        <p:txBody>
          <a:bodyPr>
            <a:normAutofit fontScale="90000"/>
          </a:bodyPr>
          <a:lstStyle/>
          <a:p>
            <a:endParaRPr lang="ru-RU" dirty="0"/>
          </a:p>
        </p:txBody>
      </p:sp>
      <p:sp>
        <p:nvSpPr>
          <p:cNvPr id="3" name="Объект 2"/>
          <p:cNvSpPr>
            <a:spLocks noGrp="1"/>
          </p:cNvSpPr>
          <p:nvPr>
            <p:ph idx="1"/>
          </p:nvPr>
        </p:nvSpPr>
        <p:spPr>
          <a:xfrm>
            <a:off x="838200" y="748145"/>
            <a:ext cx="10515600" cy="5428818"/>
          </a:xfrm>
        </p:spPr>
        <p:txBody>
          <a:bodyPr>
            <a:noAutofit/>
          </a:bodyPr>
          <a:lstStyle/>
          <a:p>
            <a:pPr marL="0" indent="0">
              <a:buNone/>
            </a:pPr>
            <a:r>
              <a:rPr lang="en-US" sz="2400" dirty="0" smtClean="0"/>
              <a:t>//==============================================================</a:t>
            </a:r>
          </a:p>
          <a:p>
            <a:pPr marL="0" indent="0">
              <a:buNone/>
            </a:pPr>
            <a:r>
              <a:rPr lang="en-US" sz="2400" dirty="0" smtClean="0"/>
              <a:t>// </a:t>
            </a:r>
            <a:r>
              <a:rPr lang="en-US" sz="2400" dirty="0" err="1" smtClean="0"/>
              <a:t>BoundStackFactory</a:t>
            </a:r>
            <a:r>
              <a:rPr lang="en-US" sz="2400" dirty="0" smtClean="0"/>
              <a:t> </a:t>
            </a:r>
            <a:r>
              <a:rPr lang="ru-RU" sz="2400" dirty="0" smtClean="0"/>
              <a:t>наследует классу абстрактной фабрики стеков</a:t>
            </a:r>
          </a:p>
          <a:p>
            <a:pPr marL="0" indent="0">
              <a:buNone/>
            </a:pPr>
            <a:r>
              <a:rPr lang="ru-RU" sz="2400" dirty="0" smtClean="0"/>
              <a:t>//==============================================================</a:t>
            </a:r>
          </a:p>
          <a:p>
            <a:pPr marL="0" indent="0">
              <a:buNone/>
            </a:pPr>
            <a:endParaRPr lang="ru-RU" sz="2400" dirty="0" smtClean="0"/>
          </a:p>
          <a:p>
            <a:pPr marL="0" indent="0">
              <a:buNone/>
            </a:pPr>
            <a:r>
              <a:rPr lang="en-US" sz="2400" dirty="0" smtClean="0"/>
              <a:t>template &lt;class T&gt;</a:t>
            </a:r>
          </a:p>
          <a:p>
            <a:pPr marL="0" indent="0">
              <a:buNone/>
            </a:pPr>
            <a:r>
              <a:rPr lang="en-US" sz="2400" dirty="0" smtClean="0"/>
              <a:t>class </a:t>
            </a:r>
            <a:r>
              <a:rPr lang="en-US" sz="2400" dirty="0" err="1" smtClean="0"/>
              <a:t>BoundStackFactory</a:t>
            </a:r>
            <a:r>
              <a:rPr lang="en-US" sz="2400" dirty="0" smtClean="0"/>
              <a:t> : public </a:t>
            </a:r>
            <a:r>
              <a:rPr lang="en-US" sz="2400" dirty="0" err="1" smtClean="0"/>
              <a:t>StackFactory</a:t>
            </a:r>
            <a:r>
              <a:rPr lang="en-US" sz="2400" dirty="0" smtClean="0"/>
              <a:t>&lt;T&gt; {</a:t>
            </a:r>
          </a:p>
          <a:p>
            <a:pPr marL="0" indent="0">
              <a:buNone/>
            </a:pPr>
            <a:r>
              <a:rPr lang="en-US" sz="2400" dirty="0" smtClean="0"/>
              <a:t>public:</a:t>
            </a:r>
          </a:p>
          <a:p>
            <a:pPr marL="0" indent="0">
              <a:buNone/>
            </a:pPr>
            <a:r>
              <a:rPr lang="en-US" sz="2400" dirty="0" smtClean="0"/>
              <a:t>  // </a:t>
            </a:r>
            <a:r>
              <a:rPr lang="ru-RU" sz="2400" dirty="0" smtClean="0"/>
              <a:t>Операция создания стека создает ограниченный стек</a:t>
            </a:r>
          </a:p>
          <a:p>
            <a:pPr marL="0" indent="0">
              <a:buNone/>
            </a:pPr>
            <a:r>
              <a:rPr lang="ru-RU" sz="2400" dirty="0" smtClean="0"/>
              <a:t>  </a:t>
            </a:r>
            <a:r>
              <a:rPr lang="en-US" sz="2400" dirty="0" smtClean="0"/>
              <a:t>Stack&lt;T&gt; *</a:t>
            </a:r>
            <a:r>
              <a:rPr lang="en-US" sz="2400" dirty="0" err="1" smtClean="0"/>
              <a:t>newStack</a:t>
            </a:r>
            <a:r>
              <a:rPr lang="en-US" sz="2400" dirty="0" smtClean="0"/>
              <a:t>(</a:t>
            </a:r>
            <a:r>
              <a:rPr lang="en-US" sz="2400" dirty="0" err="1" smtClean="0"/>
              <a:t>int</a:t>
            </a:r>
            <a:r>
              <a:rPr lang="en-US" sz="2400" dirty="0" smtClean="0"/>
              <a:t> size = 100) { return new </a:t>
            </a:r>
            <a:r>
              <a:rPr lang="en-US" sz="2400" dirty="0" err="1" smtClean="0"/>
              <a:t>BoundStack</a:t>
            </a:r>
            <a:r>
              <a:rPr lang="en-US" sz="2400" dirty="0" smtClean="0"/>
              <a:t>&lt;T&gt;(size); }</a:t>
            </a:r>
          </a:p>
          <a:p>
            <a:pPr marL="0" indent="0">
              <a:buNone/>
            </a:pPr>
            <a:r>
              <a:rPr lang="en-US" sz="2400" dirty="0" smtClean="0"/>
              <a:t>};</a:t>
            </a:r>
          </a:p>
          <a:p>
            <a:pPr marL="0" indent="0">
              <a:buNone/>
            </a:pPr>
            <a:endParaRPr lang="en-US" sz="2400" dirty="0" smtClean="0"/>
          </a:p>
          <a:p>
            <a:pPr marL="0" indent="0">
              <a:buNone/>
            </a:pPr>
            <a:r>
              <a:rPr lang="en-US" sz="2400" dirty="0" smtClean="0"/>
              <a:t>#</a:t>
            </a:r>
            <a:r>
              <a:rPr lang="en-US" sz="2400" dirty="0" err="1" smtClean="0"/>
              <a:t>endif</a:t>
            </a:r>
            <a:endParaRPr lang="ru-RU" sz="2400" dirty="0"/>
          </a:p>
        </p:txBody>
      </p:sp>
    </p:spTree>
    <p:extLst>
      <p:ext uri="{BB962C8B-B14F-4D97-AF65-F5344CB8AC3E}">
        <p14:creationId xmlns:p14="http://schemas.microsoft.com/office/powerpoint/2010/main" val="19740568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7013"/>
          </a:xfrm>
        </p:spPr>
        <p:txBody>
          <a:bodyPr>
            <a:normAutofit fontScale="90000"/>
          </a:bodyPr>
          <a:lstStyle/>
          <a:p>
            <a:endParaRPr lang="ru-RU" dirty="0"/>
          </a:p>
        </p:txBody>
      </p:sp>
      <p:sp>
        <p:nvSpPr>
          <p:cNvPr id="3" name="Объект 2"/>
          <p:cNvSpPr>
            <a:spLocks noGrp="1"/>
          </p:cNvSpPr>
          <p:nvPr>
            <p:ph idx="1"/>
          </p:nvPr>
        </p:nvSpPr>
        <p:spPr>
          <a:xfrm>
            <a:off x="838200" y="598516"/>
            <a:ext cx="10515600" cy="5578447"/>
          </a:xfrm>
        </p:spPr>
        <p:txBody>
          <a:bodyPr/>
          <a:lstStyle/>
          <a:p>
            <a:pPr marL="0" indent="0">
              <a:buNone/>
            </a:pPr>
            <a:r>
              <a:rPr lang="ru-RU" dirty="0" smtClean="0"/>
              <a:t>Приведем простой пример использования стека в задаче анализа скобочной структуры некоторого текста.</a:t>
            </a:r>
          </a:p>
          <a:p>
            <a:pPr marL="0" indent="0">
              <a:buNone/>
            </a:pPr>
            <a:r>
              <a:rPr lang="ru-RU" dirty="0" smtClean="0"/>
              <a:t>Пусть задан текст, содержащий три типа скобок: (), [] и {}. Программа должна проверить правильность расстановки скобок в тексте, т. е., имеется ли для каждой открывающей скобки соответствующая закрывающая скобка и наоборот, а также, не нарушены ли правила вложенности скобок. Символы, не являющиеся скобками, программа должна игнорировать. Для простоты запишем решение задачи в виде статической функции, получающей исходный текст в виде строкового аргумента и выдающей истинное значение, если скобки расставлены правильно, и ложное — если обнаружена ошибка.</a:t>
            </a:r>
          </a:p>
          <a:p>
            <a:endParaRPr lang="ru-RU" dirty="0"/>
          </a:p>
        </p:txBody>
      </p:sp>
    </p:spTree>
    <p:extLst>
      <p:ext uri="{BB962C8B-B14F-4D97-AF65-F5344CB8AC3E}">
        <p14:creationId xmlns:p14="http://schemas.microsoft.com/office/powerpoint/2010/main" val="320805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7013"/>
          </a:xfrm>
        </p:spPr>
        <p:txBody>
          <a:bodyPr>
            <a:normAutofit fontScale="90000"/>
          </a:bodyPr>
          <a:lstStyle/>
          <a:p>
            <a:endParaRPr lang="ru-RU" dirty="0"/>
          </a:p>
        </p:txBody>
      </p:sp>
      <p:sp>
        <p:nvSpPr>
          <p:cNvPr id="3" name="Объект 2"/>
          <p:cNvSpPr>
            <a:spLocks noGrp="1"/>
          </p:cNvSpPr>
          <p:nvPr>
            <p:ph idx="1"/>
          </p:nvPr>
        </p:nvSpPr>
        <p:spPr>
          <a:xfrm>
            <a:off x="838200" y="681644"/>
            <a:ext cx="10515600" cy="5495319"/>
          </a:xfrm>
        </p:spPr>
        <p:txBody>
          <a:bodyPr>
            <a:normAutofit fontScale="92500" lnSpcReduction="20000"/>
          </a:bodyPr>
          <a:lstStyle/>
          <a:p>
            <a:pPr marL="0" indent="0">
              <a:buNone/>
            </a:pPr>
            <a:r>
              <a:rPr lang="ru-RU" dirty="0" smtClean="0"/>
              <a:t>Алгоритм решения задачи может быть следующим. Программа, приведенная в листинге, читает символ за символом, причем, встретив открывающую скобку, помещает ее в стек, а, встретив закрывающую скобку, проверяет, находится ли уже на вершине стека соответствующая открывающая скобка. Если проверка была успешной, то после нее скобка удаляется из стека, иначе функция немедленно заканчивает работу, выдав отрицательный результат (</a:t>
            </a:r>
            <a:r>
              <a:rPr lang="ru-RU" dirty="0" err="1" smtClean="0"/>
              <a:t>false</a:t>
            </a:r>
            <a:r>
              <a:rPr lang="ru-RU" dirty="0" smtClean="0"/>
              <a:t>).</a:t>
            </a:r>
          </a:p>
          <a:p>
            <a:pPr marL="0" indent="0">
              <a:buNone/>
            </a:pPr>
            <a:r>
              <a:rPr lang="ru-RU" dirty="0" smtClean="0"/>
              <a:t>Если в исходном тексте закрывающих скобок оказывается больше, чем открывающих, то программа попытается извлечь символ из пустого стека. Это приведет к ситуации </a:t>
            </a:r>
            <a:r>
              <a:rPr lang="en-US" dirty="0" err="1"/>
              <a:t>S</a:t>
            </a:r>
            <a:r>
              <a:rPr lang="ru-RU" dirty="0" err="1" smtClean="0"/>
              <a:t>tackunderflow</a:t>
            </a:r>
            <a:r>
              <a:rPr lang="ru-RU" dirty="0" smtClean="0"/>
              <a:t>, которая перехватывается, и опять в качестве результата работы будет значение </a:t>
            </a:r>
            <a:r>
              <a:rPr lang="ru-RU" dirty="0" err="1" smtClean="0"/>
              <a:t>false</a:t>
            </a:r>
            <a:r>
              <a:rPr lang="ru-RU" dirty="0" smtClean="0"/>
              <a:t>. Наоборот, если в тексте открывающих скобок окажется больше, чем закрывающих, то после того, как весь текст будет прочитан и обработан, в стеке еще останутся незакрытые скобки. В этом случае функция тоже выдаст значение </a:t>
            </a:r>
            <a:r>
              <a:rPr lang="ru-RU" dirty="0" err="1" smtClean="0"/>
              <a:t>false</a:t>
            </a:r>
            <a:r>
              <a:rPr lang="ru-RU" dirty="0" smtClean="0"/>
              <a:t>. Результат проверки текста окажется успешным, если во время работы ни разу не обнаружится несоответствия скобок, а также не возникнет ситуации исчерпания стека, причем в конце обработки текста стек окажется пустым.</a:t>
            </a:r>
          </a:p>
          <a:p>
            <a:endParaRPr lang="ru-RU" dirty="0"/>
          </a:p>
        </p:txBody>
      </p:sp>
    </p:spTree>
    <p:extLst>
      <p:ext uri="{BB962C8B-B14F-4D97-AF65-F5344CB8AC3E}">
        <p14:creationId xmlns:p14="http://schemas.microsoft.com/office/powerpoint/2010/main" val="31335373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83762"/>
          </a:xfrm>
        </p:spPr>
        <p:txBody>
          <a:bodyPr>
            <a:normAutofit fontScale="90000"/>
          </a:bodyPr>
          <a:lstStyle/>
          <a:p>
            <a:endParaRPr lang="ru-RU" dirty="0"/>
          </a:p>
        </p:txBody>
      </p:sp>
      <p:sp>
        <p:nvSpPr>
          <p:cNvPr id="3" name="Объект 2"/>
          <p:cNvSpPr>
            <a:spLocks noGrp="1"/>
          </p:cNvSpPr>
          <p:nvPr>
            <p:ph idx="1"/>
          </p:nvPr>
        </p:nvSpPr>
        <p:spPr>
          <a:xfrm>
            <a:off x="838200" y="648393"/>
            <a:ext cx="10515600" cy="5528570"/>
          </a:xfrm>
        </p:spPr>
        <p:txBody>
          <a:bodyPr/>
          <a:lstStyle/>
          <a:p>
            <a:r>
              <a:rPr lang="ru-RU" dirty="0" smtClean="0"/>
              <a:t>Размер стека определяет максимальную глубину вложенности скобок, которая может быть исследована программой. При превышении этой глубины вложенности функция возбудит исключительную ситуацию </a:t>
            </a:r>
            <a:r>
              <a:rPr lang="en-US" dirty="0" err="1"/>
              <a:t>S</a:t>
            </a:r>
            <a:r>
              <a:rPr lang="ru-RU" dirty="0" err="1" smtClean="0"/>
              <a:t>tackOverfiow</a:t>
            </a:r>
            <a:r>
              <a:rPr lang="ru-RU" dirty="0" smtClean="0"/>
              <a:t>. Будем считать, что эта максимальная глубина вложенности скобок также передается в функцию как аргумент.</a:t>
            </a:r>
            <a:endParaRPr lang="ru-RU" dirty="0"/>
          </a:p>
        </p:txBody>
      </p:sp>
    </p:spTree>
    <p:extLst>
      <p:ext uri="{BB962C8B-B14F-4D97-AF65-F5344CB8AC3E}">
        <p14:creationId xmlns:p14="http://schemas.microsoft.com/office/powerpoint/2010/main" val="6382374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00388"/>
          </a:xfrm>
        </p:spPr>
        <p:txBody>
          <a:bodyPr>
            <a:normAutofit fontScale="90000"/>
          </a:bodyPr>
          <a:lstStyle/>
          <a:p>
            <a:endParaRPr lang="ru-RU" dirty="0"/>
          </a:p>
        </p:txBody>
      </p:sp>
      <p:sp>
        <p:nvSpPr>
          <p:cNvPr id="3" name="Объект 2"/>
          <p:cNvSpPr>
            <a:spLocks noGrp="1"/>
          </p:cNvSpPr>
          <p:nvPr>
            <p:ph idx="1"/>
          </p:nvPr>
        </p:nvSpPr>
        <p:spPr>
          <a:xfrm>
            <a:off x="838200" y="681644"/>
            <a:ext cx="10515600" cy="5495319"/>
          </a:xfrm>
        </p:spPr>
        <p:txBody>
          <a:bodyPr>
            <a:normAutofit fontScale="62500" lnSpcReduction="20000"/>
          </a:bodyPr>
          <a:lstStyle/>
          <a:p>
            <a:pPr marL="0" indent="0">
              <a:buNone/>
            </a:pPr>
            <a:r>
              <a:rPr lang="en-US" dirty="0" smtClean="0"/>
              <a:t>bool brackets(</a:t>
            </a:r>
            <a:r>
              <a:rPr lang="en-US" dirty="0" err="1" smtClean="0"/>
              <a:t>const</a:t>
            </a:r>
            <a:r>
              <a:rPr lang="en-US" dirty="0" smtClean="0"/>
              <a:t> char *txt, </a:t>
            </a:r>
            <a:r>
              <a:rPr lang="en-US" dirty="0" err="1" smtClean="0"/>
              <a:t>int</a:t>
            </a:r>
            <a:r>
              <a:rPr lang="en-US" dirty="0" smtClean="0"/>
              <a:t> </a:t>
            </a:r>
            <a:r>
              <a:rPr lang="en-US" dirty="0" err="1" smtClean="0"/>
              <a:t>maxdeep</a:t>
            </a:r>
            <a:r>
              <a:rPr lang="en-US" dirty="0" smtClean="0"/>
              <a:t> = 20)	{</a:t>
            </a:r>
          </a:p>
          <a:p>
            <a:pPr marL="0" indent="0">
              <a:buNone/>
            </a:pPr>
            <a:r>
              <a:rPr lang="en-US" dirty="0" err="1" smtClean="0"/>
              <a:t>Boundstack</a:t>
            </a:r>
            <a:r>
              <a:rPr lang="en-US" dirty="0" smtClean="0"/>
              <a:t>&lt;char&gt; </a:t>
            </a:r>
            <a:r>
              <a:rPr lang="en-US" dirty="0" err="1" smtClean="0"/>
              <a:t>stk</a:t>
            </a:r>
            <a:r>
              <a:rPr lang="en-US" dirty="0" smtClean="0"/>
              <a:t>(</a:t>
            </a:r>
            <a:r>
              <a:rPr lang="en-US" dirty="0" err="1" smtClean="0"/>
              <a:t>maxdeep</a:t>
            </a:r>
            <a:r>
              <a:rPr lang="en-US" dirty="0" smtClean="0"/>
              <a:t>); </a:t>
            </a:r>
          </a:p>
          <a:p>
            <a:pPr marL="0" indent="0">
              <a:buNone/>
            </a:pPr>
            <a:r>
              <a:rPr lang="en-US" dirty="0" smtClean="0"/>
              <a:t>try { </a:t>
            </a:r>
          </a:p>
          <a:p>
            <a:pPr marL="0" indent="0">
              <a:buNone/>
            </a:pPr>
            <a:r>
              <a:rPr lang="en-US" dirty="0"/>
              <a:t> </a:t>
            </a:r>
            <a:r>
              <a:rPr lang="en-US" dirty="0" smtClean="0"/>
              <a:t>   char c;</a:t>
            </a:r>
          </a:p>
          <a:p>
            <a:pPr marL="0" indent="0">
              <a:buNone/>
            </a:pPr>
            <a:r>
              <a:rPr lang="en-US" dirty="0" smtClean="0"/>
              <a:t>    for (</a:t>
            </a:r>
            <a:r>
              <a:rPr lang="en-US" dirty="0" err="1" smtClean="0"/>
              <a:t>int</a:t>
            </a:r>
            <a:r>
              <a:rPr lang="en-US" dirty="0" smtClean="0"/>
              <a:t> </a:t>
            </a:r>
            <a:r>
              <a:rPr lang="en-US" dirty="0" err="1" smtClean="0"/>
              <a:t>i</a:t>
            </a:r>
            <a:r>
              <a:rPr lang="en-US" dirty="0" smtClean="0"/>
              <a:t> = 0; </a:t>
            </a:r>
            <a:r>
              <a:rPr lang="ru-RU" dirty="0" smtClean="0"/>
              <a:t>с = </a:t>
            </a:r>
            <a:r>
              <a:rPr lang="en-US" dirty="0" smtClean="0"/>
              <a:t>txt[</a:t>
            </a:r>
            <a:r>
              <a:rPr lang="en-US" dirty="0" err="1" smtClean="0"/>
              <a:t>i</a:t>
            </a:r>
            <a:r>
              <a:rPr lang="en-US" dirty="0" smtClean="0"/>
              <a:t>]; </a:t>
            </a:r>
            <a:r>
              <a:rPr lang="en-US" dirty="0" err="1" smtClean="0"/>
              <a:t>i</a:t>
            </a:r>
            <a:r>
              <a:rPr lang="en-US" dirty="0" smtClean="0"/>
              <a:t>++) { </a:t>
            </a:r>
          </a:p>
          <a:p>
            <a:pPr marL="0" indent="0">
              <a:buNone/>
            </a:pPr>
            <a:r>
              <a:rPr lang="en-US" dirty="0"/>
              <a:t> </a:t>
            </a:r>
            <a:r>
              <a:rPr lang="en-US" dirty="0" smtClean="0"/>
              <a:t>       switch (c) {</a:t>
            </a:r>
          </a:p>
          <a:p>
            <a:pPr marL="0" indent="0">
              <a:buNone/>
            </a:pPr>
            <a:r>
              <a:rPr lang="en-US" dirty="0" smtClean="0"/>
              <a:t>             case ‘ (‘: case '[': case '{':</a:t>
            </a:r>
          </a:p>
          <a:p>
            <a:pPr marL="0" indent="0">
              <a:buNone/>
            </a:pPr>
            <a:r>
              <a:rPr lang="en-US" dirty="0" smtClean="0"/>
              <a:t>                 </a:t>
            </a:r>
            <a:r>
              <a:rPr lang="en-US" dirty="0" err="1" smtClean="0"/>
              <a:t>stk.push</a:t>
            </a:r>
            <a:r>
              <a:rPr lang="en-US" dirty="0" smtClean="0"/>
              <a:t>(c); </a:t>
            </a:r>
          </a:p>
          <a:p>
            <a:pPr marL="0" indent="0">
              <a:buNone/>
            </a:pPr>
            <a:r>
              <a:rPr lang="en-US" dirty="0"/>
              <a:t> </a:t>
            </a:r>
            <a:r>
              <a:rPr lang="en-US" dirty="0" smtClean="0"/>
              <a:t>                break; </a:t>
            </a:r>
          </a:p>
          <a:p>
            <a:pPr marL="0" indent="0">
              <a:buNone/>
            </a:pPr>
            <a:r>
              <a:rPr lang="en-US" dirty="0"/>
              <a:t> </a:t>
            </a:r>
            <a:r>
              <a:rPr lang="en-US" dirty="0" smtClean="0"/>
              <a:t>                case ')’:</a:t>
            </a:r>
          </a:p>
          <a:p>
            <a:pPr marL="0" indent="0">
              <a:buNone/>
            </a:pPr>
            <a:r>
              <a:rPr lang="en-US" dirty="0" smtClean="0"/>
              <a:t>                     if (</a:t>
            </a:r>
            <a:r>
              <a:rPr lang="en-US" dirty="0" err="1" smtClean="0"/>
              <a:t>stk.top</a:t>
            </a:r>
            <a:r>
              <a:rPr lang="en-US" dirty="0" smtClean="0"/>
              <a:t>() != '(‘ ) { </a:t>
            </a:r>
          </a:p>
          <a:p>
            <a:pPr marL="0" indent="0">
              <a:buNone/>
            </a:pPr>
            <a:r>
              <a:rPr lang="en-US" dirty="0"/>
              <a:t> </a:t>
            </a:r>
            <a:r>
              <a:rPr lang="en-US" dirty="0" smtClean="0"/>
              <a:t>                       return false;</a:t>
            </a:r>
          </a:p>
          <a:p>
            <a:pPr marL="0" indent="0">
              <a:buNone/>
            </a:pPr>
            <a:r>
              <a:rPr lang="en-US" dirty="0" smtClean="0"/>
              <a:t>                     }</a:t>
            </a:r>
          </a:p>
          <a:p>
            <a:pPr marL="0" indent="0">
              <a:buNone/>
            </a:pPr>
            <a:r>
              <a:rPr lang="en-US" dirty="0" smtClean="0"/>
              <a:t>                     </a:t>
            </a:r>
            <a:r>
              <a:rPr lang="en-US" dirty="0" err="1" smtClean="0"/>
              <a:t>stk.pop</a:t>
            </a:r>
            <a:r>
              <a:rPr lang="en-US" dirty="0" smtClean="0"/>
              <a:t>(); </a:t>
            </a:r>
          </a:p>
          <a:p>
            <a:pPr marL="0" indent="0">
              <a:buNone/>
            </a:pPr>
            <a:r>
              <a:rPr lang="en-US" dirty="0"/>
              <a:t> </a:t>
            </a:r>
            <a:r>
              <a:rPr lang="en-US" dirty="0" smtClean="0"/>
              <a:t>                    break; </a:t>
            </a:r>
          </a:p>
          <a:p>
            <a:pPr marL="0" indent="0">
              <a:buNone/>
            </a:pPr>
            <a:r>
              <a:rPr lang="en-US" dirty="0"/>
              <a:t> </a:t>
            </a:r>
            <a:r>
              <a:rPr lang="en-US" dirty="0" smtClean="0"/>
              <a:t>                 case ']':</a:t>
            </a:r>
          </a:p>
          <a:p>
            <a:pPr marL="0" indent="0">
              <a:buNone/>
            </a:pPr>
            <a:r>
              <a:rPr lang="en-US" dirty="0" smtClean="0"/>
              <a:t>                      if (</a:t>
            </a:r>
            <a:r>
              <a:rPr lang="en-US" dirty="0" err="1" smtClean="0"/>
              <a:t>stk.top</a:t>
            </a:r>
            <a:r>
              <a:rPr lang="en-US" dirty="0" smtClean="0"/>
              <a:t>() != ‘[‘ ) {</a:t>
            </a:r>
            <a:endParaRPr lang="ru-RU" dirty="0"/>
          </a:p>
        </p:txBody>
      </p:sp>
    </p:spTree>
    <p:extLst>
      <p:ext uri="{BB962C8B-B14F-4D97-AF65-F5344CB8AC3E}">
        <p14:creationId xmlns:p14="http://schemas.microsoft.com/office/powerpoint/2010/main" val="3324512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3639"/>
          </a:xfrm>
        </p:spPr>
        <p:txBody>
          <a:bodyPr>
            <a:normAutofit fontScale="90000"/>
          </a:bodyPr>
          <a:lstStyle/>
          <a:p>
            <a:endParaRPr lang="ru-RU" dirty="0"/>
          </a:p>
        </p:txBody>
      </p:sp>
      <p:sp>
        <p:nvSpPr>
          <p:cNvPr id="3" name="Объект 2"/>
          <p:cNvSpPr>
            <a:spLocks noGrp="1"/>
          </p:cNvSpPr>
          <p:nvPr>
            <p:ph idx="1"/>
          </p:nvPr>
        </p:nvSpPr>
        <p:spPr>
          <a:xfrm>
            <a:off x="838200" y="665018"/>
            <a:ext cx="10515600" cy="5511945"/>
          </a:xfrm>
        </p:spPr>
        <p:txBody>
          <a:bodyPr>
            <a:normAutofit fontScale="70000" lnSpcReduction="20000"/>
          </a:bodyPr>
          <a:lstStyle/>
          <a:p>
            <a:pPr marL="0" indent="0">
              <a:buNone/>
            </a:pPr>
            <a:r>
              <a:rPr lang="en-US" dirty="0"/>
              <a:t> </a:t>
            </a:r>
            <a:r>
              <a:rPr lang="en-US" dirty="0" smtClean="0"/>
              <a:t>          return false;</a:t>
            </a:r>
          </a:p>
          <a:p>
            <a:pPr marL="0" indent="0">
              <a:buNone/>
            </a:pPr>
            <a:r>
              <a:rPr lang="en-US" dirty="0" smtClean="0"/>
              <a:t>        }</a:t>
            </a:r>
          </a:p>
          <a:p>
            <a:pPr marL="0" indent="0">
              <a:buNone/>
            </a:pPr>
            <a:r>
              <a:rPr lang="en-US" dirty="0" smtClean="0"/>
              <a:t>        </a:t>
            </a:r>
            <a:r>
              <a:rPr lang="en-US" dirty="0" err="1" smtClean="0"/>
              <a:t>stk.pop</a:t>
            </a:r>
            <a:r>
              <a:rPr lang="en-US" dirty="0" smtClean="0"/>
              <a:t>(); </a:t>
            </a:r>
          </a:p>
          <a:p>
            <a:pPr marL="0" indent="0">
              <a:buNone/>
            </a:pPr>
            <a:r>
              <a:rPr lang="en-US" dirty="0"/>
              <a:t> </a:t>
            </a:r>
            <a:r>
              <a:rPr lang="en-US" dirty="0" smtClean="0"/>
              <a:t>       break; </a:t>
            </a:r>
          </a:p>
          <a:p>
            <a:pPr marL="0" indent="0">
              <a:buNone/>
            </a:pPr>
            <a:r>
              <a:rPr lang="en-US" dirty="0"/>
              <a:t> </a:t>
            </a:r>
            <a:r>
              <a:rPr lang="en-US" dirty="0" smtClean="0"/>
              <a:t>     case '}’:</a:t>
            </a:r>
          </a:p>
          <a:p>
            <a:pPr marL="0" indent="0">
              <a:buNone/>
            </a:pPr>
            <a:r>
              <a:rPr lang="en-US" dirty="0" smtClean="0"/>
              <a:t>         if (stk. top () != ' {‘ ) { </a:t>
            </a:r>
          </a:p>
          <a:p>
            <a:pPr marL="0" indent="0">
              <a:buNone/>
            </a:pPr>
            <a:r>
              <a:rPr lang="en-US" dirty="0"/>
              <a:t> </a:t>
            </a:r>
            <a:r>
              <a:rPr lang="en-US" dirty="0" smtClean="0"/>
              <a:t>            return false;</a:t>
            </a:r>
          </a:p>
          <a:p>
            <a:pPr marL="0" indent="0">
              <a:buNone/>
            </a:pPr>
            <a:r>
              <a:rPr lang="en-US" dirty="0" smtClean="0"/>
              <a:t>        }</a:t>
            </a:r>
          </a:p>
          <a:p>
            <a:pPr marL="0" indent="0">
              <a:buNone/>
            </a:pPr>
            <a:r>
              <a:rPr lang="en-US" dirty="0" smtClean="0"/>
              <a:t>         </a:t>
            </a:r>
            <a:r>
              <a:rPr lang="en-US" dirty="0" err="1" smtClean="0"/>
              <a:t>stk.pop</a:t>
            </a:r>
            <a:r>
              <a:rPr lang="en-US" dirty="0" smtClean="0"/>
              <a:t>(); </a:t>
            </a:r>
          </a:p>
          <a:p>
            <a:pPr marL="0" indent="0">
              <a:buNone/>
            </a:pPr>
            <a:r>
              <a:rPr lang="en-US" dirty="0"/>
              <a:t> </a:t>
            </a:r>
            <a:r>
              <a:rPr lang="en-US" dirty="0" smtClean="0"/>
              <a:t>        break;</a:t>
            </a:r>
          </a:p>
          <a:p>
            <a:pPr marL="0" indent="0">
              <a:buNone/>
            </a:pPr>
            <a:r>
              <a:rPr lang="en-US" dirty="0" smtClean="0"/>
              <a:t>     }</a:t>
            </a:r>
          </a:p>
          <a:p>
            <a:pPr marL="0" indent="0">
              <a:buNone/>
            </a:pPr>
            <a:r>
              <a:rPr lang="en-US" dirty="0" smtClean="0"/>
              <a:t>}</a:t>
            </a:r>
          </a:p>
          <a:p>
            <a:pPr marL="0" indent="0">
              <a:buNone/>
            </a:pPr>
            <a:r>
              <a:rPr lang="en-US" dirty="0" smtClean="0"/>
              <a:t>return </a:t>
            </a:r>
            <a:r>
              <a:rPr lang="en-US" dirty="0" err="1" smtClean="0"/>
              <a:t>stk.empty</a:t>
            </a:r>
            <a:r>
              <a:rPr lang="en-US" dirty="0" smtClean="0"/>
              <a:t>();</a:t>
            </a:r>
          </a:p>
          <a:p>
            <a:pPr marL="0" indent="0">
              <a:buNone/>
            </a:pPr>
            <a:r>
              <a:rPr lang="en-US" dirty="0" smtClean="0"/>
              <a:t>} catch (</a:t>
            </a:r>
            <a:r>
              <a:rPr lang="en-US" dirty="0" err="1" smtClean="0"/>
              <a:t>StackUnderflow</a:t>
            </a:r>
            <a:r>
              <a:rPr lang="en-US" dirty="0" smtClean="0"/>
              <a:t>) { return false;</a:t>
            </a:r>
          </a:p>
          <a:p>
            <a:pPr marL="0" indent="0">
              <a:buNone/>
            </a:pPr>
            <a:r>
              <a:rPr lang="en-US" dirty="0" smtClean="0"/>
              <a:t>}</a:t>
            </a:r>
          </a:p>
          <a:p>
            <a:pPr marL="0" indent="0">
              <a:buNone/>
            </a:pPr>
            <a:r>
              <a:rPr lang="en-US" dirty="0" smtClean="0"/>
              <a:t>}</a:t>
            </a:r>
          </a:p>
          <a:p>
            <a:endParaRPr lang="ru-RU" dirty="0"/>
          </a:p>
        </p:txBody>
      </p:sp>
    </p:spTree>
    <p:extLst>
      <p:ext uri="{BB962C8B-B14F-4D97-AF65-F5344CB8AC3E}">
        <p14:creationId xmlns:p14="http://schemas.microsoft.com/office/powerpoint/2010/main" val="41737657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3639"/>
          </a:xfrm>
        </p:spPr>
        <p:txBody>
          <a:bodyPr>
            <a:normAutofit fontScale="90000"/>
          </a:bodyPr>
          <a:lstStyle/>
          <a:p>
            <a:endParaRPr lang="ru-RU" dirty="0"/>
          </a:p>
        </p:txBody>
      </p:sp>
      <p:sp>
        <p:nvSpPr>
          <p:cNvPr id="3" name="Объект 2"/>
          <p:cNvSpPr>
            <a:spLocks noGrp="1"/>
          </p:cNvSpPr>
          <p:nvPr>
            <p:ph idx="1"/>
          </p:nvPr>
        </p:nvSpPr>
        <p:spPr>
          <a:xfrm>
            <a:off x="838200" y="665018"/>
            <a:ext cx="10515600" cy="5511945"/>
          </a:xfrm>
        </p:spPr>
        <p:txBody>
          <a:bodyPr>
            <a:normAutofit lnSpcReduction="10000"/>
          </a:bodyPr>
          <a:lstStyle/>
          <a:p>
            <a:r>
              <a:rPr lang="ru-RU" dirty="0" smtClean="0"/>
              <a:t>Заметим, что если в качестве исходной строки для этой функции взять текст самой функции, то будет зафиксирована ошибка в расстановке скобок из-за символьных констант, изображающих скобки. Обратите внимание на обработку исключительных ситуаций в этой функции: возникновение ситуации </a:t>
            </a:r>
            <a:r>
              <a:rPr lang="ru-RU" dirty="0" err="1" smtClean="0"/>
              <a:t>StackUnderflow</a:t>
            </a:r>
            <a:r>
              <a:rPr lang="ru-RU" dirty="0" smtClean="0"/>
              <a:t> возможно в том случае, когда скобки в исходной строке расставлены неправильно. Ситуация перехватывается в теле функции и возвращается </a:t>
            </a:r>
            <a:r>
              <a:rPr lang="ru-RU" dirty="0" err="1" smtClean="0"/>
              <a:t>false</a:t>
            </a:r>
            <a:r>
              <a:rPr lang="ru-RU" dirty="0" smtClean="0"/>
              <a:t>. Если же случится ситуация переполнения стека — </a:t>
            </a:r>
            <a:r>
              <a:rPr lang="en-US" dirty="0" err="1"/>
              <a:t>S</a:t>
            </a:r>
            <a:r>
              <a:rPr lang="ru-RU" dirty="0" err="1" smtClean="0"/>
              <a:t>tackOverflow</a:t>
            </a:r>
            <a:r>
              <a:rPr lang="ru-RU" dirty="0" smtClean="0"/>
              <a:t>, то это будет свидетельствовать лишь о том, что глубина вложенности скобок в исходной строке превысила максимально допустимую. Реакция на эту исключительную ситуацию в функции не предусмотрена, так что при вызове надо иметь в виду, что такая ситуация может стать результатом работы, а значит, предусмотреть подходящую реакцию при вызове функции.</a:t>
            </a:r>
            <a:endParaRPr lang="ru-RU" dirty="0"/>
          </a:p>
        </p:txBody>
      </p:sp>
    </p:spTree>
    <p:extLst>
      <p:ext uri="{BB962C8B-B14F-4D97-AF65-F5344CB8AC3E}">
        <p14:creationId xmlns:p14="http://schemas.microsoft.com/office/powerpoint/2010/main" val="6940749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3639"/>
          </a:xfrm>
        </p:spPr>
        <p:txBody>
          <a:bodyPr>
            <a:normAutofit fontScale="90000"/>
          </a:bodyPr>
          <a:lstStyle/>
          <a:p>
            <a:endParaRPr lang="ru-RU" dirty="0"/>
          </a:p>
        </p:txBody>
      </p:sp>
      <p:sp>
        <p:nvSpPr>
          <p:cNvPr id="3" name="Объект 2"/>
          <p:cNvSpPr>
            <a:spLocks noGrp="1"/>
          </p:cNvSpPr>
          <p:nvPr>
            <p:ph idx="1"/>
          </p:nvPr>
        </p:nvSpPr>
        <p:spPr>
          <a:xfrm>
            <a:off x="838200" y="681644"/>
            <a:ext cx="10515600" cy="5495319"/>
          </a:xfrm>
        </p:spPr>
        <p:txBody>
          <a:bodyPr/>
          <a:lstStyle/>
          <a:p>
            <a:pPr marL="0" indent="0">
              <a:buNone/>
            </a:pPr>
            <a:r>
              <a:rPr lang="ru-RU" dirty="0" smtClean="0"/>
              <a:t>Есть и  другие возможные реализации стека. Если в программе используется много стеков, размер которых может сильно меняться, то реализация стека в виде массива (ограниченный стек) может привести к неоправданно большим расходам памяти. При этом если в какой-то момент времени реальное количество элементов, содержащихся в стеках, невелико, то память, зарезервированная для элементов стеков, может быть загружена весьма мало. В подобных случаях имеет смысл захватывать память только под те элементы, которые фактически размещаются в стеке.</a:t>
            </a:r>
            <a:endParaRPr lang="ru-RU" dirty="0"/>
          </a:p>
        </p:txBody>
      </p:sp>
    </p:spTree>
    <p:extLst>
      <p:ext uri="{BB962C8B-B14F-4D97-AF65-F5344CB8AC3E}">
        <p14:creationId xmlns:p14="http://schemas.microsoft.com/office/powerpoint/2010/main" val="2553369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16024"/>
          </a:xfrm>
        </p:spPr>
        <p:txBody>
          <a:bodyPr>
            <a:normAutofit fontScale="90000"/>
          </a:bodyPr>
          <a:lstStyle/>
          <a:p>
            <a:pPr algn="ctr"/>
            <a:r>
              <a:rPr lang="ru-RU" dirty="0" smtClean="0"/>
              <a:t>Очереди</a:t>
            </a:r>
            <a:endParaRPr lang="ru-RU" dirty="0"/>
          </a:p>
        </p:txBody>
      </p:sp>
      <p:sp>
        <p:nvSpPr>
          <p:cNvPr id="3" name="Объект 2"/>
          <p:cNvSpPr>
            <a:spLocks noGrp="1"/>
          </p:cNvSpPr>
          <p:nvPr>
            <p:ph idx="1"/>
          </p:nvPr>
        </p:nvSpPr>
        <p:spPr>
          <a:xfrm>
            <a:off x="838200" y="881150"/>
            <a:ext cx="10515600" cy="5295813"/>
          </a:xfrm>
        </p:spPr>
        <p:txBody>
          <a:bodyPr/>
          <a:lstStyle/>
          <a:p>
            <a:pPr marL="0" indent="0">
              <a:buNone/>
            </a:pPr>
            <a:r>
              <a:rPr lang="ru-RU" sz="1800" dirty="0" smtClean="0"/>
              <a:t>Похожей на стек структурой данных является очередь. Очередью будем называть последовательность элементов одного и того же типа, к которой добавляются и из которой удаляются элементы. Однако, в отличие от стека, добавление элементов производится в один конец, а удаление происходит из другого конца.</a:t>
            </a:r>
          </a:p>
          <a:p>
            <a:pPr marL="0" indent="0">
              <a:buNone/>
            </a:pPr>
            <a:r>
              <a:rPr lang="ru-RU" sz="1800" dirty="0" smtClean="0"/>
              <a:t>Тот конец очереди, из которого производится удаление элементов, называется головой очереди, а другой ее конец, в который происходит добавление элементов, — хвостом очереди.</a:t>
            </a:r>
          </a:p>
          <a:p>
            <a:endParaRPr lang="ru-RU" dirty="0"/>
          </a:p>
        </p:txBody>
      </p:sp>
      <p:pic>
        <p:nvPicPr>
          <p:cNvPr id="4" name="Рисунок 3"/>
          <p:cNvPicPr>
            <a:picLocks noChangeAspect="1"/>
          </p:cNvPicPr>
          <p:nvPr/>
        </p:nvPicPr>
        <p:blipFill>
          <a:blip r:embed="rId2"/>
          <a:stretch>
            <a:fillRect/>
          </a:stretch>
        </p:blipFill>
        <p:spPr>
          <a:xfrm>
            <a:off x="2859578" y="3158836"/>
            <a:ext cx="6745799" cy="2820277"/>
          </a:xfrm>
          <a:prstGeom prst="rect">
            <a:avLst/>
          </a:prstGeom>
        </p:spPr>
      </p:pic>
    </p:spTree>
    <p:extLst>
      <p:ext uri="{BB962C8B-B14F-4D97-AF65-F5344CB8AC3E}">
        <p14:creationId xmlns:p14="http://schemas.microsoft.com/office/powerpoint/2010/main" val="18028221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3639"/>
          </a:xfrm>
        </p:spPr>
        <p:txBody>
          <a:bodyPr>
            <a:normAutofit fontScale="90000"/>
          </a:bodyPr>
          <a:lstStyle/>
          <a:p>
            <a:endParaRPr lang="ru-RU" dirty="0"/>
          </a:p>
        </p:txBody>
      </p:sp>
      <p:sp>
        <p:nvSpPr>
          <p:cNvPr id="3" name="Объект 2"/>
          <p:cNvSpPr>
            <a:spLocks noGrp="1"/>
          </p:cNvSpPr>
          <p:nvPr>
            <p:ph idx="1"/>
          </p:nvPr>
        </p:nvSpPr>
        <p:spPr>
          <a:xfrm>
            <a:off x="838200" y="648393"/>
            <a:ext cx="10515600" cy="5528570"/>
          </a:xfrm>
        </p:spPr>
        <p:txBody>
          <a:bodyPr/>
          <a:lstStyle/>
          <a:p>
            <a:pPr marL="0" indent="0">
              <a:buNone/>
            </a:pPr>
            <a:r>
              <a:rPr lang="ru-RU" sz="2400" dirty="0" smtClean="0"/>
              <a:t>Набор операций над очередью практически тот же, что и над стеком, однако реализации обычно отличаются достаточно сильно— наличие двух концов у очереди осложняет дело.</a:t>
            </a:r>
          </a:p>
          <a:p>
            <a:pPr marL="0" indent="0">
              <a:buNone/>
            </a:pPr>
            <a:r>
              <a:rPr lang="ru-RU" sz="2400" dirty="0" smtClean="0"/>
              <a:t>Можно представлять очередь в виде кольца элементов с разрывом в точке, где сходятся ее голова и хвост </a:t>
            </a:r>
          </a:p>
          <a:p>
            <a:endParaRPr lang="ru-RU" dirty="0"/>
          </a:p>
        </p:txBody>
      </p:sp>
      <p:pic>
        <p:nvPicPr>
          <p:cNvPr id="4" name="Рисунок 3"/>
          <p:cNvPicPr>
            <a:picLocks noChangeAspect="1"/>
          </p:cNvPicPr>
          <p:nvPr/>
        </p:nvPicPr>
        <p:blipFill>
          <a:blip r:embed="rId2"/>
          <a:stretch>
            <a:fillRect/>
          </a:stretch>
        </p:blipFill>
        <p:spPr>
          <a:xfrm>
            <a:off x="3790603" y="2458361"/>
            <a:ext cx="4921134" cy="3718602"/>
          </a:xfrm>
          <a:prstGeom prst="rect">
            <a:avLst/>
          </a:prstGeom>
        </p:spPr>
      </p:pic>
    </p:spTree>
    <p:extLst>
      <p:ext uri="{BB962C8B-B14F-4D97-AF65-F5344CB8AC3E}">
        <p14:creationId xmlns:p14="http://schemas.microsoft.com/office/powerpoint/2010/main" val="12583076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3639"/>
          </a:xfrm>
        </p:spPr>
        <p:txBody>
          <a:bodyPr>
            <a:normAutofit fontScale="90000"/>
          </a:bodyPr>
          <a:lstStyle/>
          <a:p>
            <a:endParaRPr lang="ru-RU" dirty="0"/>
          </a:p>
        </p:txBody>
      </p:sp>
      <p:sp>
        <p:nvSpPr>
          <p:cNvPr id="3" name="Объект 2"/>
          <p:cNvSpPr>
            <a:spLocks noGrp="1"/>
          </p:cNvSpPr>
          <p:nvPr>
            <p:ph idx="1"/>
          </p:nvPr>
        </p:nvSpPr>
        <p:spPr>
          <a:xfrm>
            <a:off x="838200" y="681644"/>
            <a:ext cx="10515600" cy="5495319"/>
          </a:xfrm>
        </p:spPr>
        <p:txBody>
          <a:bodyPr/>
          <a:lstStyle/>
          <a:p>
            <a:pPr marL="0" indent="0">
              <a:buNone/>
            </a:pPr>
            <a:r>
              <a:rPr lang="ru-RU" dirty="0" smtClean="0"/>
              <a:t>Если память под очередь представлена массивом элементов, то реализация будет учитывать эту кольцевую структуру массива— первый его элемент будет логически следовать за последним, так что в программе при переходе от предыдущего элемента к следующему придется специально проверять, не нужно ли переходить от конца к началу массива. Если же в качестве базовой структуры памяти выбирается список, то его кольцевая структура может быть организована естественным образом с помощью ссылки из последнего элемента списка на его первый элемент.</a:t>
            </a:r>
            <a:endParaRPr lang="ru-RU" dirty="0"/>
          </a:p>
        </p:txBody>
      </p:sp>
    </p:spTree>
    <p:extLst>
      <p:ext uri="{BB962C8B-B14F-4D97-AF65-F5344CB8AC3E}">
        <p14:creationId xmlns:p14="http://schemas.microsoft.com/office/powerpoint/2010/main" val="23344180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32650"/>
          </a:xfrm>
        </p:spPr>
        <p:txBody>
          <a:bodyPr>
            <a:normAutofit/>
          </a:bodyPr>
          <a:lstStyle/>
          <a:p>
            <a:pPr algn="ctr"/>
            <a:r>
              <a:rPr lang="ru-RU" sz="2400" dirty="0" smtClean="0"/>
              <a:t>Интерфейс для описания очереди</a:t>
            </a:r>
            <a:endParaRPr lang="ru-RU" sz="2400" dirty="0"/>
          </a:p>
        </p:txBody>
      </p:sp>
      <p:sp>
        <p:nvSpPr>
          <p:cNvPr id="3" name="Объект 2"/>
          <p:cNvSpPr>
            <a:spLocks noGrp="1"/>
          </p:cNvSpPr>
          <p:nvPr>
            <p:ph idx="1"/>
          </p:nvPr>
        </p:nvSpPr>
        <p:spPr>
          <a:xfrm>
            <a:off x="838200" y="897776"/>
            <a:ext cx="10515600" cy="5279187"/>
          </a:xfrm>
        </p:spPr>
        <p:txBody>
          <a:bodyPr>
            <a:normAutofit fontScale="62500" lnSpcReduction="20000"/>
          </a:bodyPr>
          <a:lstStyle/>
          <a:p>
            <a:pPr marL="0" indent="0">
              <a:buNone/>
            </a:pPr>
            <a:r>
              <a:rPr lang="en-US" dirty="0" smtClean="0"/>
              <a:t>#</a:t>
            </a:r>
            <a:r>
              <a:rPr lang="en-US" dirty="0" err="1" smtClean="0"/>
              <a:t>ifndef</a:t>
            </a:r>
            <a:r>
              <a:rPr lang="en-US" dirty="0" smtClean="0"/>
              <a:t> __QUEUE_FACTORY_H</a:t>
            </a:r>
          </a:p>
          <a:p>
            <a:pPr marL="0" indent="0">
              <a:buNone/>
            </a:pPr>
            <a:r>
              <a:rPr lang="en-US" dirty="0" smtClean="0"/>
              <a:t>#define __QUEUE_FACTORY_H</a:t>
            </a:r>
          </a:p>
          <a:p>
            <a:pPr marL="0" indent="0">
              <a:buNone/>
            </a:pPr>
            <a:r>
              <a:rPr lang="en-US" dirty="0" smtClean="0"/>
              <a:t>#include "</a:t>
            </a:r>
            <a:r>
              <a:rPr lang="en-US" dirty="0" err="1" smtClean="0"/>
              <a:t>queue.h</a:t>
            </a:r>
            <a:r>
              <a:rPr lang="en-US" dirty="0" smtClean="0"/>
              <a:t>"</a:t>
            </a:r>
          </a:p>
          <a:p>
            <a:pPr marL="0" indent="0">
              <a:buNone/>
            </a:pPr>
            <a:r>
              <a:rPr lang="en-US" dirty="0" smtClean="0"/>
              <a:t>//==============================================================</a:t>
            </a:r>
          </a:p>
          <a:p>
            <a:pPr marL="0" indent="0">
              <a:buNone/>
            </a:pPr>
            <a:r>
              <a:rPr lang="en-US" dirty="0" smtClean="0"/>
              <a:t>// </a:t>
            </a:r>
            <a:r>
              <a:rPr lang="ru-RU" dirty="0" smtClean="0"/>
              <a:t>Класс </a:t>
            </a:r>
            <a:r>
              <a:rPr lang="en-US" dirty="0" err="1" smtClean="0"/>
              <a:t>QueueFactory</a:t>
            </a:r>
            <a:r>
              <a:rPr lang="en-US" dirty="0" smtClean="0"/>
              <a:t> - </a:t>
            </a:r>
            <a:r>
              <a:rPr lang="ru-RU" dirty="0" smtClean="0"/>
              <a:t>это абстрактный класс для создания</a:t>
            </a:r>
          </a:p>
          <a:p>
            <a:pPr marL="0" indent="0">
              <a:buNone/>
            </a:pPr>
            <a:r>
              <a:rPr lang="ru-RU" dirty="0" smtClean="0"/>
              <a:t>// абстрактных очередей. Аргумент "виртуального конструктора"</a:t>
            </a:r>
          </a:p>
          <a:p>
            <a:pPr marL="0" indent="0">
              <a:buNone/>
            </a:pPr>
            <a:r>
              <a:rPr lang="ru-RU" dirty="0" smtClean="0"/>
              <a:t>// представляет максимальный размер очереди в элементах </a:t>
            </a:r>
          </a:p>
          <a:p>
            <a:pPr marL="0" indent="0">
              <a:buNone/>
            </a:pPr>
            <a:r>
              <a:rPr lang="ru-RU" dirty="0" smtClean="0"/>
              <a:t>// для ограниченных очередей.</a:t>
            </a:r>
          </a:p>
          <a:p>
            <a:pPr marL="0" indent="0">
              <a:buNone/>
            </a:pPr>
            <a:r>
              <a:rPr lang="ru-RU" dirty="0" smtClean="0"/>
              <a:t>//==============================================================</a:t>
            </a:r>
          </a:p>
          <a:p>
            <a:pPr marL="0" indent="0">
              <a:buNone/>
            </a:pPr>
            <a:r>
              <a:rPr lang="en-US" dirty="0" smtClean="0"/>
              <a:t>template &lt;class T&gt;</a:t>
            </a:r>
          </a:p>
          <a:p>
            <a:pPr marL="0" indent="0">
              <a:buNone/>
            </a:pPr>
            <a:r>
              <a:rPr lang="en-US" dirty="0" smtClean="0"/>
              <a:t>class </a:t>
            </a:r>
            <a:r>
              <a:rPr lang="en-US" dirty="0" err="1" smtClean="0"/>
              <a:t>QueueFactory</a:t>
            </a:r>
            <a:r>
              <a:rPr lang="en-US" dirty="0" smtClean="0"/>
              <a:t> {</a:t>
            </a:r>
          </a:p>
          <a:p>
            <a:pPr marL="0" indent="0">
              <a:buNone/>
            </a:pPr>
            <a:r>
              <a:rPr lang="en-US" dirty="0" smtClean="0"/>
              <a:t>public:</a:t>
            </a:r>
          </a:p>
          <a:p>
            <a:pPr marL="0" indent="0">
              <a:buNone/>
            </a:pPr>
            <a:r>
              <a:rPr lang="en-US" dirty="0" smtClean="0"/>
              <a:t>  // "</a:t>
            </a:r>
            <a:r>
              <a:rPr lang="ru-RU" dirty="0" smtClean="0"/>
              <a:t>виртуальный конструктор" очереди</a:t>
            </a:r>
          </a:p>
          <a:p>
            <a:pPr marL="0" indent="0">
              <a:buNone/>
            </a:pPr>
            <a:r>
              <a:rPr lang="ru-RU" dirty="0" smtClean="0"/>
              <a:t>  </a:t>
            </a:r>
            <a:r>
              <a:rPr lang="en-US" dirty="0" smtClean="0"/>
              <a:t>virtual Queue&lt;T&gt; *</a:t>
            </a:r>
            <a:r>
              <a:rPr lang="en-US" dirty="0" err="1" smtClean="0"/>
              <a:t>newQueue</a:t>
            </a:r>
            <a:r>
              <a:rPr lang="en-US" dirty="0" smtClean="0"/>
              <a:t>(</a:t>
            </a:r>
            <a:r>
              <a:rPr lang="en-US" dirty="0" err="1" smtClean="0"/>
              <a:t>int</a:t>
            </a:r>
            <a:r>
              <a:rPr lang="en-US" dirty="0" smtClean="0"/>
              <a:t> size = 100) = 0;</a:t>
            </a:r>
          </a:p>
          <a:p>
            <a:pPr marL="0" indent="0">
              <a:buNone/>
            </a:pPr>
            <a:r>
              <a:rPr lang="en-US" dirty="0" smtClean="0"/>
              <a:t>};</a:t>
            </a:r>
          </a:p>
          <a:p>
            <a:pPr marL="0" indent="0">
              <a:buNone/>
            </a:pPr>
            <a:r>
              <a:rPr lang="en-US" dirty="0" smtClean="0"/>
              <a:t>#</a:t>
            </a:r>
            <a:r>
              <a:rPr lang="en-US" dirty="0" err="1" smtClean="0"/>
              <a:t>endif</a:t>
            </a:r>
            <a:endParaRPr lang="ru-RU" dirty="0"/>
          </a:p>
        </p:txBody>
      </p:sp>
    </p:spTree>
    <p:extLst>
      <p:ext uri="{BB962C8B-B14F-4D97-AF65-F5344CB8AC3E}">
        <p14:creationId xmlns:p14="http://schemas.microsoft.com/office/powerpoint/2010/main" val="7014308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50264"/>
          </a:xfrm>
        </p:spPr>
        <p:txBody>
          <a:bodyPr>
            <a:normAutofit fontScale="90000"/>
          </a:bodyPr>
          <a:lstStyle/>
          <a:p>
            <a:endParaRPr lang="ru-RU" dirty="0"/>
          </a:p>
        </p:txBody>
      </p:sp>
      <p:sp>
        <p:nvSpPr>
          <p:cNvPr id="3" name="Объект 2"/>
          <p:cNvSpPr>
            <a:spLocks noGrp="1"/>
          </p:cNvSpPr>
          <p:nvPr>
            <p:ph idx="1"/>
          </p:nvPr>
        </p:nvSpPr>
        <p:spPr>
          <a:xfrm>
            <a:off x="838200" y="681644"/>
            <a:ext cx="10515600" cy="5495319"/>
          </a:xfrm>
        </p:spPr>
        <p:txBody>
          <a:bodyPr>
            <a:normAutofit fontScale="77500" lnSpcReduction="20000"/>
          </a:bodyPr>
          <a:lstStyle/>
          <a:p>
            <a:pPr marL="0" indent="0">
              <a:buNone/>
            </a:pPr>
            <a:r>
              <a:rPr lang="en-US" dirty="0" smtClean="0"/>
              <a:t>#</a:t>
            </a:r>
            <a:r>
              <a:rPr lang="en-US" dirty="0" err="1" smtClean="0"/>
              <a:t>ifndef</a:t>
            </a:r>
            <a:r>
              <a:rPr lang="en-US" dirty="0" smtClean="0"/>
              <a:t> __QUEUE_H</a:t>
            </a:r>
          </a:p>
          <a:p>
            <a:pPr marL="0" indent="0">
              <a:buNone/>
            </a:pPr>
            <a:r>
              <a:rPr lang="en-US" dirty="0" smtClean="0"/>
              <a:t>#define __QUEUE_H</a:t>
            </a:r>
          </a:p>
          <a:p>
            <a:pPr marL="0" indent="0">
              <a:buNone/>
            </a:pPr>
            <a:r>
              <a:rPr lang="en-US" dirty="0" smtClean="0"/>
              <a:t>#include &lt;exception&gt;</a:t>
            </a:r>
          </a:p>
          <a:p>
            <a:pPr marL="0" indent="0">
              <a:buNone/>
            </a:pPr>
            <a:r>
              <a:rPr lang="en-US" dirty="0" smtClean="0"/>
              <a:t>using namespace </a:t>
            </a:r>
            <a:r>
              <a:rPr lang="en-US" dirty="0" err="1" smtClean="0"/>
              <a:t>std</a:t>
            </a:r>
            <a:r>
              <a:rPr lang="en-US" dirty="0" smtClean="0"/>
              <a:t>;</a:t>
            </a:r>
          </a:p>
          <a:p>
            <a:pPr marL="0" indent="0">
              <a:buNone/>
            </a:pPr>
            <a:r>
              <a:rPr lang="en-US" dirty="0" smtClean="0"/>
              <a:t>//==============================================================</a:t>
            </a:r>
          </a:p>
          <a:p>
            <a:pPr marL="0" indent="0">
              <a:buNone/>
            </a:pPr>
            <a:r>
              <a:rPr lang="en-US" dirty="0" smtClean="0"/>
              <a:t>// </a:t>
            </a:r>
            <a:r>
              <a:rPr lang="ru-RU" dirty="0" smtClean="0"/>
              <a:t>Классы </a:t>
            </a:r>
            <a:r>
              <a:rPr lang="en-US" dirty="0" err="1" smtClean="0"/>
              <a:t>QueueOverflow</a:t>
            </a:r>
            <a:r>
              <a:rPr lang="en-US" dirty="0" smtClean="0"/>
              <a:t> </a:t>
            </a:r>
            <a:r>
              <a:rPr lang="ru-RU" dirty="0" smtClean="0"/>
              <a:t>и </a:t>
            </a:r>
            <a:r>
              <a:rPr lang="en-US" dirty="0" err="1" smtClean="0"/>
              <a:t>QueueUnderflow</a:t>
            </a:r>
            <a:r>
              <a:rPr lang="en-US" dirty="0" smtClean="0"/>
              <a:t> </a:t>
            </a:r>
            <a:r>
              <a:rPr lang="ru-RU" dirty="0" smtClean="0"/>
              <a:t>представляют два</a:t>
            </a:r>
          </a:p>
          <a:p>
            <a:pPr marL="0" indent="0">
              <a:buNone/>
            </a:pPr>
            <a:r>
              <a:rPr lang="ru-RU" dirty="0" smtClean="0"/>
              <a:t>// основных источника исключительных ситуаций, возникающих</a:t>
            </a:r>
          </a:p>
          <a:p>
            <a:pPr marL="0" indent="0">
              <a:buNone/>
            </a:pPr>
            <a:r>
              <a:rPr lang="ru-RU" dirty="0" smtClean="0"/>
              <a:t>// при работе с очередью.</a:t>
            </a:r>
          </a:p>
          <a:p>
            <a:pPr marL="0" indent="0">
              <a:buNone/>
            </a:pPr>
            <a:r>
              <a:rPr lang="ru-RU" dirty="0" smtClean="0"/>
              <a:t>//==============================================================</a:t>
            </a:r>
          </a:p>
          <a:p>
            <a:pPr marL="0" indent="0">
              <a:buNone/>
            </a:pPr>
            <a:r>
              <a:rPr lang="en-US" dirty="0" smtClean="0"/>
              <a:t>class </a:t>
            </a:r>
            <a:r>
              <a:rPr lang="en-US" dirty="0" err="1" smtClean="0"/>
              <a:t>QueueOverflow</a:t>
            </a:r>
            <a:r>
              <a:rPr lang="en-US" dirty="0" smtClean="0"/>
              <a:t> : public exception {</a:t>
            </a:r>
          </a:p>
          <a:p>
            <a:pPr marL="0" indent="0">
              <a:buNone/>
            </a:pPr>
            <a:r>
              <a:rPr lang="en-US" dirty="0" smtClean="0"/>
              <a:t>  char * reason;</a:t>
            </a:r>
          </a:p>
          <a:p>
            <a:pPr marL="0" indent="0">
              <a:buNone/>
            </a:pPr>
            <a:r>
              <a:rPr lang="en-US" dirty="0" smtClean="0"/>
              <a:t>public:</a:t>
            </a:r>
          </a:p>
          <a:p>
            <a:pPr marL="0" indent="0">
              <a:buNone/>
            </a:pPr>
            <a:r>
              <a:rPr lang="en-US" dirty="0" smtClean="0"/>
              <a:t>  </a:t>
            </a:r>
            <a:r>
              <a:rPr lang="en-US" dirty="0" err="1" smtClean="0"/>
              <a:t>QueueOverflow</a:t>
            </a:r>
            <a:r>
              <a:rPr lang="en-US" dirty="0" smtClean="0"/>
              <a:t>() : reason("Queue Overflow") {}</a:t>
            </a:r>
          </a:p>
          <a:p>
            <a:pPr marL="0" indent="0">
              <a:buNone/>
            </a:pPr>
            <a:r>
              <a:rPr lang="en-US" dirty="0" smtClean="0"/>
              <a:t>  </a:t>
            </a:r>
            <a:r>
              <a:rPr lang="en-US" dirty="0" err="1" smtClean="0"/>
              <a:t>const</a:t>
            </a:r>
            <a:r>
              <a:rPr lang="en-US" dirty="0" smtClean="0"/>
              <a:t> char * what() </a:t>
            </a:r>
            <a:r>
              <a:rPr lang="en-US" dirty="0" err="1" smtClean="0"/>
              <a:t>const</a:t>
            </a:r>
            <a:r>
              <a:rPr lang="en-US" dirty="0" smtClean="0"/>
              <a:t> throw() { return reason; }</a:t>
            </a:r>
          </a:p>
          <a:p>
            <a:pPr marL="0" indent="0">
              <a:buNone/>
            </a:pPr>
            <a:r>
              <a:rPr lang="en-US" dirty="0" smtClean="0"/>
              <a:t>};</a:t>
            </a:r>
            <a:endParaRPr lang="ru-RU" dirty="0"/>
          </a:p>
        </p:txBody>
      </p:sp>
    </p:spTree>
    <p:extLst>
      <p:ext uri="{BB962C8B-B14F-4D97-AF65-F5344CB8AC3E}">
        <p14:creationId xmlns:p14="http://schemas.microsoft.com/office/powerpoint/2010/main" val="34168591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7013"/>
          </a:xfrm>
        </p:spPr>
        <p:txBody>
          <a:bodyPr>
            <a:normAutofit fontScale="90000"/>
          </a:bodyPr>
          <a:lstStyle/>
          <a:p>
            <a:endParaRPr lang="ru-RU" dirty="0"/>
          </a:p>
        </p:txBody>
      </p:sp>
      <p:sp>
        <p:nvSpPr>
          <p:cNvPr id="3" name="Объект 2"/>
          <p:cNvSpPr>
            <a:spLocks noGrp="1"/>
          </p:cNvSpPr>
          <p:nvPr>
            <p:ph idx="1"/>
          </p:nvPr>
        </p:nvSpPr>
        <p:spPr>
          <a:xfrm>
            <a:off x="838200" y="648393"/>
            <a:ext cx="10515600" cy="5528570"/>
          </a:xfrm>
        </p:spPr>
        <p:txBody>
          <a:bodyPr>
            <a:normAutofit/>
          </a:bodyPr>
          <a:lstStyle/>
          <a:p>
            <a:pPr marL="0" indent="0">
              <a:buNone/>
            </a:pPr>
            <a:r>
              <a:rPr lang="ru-RU" sz="2400" dirty="0" smtClean="0"/>
              <a:t>//==============================================================</a:t>
            </a:r>
          </a:p>
          <a:p>
            <a:pPr marL="0" indent="0">
              <a:buNone/>
            </a:pPr>
            <a:r>
              <a:rPr lang="ru-RU" sz="2400" dirty="0" smtClean="0"/>
              <a:t>// Шаблон классов </a:t>
            </a:r>
            <a:r>
              <a:rPr lang="en-US" sz="2400" dirty="0" smtClean="0"/>
              <a:t>Queue </a:t>
            </a:r>
            <a:r>
              <a:rPr lang="ru-RU" sz="2400" dirty="0" smtClean="0"/>
              <a:t>представляет понятие абстрактной очереди.</a:t>
            </a:r>
          </a:p>
          <a:p>
            <a:pPr marL="0" indent="0">
              <a:buNone/>
            </a:pPr>
            <a:r>
              <a:rPr lang="ru-RU" sz="2400" dirty="0" smtClean="0"/>
              <a:t>//==============================================================</a:t>
            </a:r>
          </a:p>
          <a:p>
            <a:pPr marL="0" indent="0">
              <a:buNone/>
            </a:pPr>
            <a:endParaRPr lang="ru-RU" sz="2400" dirty="0" smtClean="0"/>
          </a:p>
          <a:p>
            <a:pPr marL="0" indent="0">
              <a:buNone/>
            </a:pPr>
            <a:r>
              <a:rPr lang="en-US" sz="2400" dirty="0" smtClean="0"/>
              <a:t>template &lt;class T&gt;</a:t>
            </a:r>
          </a:p>
          <a:p>
            <a:pPr marL="0" indent="0">
              <a:buNone/>
            </a:pPr>
            <a:r>
              <a:rPr lang="en-US" sz="2400" dirty="0" smtClean="0"/>
              <a:t>class Queue {</a:t>
            </a:r>
          </a:p>
          <a:p>
            <a:pPr marL="0" indent="0">
              <a:buNone/>
            </a:pPr>
            <a:r>
              <a:rPr lang="en-US" sz="2400" dirty="0" smtClean="0"/>
              <a:t>public:</a:t>
            </a:r>
          </a:p>
          <a:p>
            <a:pPr marL="0" indent="0">
              <a:buNone/>
            </a:pPr>
            <a:r>
              <a:rPr lang="en-US" sz="2400" dirty="0" smtClean="0"/>
              <a:t>  // </a:t>
            </a:r>
            <a:r>
              <a:rPr lang="ru-RU" sz="2400" dirty="0" smtClean="0"/>
              <a:t>Виртуальный деструктор, нужный для его переопределения в классах-потомках</a:t>
            </a:r>
          </a:p>
          <a:p>
            <a:pPr marL="0" indent="0">
              <a:buNone/>
            </a:pPr>
            <a:r>
              <a:rPr lang="ru-RU" sz="2400" dirty="0" smtClean="0"/>
              <a:t>  </a:t>
            </a:r>
            <a:r>
              <a:rPr lang="en-US" sz="2400" dirty="0" smtClean="0"/>
              <a:t>virtual ~Queue() {}</a:t>
            </a:r>
            <a:endParaRPr lang="ru-RU" sz="2400" dirty="0"/>
          </a:p>
        </p:txBody>
      </p:sp>
    </p:spTree>
    <p:extLst>
      <p:ext uri="{BB962C8B-B14F-4D97-AF65-F5344CB8AC3E}">
        <p14:creationId xmlns:p14="http://schemas.microsoft.com/office/powerpoint/2010/main" val="6295861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00388"/>
          </a:xfrm>
        </p:spPr>
        <p:txBody>
          <a:bodyPr>
            <a:normAutofit fontScale="90000"/>
          </a:bodyPr>
          <a:lstStyle/>
          <a:p>
            <a:endParaRPr lang="ru-RU" dirty="0"/>
          </a:p>
        </p:txBody>
      </p:sp>
      <p:sp>
        <p:nvSpPr>
          <p:cNvPr id="3" name="Объект 2"/>
          <p:cNvSpPr>
            <a:spLocks noGrp="1"/>
          </p:cNvSpPr>
          <p:nvPr>
            <p:ph idx="1"/>
          </p:nvPr>
        </p:nvSpPr>
        <p:spPr>
          <a:xfrm>
            <a:off x="838200" y="648393"/>
            <a:ext cx="10515600" cy="5528570"/>
          </a:xfrm>
        </p:spPr>
        <p:txBody>
          <a:bodyPr>
            <a:normAutofit fontScale="70000" lnSpcReduction="20000"/>
          </a:bodyPr>
          <a:lstStyle/>
          <a:p>
            <a:pPr marL="0" indent="0">
              <a:buNone/>
            </a:pPr>
            <a:r>
              <a:rPr lang="ru-RU" dirty="0" smtClean="0"/>
              <a:t> // Абстрактные операции с очередью.</a:t>
            </a:r>
          </a:p>
          <a:p>
            <a:pPr marL="0" indent="0">
              <a:buNone/>
            </a:pPr>
            <a:r>
              <a:rPr lang="ru-RU" dirty="0" smtClean="0"/>
              <a:t>  // Добавление нового элемента в очередь.</a:t>
            </a:r>
          </a:p>
          <a:p>
            <a:pPr marL="0" indent="0">
              <a:buNone/>
            </a:pPr>
            <a:r>
              <a:rPr lang="ru-RU" dirty="0" smtClean="0"/>
              <a:t>  </a:t>
            </a:r>
            <a:r>
              <a:rPr lang="en-US" dirty="0" smtClean="0"/>
              <a:t>virtual void </a:t>
            </a:r>
            <a:r>
              <a:rPr lang="en-US" dirty="0" err="1" smtClean="0"/>
              <a:t>enqueue</a:t>
            </a:r>
            <a:r>
              <a:rPr lang="en-US" dirty="0" smtClean="0"/>
              <a:t>(</a:t>
            </a:r>
            <a:r>
              <a:rPr lang="en-US" dirty="0" err="1" smtClean="0"/>
              <a:t>const</a:t>
            </a:r>
            <a:r>
              <a:rPr lang="en-US" dirty="0" smtClean="0"/>
              <a:t> T &amp; e) = 0;</a:t>
            </a:r>
          </a:p>
          <a:p>
            <a:pPr marL="0" indent="0">
              <a:buNone/>
            </a:pPr>
            <a:r>
              <a:rPr lang="en-US" dirty="0" smtClean="0"/>
              <a:t>  // </a:t>
            </a:r>
            <a:r>
              <a:rPr lang="ru-RU" dirty="0" smtClean="0"/>
              <a:t>Удаление головного элемента. </a:t>
            </a:r>
          </a:p>
          <a:p>
            <a:pPr marL="0" indent="0">
              <a:buNone/>
            </a:pPr>
            <a:r>
              <a:rPr lang="ru-RU" dirty="0" smtClean="0"/>
              <a:t>  // Исключительная ситуация </a:t>
            </a:r>
            <a:r>
              <a:rPr lang="en-US" dirty="0" err="1" smtClean="0"/>
              <a:t>QueueUnderflow</a:t>
            </a:r>
            <a:r>
              <a:rPr lang="en-US" dirty="0" smtClean="0"/>
              <a:t> </a:t>
            </a:r>
            <a:r>
              <a:rPr lang="ru-RU" dirty="0" smtClean="0"/>
              <a:t>может возникнуть,</a:t>
            </a:r>
          </a:p>
          <a:p>
            <a:pPr marL="0" indent="0">
              <a:buNone/>
            </a:pPr>
            <a:r>
              <a:rPr lang="ru-RU" dirty="0" smtClean="0"/>
              <a:t>  // если в очереди нет элементов.</a:t>
            </a:r>
          </a:p>
          <a:p>
            <a:pPr marL="0" indent="0">
              <a:buNone/>
            </a:pPr>
            <a:r>
              <a:rPr lang="ru-RU" dirty="0" smtClean="0"/>
              <a:t>  </a:t>
            </a:r>
            <a:r>
              <a:rPr lang="en-US" dirty="0" smtClean="0"/>
              <a:t>virtual void </a:t>
            </a:r>
            <a:r>
              <a:rPr lang="en-US" dirty="0" err="1" smtClean="0"/>
              <a:t>dequeue</a:t>
            </a:r>
            <a:r>
              <a:rPr lang="en-US" dirty="0" smtClean="0"/>
              <a:t>() = 0;</a:t>
            </a:r>
          </a:p>
          <a:p>
            <a:pPr marL="0" indent="0">
              <a:buNone/>
            </a:pPr>
            <a:r>
              <a:rPr lang="en-US" dirty="0" smtClean="0"/>
              <a:t>  // </a:t>
            </a:r>
            <a:r>
              <a:rPr lang="ru-RU" dirty="0" smtClean="0"/>
              <a:t>Проверка пустоты очереди</a:t>
            </a:r>
          </a:p>
          <a:p>
            <a:pPr marL="0" indent="0">
              <a:buNone/>
            </a:pPr>
            <a:r>
              <a:rPr lang="ru-RU" dirty="0" smtClean="0"/>
              <a:t>  </a:t>
            </a:r>
            <a:r>
              <a:rPr lang="en-US" dirty="0" smtClean="0"/>
              <a:t>virtual bool empty() </a:t>
            </a:r>
            <a:r>
              <a:rPr lang="en-US" dirty="0" err="1" smtClean="0"/>
              <a:t>const</a:t>
            </a:r>
            <a:r>
              <a:rPr lang="en-US" dirty="0" smtClean="0"/>
              <a:t> = 0;</a:t>
            </a:r>
          </a:p>
          <a:p>
            <a:pPr marL="0" indent="0">
              <a:buNone/>
            </a:pPr>
            <a:r>
              <a:rPr lang="en-US" dirty="0" smtClean="0"/>
              <a:t>  // </a:t>
            </a:r>
            <a:r>
              <a:rPr lang="ru-RU" dirty="0" smtClean="0"/>
              <a:t>Функции доступа на чтение и/или запись головного и/или хвостового элементов.</a:t>
            </a:r>
          </a:p>
          <a:p>
            <a:pPr marL="0" indent="0">
              <a:buNone/>
            </a:pPr>
            <a:r>
              <a:rPr lang="ru-RU" dirty="0" smtClean="0"/>
              <a:t>  </a:t>
            </a:r>
            <a:r>
              <a:rPr lang="en-US" dirty="0" smtClean="0"/>
              <a:t>virtual T &amp; head() = 0;</a:t>
            </a:r>
          </a:p>
          <a:p>
            <a:pPr marL="0" indent="0">
              <a:buNone/>
            </a:pPr>
            <a:r>
              <a:rPr lang="en-US" dirty="0" smtClean="0"/>
              <a:t>  virtual </a:t>
            </a:r>
            <a:r>
              <a:rPr lang="en-US" dirty="0" err="1" smtClean="0"/>
              <a:t>const</a:t>
            </a:r>
            <a:r>
              <a:rPr lang="en-US" dirty="0" smtClean="0"/>
              <a:t> T &amp; head() </a:t>
            </a:r>
            <a:r>
              <a:rPr lang="en-US" dirty="0" err="1" smtClean="0"/>
              <a:t>const</a:t>
            </a:r>
            <a:r>
              <a:rPr lang="en-US" dirty="0" smtClean="0"/>
              <a:t> = 0;</a:t>
            </a:r>
          </a:p>
          <a:p>
            <a:pPr marL="0" indent="0">
              <a:buNone/>
            </a:pPr>
            <a:r>
              <a:rPr lang="en-US" dirty="0" smtClean="0"/>
              <a:t>  virtual T &amp; tail() = 0;</a:t>
            </a:r>
          </a:p>
          <a:p>
            <a:pPr marL="0" indent="0">
              <a:buNone/>
            </a:pPr>
            <a:r>
              <a:rPr lang="en-US" dirty="0" smtClean="0"/>
              <a:t>  virtual </a:t>
            </a:r>
            <a:r>
              <a:rPr lang="en-US" dirty="0" err="1" smtClean="0"/>
              <a:t>const</a:t>
            </a:r>
            <a:r>
              <a:rPr lang="en-US" dirty="0" smtClean="0"/>
              <a:t> T &amp; tail() </a:t>
            </a:r>
            <a:r>
              <a:rPr lang="en-US" dirty="0" err="1" smtClean="0"/>
              <a:t>const</a:t>
            </a:r>
            <a:r>
              <a:rPr lang="en-US" dirty="0" smtClean="0"/>
              <a:t> = 0;</a:t>
            </a:r>
          </a:p>
          <a:p>
            <a:pPr marL="0" indent="0">
              <a:buNone/>
            </a:pPr>
            <a:r>
              <a:rPr lang="en-US" dirty="0" smtClean="0"/>
              <a:t>};</a:t>
            </a:r>
          </a:p>
          <a:p>
            <a:pPr marL="0" indent="0">
              <a:buNone/>
            </a:pPr>
            <a:r>
              <a:rPr lang="en-US" dirty="0" smtClean="0"/>
              <a:t>#</a:t>
            </a:r>
            <a:r>
              <a:rPr lang="en-US" dirty="0" err="1" smtClean="0"/>
              <a:t>endif</a:t>
            </a:r>
            <a:endParaRPr lang="ru-RU" dirty="0"/>
          </a:p>
        </p:txBody>
      </p:sp>
    </p:spTree>
    <p:extLst>
      <p:ext uri="{BB962C8B-B14F-4D97-AF65-F5344CB8AC3E}">
        <p14:creationId xmlns:p14="http://schemas.microsoft.com/office/powerpoint/2010/main" val="14452621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00388"/>
          </a:xfrm>
        </p:spPr>
        <p:txBody>
          <a:bodyPr>
            <a:normAutofit fontScale="90000"/>
          </a:bodyPr>
          <a:lstStyle/>
          <a:p>
            <a:endParaRPr lang="ru-RU" dirty="0"/>
          </a:p>
        </p:txBody>
      </p:sp>
      <p:sp>
        <p:nvSpPr>
          <p:cNvPr id="3" name="Объект 2"/>
          <p:cNvSpPr>
            <a:spLocks noGrp="1"/>
          </p:cNvSpPr>
          <p:nvPr>
            <p:ph idx="1"/>
          </p:nvPr>
        </p:nvSpPr>
        <p:spPr>
          <a:xfrm>
            <a:off x="838200" y="665018"/>
            <a:ext cx="10515600" cy="5511945"/>
          </a:xfrm>
        </p:spPr>
        <p:txBody>
          <a:bodyPr/>
          <a:lstStyle/>
          <a:p>
            <a:pPr marL="0" indent="0">
              <a:buNone/>
            </a:pPr>
            <a:r>
              <a:rPr lang="ru-RU" dirty="0" smtClean="0"/>
              <a:t>Здесь предполагается, что при добавлении элемента в очередь (как и при добавлении в стек) может возникнуть ситуация переполнения очереди. Такое возможно, например, при реализации очереди в виде ограниченного массива. Ситуация исчерпания очереди может возникнуть при попытке удаления или взятия значения элемента из пустой очереди.</a:t>
            </a:r>
          </a:p>
          <a:p>
            <a:pPr marL="0" indent="0">
              <a:buNone/>
            </a:pPr>
            <a:r>
              <a:rPr lang="ru-RU" dirty="0" smtClean="0"/>
              <a:t>В нашей первой реализации (следующий листинг) очередь будет представлена массивом элементов. В данном случае это будет ограниченная очередь. Максимальное количество элементов очереди задается при ее создании в конструкторе. </a:t>
            </a:r>
            <a:endParaRPr lang="ru-RU" dirty="0"/>
          </a:p>
        </p:txBody>
      </p:sp>
    </p:spTree>
    <p:extLst>
      <p:ext uri="{BB962C8B-B14F-4D97-AF65-F5344CB8AC3E}">
        <p14:creationId xmlns:p14="http://schemas.microsoft.com/office/powerpoint/2010/main" val="36426737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3639"/>
          </a:xfrm>
        </p:spPr>
        <p:txBody>
          <a:bodyPr>
            <a:normAutofit fontScale="90000"/>
          </a:bodyPr>
          <a:lstStyle/>
          <a:p>
            <a:endParaRPr lang="ru-RU" dirty="0"/>
          </a:p>
        </p:txBody>
      </p:sp>
      <p:sp>
        <p:nvSpPr>
          <p:cNvPr id="3" name="Объект 2"/>
          <p:cNvSpPr>
            <a:spLocks noGrp="1"/>
          </p:cNvSpPr>
          <p:nvPr>
            <p:ph idx="1"/>
          </p:nvPr>
        </p:nvSpPr>
        <p:spPr>
          <a:xfrm>
            <a:off x="838200" y="665018"/>
            <a:ext cx="10515600" cy="5511945"/>
          </a:xfrm>
        </p:spPr>
        <p:txBody>
          <a:bodyPr/>
          <a:lstStyle/>
          <a:p>
            <a:pPr marL="0" indent="0">
              <a:buNone/>
            </a:pPr>
            <a:r>
              <a:rPr lang="ru-RU" dirty="0" smtClean="0"/>
              <a:t>Реализация очень похожа на соответствующую реализацию ограниченного стека, однако есть и существенное отличие. Поскольку элементы добавляются в один конец очереди, а удаляются из другого конца, то в процессе работы с очередью элементы будут смещаться в конец массива. Наконец, может настать момент, когда ни одного элемента больше вставить не удастся, хотя свободное место в массиве будет — в начале массива на месте ранее существовавших, но впоследствии удаленных элементов. Можно, конечно, физически передвинуть элементы очереди, однако это может оказаться достаточно длительной процедурой. Лучше просто написать методы работы с очередью так, чтобы считать массив замкнутым в кольцо, т. е. переходить от последнего элемента массива непосредственно к первому.</a:t>
            </a:r>
            <a:endParaRPr lang="ru-RU" dirty="0"/>
          </a:p>
        </p:txBody>
      </p:sp>
    </p:spTree>
    <p:extLst>
      <p:ext uri="{BB962C8B-B14F-4D97-AF65-F5344CB8AC3E}">
        <p14:creationId xmlns:p14="http://schemas.microsoft.com/office/powerpoint/2010/main" val="31292560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200140"/>
          </a:xfrm>
        </p:spPr>
        <p:txBody>
          <a:bodyPr>
            <a:normAutofit fontScale="90000"/>
          </a:bodyPr>
          <a:lstStyle/>
          <a:p>
            <a:endParaRPr lang="ru-RU" dirty="0"/>
          </a:p>
        </p:txBody>
      </p:sp>
      <p:sp>
        <p:nvSpPr>
          <p:cNvPr id="3" name="Объект 2"/>
          <p:cNvSpPr>
            <a:spLocks noGrp="1"/>
          </p:cNvSpPr>
          <p:nvPr>
            <p:ph idx="1"/>
          </p:nvPr>
        </p:nvSpPr>
        <p:spPr>
          <a:xfrm>
            <a:off x="838200" y="731520"/>
            <a:ext cx="10515600" cy="5445443"/>
          </a:xfrm>
        </p:spPr>
        <p:txBody>
          <a:bodyPr/>
          <a:lstStyle/>
          <a:p>
            <a:pPr marL="0" indent="0">
              <a:buNone/>
            </a:pPr>
            <a:r>
              <a:rPr lang="ru-RU" dirty="0" smtClean="0"/>
              <a:t>В приведенной реализации переменные класса </a:t>
            </a:r>
            <a:r>
              <a:rPr lang="ru-RU" dirty="0" err="1" smtClean="0"/>
              <a:t>pHead</a:t>
            </a:r>
            <a:r>
              <a:rPr lang="ru-RU" dirty="0" smtClean="0"/>
              <a:t> и </a:t>
            </a:r>
            <a:r>
              <a:rPr lang="ru-RU" dirty="0" err="1" smtClean="0"/>
              <a:t>pTaii</a:t>
            </a:r>
            <a:r>
              <a:rPr lang="ru-RU" dirty="0" smtClean="0"/>
              <a:t> содержат индексы первого и последнего элемента очереди, соответственно. Количество элементов очереди равно (</a:t>
            </a:r>
            <a:r>
              <a:rPr lang="ru-RU" dirty="0" err="1" smtClean="0"/>
              <a:t>pTai</a:t>
            </a:r>
            <a:r>
              <a:rPr lang="en-US" dirty="0" smtClean="0"/>
              <a:t>l</a:t>
            </a:r>
            <a:r>
              <a:rPr lang="ru-RU" dirty="0" smtClean="0"/>
              <a:t> - </a:t>
            </a:r>
            <a:r>
              <a:rPr lang="ru-RU" dirty="0" err="1" smtClean="0"/>
              <a:t>pHead</a:t>
            </a:r>
            <a:r>
              <a:rPr lang="ru-RU" dirty="0" smtClean="0"/>
              <a:t> + и, если индекс последнего элемента больше или равен индексу первого элемента (верхний рис.), и равно (</a:t>
            </a:r>
            <a:r>
              <a:rPr lang="ru-RU" dirty="0" err="1" smtClean="0"/>
              <a:t>maxSize</a:t>
            </a:r>
            <a:r>
              <a:rPr lang="ru-RU" dirty="0" smtClean="0"/>
              <a:t> - </a:t>
            </a:r>
            <a:r>
              <a:rPr lang="ru-RU" dirty="0" err="1" smtClean="0"/>
              <a:t>pHead</a:t>
            </a:r>
            <a:r>
              <a:rPr lang="ru-RU" dirty="0" smtClean="0"/>
              <a:t> + </a:t>
            </a:r>
            <a:r>
              <a:rPr lang="ru-RU" dirty="0" err="1" smtClean="0"/>
              <a:t>pTai</a:t>
            </a:r>
            <a:r>
              <a:rPr lang="en-US" dirty="0" smtClean="0"/>
              <a:t>l</a:t>
            </a:r>
            <a:r>
              <a:rPr lang="ru-RU" dirty="0" smtClean="0"/>
              <a:t> + 1) —в противном случае (нижний рис.).</a:t>
            </a:r>
          </a:p>
          <a:p>
            <a:pPr marL="0" indent="0">
              <a:buNone/>
            </a:pPr>
            <a:r>
              <a:rPr lang="ru-RU" dirty="0" smtClean="0"/>
              <a:t>Одна из трудностей состоит в том, что при удалении последнего элемента из очереди возникает ситуация, при которой нет ни первого, ни последнего элемента. Удобно в реализации считать, что в этом случае индекс </a:t>
            </a:r>
            <a:r>
              <a:rPr lang="ru-RU" dirty="0" err="1" smtClean="0"/>
              <a:t>pTai</a:t>
            </a:r>
            <a:r>
              <a:rPr lang="en-US" dirty="0" smtClean="0"/>
              <a:t>l</a:t>
            </a:r>
            <a:r>
              <a:rPr lang="ru-RU" dirty="0" smtClean="0"/>
              <a:t> на единицу больше индекса </a:t>
            </a:r>
            <a:r>
              <a:rPr lang="ru-RU" dirty="0" err="1" smtClean="0"/>
              <a:t>pHead</a:t>
            </a:r>
            <a:r>
              <a:rPr lang="ru-RU" dirty="0" smtClean="0"/>
              <a:t>. Однако точно такая же ситуация возникает и в том случае, когда все элементы массива заняты!</a:t>
            </a:r>
          </a:p>
          <a:p>
            <a:endParaRPr lang="ru-RU" dirty="0"/>
          </a:p>
        </p:txBody>
      </p:sp>
    </p:spTree>
    <p:extLst>
      <p:ext uri="{BB962C8B-B14F-4D97-AF65-F5344CB8AC3E}">
        <p14:creationId xmlns:p14="http://schemas.microsoft.com/office/powerpoint/2010/main" val="28816256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3639"/>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3142210" y="498764"/>
            <a:ext cx="5569528" cy="3123934"/>
          </a:xfrm>
          <a:prstGeom prst="rect">
            <a:avLst/>
          </a:prstGeom>
        </p:spPr>
      </p:pic>
      <p:pic>
        <p:nvPicPr>
          <p:cNvPr id="5" name="Рисунок 4"/>
          <p:cNvPicPr>
            <a:picLocks noChangeAspect="1"/>
          </p:cNvPicPr>
          <p:nvPr/>
        </p:nvPicPr>
        <p:blipFill>
          <a:blip r:embed="rId3"/>
          <a:stretch>
            <a:fillRect/>
          </a:stretch>
        </p:blipFill>
        <p:spPr>
          <a:xfrm>
            <a:off x="3142210" y="3622698"/>
            <a:ext cx="5569528" cy="3090302"/>
          </a:xfrm>
          <a:prstGeom prst="rect">
            <a:avLst/>
          </a:prstGeom>
        </p:spPr>
      </p:pic>
    </p:spTree>
    <p:extLst>
      <p:ext uri="{BB962C8B-B14F-4D97-AF65-F5344CB8AC3E}">
        <p14:creationId xmlns:p14="http://schemas.microsoft.com/office/powerpoint/2010/main" val="40742329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00388"/>
          </a:xfrm>
        </p:spPr>
        <p:txBody>
          <a:bodyPr>
            <a:normAutofit fontScale="90000"/>
          </a:bodyPr>
          <a:lstStyle/>
          <a:p>
            <a:endParaRPr lang="ru-RU" dirty="0"/>
          </a:p>
        </p:txBody>
      </p:sp>
      <p:sp>
        <p:nvSpPr>
          <p:cNvPr id="3" name="Объект 2"/>
          <p:cNvSpPr>
            <a:spLocks noGrp="1"/>
          </p:cNvSpPr>
          <p:nvPr>
            <p:ph idx="1"/>
          </p:nvPr>
        </p:nvSpPr>
        <p:spPr>
          <a:xfrm>
            <a:off x="838200" y="714895"/>
            <a:ext cx="10515600" cy="5462068"/>
          </a:xfrm>
        </p:spPr>
        <p:txBody>
          <a:bodyPr/>
          <a:lstStyle/>
          <a:p>
            <a:r>
              <a:rPr lang="ru-RU" dirty="0" smtClean="0"/>
              <a:t>Существует множество способов справиться с этой ситуацией. Один из них (приведенный в этой книге) состоит в том, что дополнительно к индексам первого и последнего элементов хранится количество элементов массива (</a:t>
            </a:r>
            <a:r>
              <a:rPr lang="ru-RU" dirty="0" err="1" smtClean="0"/>
              <a:t>nCount</a:t>
            </a:r>
            <a:r>
              <a:rPr lang="ru-RU" dirty="0" smtClean="0"/>
              <a:t>), занятых элементами очереди. В этом случае ситуация отсутствия элементов однозначно определяется тем, что </a:t>
            </a:r>
            <a:r>
              <a:rPr lang="ru-RU" dirty="0" err="1" smtClean="0"/>
              <a:t>nCount</a:t>
            </a:r>
            <a:r>
              <a:rPr lang="ru-RU" dirty="0" smtClean="0"/>
              <a:t> == о. Упрощается также реализация метода </a:t>
            </a:r>
            <a:r>
              <a:rPr lang="ru-RU" dirty="0" err="1" smtClean="0"/>
              <a:t>empty</a:t>
            </a:r>
            <a:r>
              <a:rPr lang="ru-RU" dirty="0" smtClean="0"/>
              <a:t> о, и дополнительно появляется возможность очень просто реализовать метод, выдающий количество элементов очереди. Платой за такую простоту является то, что приходится тратить время и память на работу с дополнительной переменной.</a:t>
            </a:r>
            <a:endParaRPr lang="ru-RU" dirty="0"/>
          </a:p>
        </p:txBody>
      </p:sp>
    </p:spTree>
    <p:extLst>
      <p:ext uri="{BB962C8B-B14F-4D97-AF65-F5344CB8AC3E}">
        <p14:creationId xmlns:p14="http://schemas.microsoft.com/office/powerpoint/2010/main" val="36430154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3639"/>
          </a:xfrm>
        </p:spPr>
        <p:txBody>
          <a:bodyPr>
            <a:normAutofit fontScale="90000"/>
          </a:bodyPr>
          <a:lstStyle/>
          <a:p>
            <a:endParaRPr lang="ru-RU" dirty="0"/>
          </a:p>
        </p:txBody>
      </p:sp>
      <p:sp>
        <p:nvSpPr>
          <p:cNvPr id="3" name="Объект 2"/>
          <p:cNvSpPr>
            <a:spLocks noGrp="1"/>
          </p:cNvSpPr>
          <p:nvPr>
            <p:ph idx="1"/>
          </p:nvPr>
        </p:nvSpPr>
        <p:spPr>
          <a:xfrm>
            <a:off x="838200" y="648393"/>
            <a:ext cx="10515600" cy="5528570"/>
          </a:xfrm>
        </p:spPr>
        <p:txBody>
          <a:bodyPr>
            <a:normAutofit fontScale="77500" lnSpcReduction="20000"/>
          </a:bodyPr>
          <a:lstStyle/>
          <a:p>
            <a:pPr marL="0" indent="0">
              <a:buNone/>
            </a:pPr>
            <a:r>
              <a:rPr lang="en-US" dirty="0" smtClean="0"/>
              <a:t>#include "</a:t>
            </a:r>
            <a:r>
              <a:rPr lang="en-US" dirty="0" err="1" smtClean="0"/>
              <a:t>queue.h</a:t>
            </a:r>
            <a:r>
              <a:rPr lang="en-US" dirty="0" smtClean="0"/>
              <a:t>"          // </a:t>
            </a:r>
            <a:r>
              <a:rPr lang="ru-RU" dirty="0" smtClean="0"/>
              <a:t>Интерфейс абстрактной очереди</a:t>
            </a:r>
          </a:p>
          <a:p>
            <a:pPr marL="0" indent="0">
              <a:buNone/>
            </a:pPr>
            <a:r>
              <a:rPr lang="ru-RU" dirty="0" smtClean="0"/>
              <a:t>#</a:t>
            </a:r>
            <a:r>
              <a:rPr lang="en-US" dirty="0" smtClean="0"/>
              <a:t>include "</a:t>
            </a:r>
            <a:r>
              <a:rPr lang="en-US" dirty="0" err="1" smtClean="0"/>
              <a:t>queuefactory.h</a:t>
            </a:r>
            <a:r>
              <a:rPr lang="en-US" dirty="0" smtClean="0"/>
              <a:t>"   // </a:t>
            </a:r>
            <a:r>
              <a:rPr lang="ru-RU" dirty="0" smtClean="0"/>
              <a:t>Абстрактная фабрика очередей</a:t>
            </a:r>
          </a:p>
          <a:p>
            <a:pPr marL="0" indent="0">
              <a:buNone/>
            </a:pPr>
            <a:r>
              <a:rPr lang="ru-RU" dirty="0" smtClean="0"/>
              <a:t>#</a:t>
            </a:r>
            <a:r>
              <a:rPr lang="en-US" dirty="0" smtClean="0"/>
              <a:t>include &lt;exception&gt;</a:t>
            </a:r>
          </a:p>
          <a:p>
            <a:pPr marL="0" indent="0">
              <a:buNone/>
            </a:pPr>
            <a:endParaRPr lang="en-US" dirty="0" smtClean="0"/>
          </a:p>
          <a:p>
            <a:pPr marL="0" indent="0">
              <a:buNone/>
            </a:pPr>
            <a:r>
              <a:rPr lang="en-US" dirty="0" smtClean="0"/>
              <a:t>//==============================================================</a:t>
            </a:r>
          </a:p>
          <a:p>
            <a:pPr marL="0" indent="0">
              <a:buNone/>
            </a:pPr>
            <a:r>
              <a:rPr lang="en-US" dirty="0" smtClean="0"/>
              <a:t>// </a:t>
            </a:r>
            <a:r>
              <a:rPr lang="ru-RU" dirty="0" smtClean="0"/>
              <a:t>Исключительная ситуация </a:t>
            </a:r>
            <a:r>
              <a:rPr lang="en-US" dirty="0" err="1" smtClean="0"/>
              <a:t>WrongQueueSize</a:t>
            </a:r>
            <a:r>
              <a:rPr lang="en-US" dirty="0" smtClean="0"/>
              <a:t> </a:t>
            </a:r>
            <a:r>
              <a:rPr lang="ru-RU" dirty="0" smtClean="0"/>
              <a:t>может возникать,</a:t>
            </a:r>
          </a:p>
          <a:p>
            <a:pPr marL="0" indent="0">
              <a:buNone/>
            </a:pPr>
            <a:r>
              <a:rPr lang="ru-RU" dirty="0" smtClean="0"/>
              <a:t>// если в конструкторе очереди неправильно задан размер.</a:t>
            </a:r>
          </a:p>
          <a:p>
            <a:pPr marL="0" indent="0">
              <a:buNone/>
            </a:pPr>
            <a:r>
              <a:rPr lang="ru-RU" dirty="0" smtClean="0"/>
              <a:t>//==============================================================</a:t>
            </a:r>
          </a:p>
          <a:p>
            <a:pPr marL="0" indent="0">
              <a:buNone/>
            </a:pPr>
            <a:endParaRPr lang="ru-RU" dirty="0" smtClean="0"/>
          </a:p>
          <a:p>
            <a:pPr marL="0" indent="0">
              <a:buNone/>
            </a:pPr>
            <a:r>
              <a:rPr lang="en-US" dirty="0" smtClean="0"/>
              <a:t>class </a:t>
            </a:r>
            <a:r>
              <a:rPr lang="en-US" dirty="0" err="1" smtClean="0"/>
              <a:t>WrongQueueSize</a:t>
            </a:r>
            <a:r>
              <a:rPr lang="en-US" dirty="0" smtClean="0"/>
              <a:t> : public exception {</a:t>
            </a:r>
          </a:p>
          <a:p>
            <a:pPr marL="0" indent="0">
              <a:buNone/>
            </a:pPr>
            <a:r>
              <a:rPr lang="en-US" dirty="0" smtClean="0"/>
              <a:t>  char * reason;</a:t>
            </a:r>
          </a:p>
          <a:p>
            <a:pPr marL="0" indent="0">
              <a:buNone/>
            </a:pPr>
            <a:r>
              <a:rPr lang="en-US" dirty="0" smtClean="0"/>
              <a:t>public:</a:t>
            </a:r>
          </a:p>
          <a:p>
            <a:pPr marL="0" indent="0">
              <a:buNone/>
            </a:pPr>
            <a:r>
              <a:rPr lang="en-US" dirty="0" smtClean="0"/>
              <a:t>  </a:t>
            </a:r>
            <a:r>
              <a:rPr lang="en-US" dirty="0" err="1" smtClean="0"/>
              <a:t>WrongQueueSize</a:t>
            </a:r>
            <a:r>
              <a:rPr lang="en-US" dirty="0" smtClean="0"/>
              <a:t>() : reason("Wrong Queue Size") {}</a:t>
            </a:r>
          </a:p>
          <a:p>
            <a:pPr marL="0" indent="0">
              <a:buNone/>
            </a:pPr>
            <a:r>
              <a:rPr lang="en-US" dirty="0" smtClean="0"/>
              <a:t>  </a:t>
            </a:r>
            <a:r>
              <a:rPr lang="en-US" dirty="0" err="1" smtClean="0"/>
              <a:t>const</a:t>
            </a:r>
            <a:r>
              <a:rPr lang="en-US" dirty="0" smtClean="0"/>
              <a:t> char * what() </a:t>
            </a:r>
            <a:r>
              <a:rPr lang="en-US" dirty="0" err="1" smtClean="0"/>
              <a:t>const</a:t>
            </a:r>
            <a:r>
              <a:rPr lang="en-US" dirty="0" smtClean="0"/>
              <a:t> throw() { return reason; }</a:t>
            </a:r>
          </a:p>
          <a:p>
            <a:pPr marL="0" indent="0">
              <a:buNone/>
            </a:pPr>
            <a:r>
              <a:rPr lang="en-US" dirty="0" smtClean="0"/>
              <a:t>};</a:t>
            </a:r>
            <a:endParaRPr lang="ru-RU" dirty="0"/>
          </a:p>
        </p:txBody>
      </p:sp>
    </p:spTree>
    <p:extLst>
      <p:ext uri="{BB962C8B-B14F-4D97-AF65-F5344CB8AC3E}">
        <p14:creationId xmlns:p14="http://schemas.microsoft.com/office/powerpoint/2010/main" val="39392156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50264"/>
          </a:xfrm>
        </p:spPr>
        <p:txBody>
          <a:bodyPr>
            <a:normAutofit fontScale="90000"/>
          </a:bodyPr>
          <a:lstStyle/>
          <a:p>
            <a:endParaRPr lang="ru-RU" dirty="0"/>
          </a:p>
        </p:txBody>
      </p:sp>
      <p:sp>
        <p:nvSpPr>
          <p:cNvPr id="3" name="Объект 2"/>
          <p:cNvSpPr>
            <a:spLocks noGrp="1"/>
          </p:cNvSpPr>
          <p:nvPr>
            <p:ph idx="1"/>
          </p:nvPr>
        </p:nvSpPr>
        <p:spPr>
          <a:xfrm>
            <a:off x="838200" y="698269"/>
            <a:ext cx="10515600" cy="5478694"/>
          </a:xfrm>
        </p:spPr>
        <p:txBody>
          <a:bodyPr>
            <a:normAutofit fontScale="92500"/>
          </a:bodyPr>
          <a:lstStyle/>
          <a:p>
            <a:pPr marL="0" indent="0">
              <a:buNone/>
            </a:pPr>
            <a:r>
              <a:rPr lang="ru-RU" sz="2600" dirty="0" smtClean="0"/>
              <a:t>//==============================================================</a:t>
            </a:r>
          </a:p>
          <a:p>
            <a:pPr marL="0" indent="0">
              <a:buNone/>
            </a:pPr>
            <a:r>
              <a:rPr lang="ru-RU" sz="2600" dirty="0" smtClean="0"/>
              <a:t>// Шаблон классов </a:t>
            </a:r>
            <a:r>
              <a:rPr lang="en-US" sz="2600" dirty="0" err="1" smtClean="0"/>
              <a:t>BoundQueue</a:t>
            </a:r>
            <a:r>
              <a:rPr lang="en-US" sz="2600" dirty="0" smtClean="0"/>
              <a:t> - </a:t>
            </a:r>
            <a:r>
              <a:rPr lang="ru-RU" sz="2600" dirty="0" smtClean="0"/>
              <a:t>реализация ограниченной очереди.</a:t>
            </a:r>
          </a:p>
          <a:p>
            <a:pPr marL="0" indent="0">
              <a:buNone/>
            </a:pPr>
            <a:r>
              <a:rPr lang="ru-RU" sz="2600" dirty="0" smtClean="0"/>
              <a:t>// Элементы очереди помещаются в массив.</a:t>
            </a:r>
          </a:p>
          <a:p>
            <a:pPr marL="0" indent="0">
              <a:buNone/>
            </a:pPr>
            <a:r>
              <a:rPr lang="ru-RU" sz="2600" dirty="0" smtClean="0"/>
              <a:t>//==============================================================</a:t>
            </a:r>
          </a:p>
          <a:p>
            <a:pPr marL="0" indent="0">
              <a:buNone/>
            </a:pPr>
            <a:endParaRPr lang="ru-RU" sz="2600" dirty="0" smtClean="0"/>
          </a:p>
          <a:p>
            <a:pPr marL="0" indent="0">
              <a:buNone/>
            </a:pPr>
            <a:r>
              <a:rPr lang="en-US" sz="2600" dirty="0" smtClean="0"/>
              <a:t>template &lt;class T&gt;</a:t>
            </a:r>
          </a:p>
          <a:p>
            <a:pPr marL="0" indent="0">
              <a:buNone/>
            </a:pPr>
            <a:r>
              <a:rPr lang="en-US" sz="2600" dirty="0" smtClean="0"/>
              <a:t>class </a:t>
            </a:r>
            <a:r>
              <a:rPr lang="en-US" sz="2600" dirty="0" err="1" smtClean="0"/>
              <a:t>BoundQueue</a:t>
            </a:r>
            <a:r>
              <a:rPr lang="en-US" sz="2600" dirty="0" smtClean="0"/>
              <a:t> : public Queue&lt;T&gt; {</a:t>
            </a:r>
          </a:p>
          <a:p>
            <a:pPr marL="0" indent="0">
              <a:buNone/>
            </a:pPr>
            <a:r>
              <a:rPr lang="en-US" sz="2600" dirty="0" smtClean="0"/>
              <a:t>  T * elements;         // </a:t>
            </a:r>
            <a:r>
              <a:rPr lang="ru-RU" sz="2600" dirty="0" smtClean="0"/>
              <a:t>массив из элементов очереди</a:t>
            </a:r>
          </a:p>
          <a:p>
            <a:pPr marL="0" indent="0">
              <a:buNone/>
            </a:pPr>
            <a:r>
              <a:rPr lang="ru-RU" sz="2600" dirty="0" smtClean="0"/>
              <a:t>  </a:t>
            </a:r>
            <a:r>
              <a:rPr lang="en-US" sz="2600" dirty="0" err="1" smtClean="0"/>
              <a:t>int</a:t>
            </a:r>
            <a:r>
              <a:rPr lang="en-US" sz="2600" dirty="0" smtClean="0"/>
              <a:t> </a:t>
            </a:r>
            <a:r>
              <a:rPr lang="en-US" sz="2600" dirty="0" err="1" smtClean="0"/>
              <a:t>maxSize</a:t>
            </a:r>
            <a:r>
              <a:rPr lang="en-US" sz="2600" dirty="0" smtClean="0"/>
              <a:t>;          // </a:t>
            </a:r>
            <a:r>
              <a:rPr lang="ru-RU" sz="2600" dirty="0" smtClean="0"/>
              <a:t>размер массива</a:t>
            </a:r>
          </a:p>
          <a:p>
            <a:pPr marL="0" indent="0">
              <a:buNone/>
            </a:pPr>
            <a:r>
              <a:rPr lang="ru-RU" sz="2600" dirty="0" smtClean="0"/>
              <a:t>  </a:t>
            </a:r>
            <a:r>
              <a:rPr lang="en-US" sz="2600" dirty="0" err="1" smtClean="0"/>
              <a:t>int</a:t>
            </a:r>
            <a:r>
              <a:rPr lang="en-US" sz="2600" dirty="0" smtClean="0"/>
              <a:t> </a:t>
            </a:r>
            <a:r>
              <a:rPr lang="en-US" sz="2600" dirty="0" err="1" smtClean="0"/>
              <a:t>pHead</a:t>
            </a:r>
            <a:r>
              <a:rPr lang="en-US" sz="2600" dirty="0" smtClean="0"/>
              <a:t>;            // </a:t>
            </a:r>
            <a:r>
              <a:rPr lang="ru-RU" sz="2600" dirty="0" smtClean="0"/>
              <a:t>индекс первого элемента</a:t>
            </a:r>
          </a:p>
          <a:p>
            <a:pPr marL="0" indent="0">
              <a:buNone/>
            </a:pPr>
            <a:r>
              <a:rPr lang="ru-RU" sz="2600" dirty="0" smtClean="0"/>
              <a:t>  </a:t>
            </a:r>
            <a:r>
              <a:rPr lang="en-US" sz="2600" dirty="0" err="1" smtClean="0"/>
              <a:t>int</a:t>
            </a:r>
            <a:r>
              <a:rPr lang="en-US" sz="2600" dirty="0" smtClean="0"/>
              <a:t> </a:t>
            </a:r>
            <a:r>
              <a:rPr lang="en-US" sz="2600" dirty="0" err="1" smtClean="0"/>
              <a:t>pTail</a:t>
            </a:r>
            <a:r>
              <a:rPr lang="en-US" sz="2600" dirty="0" smtClean="0"/>
              <a:t>;            // </a:t>
            </a:r>
            <a:r>
              <a:rPr lang="ru-RU" sz="2600" dirty="0" smtClean="0"/>
              <a:t>индекс последнего элемента</a:t>
            </a:r>
          </a:p>
          <a:p>
            <a:pPr marL="0" indent="0">
              <a:buNone/>
            </a:pPr>
            <a:r>
              <a:rPr lang="ru-RU" sz="2600" dirty="0" smtClean="0"/>
              <a:t>  </a:t>
            </a:r>
            <a:r>
              <a:rPr lang="en-US" sz="2600" dirty="0" err="1" smtClean="0"/>
              <a:t>int</a:t>
            </a:r>
            <a:r>
              <a:rPr lang="en-US" sz="2600" dirty="0" smtClean="0"/>
              <a:t> </a:t>
            </a:r>
            <a:r>
              <a:rPr lang="en-US" sz="2600" dirty="0" err="1" smtClean="0"/>
              <a:t>nCount</a:t>
            </a:r>
            <a:r>
              <a:rPr lang="en-US" sz="2600" dirty="0" smtClean="0"/>
              <a:t>;           // </a:t>
            </a:r>
            <a:r>
              <a:rPr lang="ru-RU" sz="2600" dirty="0" smtClean="0"/>
              <a:t>количество элементов очереди в массиве</a:t>
            </a:r>
          </a:p>
          <a:p>
            <a:endParaRPr lang="ru-RU" dirty="0"/>
          </a:p>
        </p:txBody>
      </p:sp>
    </p:spTree>
    <p:extLst>
      <p:ext uri="{BB962C8B-B14F-4D97-AF65-F5344CB8AC3E}">
        <p14:creationId xmlns:p14="http://schemas.microsoft.com/office/powerpoint/2010/main" val="17901824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00388"/>
          </a:xfrm>
        </p:spPr>
        <p:txBody>
          <a:bodyPr>
            <a:normAutofit fontScale="90000"/>
          </a:bodyPr>
          <a:lstStyle/>
          <a:p>
            <a:endParaRPr lang="ru-RU" dirty="0"/>
          </a:p>
        </p:txBody>
      </p:sp>
      <p:sp>
        <p:nvSpPr>
          <p:cNvPr id="3" name="Объект 2"/>
          <p:cNvSpPr>
            <a:spLocks noGrp="1"/>
          </p:cNvSpPr>
          <p:nvPr>
            <p:ph idx="1"/>
          </p:nvPr>
        </p:nvSpPr>
        <p:spPr>
          <a:xfrm>
            <a:off x="838200" y="615142"/>
            <a:ext cx="10515600" cy="5561821"/>
          </a:xfrm>
        </p:spPr>
        <p:txBody>
          <a:bodyPr>
            <a:normAutofit fontScale="70000" lnSpcReduction="20000"/>
          </a:bodyPr>
          <a:lstStyle/>
          <a:p>
            <a:pPr marL="0" indent="0">
              <a:buNone/>
            </a:pPr>
            <a:r>
              <a:rPr lang="en-US" dirty="0" smtClean="0"/>
              <a:t>public:</a:t>
            </a:r>
          </a:p>
          <a:p>
            <a:pPr marL="0" indent="0">
              <a:buNone/>
            </a:pPr>
            <a:endParaRPr lang="en-US" dirty="0" smtClean="0"/>
          </a:p>
          <a:p>
            <a:pPr marL="0" indent="0">
              <a:buNone/>
            </a:pPr>
            <a:r>
              <a:rPr lang="en-US" dirty="0" smtClean="0"/>
              <a:t>  //============================================================</a:t>
            </a:r>
          </a:p>
          <a:p>
            <a:pPr marL="0" indent="0">
              <a:buNone/>
            </a:pPr>
            <a:r>
              <a:rPr lang="en-US" dirty="0" smtClean="0"/>
              <a:t>  // </a:t>
            </a:r>
            <a:r>
              <a:rPr lang="ru-RU" dirty="0" smtClean="0"/>
              <a:t>Конструктор объектов класса </a:t>
            </a:r>
            <a:r>
              <a:rPr lang="en-US" dirty="0" err="1" smtClean="0"/>
              <a:t>BoundQueue</a:t>
            </a:r>
            <a:endParaRPr lang="en-US" dirty="0" smtClean="0"/>
          </a:p>
          <a:p>
            <a:pPr marL="0" indent="0">
              <a:buNone/>
            </a:pPr>
            <a:r>
              <a:rPr lang="en-US" dirty="0" smtClean="0"/>
              <a:t>  //============================================================</a:t>
            </a:r>
          </a:p>
          <a:p>
            <a:pPr marL="0" indent="0">
              <a:buNone/>
            </a:pPr>
            <a:r>
              <a:rPr lang="en-US" dirty="0" smtClean="0"/>
              <a:t>  </a:t>
            </a:r>
            <a:r>
              <a:rPr lang="en-US" dirty="0" err="1" smtClean="0"/>
              <a:t>BoundQueue</a:t>
            </a:r>
            <a:r>
              <a:rPr lang="en-US" dirty="0" smtClean="0"/>
              <a:t>(</a:t>
            </a:r>
            <a:r>
              <a:rPr lang="en-US" dirty="0" err="1" smtClean="0"/>
              <a:t>int</a:t>
            </a:r>
            <a:r>
              <a:rPr lang="en-US" dirty="0" smtClean="0"/>
              <a:t> size = 100);</a:t>
            </a:r>
          </a:p>
          <a:p>
            <a:pPr marL="0" indent="0">
              <a:buNone/>
            </a:pPr>
            <a:endParaRPr lang="en-US" dirty="0" smtClean="0"/>
          </a:p>
          <a:p>
            <a:pPr marL="0" indent="0">
              <a:buNone/>
            </a:pPr>
            <a:r>
              <a:rPr lang="en-US" dirty="0" smtClean="0"/>
              <a:t>  //============================================================</a:t>
            </a:r>
          </a:p>
          <a:p>
            <a:pPr marL="0" indent="0">
              <a:buNone/>
            </a:pPr>
            <a:r>
              <a:rPr lang="en-US" dirty="0" smtClean="0"/>
              <a:t>  // </a:t>
            </a:r>
            <a:r>
              <a:rPr lang="ru-RU" dirty="0" smtClean="0"/>
              <a:t>Конструктор копирования </a:t>
            </a:r>
          </a:p>
          <a:p>
            <a:pPr marL="0" indent="0">
              <a:buNone/>
            </a:pPr>
            <a:r>
              <a:rPr lang="ru-RU" dirty="0" smtClean="0"/>
              <a:t>  //============================================================</a:t>
            </a:r>
          </a:p>
          <a:p>
            <a:pPr marL="0" indent="0">
              <a:buNone/>
            </a:pPr>
            <a:r>
              <a:rPr lang="ru-RU" dirty="0" smtClean="0"/>
              <a:t>  </a:t>
            </a:r>
            <a:r>
              <a:rPr lang="en-US" dirty="0" err="1" smtClean="0"/>
              <a:t>BoundQueue</a:t>
            </a:r>
            <a:r>
              <a:rPr lang="en-US" dirty="0" smtClean="0"/>
              <a:t>(</a:t>
            </a:r>
            <a:r>
              <a:rPr lang="en-US" dirty="0" err="1" smtClean="0"/>
              <a:t>const</a:t>
            </a:r>
            <a:r>
              <a:rPr lang="en-US" dirty="0" smtClean="0"/>
              <a:t> </a:t>
            </a:r>
            <a:r>
              <a:rPr lang="en-US" dirty="0" err="1" smtClean="0"/>
              <a:t>BoundQueue</a:t>
            </a:r>
            <a:r>
              <a:rPr lang="en-US" dirty="0" smtClean="0"/>
              <a:t>&lt;T&gt; &amp; </a:t>
            </a:r>
            <a:r>
              <a:rPr lang="en-US" dirty="0" err="1" smtClean="0"/>
              <a:t>src</a:t>
            </a:r>
            <a:r>
              <a:rPr lang="en-US" dirty="0" smtClean="0"/>
              <a:t>);</a:t>
            </a:r>
          </a:p>
          <a:p>
            <a:pPr marL="0" indent="0">
              <a:buNone/>
            </a:pPr>
            <a:endParaRPr lang="en-US" dirty="0" smtClean="0"/>
          </a:p>
          <a:p>
            <a:pPr marL="0" indent="0">
              <a:buNone/>
            </a:pPr>
            <a:r>
              <a:rPr lang="en-US" dirty="0" smtClean="0"/>
              <a:t>  //============================================================</a:t>
            </a:r>
          </a:p>
          <a:p>
            <a:pPr marL="0" indent="0">
              <a:buNone/>
            </a:pPr>
            <a:r>
              <a:rPr lang="en-US" dirty="0" smtClean="0"/>
              <a:t>  // </a:t>
            </a:r>
            <a:r>
              <a:rPr lang="ru-RU" dirty="0" smtClean="0"/>
              <a:t>Деструктор освобождает память, занятую под элементы очереди</a:t>
            </a:r>
          </a:p>
          <a:p>
            <a:pPr marL="0" indent="0">
              <a:buNone/>
            </a:pPr>
            <a:r>
              <a:rPr lang="ru-RU" dirty="0" smtClean="0"/>
              <a:t>  //============================================================</a:t>
            </a:r>
          </a:p>
          <a:p>
            <a:pPr marL="0" indent="0">
              <a:buNone/>
            </a:pPr>
            <a:r>
              <a:rPr lang="ru-RU" dirty="0" smtClean="0"/>
              <a:t>  </a:t>
            </a:r>
            <a:r>
              <a:rPr lang="en-US" dirty="0" smtClean="0"/>
              <a:t>virtual ~</a:t>
            </a:r>
            <a:r>
              <a:rPr lang="en-US" dirty="0" err="1" smtClean="0"/>
              <a:t>BoundQueue</a:t>
            </a:r>
            <a:r>
              <a:rPr lang="en-US" dirty="0" smtClean="0"/>
              <a:t>() { delete [] elements; }</a:t>
            </a:r>
          </a:p>
          <a:p>
            <a:endParaRPr lang="ru-RU" dirty="0"/>
          </a:p>
        </p:txBody>
      </p:sp>
    </p:spTree>
    <p:extLst>
      <p:ext uri="{BB962C8B-B14F-4D97-AF65-F5344CB8AC3E}">
        <p14:creationId xmlns:p14="http://schemas.microsoft.com/office/powerpoint/2010/main" val="23033895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00388"/>
          </a:xfrm>
        </p:spPr>
        <p:txBody>
          <a:bodyPr>
            <a:normAutofit fontScale="90000"/>
          </a:bodyPr>
          <a:lstStyle/>
          <a:p>
            <a:endParaRPr lang="ru-RU" dirty="0"/>
          </a:p>
        </p:txBody>
      </p:sp>
      <p:sp>
        <p:nvSpPr>
          <p:cNvPr id="3" name="Объект 2"/>
          <p:cNvSpPr>
            <a:spLocks noGrp="1"/>
          </p:cNvSpPr>
          <p:nvPr>
            <p:ph idx="1"/>
          </p:nvPr>
        </p:nvSpPr>
        <p:spPr>
          <a:xfrm>
            <a:off x="838200" y="648393"/>
            <a:ext cx="10515600" cy="5528570"/>
          </a:xfrm>
        </p:spPr>
        <p:txBody>
          <a:bodyPr>
            <a:normAutofit fontScale="85000" lnSpcReduction="20000"/>
          </a:bodyPr>
          <a:lstStyle/>
          <a:p>
            <a:pPr marL="0" indent="0">
              <a:spcBef>
                <a:spcPts val="0"/>
              </a:spcBef>
              <a:buNone/>
            </a:pPr>
            <a:r>
              <a:rPr lang="ru-RU" dirty="0" smtClean="0"/>
              <a:t>//============================================================</a:t>
            </a:r>
          </a:p>
          <a:p>
            <a:pPr marL="0" indent="0">
              <a:spcBef>
                <a:spcPts val="0"/>
              </a:spcBef>
              <a:buNone/>
            </a:pPr>
            <a:r>
              <a:rPr lang="ru-RU" dirty="0" smtClean="0"/>
              <a:t>  // Реализация операций над очередью</a:t>
            </a:r>
          </a:p>
          <a:p>
            <a:pPr marL="0" indent="0">
              <a:spcBef>
                <a:spcPts val="0"/>
              </a:spcBef>
              <a:buNone/>
            </a:pPr>
            <a:r>
              <a:rPr lang="ru-RU" dirty="0" smtClean="0"/>
              <a:t>  //============================================================</a:t>
            </a:r>
          </a:p>
          <a:p>
            <a:pPr marL="0" indent="0">
              <a:spcBef>
                <a:spcPts val="0"/>
              </a:spcBef>
              <a:buNone/>
            </a:pPr>
            <a:r>
              <a:rPr lang="ru-RU" dirty="0" smtClean="0"/>
              <a:t>  // Постановка элемента в очередь</a:t>
            </a:r>
          </a:p>
          <a:p>
            <a:pPr marL="0" indent="0">
              <a:spcBef>
                <a:spcPts val="0"/>
              </a:spcBef>
              <a:buNone/>
            </a:pPr>
            <a:r>
              <a:rPr lang="ru-RU" dirty="0" smtClean="0"/>
              <a:t>  </a:t>
            </a:r>
            <a:r>
              <a:rPr lang="en-US" dirty="0" smtClean="0"/>
              <a:t>void </a:t>
            </a:r>
            <a:r>
              <a:rPr lang="en-US" dirty="0" err="1" smtClean="0"/>
              <a:t>enqueue</a:t>
            </a:r>
            <a:r>
              <a:rPr lang="en-US" dirty="0" smtClean="0"/>
              <a:t>(</a:t>
            </a:r>
            <a:r>
              <a:rPr lang="en-US" dirty="0" err="1" smtClean="0"/>
              <a:t>const</a:t>
            </a:r>
            <a:r>
              <a:rPr lang="en-US" dirty="0" smtClean="0"/>
              <a:t> T &amp; item) {</a:t>
            </a:r>
          </a:p>
          <a:p>
            <a:pPr marL="0" indent="0">
              <a:spcBef>
                <a:spcPts val="0"/>
              </a:spcBef>
              <a:buNone/>
            </a:pPr>
            <a:r>
              <a:rPr lang="en-US" dirty="0" smtClean="0"/>
              <a:t>    // </a:t>
            </a:r>
            <a:r>
              <a:rPr lang="ru-RU" dirty="0" smtClean="0"/>
              <a:t>Проверка места в массиве</a:t>
            </a:r>
          </a:p>
          <a:p>
            <a:pPr marL="0" indent="0">
              <a:spcBef>
                <a:spcPts val="0"/>
              </a:spcBef>
              <a:buNone/>
            </a:pPr>
            <a:r>
              <a:rPr lang="ru-RU" dirty="0" smtClean="0"/>
              <a:t>    </a:t>
            </a:r>
            <a:r>
              <a:rPr lang="en-US" dirty="0" smtClean="0"/>
              <a:t>if (</a:t>
            </a:r>
            <a:r>
              <a:rPr lang="en-US" dirty="0" err="1" smtClean="0"/>
              <a:t>nCount</a:t>
            </a:r>
            <a:r>
              <a:rPr lang="en-US" dirty="0" smtClean="0"/>
              <a:t> == </a:t>
            </a:r>
            <a:r>
              <a:rPr lang="en-US" dirty="0" err="1" smtClean="0"/>
              <a:t>maxSize</a:t>
            </a:r>
            <a:r>
              <a:rPr lang="en-US" dirty="0" smtClean="0"/>
              <a:t>) throw </a:t>
            </a:r>
            <a:r>
              <a:rPr lang="en-US" dirty="0" err="1" smtClean="0"/>
              <a:t>QueueOverflow</a:t>
            </a:r>
            <a:r>
              <a:rPr lang="en-US" dirty="0" smtClean="0"/>
              <a:t>();</a:t>
            </a:r>
          </a:p>
          <a:p>
            <a:pPr marL="0" indent="0">
              <a:spcBef>
                <a:spcPts val="0"/>
              </a:spcBef>
              <a:buNone/>
            </a:pPr>
            <a:r>
              <a:rPr lang="en-US" dirty="0" smtClean="0"/>
              <a:t>    // </a:t>
            </a:r>
            <a:r>
              <a:rPr lang="ru-RU" dirty="0" smtClean="0"/>
              <a:t>Помещение элемента в массив</a:t>
            </a:r>
          </a:p>
          <a:p>
            <a:pPr marL="0" indent="0">
              <a:spcBef>
                <a:spcPts val="0"/>
              </a:spcBef>
              <a:buNone/>
            </a:pPr>
            <a:r>
              <a:rPr lang="ru-RU" dirty="0" smtClean="0"/>
              <a:t>    </a:t>
            </a:r>
            <a:r>
              <a:rPr lang="en-US" dirty="0" smtClean="0"/>
              <a:t>if (++</a:t>
            </a:r>
            <a:r>
              <a:rPr lang="en-US" dirty="0" err="1" smtClean="0"/>
              <a:t>pTail</a:t>
            </a:r>
            <a:r>
              <a:rPr lang="en-US" dirty="0" smtClean="0"/>
              <a:t> == </a:t>
            </a:r>
            <a:r>
              <a:rPr lang="en-US" dirty="0" err="1" smtClean="0"/>
              <a:t>maxSize</a:t>
            </a:r>
            <a:r>
              <a:rPr lang="en-US" dirty="0" smtClean="0"/>
              <a:t>) </a:t>
            </a:r>
            <a:r>
              <a:rPr lang="en-US" dirty="0" err="1" smtClean="0"/>
              <a:t>pTail</a:t>
            </a:r>
            <a:r>
              <a:rPr lang="en-US" dirty="0" smtClean="0"/>
              <a:t> = 0;</a:t>
            </a:r>
          </a:p>
          <a:p>
            <a:pPr marL="0" indent="0">
              <a:spcBef>
                <a:spcPts val="0"/>
              </a:spcBef>
              <a:buNone/>
            </a:pPr>
            <a:r>
              <a:rPr lang="en-US" dirty="0" smtClean="0"/>
              <a:t>    elements[</a:t>
            </a:r>
            <a:r>
              <a:rPr lang="en-US" dirty="0" err="1" smtClean="0"/>
              <a:t>pTail</a:t>
            </a:r>
            <a:r>
              <a:rPr lang="en-US" dirty="0" smtClean="0"/>
              <a:t>] = item;</a:t>
            </a:r>
          </a:p>
          <a:p>
            <a:pPr marL="0" indent="0">
              <a:spcBef>
                <a:spcPts val="0"/>
              </a:spcBef>
              <a:buNone/>
            </a:pPr>
            <a:r>
              <a:rPr lang="en-US" dirty="0" smtClean="0"/>
              <a:t>    </a:t>
            </a:r>
            <a:r>
              <a:rPr lang="en-US" dirty="0" err="1" smtClean="0"/>
              <a:t>nCount</a:t>
            </a:r>
            <a:r>
              <a:rPr lang="en-US" dirty="0" smtClean="0"/>
              <a:t>++;</a:t>
            </a:r>
          </a:p>
          <a:p>
            <a:pPr marL="0" indent="0">
              <a:spcBef>
                <a:spcPts val="0"/>
              </a:spcBef>
              <a:buNone/>
            </a:pPr>
            <a:r>
              <a:rPr lang="en-US" dirty="0" smtClean="0"/>
              <a:t>  }</a:t>
            </a:r>
          </a:p>
          <a:p>
            <a:pPr marL="0" indent="0">
              <a:spcBef>
                <a:spcPts val="0"/>
              </a:spcBef>
              <a:buNone/>
            </a:pPr>
            <a:r>
              <a:rPr lang="en-US" dirty="0" smtClean="0"/>
              <a:t>  // </a:t>
            </a:r>
            <a:r>
              <a:rPr lang="ru-RU" dirty="0" smtClean="0"/>
              <a:t>Удаление элемента из головы очереди</a:t>
            </a:r>
          </a:p>
          <a:p>
            <a:pPr marL="0" indent="0">
              <a:spcBef>
                <a:spcPts val="0"/>
              </a:spcBef>
              <a:buNone/>
            </a:pPr>
            <a:r>
              <a:rPr lang="ru-RU" dirty="0" smtClean="0"/>
              <a:t>  </a:t>
            </a:r>
            <a:r>
              <a:rPr lang="en-US" dirty="0" smtClean="0"/>
              <a:t>void </a:t>
            </a:r>
            <a:r>
              <a:rPr lang="en-US" dirty="0" err="1" smtClean="0"/>
              <a:t>dequeue</a:t>
            </a:r>
            <a:r>
              <a:rPr lang="en-US" dirty="0" smtClean="0"/>
              <a:t>() {</a:t>
            </a:r>
          </a:p>
          <a:p>
            <a:pPr marL="0" indent="0">
              <a:spcBef>
                <a:spcPts val="0"/>
              </a:spcBef>
              <a:buNone/>
            </a:pPr>
            <a:r>
              <a:rPr lang="en-US" dirty="0" smtClean="0"/>
              <a:t>    // </a:t>
            </a:r>
            <a:r>
              <a:rPr lang="ru-RU" dirty="0" smtClean="0"/>
              <a:t>Проверка, не пуста ли очередь</a:t>
            </a:r>
          </a:p>
          <a:p>
            <a:pPr marL="0" indent="0">
              <a:spcBef>
                <a:spcPts val="0"/>
              </a:spcBef>
              <a:buNone/>
            </a:pPr>
            <a:r>
              <a:rPr lang="ru-RU" dirty="0" smtClean="0"/>
              <a:t>    </a:t>
            </a:r>
            <a:r>
              <a:rPr lang="en-US" dirty="0" smtClean="0"/>
              <a:t>if (</a:t>
            </a:r>
            <a:r>
              <a:rPr lang="en-US" dirty="0" err="1" smtClean="0"/>
              <a:t>nCount</a:t>
            </a:r>
            <a:r>
              <a:rPr lang="en-US" dirty="0" smtClean="0"/>
              <a:t> == 0) throw </a:t>
            </a:r>
            <a:r>
              <a:rPr lang="en-US" dirty="0" err="1" smtClean="0"/>
              <a:t>QueueUnderflow</a:t>
            </a:r>
            <a:r>
              <a:rPr lang="en-US" dirty="0" smtClean="0"/>
              <a:t>();</a:t>
            </a:r>
          </a:p>
          <a:p>
            <a:pPr marL="0" indent="0">
              <a:spcBef>
                <a:spcPts val="0"/>
              </a:spcBef>
              <a:buNone/>
            </a:pPr>
            <a:r>
              <a:rPr lang="en-US" dirty="0" smtClean="0"/>
              <a:t>    if (++</a:t>
            </a:r>
            <a:r>
              <a:rPr lang="en-US" dirty="0" err="1" smtClean="0"/>
              <a:t>pHead</a:t>
            </a:r>
            <a:r>
              <a:rPr lang="en-US" dirty="0" smtClean="0"/>
              <a:t> == </a:t>
            </a:r>
            <a:r>
              <a:rPr lang="en-US" dirty="0" err="1" smtClean="0"/>
              <a:t>maxSize</a:t>
            </a:r>
            <a:r>
              <a:rPr lang="en-US" dirty="0" smtClean="0"/>
              <a:t>) </a:t>
            </a:r>
            <a:r>
              <a:rPr lang="en-US" dirty="0" err="1" smtClean="0"/>
              <a:t>pHead</a:t>
            </a:r>
            <a:r>
              <a:rPr lang="en-US" dirty="0" smtClean="0"/>
              <a:t> = 0;</a:t>
            </a:r>
          </a:p>
          <a:p>
            <a:pPr marL="0" indent="0">
              <a:spcBef>
                <a:spcPts val="0"/>
              </a:spcBef>
              <a:buNone/>
            </a:pPr>
            <a:r>
              <a:rPr lang="en-US" dirty="0" smtClean="0"/>
              <a:t>    // </a:t>
            </a:r>
            <a:r>
              <a:rPr lang="ru-RU" dirty="0" smtClean="0"/>
              <a:t>Уменьшение числа элементов очереди в массиве</a:t>
            </a:r>
          </a:p>
          <a:p>
            <a:pPr marL="0" indent="0">
              <a:spcBef>
                <a:spcPts val="0"/>
              </a:spcBef>
              <a:buNone/>
            </a:pPr>
            <a:r>
              <a:rPr lang="ru-RU" dirty="0" smtClean="0"/>
              <a:t>    </a:t>
            </a:r>
            <a:r>
              <a:rPr lang="en-US" dirty="0" err="1" smtClean="0"/>
              <a:t>nCount</a:t>
            </a:r>
            <a:r>
              <a:rPr lang="en-US" dirty="0" smtClean="0"/>
              <a:t>--;</a:t>
            </a:r>
          </a:p>
          <a:p>
            <a:pPr marL="0" indent="0">
              <a:spcBef>
                <a:spcPts val="0"/>
              </a:spcBef>
              <a:buNone/>
            </a:pPr>
            <a:r>
              <a:rPr lang="en-US" dirty="0" smtClean="0"/>
              <a:t>  }</a:t>
            </a:r>
            <a:endParaRPr lang="ru-RU" dirty="0"/>
          </a:p>
        </p:txBody>
      </p:sp>
    </p:spTree>
    <p:extLst>
      <p:ext uri="{BB962C8B-B14F-4D97-AF65-F5344CB8AC3E}">
        <p14:creationId xmlns:p14="http://schemas.microsoft.com/office/powerpoint/2010/main" val="21432352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7013"/>
          </a:xfrm>
        </p:spPr>
        <p:txBody>
          <a:bodyPr>
            <a:normAutofit fontScale="90000"/>
          </a:bodyPr>
          <a:lstStyle/>
          <a:p>
            <a:endParaRPr lang="ru-RU" dirty="0"/>
          </a:p>
        </p:txBody>
      </p:sp>
      <p:sp>
        <p:nvSpPr>
          <p:cNvPr id="3" name="Объект 2"/>
          <p:cNvSpPr>
            <a:spLocks noGrp="1"/>
          </p:cNvSpPr>
          <p:nvPr>
            <p:ph idx="1"/>
          </p:nvPr>
        </p:nvSpPr>
        <p:spPr>
          <a:xfrm>
            <a:off x="838200" y="648393"/>
            <a:ext cx="10515600" cy="5528570"/>
          </a:xfrm>
        </p:spPr>
        <p:txBody>
          <a:bodyPr>
            <a:normAutofit fontScale="62500" lnSpcReduction="20000"/>
          </a:bodyPr>
          <a:lstStyle/>
          <a:p>
            <a:pPr marL="0" indent="0">
              <a:buNone/>
            </a:pPr>
            <a:r>
              <a:rPr lang="ru-RU" dirty="0" smtClean="0"/>
              <a:t>// Проверка пустоты очереди</a:t>
            </a:r>
          </a:p>
          <a:p>
            <a:pPr marL="0" indent="0">
              <a:buNone/>
            </a:pPr>
            <a:r>
              <a:rPr lang="ru-RU" dirty="0" smtClean="0"/>
              <a:t>  </a:t>
            </a:r>
            <a:r>
              <a:rPr lang="en-US" dirty="0" smtClean="0"/>
              <a:t>bool empty() </a:t>
            </a:r>
            <a:r>
              <a:rPr lang="en-US" dirty="0" err="1" smtClean="0"/>
              <a:t>const</a:t>
            </a:r>
            <a:r>
              <a:rPr lang="en-US" dirty="0" smtClean="0"/>
              <a:t> { return </a:t>
            </a:r>
            <a:r>
              <a:rPr lang="en-US" dirty="0" err="1" smtClean="0"/>
              <a:t>nCount</a:t>
            </a:r>
            <a:r>
              <a:rPr lang="en-US" dirty="0" smtClean="0"/>
              <a:t> == 0; }</a:t>
            </a:r>
          </a:p>
          <a:p>
            <a:pPr marL="0" indent="0">
              <a:buNone/>
            </a:pPr>
            <a:endParaRPr lang="en-US" dirty="0" smtClean="0"/>
          </a:p>
          <a:p>
            <a:pPr marL="0" indent="0">
              <a:buNone/>
            </a:pPr>
            <a:r>
              <a:rPr lang="en-US" dirty="0" smtClean="0"/>
              <a:t>  // </a:t>
            </a:r>
            <a:r>
              <a:rPr lang="ru-RU" dirty="0" smtClean="0"/>
              <a:t>Доступ к головному элементу очереди</a:t>
            </a:r>
          </a:p>
          <a:p>
            <a:pPr marL="0" indent="0">
              <a:buNone/>
            </a:pPr>
            <a:r>
              <a:rPr lang="ru-RU" dirty="0" smtClean="0"/>
              <a:t>  </a:t>
            </a:r>
            <a:r>
              <a:rPr lang="en-US" dirty="0" smtClean="0"/>
              <a:t>T &amp; head() {</a:t>
            </a:r>
          </a:p>
          <a:p>
            <a:pPr marL="0" indent="0">
              <a:buNone/>
            </a:pPr>
            <a:r>
              <a:rPr lang="en-US" dirty="0" smtClean="0"/>
              <a:t>    // </a:t>
            </a:r>
            <a:r>
              <a:rPr lang="ru-RU" dirty="0" smtClean="0"/>
              <a:t>Проверка, имеется ли в очереди элемент</a:t>
            </a:r>
          </a:p>
          <a:p>
            <a:pPr marL="0" indent="0">
              <a:buNone/>
            </a:pPr>
            <a:r>
              <a:rPr lang="ru-RU" dirty="0" smtClean="0"/>
              <a:t>    </a:t>
            </a:r>
            <a:r>
              <a:rPr lang="en-US" dirty="0" smtClean="0"/>
              <a:t>if (</a:t>
            </a:r>
            <a:r>
              <a:rPr lang="en-US" dirty="0" err="1" smtClean="0"/>
              <a:t>nCount</a:t>
            </a:r>
            <a:r>
              <a:rPr lang="en-US" dirty="0" smtClean="0"/>
              <a:t> == 0) throw </a:t>
            </a:r>
            <a:r>
              <a:rPr lang="en-US" dirty="0" err="1" smtClean="0"/>
              <a:t>QueueUnderflow</a:t>
            </a:r>
            <a:r>
              <a:rPr lang="en-US" dirty="0" smtClean="0"/>
              <a:t>();</a:t>
            </a:r>
          </a:p>
          <a:p>
            <a:pPr marL="0" indent="0">
              <a:buNone/>
            </a:pPr>
            <a:r>
              <a:rPr lang="en-US" dirty="0" smtClean="0"/>
              <a:t>    // </a:t>
            </a:r>
            <a:r>
              <a:rPr lang="ru-RU" dirty="0" smtClean="0"/>
              <a:t>В качестве результата возвращается ссылка на элемент</a:t>
            </a:r>
          </a:p>
          <a:p>
            <a:pPr marL="0" indent="0">
              <a:buNone/>
            </a:pPr>
            <a:r>
              <a:rPr lang="ru-RU" dirty="0" smtClean="0"/>
              <a:t>    </a:t>
            </a:r>
            <a:r>
              <a:rPr lang="en-US" dirty="0" smtClean="0"/>
              <a:t>return elements[</a:t>
            </a:r>
            <a:r>
              <a:rPr lang="en-US" dirty="0" err="1" smtClean="0"/>
              <a:t>pHead</a:t>
            </a:r>
            <a:r>
              <a:rPr lang="en-US" dirty="0" smtClean="0"/>
              <a:t>];</a:t>
            </a:r>
          </a:p>
          <a:p>
            <a:pPr marL="0" indent="0">
              <a:buNone/>
            </a:pPr>
            <a:r>
              <a:rPr lang="en-US" dirty="0" smtClean="0"/>
              <a:t>  }</a:t>
            </a:r>
          </a:p>
          <a:p>
            <a:pPr marL="0" indent="0">
              <a:buNone/>
            </a:pPr>
            <a:endParaRPr lang="en-US" dirty="0" smtClean="0"/>
          </a:p>
          <a:p>
            <a:pPr marL="0" indent="0">
              <a:buNone/>
            </a:pPr>
            <a:r>
              <a:rPr lang="en-US" dirty="0" smtClean="0"/>
              <a:t>  </a:t>
            </a:r>
            <a:r>
              <a:rPr lang="en-US" dirty="0" err="1" smtClean="0"/>
              <a:t>const</a:t>
            </a:r>
            <a:r>
              <a:rPr lang="en-US" dirty="0" smtClean="0"/>
              <a:t> T &amp; head() </a:t>
            </a:r>
            <a:r>
              <a:rPr lang="en-US" dirty="0" err="1" smtClean="0"/>
              <a:t>const</a:t>
            </a:r>
            <a:r>
              <a:rPr lang="en-US" dirty="0" smtClean="0"/>
              <a:t> {</a:t>
            </a:r>
          </a:p>
          <a:p>
            <a:pPr marL="0" indent="0">
              <a:buNone/>
            </a:pPr>
            <a:r>
              <a:rPr lang="en-US" dirty="0" smtClean="0"/>
              <a:t>    // </a:t>
            </a:r>
            <a:r>
              <a:rPr lang="ru-RU" dirty="0" smtClean="0"/>
              <a:t>Проверка, имеется ли в очереди элемент</a:t>
            </a:r>
          </a:p>
          <a:p>
            <a:pPr marL="0" indent="0">
              <a:buNone/>
            </a:pPr>
            <a:r>
              <a:rPr lang="ru-RU" dirty="0" smtClean="0"/>
              <a:t>    </a:t>
            </a:r>
            <a:r>
              <a:rPr lang="en-US" dirty="0" smtClean="0"/>
              <a:t>if (</a:t>
            </a:r>
            <a:r>
              <a:rPr lang="en-US" dirty="0" err="1" smtClean="0"/>
              <a:t>nCount</a:t>
            </a:r>
            <a:r>
              <a:rPr lang="en-US" dirty="0" smtClean="0"/>
              <a:t> == 0) throw </a:t>
            </a:r>
            <a:r>
              <a:rPr lang="en-US" dirty="0" err="1" smtClean="0"/>
              <a:t>QueueUnderflow</a:t>
            </a:r>
            <a:r>
              <a:rPr lang="en-US" dirty="0" smtClean="0"/>
              <a:t>();</a:t>
            </a:r>
          </a:p>
          <a:p>
            <a:pPr marL="0" indent="0">
              <a:buNone/>
            </a:pPr>
            <a:r>
              <a:rPr lang="en-US" dirty="0" smtClean="0"/>
              <a:t>    // </a:t>
            </a:r>
            <a:r>
              <a:rPr lang="ru-RU" dirty="0" smtClean="0"/>
              <a:t>В качестве результата возвращается ссылка на элемент</a:t>
            </a:r>
          </a:p>
          <a:p>
            <a:pPr marL="0" indent="0">
              <a:buNone/>
            </a:pPr>
            <a:r>
              <a:rPr lang="ru-RU" dirty="0" smtClean="0"/>
              <a:t>    </a:t>
            </a:r>
            <a:r>
              <a:rPr lang="en-US" dirty="0" smtClean="0"/>
              <a:t>return elements[</a:t>
            </a:r>
            <a:r>
              <a:rPr lang="en-US" dirty="0" err="1" smtClean="0"/>
              <a:t>pHead</a:t>
            </a:r>
            <a:r>
              <a:rPr lang="en-US" dirty="0" smtClean="0"/>
              <a:t>];</a:t>
            </a:r>
          </a:p>
          <a:p>
            <a:pPr marL="0" indent="0">
              <a:buNone/>
            </a:pPr>
            <a:r>
              <a:rPr lang="en-US" dirty="0" smtClean="0"/>
              <a:t>  }</a:t>
            </a:r>
            <a:endParaRPr lang="ru-RU" dirty="0"/>
          </a:p>
        </p:txBody>
      </p:sp>
    </p:spTree>
    <p:extLst>
      <p:ext uri="{BB962C8B-B14F-4D97-AF65-F5344CB8AC3E}">
        <p14:creationId xmlns:p14="http://schemas.microsoft.com/office/powerpoint/2010/main" val="22173745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7013"/>
          </a:xfrm>
        </p:spPr>
        <p:txBody>
          <a:bodyPr>
            <a:normAutofit fontScale="90000"/>
          </a:bodyPr>
          <a:lstStyle/>
          <a:p>
            <a:endParaRPr lang="ru-RU" dirty="0"/>
          </a:p>
        </p:txBody>
      </p:sp>
      <p:sp>
        <p:nvSpPr>
          <p:cNvPr id="3" name="Объект 2"/>
          <p:cNvSpPr>
            <a:spLocks noGrp="1"/>
          </p:cNvSpPr>
          <p:nvPr>
            <p:ph idx="1"/>
          </p:nvPr>
        </p:nvSpPr>
        <p:spPr>
          <a:xfrm>
            <a:off x="838200" y="615142"/>
            <a:ext cx="10515600" cy="5561821"/>
          </a:xfrm>
        </p:spPr>
        <p:txBody>
          <a:bodyPr>
            <a:normAutofit fontScale="77500" lnSpcReduction="20000"/>
          </a:bodyPr>
          <a:lstStyle/>
          <a:p>
            <a:pPr marL="0" indent="0">
              <a:buNone/>
            </a:pPr>
            <a:r>
              <a:rPr lang="ru-RU" dirty="0" smtClean="0"/>
              <a:t>// Доступ к последнему элементу очереди</a:t>
            </a:r>
          </a:p>
          <a:p>
            <a:pPr marL="0" indent="0">
              <a:buNone/>
            </a:pPr>
            <a:r>
              <a:rPr lang="ru-RU" dirty="0" smtClean="0"/>
              <a:t>  </a:t>
            </a:r>
            <a:r>
              <a:rPr lang="en-US" dirty="0" smtClean="0"/>
              <a:t>T &amp; tail() {</a:t>
            </a:r>
          </a:p>
          <a:p>
            <a:pPr marL="0" indent="0">
              <a:buNone/>
            </a:pPr>
            <a:r>
              <a:rPr lang="en-US" dirty="0" smtClean="0"/>
              <a:t>    // </a:t>
            </a:r>
            <a:r>
              <a:rPr lang="ru-RU" dirty="0" smtClean="0"/>
              <a:t>Проверка, имеется ли в очереди элемент</a:t>
            </a:r>
          </a:p>
          <a:p>
            <a:pPr marL="0" indent="0">
              <a:buNone/>
            </a:pPr>
            <a:r>
              <a:rPr lang="ru-RU" dirty="0" smtClean="0"/>
              <a:t>    </a:t>
            </a:r>
            <a:r>
              <a:rPr lang="en-US" dirty="0" smtClean="0"/>
              <a:t>if (</a:t>
            </a:r>
            <a:r>
              <a:rPr lang="en-US" dirty="0" err="1" smtClean="0"/>
              <a:t>nCount</a:t>
            </a:r>
            <a:r>
              <a:rPr lang="en-US" dirty="0" smtClean="0"/>
              <a:t> == 0) throw </a:t>
            </a:r>
            <a:r>
              <a:rPr lang="en-US" dirty="0" err="1" smtClean="0"/>
              <a:t>QueueUnderflow</a:t>
            </a:r>
            <a:r>
              <a:rPr lang="en-US" dirty="0" smtClean="0"/>
              <a:t>();</a:t>
            </a:r>
          </a:p>
          <a:p>
            <a:pPr marL="0" indent="0">
              <a:buNone/>
            </a:pPr>
            <a:r>
              <a:rPr lang="en-US" dirty="0" smtClean="0"/>
              <a:t>    // </a:t>
            </a:r>
            <a:r>
              <a:rPr lang="ru-RU" dirty="0" smtClean="0"/>
              <a:t>В качестве результата возвращается ссылка на элемент</a:t>
            </a:r>
          </a:p>
          <a:p>
            <a:pPr marL="0" indent="0">
              <a:buNone/>
            </a:pPr>
            <a:r>
              <a:rPr lang="ru-RU" dirty="0" smtClean="0"/>
              <a:t>    </a:t>
            </a:r>
            <a:r>
              <a:rPr lang="en-US" dirty="0" smtClean="0"/>
              <a:t>return elements[</a:t>
            </a:r>
            <a:r>
              <a:rPr lang="en-US" dirty="0" err="1" smtClean="0"/>
              <a:t>pTail</a:t>
            </a:r>
            <a:r>
              <a:rPr lang="en-US" dirty="0" smtClean="0"/>
              <a:t>];</a:t>
            </a:r>
          </a:p>
          <a:p>
            <a:pPr marL="0" indent="0">
              <a:buNone/>
            </a:pPr>
            <a:r>
              <a:rPr lang="en-US" dirty="0" smtClean="0"/>
              <a:t>  }</a:t>
            </a:r>
          </a:p>
          <a:p>
            <a:pPr marL="0" indent="0">
              <a:buNone/>
            </a:pPr>
            <a:endParaRPr lang="en-US" dirty="0" smtClean="0"/>
          </a:p>
          <a:p>
            <a:pPr marL="0" indent="0">
              <a:buNone/>
            </a:pPr>
            <a:r>
              <a:rPr lang="en-US" dirty="0" smtClean="0"/>
              <a:t>  </a:t>
            </a:r>
            <a:r>
              <a:rPr lang="en-US" dirty="0" err="1" smtClean="0"/>
              <a:t>const</a:t>
            </a:r>
            <a:r>
              <a:rPr lang="en-US" dirty="0" smtClean="0"/>
              <a:t> T &amp; tail() </a:t>
            </a:r>
            <a:r>
              <a:rPr lang="en-US" dirty="0" err="1" smtClean="0"/>
              <a:t>const</a:t>
            </a:r>
            <a:r>
              <a:rPr lang="en-US" dirty="0" smtClean="0"/>
              <a:t> {</a:t>
            </a:r>
          </a:p>
          <a:p>
            <a:pPr marL="0" indent="0">
              <a:buNone/>
            </a:pPr>
            <a:r>
              <a:rPr lang="en-US" dirty="0" smtClean="0"/>
              <a:t>    // </a:t>
            </a:r>
            <a:r>
              <a:rPr lang="ru-RU" dirty="0" smtClean="0"/>
              <a:t>Проверка, имеется ли в очереди элемент</a:t>
            </a:r>
          </a:p>
          <a:p>
            <a:pPr marL="0" indent="0">
              <a:buNone/>
            </a:pPr>
            <a:r>
              <a:rPr lang="ru-RU" dirty="0" smtClean="0"/>
              <a:t>    </a:t>
            </a:r>
            <a:r>
              <a:rPr lang="en-US" dirty="0" smtClean="0"/>
              <a:t>if (</a:t>
            </a:r>
            <a:r>
              <a:rPr lang="en-US" dirty="0" err="1" smtClean="0"/>
              <a:t>nCount</a:t>
            </a:r>
            <a:r>
              <a:rPr lang="en-US" dirty="0" smtClean="0"/>
              <a:t> == 0) throw </a:t>
            </a:r>
            <a:r>
              <a:rPr lang="en-US" dirty="0" err="1" smtClean="0"/>
              <a:t>QueueUnderflow</a:t>
            </a:r>
            <a:r>
              <a:rPr lang="en-US" dirty="0" smtClean="0"/>
              <a:t>();</a:t>
            </a:r>
          </a:p>
          <a:p>
            <a:pPr marL="0" indent="0">
              <a:buNone/>
            </a:pPr>
            <a:r>
              <a:rPr lang="en-US" dirty="0" smtClean="0"/>
              <a:t>    // </a:t>
            </a:r>
            <a:r>
              <a:rPr lang="ru-RU" dirty="0" smtClean="0"/>
              <a:t>В качестве результата возвращается ссылка на элемент</a:t>
            </a:r>
          </a:p>
          <a:p>
            <a:pPr marL="0" indent="0">
              <a:buNone/>
            </a:pPr>
            <a:r>
              <a:rPr lang="ru-RU" dirty="0" smtClean="0"/>
              <a:t>    </a:t>
            </a:r>
            <a:r>
              <a:rPr lang="en-US" dirty="0" smtClean="0"/>
              <a:t>return elements[</a:t>
            </a:r>
            <a:r>
              <a:rPr lang="en-US" dirty="0" err="1" smtClean="0"/>
              <a:t>pTail</a:t>
            </a:r>
            <a:r>
              <a:rPr lang="en-US" dirty="0" smtClean="0"/>
              <a:t>];</a:t>
            </a:r>
          </a:p>
          <a:p>
            <a:pPr marL="0" indent="0">
              <a:buNone/>
            </a:pPr>
            <a:r>
              <a:rPr lang="en-US" dirty="0" smtClean="0"/>
              <a:t>  }</a:t>
            </a:r>
          </a:p>
          <a:p>
            <a:pPr marL="0" indent="0">
              <a:buNone/>
            </a:pPr>
            <a:r>
              <a:rPr lang="en-US" dirty="0" smtClean="0"/>
              <a:t>};</a:t>
            </a:r>
            <a:endParaRPr lang="ru-RU" dirty="0"/>
          </a:p>
        </p:txBody>
      </p:sp>
    </p:spTree>
    <p:extLst>
      <p:ext uri="{BB962C8B-B14F-4D97-AF65-F5344CB8AC3E}">
        <p14:creationId xmlns:p14="http://schemas.microsoft.com/office/powerpoint/2010/main" val="39828353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00388"/>
          </a:xfrm>
        </p:spPr>
        <p:txBody>
          <a:bodyPr>
            <a:normAutofit fontScale="90000"/>
          </a:bodyPr>
          <a:lstStyle/>
          <a:p>
            <a:endParaRPr lang="ru-RU" dirty="0"/>
          </a:p>
        </p:txBody>
      </p:sp>
      <p:sp>
        <p:nvSpPr>
          <p:cNvPr id="3" name="Объект 2"/>
          <p:cNvSpPr>
            <a:spLocks noGrp="1"/>
          </p:cNvSpPr>
          <p:nvPr>
            <p:ph idx="1"/>
          </p:nvPr>
        </p:nvSpPr>
        <p:spPr>
          <a:xfrm>
            <a:off x="838200" y="615142"/>
            <a:ext cx="10515600" cy="5561821"/>
          </a:xfrm>
        </p:spPr>
        <p:txBody>
          <a:bodyPr>
            <a:normAutofit fontScale="62500" lnSpcReduction="20000"/>
          </a:bodyPr>
          <a:lstStyle/>
          <a:p>
            <a:pPr marL="0" indent="0">
              <a:buNone/>
            </a:pPr>
            <a:r>
              <a:rPr lang="ru-RU" dirty="0" smtClean="0"/>
              <a:t>//==============================================================</a:t>
            </a:r>
          </a:p>
          <a:p>
            <a:pPr marL="0" indent="0">
              <a:buNone/>
            </a:pPr>
            <a:r>
              <a:rPr lang="ru-RU" dirty="0" smtClean="0"/>
              <a:t>// Реализация конструкторов</a:t>
            </a:r>
          </a:p>
          <a:p>
            <a:pPr marL="0" indent="0">
              <a:buNone/>
            </a:pPr>
            <a:r>
              <a:rPr lang="ru-RU" dirty="0" smtClean="0"/>
              <a:t>//==============================================================</a:t>
            </a:r>
          </a:p>
          <a:p>
            <a:pPr marL="0" indent="0">
              <a:buNone/>
            </a:pPr>
            <a:r>
              <a:rPr lang="en-US" dirty="0" smtClean="0"/>
              <a:t>template &lt;class T&gt;</a:t>
            </a:r>
          </a:p>
          <a:p>
            <a:pPr marL="0" indent="0">
              <a:buNone/>
            </a:pPr>
            <a:r>
              <a:rPr lang="en-US" dirty="0" err="1" smtClean="0"/>
              <a:t>BoundQueue</a:t>
            </a:r>
            <a:r>
              <a:rPr lang="en-US" dirty="0" smtClean="0"/>
              <a:t>&lt;T&gt;::</a:t>
            </a:r>
            <a:r>
              <a:rPr lang="en-US" dirty="0" err="1" smtClean="0"/>
              <a:t>BoundQueue</a:t>
            </a:r>
            <a:r>
              <a:rPr lang="en-US" dirty="0" smtClean="0"/>
              <a:t>(</a:t>
            </a:r>
            <a:r>
              <a:rPr lang="en-US" dirty="0" err="1" smtClean="0"/>
              <a:t>int</a:t>
            </a:r>
            <a:r>
              <a:rPr lang="en-US" dirty="0" smtClean="0"/>
              <a:t> size) {</a:t>
            </a:r>
          </a:p>
          <a:p>
            <a:pPr marL="0" indent="0">
              <a:buNone/>
            </a:pPr>
            <a:r>
              <a:rPr lang="en-US" dirty="0" smtClean="0"/>
              <a:t>  try {</a:t>
            </a:r>
          </a:p>
          <a:p>
            <a:pPr marL="0" indent="0">
              <a:buNone/>
            </a:pPr>
            <a:r>
              <a:rPr lang="en-US" dirty="0" smtClean="0"/>
              <a:t>    // </a:t>
            </a:r>
            <a:r>
              <a:rPr lang="ru-RU" dirty="0" smtClean="0"/>
              <a:t>попытка заказа памяти для элементов очереди</a:t>
            </a:r>
          </a:p>
          <a:p>
            <a:pPr marL="0" indent="0">
              <a:buNone/>
            </a:pPr>
            <a:r>
              <a:rPr lang="ru-RU" dirty="0" smtClean="0"/>
              <a:t>    </a:t>
            </a:r>
            <a:r>
              <a:rPr lang="en-US" dirty="0" smtClean="0"/>
              <a:t>elements = new T[</a:t>
            </a:r>
            <a:r>
              <a:rPr lang="en-US" dirty="0" err="1" smtClean="0"/>
              <a:t>maxSize</a:t>
            </a:r>
            <a:r>
              <a:rPr lang="en-US" dirty="0" smtClean="0"/>
              <a:t> = size];</a:t>
            </a:r>
          </a:p>
          <a:p>
            <a:pPr marL="0" indent="0">
              <a:buNone/>
            </a:pPr>
            <a:r>
              <a:rPr lang="en-US" dirty="0" smtClean="0"/>
              <a:t>  } catch (...) {</a:t>
            </a:r>
          </a:p>
          <a:p>
            <a:pPr marL="0" indent="0">
              <a:buNone/>
            </a:pPr>
            <a:r>
              <a:rPr lang="en-US" dirty="0" smtClean="0"/>
              <a:t>    // </a:t>
            </a:r>
            <a:r>
              <a:rPr lang="ru-RU" dirty="0" smtClean="0"/>
              <a:t>Если заказ памяти окончился неудачно (например, задан отрицательный</a:t>
            </a:r>
          </a:p>
          <a:p>
            <a:pPr marL="0" indent="0">
              <a:buNone/>
            </a:pPr>
            <a:r>
              <a:rPr lang="ru-RU" dirty="0" smtClean="0"/>
              <a:t>    // или слишком большой размер), то возбуждается соответствующая ситуация</a:t>
            </a:r>
          </a:p>
          <a:p>
            <a:pPr marL="0" indent="0">
              <a:buNone/>
            </a:pPr>
            <a:r>
              <a:rPr lang="ru-RU" dirty="0" smtClean="0"/>
              <a:t>    </a:t>
            </a:r>
            <a:r>
              <a:rPr lang="en-US" dirty="0" smtClean="0"/>
              <a:t>throw </a:t>
            </a:r>
            <a:r>
              <a:rPr lang="en-US" dirty="0" err="1" smtClean="0"/>
              <a:t>WrongQueueSize</a:t>
            </a:r>
            <a:r>
              <a:rPr lang="en-US" dirty="0" smtClean="0"/>
              <a:t>();</a:t>
            </a:r>
          </a:p>
          <a:p>
            <a:pPr marL="0" indent="0">
              <a:buNone/>
            </a:pPr>
            <a:r>
              <a:rPr lang="en-US" dirty="0" smtClean="0"/>
              <a:t>  }</a:t>
            </a:r>
          </a:p>
          <a:p>
            <a:pPr marL="0" indent="0">
              <a:buNone/>
            </a:pPr>
            <a:r>
              <a:rPr lang="en-US" dirty="0" smtClean="0"/>
              <a:t>  </a:t>
            </a:r>
            <a:r>
              <a:rPr lang="en-US" dirty="0" err="1" smtClean="0"/>
              <a:t>pHead</a:t>
            </a:r>
            <a:r>
              <a:rPr lang="en-US" dirty="0" smtClean="0"/>
              <a:t> = 0;</a:t>
            </a:r>
          </a:p>
          <a:p>
            <a:pPr marL="0" indent="0">
              <a:buNone/>
            </a:pPr>
            <a:r>
              <a:rPr lang="en-US" dirty="0" smtClean="0"/>
              <a:t>  </a:t>
            </a:r>
            <a:r>
              <a:rPr lang="en-US" dirty="0" err="1" smtClean="0"/>
              <a:t>pTail</a:t>
            </a:r>
            <a:r>
              <a:rPr lang="en-US" dirty="0" smtClean="0"/>
              <a:t> = </a:t>
            </a:r>
            <a:r>
              <a:rPr lang="en-US" dirty="0" err="1" smtClean="0"/>
              <a:t>maxSize</a:t>
            </a:r>
            <a:r>
              <a:rPr lang="en-US" dirty="0" smtClean="0"/>
              <a:t> - 1;</a:t>
            </a:r>
          </a:p>
          <a:p>
            <a:pPr marL="0" indent="0">
              <a:buNone/>
            </a:pPr>
            <a:r>
              <a:rPr lang="en-US" dirty="0" smtClean="0"/>
              <a:t>  </a:t>
            </a:r>
            <a:r>
              <a:rPr lang="en-US" dirty="0" err="1" smtClean="0"/>
              <a:t>nCount</a:t>
            </a:r>
            <a:r>
              <a:rPr lang="en-US" dirty="0" smtClean="0"/>
              <a:t> = 0;</a:t>
            </a:r>
          </a:p>
          <a:p>
            <a:pPr marL="0" indent="0">
              <a:buNone/>
            </a:pPr>
            <a:r>
              <a:rPr lang="en-US" dirty="0" smtClean="0"/>
              <a:t>}</a:t>
            </a:r>
            <a:endParaRPr lang="ru-RU" dirty="0"/>
          </a:p>
        </p:txBody>
      </p:sp>
    </p:spTree>
    <p:extLst>
      <p:ext uri="{BB962C8B-B14F-4D97-AF65-F5344CB8AC3E}">
        <p14:creationId xmlns:p14="http://schemas.microsoft.com/office/powerpoint/2010/main" val="21324327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3639"/>
          </a:xfrm>
        </p:spPr>
        <p:txBody>
          <a:bodyPr>
            <a:normAutofit fontScale="90000"/>
          </a:bodyPr>
          <a:lstStyle/>
          <a:p>
            <a:endParaRPr lang="ru-RU" dirty="0"/>
          </a:p>
        </p:txBody>
      </p:sp>
      <p:sp>
        <p:nvSpPr>
          <p:cNvPr id="3" name="Объект 2"/>
          <p:cNvSpPr>
            <a:spLocks noGrp="1"/>
          </p:cNvSpPr>
          <p:nvPr>
            <p:ph idx="1"/>
          </p:nvPr>
        </p:nvSpPr>
        <p:spPr>
          <a:xfrm>
            <a:off x="838200" y="698269"/>
            <a:ext cx="10515600" cy="5478694"/>
          </a:xfrm>
        </p:spPr>
        <p:txBody>
          <a:bodyPr>
            <a:normAutofit fontScale="70000" lnSpcReduction="20000"/>
          </a:bodyPr>
          <a:lstStyle/>
          <a:p>
            <a:pPr marL="0" indent="0">
              <a:buNone/>
            </a:pPr>
            <a:r>
              <a:rPr lang="en-US" dirty="0" smtClean="0"/>
              <a:t>template &lt;class T&gt;</a:t>
            </a:r>
          </a:p>
          <a:p>
            <a:pPr marL="0" indent="0">
              <a:buNone/>
            </a:pPr>
            <a:r>
              <a:rPr lang="en-US" dirty="0" err="1" smtClean="0"/>
              <a:t>BoundQueue</a:t>
            </a:r>
            <a:r>
              <a:rPr lang="en-US" dirty="0" smtClean="0"/>
              <a:t>&lt;T&gt;::</a:t>
            </a:r>
            <a:r>
              <a:rPr lang="en-US" dirty="0" err="1" smtClean="0"/>
              <a:t>BoundQueue</a:t>
            </a:r>
            <a:r>
              <a:rPr lang="en-US" dirty="0" smtClean="0"/>
              <a:t>(</a:t>
            </a:r>
            <a:r>
              <a:rPr lang="en-US" dirty="0" err="1" smtClean="0"/>
              <a:t>const</a:t>
            </a:r>
            <a:r>
              <a:rPr lang="en-US" dirty="0" smtClean="0"/>
              <a:t> </a:t>
            </a:r>
            <a:r>
              <a:rPr lang="en-US" dirty="0" err="1" smtClean="0"/>
              <a:t>BoundQueue</a:t>
            </a:r>
            <a:r>
              <a:rPr lang="en-US" dirty="0" smtClean="0"/>
              <a:t>&lt;T&gt; &amp; </a:t>
            </a:r>
            <a:r>
              <a:rPr lang="en-US" dirty="0" err="1" smtClean="0"/>
              <a:t>src</a:t>
            </a:r>
            <a:r>
              <a:rPr lang="en-US" dirty="0" smtClean="0"/>
              <a:t>) {</a:t>
            </a:r>
          </a:p>
          <a:p>
            <a:pPr marL="0" indent="0">
              <a:buNone/>
            </a:pPr>
            <a:r>
              <a:rPr lang="en-US" dirty="0" smtClean="0"/>
              <a:t>  try {</a:t>
            </a:r>
          </a:p>
          <a:p>
            <a:pPr marL="0" indent="0">
              <a:buNone/>
            </a:pPr>
            <a:r>
              <a:rPr lang="en-US" dirty="0" smtClean="0"/>
              <a:t>    // </a:t>
            </a:r>
            <a:r>
              <a:rPr lang="ru-RU" dirty="0" smtClean="0"/>
              <a:t>попытка заказа памяти для элементов очереди</a:t>
            </a:r>
          </a:p>
          <a:p>
            <a:pPr marL="0" indent="0">
              <a:buNone/>
            </a:pPr>
            <a:r>
              <a:rPr lang="ru-RU" dirty="0" smtClean="0"/>
              <a:t>    </a:t>
            </a:r>
            <a:r>
              <a:rPr lang="en-US" dirty="0" smtClean="0"/>
              <a:t>elements = new T[</a:t>
            </a:r>
            <a:r>
              <a:rPr lang="en-US" dirty="0" err="1" smtClean="0"/>
              <a:t>maxSize</a:t>
            </a:r>
            <a:r>
              <a:rPr lang="en-US" dirty="0" smtClean="0"/>
              <a:t> = </a:t>
            </a:r>
            <a:r>
              <a:rPr lang="en-US" dirty="0" err="1" smtClean="0"/>
              <a:t>src.maxSize</a:t>
            </a:r>
            <a:r>
              <a:rPr lang="en-US" dirty="0" smtClean="0"/>
              <a:t>];</a:t>
            </a:r>
          </a:p>
          <a:p>
            <a:pPr marL="0" indent="0">
              <a:buNone/>
            </a:pPr>
            <a:r>
              <a:rPr lang="en-US" dirty="0" smtClean="0"/>
              <a:t>  } catch (...) {</a:t>
            </a:r>
          </a:p>
          <a:p>
            <a:pPr marL="0" indent="0">
              <a:buNone/>
            </a:pPr>
            <a:r>
              <a:rPr lang="en-US" dirty="0" smtClean="0"/>
              <a:t>    // </a:t>
            </a:r>
            <a:r>
              <a:rPr lang="ru-RU" dirty="0" smtClean="0"/>
              <a:t>Если заказ памяти окончился неудачно (например, больше</a:t>
            </a:r>
          </a:p>
          <a:p>
            <a:pPr marL="0" indent="0">
              <a:buNone/>
            </a:pPr>
            <a:r>
              <a:rPr lang="ru-RU" dirty="0" smtClean="0"/>
              <a:t>    // нет памяти в системе), то возбуждается соответствующая ситуация</a:t>
            </a:r>
          </a:p>
          <a:p>
            <a:pPr marL="0" indent="0">
              <a:buNone/>
            </a:pPr>
            <a:r>
              <a:rPr lang="ru-RU" dirty="0" smtClean="0"/>
              <a:t>    </a:t>
            </a:r>
            <a:r>
              <a:rPr lang="en-US" dirty="0" smtClean="0"/>
              <a:t>throw </a:t>
            </a:r>
            <a:r>
              <a:rPr lang="en-US" dirty="0" err="1" smtClean="0"/>
              <a:t>WrongQueueSize</a:t>
            </a:r>
            <a:r>
              <a:rPr lang="en-US" dirty="0" smtClean="0"/>
              <a:t>();</a:t>
            </a:r>
          </a:p>
          <a:p>
            <a:pPr marL="0" indent="0">
              <a:buNone/>
            </a:pPr>
            <a:r>
              <a:rPr lang="en-US" dirty="0" smtClean="0"/>
              <a:t>  }</a:t>
            </a:r>
          </a:p>
          <a:p>
            <a:pPr marL="0" indent="0">
              <a:buNone/>
            </a:pPr>
            <a:r>
              <a:rPr lang="en-US" dirty="0" smtClean="0"/>
              <a:t>  // </a:t>
            </a:r>
            <a:r>
              <a:rPr lang="ru-RU" dirty="0" smtClean="0"/>
              <a:t>копирование полей</a:t>
            </a:r>
          </a:p>
          <a:p>
            <a:pPr marL="0" indent="0">
              <a:buNone/>
            </a:pPr>
            <a:r>
              <a:rPr lang="ru-RU" dirty="0" smtClean="0"/>
              <a:t>  </a:t>
            </a:r>
            <a:r>
              <a:rPr lang="en-US" dirty="0" err="1" smtClean="0"/>
              <a:t>nCount</a:t>
            </a:r>
            <a:r>
              <a:rPr lang="en-US" dirty="0" smtClean="0"/>
              <a:t> = </a:t>
            </a:r>
            <a:r>
              <a:rPr lang="en-US" dirty="0" err="1" smtClean="0"/>
              <a:t>src.nCount</a:t>
            </a:r>
            <a:r>
              <a:rPr lang="en-US" dirty="0" smtClean="0"/>
              <a:t>;</a:t>
            </a:r>
          </a:p>
          <a:p>
            <a:pPr marL="0" indent="0">
              <a:buNone/>
            </a:pPr>
            <a:r>
              <a:rPr lang="en-US" dirty="0" smtClean="0"/>
              <a:t>  </a:t>
            </a:r>
            <a:r>
              <a:rPr lang="en-US" dirty="0" err="1" smtClean="0"/>
              <a:t>pHead</a:t>
            </a:r>
            <a:r>
              <a:rPr lang="en-US" dirty="0" smtClean="0"/>
              <a:t> = </a:t>
            </a:r>
            <a:r>
              <a:rPr lang="en-US" dirty="0" err="1" smtClean="0"/>
              <a:t>src.pHead</a:t>
            </a:r>
            <a:r>
              <a:rPr lang="en-US" dirty="0" smtClean="0"/>
              <a:t>;</a:t>
            </a:r>
          </a:p>
          <a:p>
            <a:pPr marL="0" indent="0">
              <a:buNone/>
            </a:pPr>
            <a:r>
              <a:rPr lang="en-US" dirty="0" smtClean="0"/>
              <a:t>  </a:t>
            </a:r>
            <a:r>
              <a:rPr lang="en-US" dirty="0" err="1" smtClean="0"/>
              <a:t>pTail</a:t>
            </a:r>
            <a:r>
              <a:rPr lang="en-US" dirty="0" smtClean="0"/>
              <a:t> = </a:t>
            </a:r>
            <a:r>
              <a:rPr lang="en-US" dirty="0" err="1" smtClean="0"/>
              <a:t>src.pTail</a:t>
            </a:r>
            <a:r>
              <a:rPr lang="en-US" dirty="0" smtClean="0"/>
              <a:t>;</a:t>
            </a:r>
          </a:p>
          <a:p>
            <a:pPr marL="0" indent="0">
              <a:buNone/>
            </a:pPr>
            <a:r>
              <a:rPr lang="en-US" dirty="0" smtClean="0"/>
              <a:t>  for (</a:t>
            </a:r>
            <a:r>
              <a:rPr lang="en-US" dirty="0" err="1" smtClean="0"/>
              <a:t>int</a:t>
            </a:r>
            <a:r>
              <a:rPr lang="en-US" dirty="0" smtClean="0"/>
              <a:t> </a:t>
            </a:r>
            <a:r>
              <a:rPr lang="en-US" dirty="0" err="1" smtClean="0"/>
              <a:t>i</a:t>
            </a:r>
            <a:r>
              <a:rPr lang="en-US" dirty="0" smtClean="0"/>
              <a:t> = </a:t>
            </a:r>
            <a:r>
              <a:rPr lang="en-US" dirty="0" err="1" smtClean="0"/>
              <a:t>pHead</a:t>
            </a:r>
            <a:r>
              <a:rPr lang="en-US" dirty="0" smtClean="0"/>
              <a:t>; </a:t>
            </a:r>
            <a:r>
              <a:rPr lang="en-US" dirty="0" err="1" smtClean="0"/>
              <a:t>i</a:t>
            </a:r>
            <a:r>
              <a:rPr lang="en-US" dirty="0" smtClean="0"/>
              <a:t> &lt;= </a:t>
            </a:r>
            <a:r>
              <a:rPr lang="en-US" dirty="0" err="1" smtClean="0"/>
              <a:t>pTail</a:t>
            </a:r>
            <a:r>
              <a:rPr lang="en-US" dirty="0" smtClean="0"/>
              <a:t>; </a:t>
            </a:r>
            <a:r>
              <a:rPr lang="en-US" dirty="0" err="1" smtClean="0"/>
              <a:t>i</a:t>
            </a:r>
            <a:r>
              <a:rPr lang="en-US" dirty="0" smtClean="0"/>
              <a:t>++) elements[</a:t>
            </a:r>
            <a:r>
              <a:rPr lang="en-US" dirty="0" err="1" smtClean="0"/>
              <a:t>i</a:t>
            </a:r>
            <a:r>
              <a:rPr lang="en-US" dirty="0" smtClean="0"/>
              <a:t>] = </a:t>
            </a:r>
            <a:r>
              <a:rPr lang="en-US" dirty="0" err="1" smtClean="0"/>
              <a:t>src.elements</a:t>
            </a:r>
            <a:r>
              <a:rPr lang="en-US" dirty="0" smtClean="0"/>
              <a:t>[</a:t>
            </a:r>
            <a:r>
              <a:rPr lang="en-US" dirty="0" err="1" smtClean="0"/>
              <a:t>i</a:t>
            </a:r>
            <a:r>
              <a:rPr lang="en-US" dirty="0" smtClean="0"/>
              <a:t>];</a:t>
            </a:r>
          </a:p>
          <a:p>
            <a:pPr marL="0" indent="0">
              <a:buNone/>
            </a:pPr>
            <a:r>
              <a:rPr lang="en-US" dirty="0" smtClean="0"/>
              <a:t>}</a:t>
            </a:r>
          </a:p>
          <a:p>
            <a:endParaRPr lang="ru-RU" dirty="0"/>
          </a:p>
        </p:txBody>
      </p:sp>
    </p:spTree>
    <p:extLst>
      <p:ext uri="{BB962C8B-B14F-4D97-AF65-F5344CB8AC3E}">
        <p14:creationId xmlns:p14="http://schemas.microsoft.com/office/powerpoint/2010/main" val="1852200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7013"/>
          </a:xfrm>
        </p:spPr>
        <p:txBody>
          <a:bodyPr>
            <a:normAutofit fontScale="90000"/>
          </a:bodyPr>
          <a:lstStyle/>
          <a:p>
            <a:endParaRPr lang="ru-RU" dirty="0"/>
          </a:p>
        </p:txBody>
      </p:sp>
      <p:sp>
        <p:nvSpPr>
          <p:cNvPr id="3" name="Объект 2"/>
          <p:cNvSpPr>
            <a:spLocks noGrp="1"/>
          </p:cNvSpPr>
          <p:nvPr>
            <p:ph idx="1"/>
          </p:nvPr>
        </p:nvSpPr>
        <p:spPr>
          <a:xfrm>
            <a:off x="838200" y="665018"/>
            <a:ext cx="10515600" cy="5511945"/>
          </a:xfrm>
        </p:spPr>
        <p:txBody>
          <a:bodyPr>
            <a:normAutofit fontScale="85000" lnSpcReduction="10000"/>
          </a:bodyPr>
          <a:lstStyle/>
          <a:p>
            <a:pPr marL="0" indent="0">
              <a:buNone/>
            </a:pPr>
            <a:r>
              <a:rPr lang="ru-RU" dirty="0" smtClean="0"/>
              <a:t>//==============================================================</a:t>
            </a:r>
          </a:p>
          <a:p>
            <a:pPr marL="0" indent="0">
              <a:buNone/>
            </a:pPr>
            <a:r>
              <a:rPr lang="ru-RU" dirty="0" smtClean="0"/>
              <a:t>// Реализация фабрики ограниченных очередей</a:t>
            </a:r>
          </a:p>
          <a:p>
            <a:pPr marL="0" indent="0">
              <a:buNone/>
            </a:pPr>
            <a:r>
              <a:rPr lang="ru-RU" dirty="0" smtClean="0"/>
              <a:t>//==============================================================</a:t>
            </a:r>
          </a:p>
          <a:p>
            <a:pPr marL="0" indent="0">
              <a:buNone/>
            </a:pPr>
            <a:endParaRPr lang="ru-RU" dirty="0" smtClean="0"/>
          </a:p>
          <a:p>
            <a:pPr marL="0" indent="0">
              <a:buNone/>
            </a:pPr>
            <a:r>
              <a:rPr lang="en-US" dirty="0" smtClean="0"/>
              <a:t>template &lt;class T&gt;</a:t>
            </a:r>
          </a:p>
          <a:p>
            <a:pPr marL="0" indent="0">
              <a:buNone/>
            </a:pPr>
            <a:r>
              <a:rPr lang="en-US" dirty="0" smtClean="0"/>
              <a:t>class </a:t>
            </a:r>
            <a:r>
              <a:rPr lang="en-US" dirty="0" err="1" smtClean="0"/>
              <a:t>BoundQueueFactory</a:t>
            </a:r>
            <a:r>
              <a:rPr lang="en-US" dirty="0" smtClean="0"/>
              <a:t> : public </a:t>
            </a:r>
            <a:r>
              <a:rPr lang="en-US" dirty="0" err="1" smtClean="0"/>
              <a:t>QueueFactory</a:t>
            </a:r>
            <a:r>
              <a:rPr lang="en-US" dirty="0" smtClean="0"/>
              <a:t>&lt;T&gt; {</a:t>
            </a:r>
          </a:p>
          <a:p>
            <a:pPr marL="0" indent="0">
              <a:buNone/>
            </a:pPr>
            <a:r>
              <a:rPr lang="en-US" dirty="0" smtClean="0"/>
              <a:t>public:</a:t>
            </a:r>
          </a:p>
          <a:p>
            <a:pPr marL="0" indent="0">
              <a:buNone/>
            </a:pPr>
            <a:r>
              <a:rPr lang="en-US" dirty="0" smtClean="0"/>
              <a:t>  // </a:t>
            </a:r>
            <a:r>
              <a:rPr lang="ru-RU" dirty="0" smtClean="0"/>
              <a:t>операция создания абстрактной очереди создает ограниченную очередь</a:t>
            </a:r>
          </a:p>
          <a:p>
            <a:pPr marL="0" indent="0">
              <a:buNone/>
            </a:pPr>
            <a:r>
              <a:rPr lang="ru-RU" dirty="0" smtClean="0"/>
              <a:t>  </a:t>
            </a:r>
            <a:r>
              <a:rPr lang="en-US" dirty="0" smtClean="0"/>
              <a:t>Queue&lt;T&gt; *</a:t>
            </a:r>
            <a:r>
              <a:rPr lang="en-US" dirty="0" err="1" smtClean="0"/>
              <a:t>newQueue</a:t>
            </a:r>
            <a:r>
              <a:rPr lang="en-US" dirty="0" smtClean="0"/>
              <a:t>(</a:t>
            </a:r>
            <a:r>
              <a:rPr lang="en-US" dirty="0" err="1" smtClean="0"/>
              <a:t>int</a:t>
            </a:r>
            <a:r>
              <a:rPr lang="en-US" dirty="0" smtClean="0"/>
              <a:t> size = 100) { return new </a:t>
            </a:r>
            <a:r>
              <a:rPr lang="en-US" dirty="0" err="1" smtClean="0"/>
              <a:t>BoundQueue</a:t>
            </a:r>
            <a:r>
              <a:rPr lang="en-US" dirty="0" smtClean="0"/>
              <a:t>&lt;T&gt;(size); }</a:t>
            </a:r>
          </a:p>
          <a:p>
            <a:pPr marL="0" indent="0">
              <a:buNone/>
            </a:pPr>
            <a:r>
              <a:rPr lang="en-US" dirty="0" smtClean="0"/>
              <a:t>};</a:t>
            </a:r>
          </a:p>
          <a:p>
            <a:pPr marL="0" indent="0">
              <a:buNone/>
            </a:pPr>
            <a:endParaRPr lang="en-US" dirty="0" smtClean="0"/>
          </a:p>
          <a:p>
            <a:pPr marL="0" indent="0">
              <a:buNone/>
            </a:pPr>
            <a:r>
              <a:rPr lang="en-US" dirty="0" smtClean="0"/>
              <a:t>#</a:t>
            </a:r>
            <a:r>
              <a:rPr lang="en-US" dirty="0" err="1" smtClean="0"/>
              <a:t>endif</a:t>
            </a:r>
            <a:endParaRPr lang="ru-RU" dirty="0"/>
          </a:p>
        </p:txBody>
      </p:sp>
    </p:spTree>
    <p:extLst>
      <p:ext uri="{BB962C8B-B14F-4D97-AF65-F5344CB8AC3E}">
        <p14:creationId xmlns:p14="http://schemas.microsoft.com/office/powerpoint/2010/main" val="2730497720"/>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289</TotalTime>
  <Words>4287</Words>
  <Application>Microsoft Office PowerPoint</Application>
  <PresentationFormat>Широкоэкранный</PresentationFormat>
  <Paragraphs>455</Paragraphs>
  <Slides>48</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48</vt:i4>
      </vt:variant>
    </vt:vector>
  </HeadingPairs>
  <TitlesOfParts>
    <vt:vector size="52" baseType="lpstr">
      <vt:lpstr>Arial</vt:lpstr>
      <vt:lpstr>Calibri</vt:lpstr>
      <vt:lpstr>Calibri Light</vt:lpstr>
      <vt:lpstr>Тема Office</vt:lpstr>
      <vt:lpstr>Стеки и очереди</vt:lpstr>
      <vt:lpstr>Абстрактные типы данных</vt:lpstr>
      <vt:lpstr>Презентация PowerPoint</vt:lpstr>
      <vt:lpstr>Презентация PowerPoint</vt:lpstr>
      <vt:lpstr>Стеки и очереди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Очереди</vt:lpstr>
      <vt:lpstr>Презентация PowerPoint</vt:lpstr>
      <vt:lpstr>Презентация PowerPoint</vt:lpstr>
      <vt:lpstr>Интерфейс для описания очереди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Стеки и очереди</dc:title>
  <dc:creator>Анис Галимянов</dc:creator>
  <cp:lastModifiedBy>Анис Галимянов</cp:lastModifiedBy>
  <cp:revision>17</cp:revision>
  <dcterms:created xsi:type="dcterms:W3CDTF">2018-11-17T13:47:28Z</dcterms:created>
  <dcterms:modified xsi:type="dcterms:W3CDTF">2018-11-17T18:37:13Z</dcterms:modified>
</cp:coreProperties>
</file>