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9" r:id="rId2"/>
    <p:sldId id="260" r:id="rId3"/>
    <p:sldId id="299" r:id="rId4"/>
    <p:sldId id="301" r:id="rId5"/>
    <p:sldId id="302" r:id="rId6"/>
    <p:sldId id="303" r:id="rId7"/>
    <p:sldId id="304" r:id="rId8"/>
    <p:sldId id="305" r:id="rId9"/>
    <p:sldId id="306" r:id="rId10"/>
    <p:sldId id="309" r:id="rId11"/>
    <p:sldId id="307" r:id="rId12"/>
    <p:sldId id="310" r:id="rId13"/>
    <p:sldId id="308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0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9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480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801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04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111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700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52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04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6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5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194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58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B803A-F5A8-4F12-B2CB-484A4A5D45D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195FE-9797-48BE-BC58-3AD7DAFD52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12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Лекция </a:t>
            </a:r>
            <a:r>
              <a:rPr lang="en-US" dirty="0" smtClean="0"/>
              <a:t>13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b="1" dirty="0" smtClean="0"/>
          </a:p>
          <a:p>
            <a:pPr marL="0" indent="0" algn="ctr">
              <a:buNone/>
            </a:pPr>
            <a:r>
              <a:rPr lang="ru-RU" sz="4400" b="1" dirty="0"/>
              <a:t>Распространение радиоволн в </a:t>
            </a:r>
            <a:r>
              <a:rPr lang="ru-RU" sz="4400" b="1" dirty="0" smtClean="0"/>
              <a:t>ионосферном </a:t>
            </a:r>
            <a:r>
              <a:rPr lang="ru-RU" sz="4400" b="1" dirty="0"/>
              <a:t>слое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8658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26064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/>
              <a:t>Эффект </a:t>
            </a:r>
            <a:r>
              <a:rPr lang="ru-RU" sz="2800" b="1" dirty="0"/>
              <a:t>Фарадея 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80728"/>
            <a:ext cx="9144000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447824"/>
            <a:ext cx="26003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08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26064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/>
              <a:t>Эффект </a:t>
            </a:r>
            <a:r>
              <a:rPr lang="ru-RU" sz="2800" b="1" dirty="0"/>
              <a:t>Фарадея 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196752"/>
            <a:ext cx="913035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47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Распространение </a:t>
            </a:r>
            <a:r>
              <a:rPr lang="ru-RU" sz="2800" b="1" dirty="0"/>
              <a:t>радиоволн в простом ионосферном слое </a:t>
            </a:r>
            <a:endParaRPr lang="ru-RU" sz="2800" b="1" dirty="0" smtClean="0"/>
          </a:p>
          <a:p>
            <a:endParaRPr lang="ru-RU" sz="2800" dirty="0"/>
          </a:p>
          <a:p>
            <a:r>
              <a:rPr lang="ru-RU" sz="2800" dirty="0"/>
              <a:t> Если радиоволна излучена с земной поверхности и падает на </a:t>
            </a:r>
            <a:r>
              <a:rPr lang="ru-RU" sz="2800" dirty="0" smtClean="0"/>
              <a:t>ионосферный </a:t>
            </a:r>
            <a:r>
              <a:rPr lang="ru-RU" sz="2800" dirty="0"/>
              <a:t>слой под углом </a:t>
            </a:r>
            <a:r>
              <a:rPr lang="en-US" sz="2800" dirty="0" smtClean="0">
                <a:latin typeface="Symbol" pitchFamily="18" charset="2"/>
              </a:rPr>
              <a:t>f</a:t>
            </a:r>
            <a:r>
              <a:rPr lang="en-US" sz="1600" dirty="0" smtClean="0">
                <a:latin typeface="Symbol" pitchFamily="18" charset="2"/>
              </a:rPr>
              <a:t>0</a:t>
            </a:r>
            <a:r>
              <a:rPr lang="ru-RU" sz="2800" dirty="0" smtClean="0"/>
              <a:t> </a:t>
            </a:r>
            <a:r>
              <a:rPr lang="ru-RU" sz="2800" dirty="0"/>
              <a:t>(рис. 1), дальнейшая </a:t>
            </a:r>
            <a:r>
              <a:rPr lang="ru-RU" sz="2800" dirty="0" err="1"/>
              <a:t>еѐ</a:t>
            </a:r>
            <a:r>
              <a:rPr lang="ru-RU" sz="2800" dirty="0"/>
              <a:t> траектория на </a:t>
            </a:r>
            <a:r>
              <a:rPr lang="ru-RU" sz="2800" dirty="0" smtClean="0"/>
              <a:t>ионосферном </a:t>
            </a:r>
            <a:r>
              <a:rPr lang="ru-RU" sz="2800" dirty="0"/>
              <a:t>участке в плоскослоистом приближении описывается уравнением </a:t>
            </a:r>
          </a:p>
          <a:p>
            <a:r>
              <a:rPr lang="pt-BR" sz="2800" dirty="0" smtClean="0"/>
              <a:t>n</a:t>
            </a:r>
            <a:r>
              <a:rPr lang="pt-BR" sz="1400" dirty="0" smtClean="0"/>
              <a:t>0</a:t>
            </a:r>
            <a:r>
              <a:rPr lang="pt-BR" sz="2800" dirty="0" smtClean="0"/>
              <a:t>sin</a:t>
            </a:r>
            <a:r>
              <a:rPr lang="en-US" sz="2800" dirty="0">
                <a:latin typeface="Symbol" pitchFamily="18" charset="2"/>
              </a:rPr>
              <a:t> f</a:t>
            </a:r>
            <a:r>
              <a:rPr lang="en-US" sz="1600" dirty="0" smtClean="0">
                <a:latin typeface="Symbol" pitchFamily="18" charset="2"/>
              </a:rPr>
              <a:t>0</a:t>
            </a:r>
            <a:r>
              <a:rPr lang="pt-BR" sz="2800" dirty="0" smtClean="0"/>
              <a:t> </a:t>
            </a:r>
            <a:r>
              <a:rPr lang="pt-BR" sz="2800" dirty="0"/>
              <a:t>= </a:t>
            </a:r>
            <a:r>
              <a:rPr lang="pt-BR" sz="2800" dirty="0" smtClean="0"/>
              <a:t>nsin</a:t>
            </a:r>
            <a:r>
              <a:rPr lang="en-US" sz="2800" dirty="0">
                <a:latin typeface="Symbol" pitchFamily="18" charset="2"/>
              </a:rPr>
              <a:t>f</a:t>
            </a:r>
            <a:r>
              <a:rPr lang="pt-BR" sz="2800" dirty="0" smtClean="0"/>
              <a:t>, </a:t>
            </a:r>
            <a:r>
              <a:rPr lang="pt-BR" sz="2800" dirty="0"/>
              <a:t>или </a:t>
            </a:r>
            <a:r>
              <a:rPr lang="pt-BR" sz="2800" dirty="0" smtClean="0"/>
              <a:t>n</a:t>
            </a:r>
            <a:r>
              <a:rPr lang="pt-BR" sz="1400" dirty="0"/>
              <a:t>0</a:t>
            </a:r>
            <a:r>
              <a:rPr lang="pt-BR" sz="2800" dirty="0" smtClean="0"/>
              <a:t>cos</a:t>
            </a:r>
            <a:r>
              <a:rPr lang="en-US" sz="2800" dirty="0">
                <a:latin typeface="Symbol" pitchFamily="18" charset="2"/>
              </a:rPr>
              <a:t>q</a:t>
            </a:r>
            <a:r>
              <a:rPr lang="pt-BR" sz="1400" dirty="0" smtClean="0"/>
              <a:t>0</a:t>
            </a:r>
            <a:r>
              <a:rPr lang="pt-BR" sz="2800" dirty="0" smtClean="0"/>
              <a:t> </a:t>
            </a:r>
            <a:r>
              <a:rPr lang="pt-BR" sz="2800" dirty="0"/>
              <a:t>= </a:t>
            </a:r>
            <a:r>
              <a:rPr lang="pt-BR" sz="2800" dirty="0" smtClean="0"/>
              <a:t>ncos</a:t>
            </a:r>
            <a:r>
              <a:rPr lang="en-US" sz="2800" dirty="0">
                <a:latin typeface="Symbol" pitchFamily="18" charset="2"/>
              </a:rPr>
              <a:t>q</a:t>
            </a:r>
            <a:r>
              <a:rPr lang="pt-BR" sz="2800" dirty="0" smtClean="0"/>
              <a:t> </a:t>
            </a:r>
            <a:r>
              <a:rPr lang="pt-BR" sz="2800" dirty="0"/>
              <a:t>= Const, (1) </a:t>
            </a:r>
          </a:p>
          <a:p>
            <a:r>
              <a:rPr lang="ru-RU" sz="2800" dirty="0"/>
              <a:t>где n</a:t>
            </a:r>
            <a:r>
              <a:rPr lang="ru-RU" sz="1400" dirty="0"/>
              <a:t>0</a:t>
            </a:r>
            <a:r>
              <a:rPr lang="ru-RU" sz="2800" dirty="0"/>
              <a:t> </a:t>
            </a:r>
            <a:r>
              <a:rPr lang="ru-RU" sz="2800" dirty="0" smtClean="0"/>
              <a:t> </a:t>
            </a:r>
            <a:r>
              <a:rPr lang="en-US" sz="2800" dirty="0" smtClean="0"/>
              <a:t>- </a:t>
            </a:r>
            <a:r>
              <a:rPr lang="ru-RU" sz="2800" dirty="0" smtClean="0"/>
              <a:t>показатель </a:t>
            </a:r>
            <a:r>
              <a:rPr lang="ru-RU" sz="2800" dirty="0"/>
              <a:t>преломления нейтральной части атмосферы. </a:t>
            </a:r>
          </a:p>
          <a:p>
            <a:r>
              <a:rPr lang="ru-RU" sz="2800" dirty="0"/>
              <a:t>Поскольку, согласно </a:t>
            </a:r>
            <a:r>
              <a:rPr lang="ru-RU" sz="2800" dirty="0" smtClean="0"/>
              <a:t>(1</a:t>
            </a:r>
            <a:r>
              <a:rPr lang="ru-RU" sz="2800" dirty="0"/>
              <a:t>), ниже максимума ионизации коэффициент n с ростом высоты уменьшается, из (1) следует, что должен расти </a:t>
            </a:r>
            <a:r>
              <a:rPr lang="ru-RU" sz="2800" dirty="0" err="1" smtClean="0"/>
              <a:t>cos</a:t>
            </a:r>
            <a:r>
              <a:rPr lang="en-US" sz="2800" dirty="0">
                <a:latin typeface="Symbol" pitchFamily="18" charset="2"/>
              </a:rPr>
              <a:t> q</a:t>
            </a:r>
            <a:r>
              <a:rPr lang="ru-RU" sz="2800" dirty="0" smtClean="0"/>
              <a:t>, </a:t>
            </a:r>
            <a:r>
              <a:rPr lang="ru-RU" sz="2800" dirty="0"/>
              <a:t>и на некоторой высоте возможно выполнение условия </a:t>
            </a:r>
            <a:r>
              <a:rPr lang="ru-RU" sz="2800" dirty="0" err="1" smtClean="0"/>
              <a:t>cos</a:t>
            </a:r>
            <a:r>
              <a:rPr lang="en-US" sz="2800" dirty="0">
                <a:latin typeface="Symbol" pitchFamily="18" charset="2"/>
              </a:rPr>
              <a:t> q</a:t>
            </a:r>
            <a:r>
              <a:rPr lang="ru-RU" sz="2800" dirty="0" smtClean="0"/>
              <a:t> </a:t>
            </a:r>
            <a:r>
              <a:rPr lang="ru-RU" sz="2800" dirty="0"/>
              <a:t>= 1, т. е. </a:t>
            </a:r>
            <a:r>
              <a:rPr lang="en-US" sz="2800" dirty="0">
                <a:latin typeface="Symbol" pitchFamily="18" charset="2"/>
              </a:rPr>
              <a:t>q</a:t>
            </a:r>
            <a:r>
              <a:rPr lang="ru-RU" sz="2800" dirty="0" smtClean="0"/>
              <a:t> </a:t>
            </a:r>
            <a:r>
              <a:rPr lang="ru-RU" sz="2800" dirty="0"/>
              <a:t>= 0. </a:t>
            </a:r>
          </a:p>
        </p:txBody>
      </p:sp>
    </p:spTree>
    <p:extLst>
      <p:ext uri="{BB962C8B-B14F-4D97-AF65-F5344CB8AC3E}">
        <p14:creationId xmlns:p14="http://schemas.microsoft.com/office/powerpoint/2010/main" val="90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Распространение </a:t>
            </a:r>
            <a:r>
              <a:rPr lang="ru-RU" sz="2800" b="1" dirty="0"/>
              <a:t>радиоволн в простом ионосферном слое </a:t>
            </a:r>
            <a:endParaRPr lang="ru-RU" sz="2800" b="1" dirty="0" smtClean="0"/>
          </a:p>
          <a:p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95949"/>
            <a:ext cx="5768363" cy="3746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75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Распространение </a:t>
            </a:r>
            <a:r>
              <a:rPr lang="ru-RU" sz="2800" b="1" dirty="0"/>
              <a:t>радиоволн в простом ионосферном слое </a:t>
            </a:r>
            <a:endParaRPr lang="ru-RU" sz="2800" b="1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5" y="1169370"/>
            <a:ext cx="8972335" cy="41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07795"/>
            <a:ext cx="8037763" cy="42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121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Распространение </a:t>
            </a:r>
            <a:r>
              <a:rPr lang="ru-RU" sz="2800" b="1" dirty="0"/>
              <a:t>радиоволн в простом ионосферном слое </a:t>
            </a:r>
            <a:endParaRPr lang="ru-RU" sz="2800" b="1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22363"/>
            <a:ext cx="8508319" cy="5258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48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Распространение </a:t>
            </a:r>
            <a:r>
              <a:rPr lang="ru-RU" sz="2800" b="1" dirty="0"/>
              <a:t>радиоволн в простом ионосферном слое </a:t>
            </a:r>
            <a:endParaRPr lang="en-US" sz="2800" b="1" dirty="0" smtClean="0"/>
          </a:p>
          <a:p>
            <a:r>
              <a:rPr lang="ru-RU" sz="2800" dirty="0"/>
              <a:t>Из (3) следует, что радиус кривизны траектории радиолуча в области отражения</a:t>
            </a:r>
            <a:endParaRPr lang="ru-RU" sz="2800" b="1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88840"/>
            <a:ext cx="3898705" cy="139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08" y="3418046"/>
            <a:ext cx="8818783" cy="298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79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Распространение </a:t>
            </a:r>
            <a:r>
              <a:rPr lang="ru-RU" sz="2800" b="1" dirty="0"/>
              <a:t>радиоволн в простом ионосферном слое </a:t>
            </a:r>
            <a:endParaRPr lang="en-US" sz="2800" b="1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53" y="1393029"/>
            <a:ext cx="8744152" cy="398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891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Распространение </a:t>
            </a:r>
            <a:r>
              <a:rPr lang="ru-RU" sz="2800" b="1" dirty="0"/>
              <a:t>радиоволн в простом ионосферном слое </a:t>
            </a:r>
            <a:endParaRPr lang="en-US" sz="2800" b="1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704" y="1501775"/>
            <a:ext cx="3499221" cy="386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5410200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44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Распространение </a:t>
            </a:r>
            <a:r>
              <a:rPr lang="ru-RU" sz="2800" b="1" dirty="0"/>
              <a:t>радиоволн в простом ионосферном слое </a:t>
            </a:r>
            <a:endParaRPr lang="en-US" sz="2800" b="1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529" y="1484784"/>
            <a:ext cx="4371975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637953"/>
            <a:ext cx="4238625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Теоремы </a:t>
            </a:r>
            <a:r>
              <a:rPr lang="ru-RU" sz="2800" b="1" dirty="0" smtClean="0"/>
              <a:t>эквивалентности</a:t>
            </a:r>
            <a:endParaRPr lang="en-US" sz="2800" b="1" dirty="0" smtClean="0"/>
          </a:p>
          <a:p>
            <a:r>
              <a:rPr lang="ru-RU" sz="2800" dirty="0"/>
              <a:t>Пусть радиолуч, будучи излученным в т. T под углом </a:t>
            </a:r>
            <a:r>
              <a:rPr lang="en-US" sz="2800" dirty="0" smtClean="0">
                <a:latin typeface="Symbol" pitchFamily="18" charset="2"/>
              </a:rPr>
              <a:t>q</a:t>
            </a:r>
            <a:r>
              <a:rPr lang="ru-RU" sz="1600" dirty="0" smtClean="0"/>
              <a:t>0</a:t>
            </a:r>
            <a:r>
              <a:rPr lang="ru-RU" sz="2800" dirty="0"/>
              <a:t>, претерпевает поворот в ионосфере и возвращается на землю в т. R (рис. 2). Участки </a:t>
            </a:r>
            <a:r>
              <a:rPr lang="ru-RU" sz="2800" dirty="0" smtClean="0"/>
              <a:t>траектории </a:t>
            </a:r>
            <a:r>
              <a:rPr lang="ru-RU" sz="2800" dirty="0"/>
              <a:t>радиоволны до входа в ионосферу и после выхода из нее будем считать прямолинейными, а участок MON </a:t>
            </a:r>
            <a:r>
              <a:rPr lang="ru-RU" sz="2800" dirty="0" smtClean="0"/>
              <a:t>- </a:t>
            </a:r>
            <a:r>
              <a:rPr lang="ru-RU" sz="2800" dirty="0"/>
              <a:t>искривленным. </a:t>
            </a:r>
            <a:r>
              <a:rPr lang="ru-RU" sz="2800" dirty="0" smtClean="0"/>
              <a:t>Время </a:t>
            </a:r>
            <a:r>
              <a:rPr lang="en-US" sz="2800" dirty="0" smtClean="0">
                <a:latin typeface="Symbol" pitchFamily="18" charset="2"/>
              </a:rPr>
              <a:t>D</a:t>
            </a:r>
            <a:r>
              <a:rPr lang="ru-RU" sz="2800" dirty="0" smtClean="0"/>
              <a:t>t про </a:t>
            </a:r>
            <a:r>
              <a:rPr lang="ru-RU" sz="2800" dirty="0"/>
              <a:t>хождения пути MON определяется групповой скоростью </a:t>
            </a:r>
          </a:p>
          <a:p>
            <a:r>
              <a:rPr lang="en-US" sz="2800" dirty="0" smtClean="0"/>
              <a:t>							(</a:t>
            </a:r>
            <a:r>
              <a:rPr lang="en-US" sz="2800" dirty="0"/>
              <a:t>7) </a:t>
            </a:r>
            <a:endParaRPr lang="en-US" sz="2800" dirty="0" smtClean="0"/>
          </a:p>
          <a:p>
            <a:endParaRPr lang="en-US" sz="2800" dirty="0"/>
          </a:p>
          <a:p>
            <a:r>
              <a:rPr lang="ru-RU" sz="2800" dirty="0" smtClean="0"/>
              <a:t>и равно</a:t>
            </a:r>
            <a:endParaRPr lang="en-US" sz="2800" dirty="0"/>
          </a:p>
          <a:p>
            <a:endParaRPr lang="en-US" sz="2800" dirty="0" smtClean="0"/>
          </a:p>
          <a:p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73016"/>
            <a:ext cx="347316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869160"/>
            <a:ext cx="458680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51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7103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Теоремы </a:t>
            </a:r>
            <a:r>
              <a:rPr lang="ru-RU" sz="2800" b="1" dirty="0" smtClean="0"/>
              <a:t>эквивалентности</a:t>
            </a:r>
            <a:endParaRPr lang="en-US" sz="2800" b="1" dirty="0" smtClean="0"/>
          </a:p>
          <a:p>
            <a:pPr algn="ctr"/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205" y="939417"/>
            <a:ext cx="4929589" cy="5700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52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Теоремы </a:t>
            </a:r>
            <a:r>
              <a:rPr lang="ru-RU" sz="2800" b="1" dirty="0" smtClean="0"/>
              <a:t>эквивалентности</a:t>
            </a:r>
            <a:endParaRPr lang="en-US" sz="2800" b="1" dirty="0" smtClean="0"/>
          </a:p>
          <a:p>
            <a:pPr algn="ctr"/>
            <a:endParaRPr lang="en-US" sz="2800" dirty="0" smtClean="0"/>
          </a:p>
          <a:p>
            <a:pPr algn="ctr"/>
            <a:endParaRPr lang="en-US" sz="2800" dirty="0"/>
          </a:p>
          <a:p>
            <a:pPr algn="ctr"/>
            <a:endParaRPr lang="en-US" sz="2800" dirty="0" smtClean="0"/>
          </a:p>
          <a:p>
            <a:pPr algn="ctr"/>
            <a:endParaRPr lang="en-US" sz="2800" dirty="0"/>
          </a:p>
          <a:p>
            <a:pPr algn="ctr"/>
            <a:endParaRPr lang="en-US" sz="2800" dirty="0" smtClean="0"/>
          </a:p>
          <a:p>
            <a:r>
              <a:rPr lang="ru-RU" sz="2800" dirty="0" smtClean="0"/>
              <a:t>Выражение </a:t>
            </a:r>
            <a:r>
              <a:rPr lang="ru-RU" sz="2800" dirty="0"/>
              <a:t>(9) представляет собой математическую трактовку </a:t>
            </a:r>
            <a:r>
              <a:rPr lang="ru-RU" sz="2800" b="1" dirty="0"/>
              <a:t>первой </a:t>
            </a:r>
            <a:r>
              <a:rPr lang="ru-RU" sz="2800" b="1" dirty="0" smtClean="0"/>
              <a:t>теоремы эквивалентности </a:t>
            </a:r>
            <a:r>
              <a:rPr lang="ru-RU" sz="2800" dirty="0"/>
              <a:t>(теорема </a:t>
            </a:r>
            <a:r>
              <a:rPr lang="ru-RU" sz="2800" dirty="0" err="1"/>
              <a:t>Брайта-Тюва</a:t>
            </a:r>
            <a:r>
              <a:rPr lang="ru-RU" sz="2800" dirty="0"/>
              <a:t>), которая гласит: время </a:t>
            </a:r>
            <a:r>
              <a:rPr lang="ru-RU" sz="2800" dirty="0" smtClean="0"/>
              <a:t>прохождения </a:t>
            </a:r>
            <a:r>
              <a:rPr lang="ru-RU" sz="2800" dirty="0"/>
              <a:t>сигналом </a:t>
            </a:r>
            <a:r>
              <a:rPr lang="ru-RU" sz="2800" dirty="0" smtClean="0"/>
              <a:t>искривленного </a:t>
            </a:r>
            <a:r>
              <a:rPr lang="ru-RU" sz="2800" dirty="0"/>
              <a:t>участка </a:t>
            </a:r>
            <a:r>
              <a:rPr lang="ru-RU" sz="2800" dirty="0" smtClean="0"/>
              <a:t>траектории </a:t>
            </a:r>
            <a:r>
              <a:rPr lang="ru-RU" sz="2800" dirty="0"/>
              <a:t>в ионосфере с </a:t>
            </a:r>
            <a:r>
              <a:rPr lang="ru-RU" sz="2800" dirty="0" smtClean="0"/>
              <a:t>групповой </a:t>
            </a:r>
            <a:r>
              <a:rPr lang="ru-RU" sz="2800" dirty="0"/>
              <a:t>скоростью </a:t>
            </a:r>
            <a:r>
              <a:rPr lang="ru-RU" sz="2800" dirty="0" err="1"/>
              <a:t>v</a:t>
            </a:r>
            <a:r>
              <a:rPr lang="ru-RU" dirty="0" err="1"/>
              <a:t>гр</a:t>
            </a:r>
            <a:r>
              <a:rPr lang="ru-RU" sz="2800" dirty="0"/>
              <a:t> равно времени прохождения </a:t>
            </a:r>
            <a:r>
              <a:rPr lang="ru-RU" sz="2800" dirty="0" smtClean="0"/>
              <a:t>сигналом воображаемого треугольного </a:t>
            </a:r>
            <a:r>
              <a:rPr lang="ru-RU" sz="2800" dirty="0"/>
              <a:t>пути MAN со </a:t>
            </a:r>
            <a:r>
              <a:rPr lang="ru-RU" sz="2800" dirty="0" smtClean="0"/>
              <a:t>скоростью </a:t>
            </a:r>
            <a:r>
              <a:rPr lang="ru-RU" sz="2800" dirty="0"/>
              <a:t>света с. Путь MAN </a:t>
            </a:r>
            <a:r>
              <a:rPr lang="ru-RU" sz="2800" dirty="0" smtClean="0"/>
              <a:t>называется </a:t>
            </a:r>
            <a:r>
              <a:rPr lang="ru-RU" sz="2800" dirty="0"/>
              <a:t>эквивалентным треугольным путем, а </a:t>
            </a:r>
            <a:r>
              <a:rPr lang="ru-RU" sz="2800" dirty="0" smtClean="0"/>
              <a:t>высота </a:t>
            </a:r>
            <a:r>
              <a:rPr lang="ru-RU" sz="2800" dirty="0" err="1"/>
              <a:t>z</a:t>
            </a:r>
            <a:r>
              <a:rPr lang="ru-RU" sz="2000" dirty="0" err="1"/>
              <a:t>д</a:t>
            </a:r>
            <a:r>
              <a:rPr lang="ru-RU" sz="2800" dirty="0"/>
              <a:t> </a:t>
            </a:r>
            <a:r>
              <a:rPr lang="ru-RU" sz="2800" dirty="0" smtClean="0"/>
              <a:t> </a:t>
            </a:r>
            <a:r>
              <a:rPr lang="ru-RU" sz="2800" dirty="0"/>
              <a:t>действующей </a:t>
            </a:r>
            <a:r>
              <a:rPr lang="ru-RU" sz="2800" dirty="0" smtClean="0"/>
              <a:t>высотой </a:t>
            </a:r>
            <a:r>
              <a:rPr lang="ru-RU" sz="2800" dirty="0"/>
              <a:t>отражения </a:t>
            </a:r>
            <a:r>
              <a:rPr lang="ru-RU" sz="2800" dirty="0" smtClean="0"/>
              <a:t>наклонного </a:t>
            </a:r>
            <a:r>
              <a:rPr lang="ru-RU" sz="2800" dirty="0"/>
              <a:t>луча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ru-RU" sz="2800" dirty="0"/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548680"/>
            <a:ext cx="7256607" cy="1825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730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Вторая теорема </a:t>
            </a:r>
            <a:r>
              <a:rPr lang="ru-RU" sz="2800" b="1" dirty="0" err="1"/>
              <a:t>экивалентности</a:t>
            </a:r>
            <a:r>
              <a:rPr lang="ru-RU" sz="2800" b="1" dirty="0"/>
              <a:t> </a:t>
            </a:r>
            <a:endParaRPr lang="en-US" sz="2800" b="1" dirty="0" smtClean="0"/>
          </a:p>
          <a:p>
            <a:r>
              <a:rPr lang="ru-RU" sz="2800" b="1" dirty="0" smtClean="0"/>
              <a:t>Вторая </a:t>
            </a:r>
            <a:r>
              <a:rPr lang="ru-RU" sz="2800" b="1" dirty="0"/>
              <a:t>теорема </a:t>
            </a:r>
            <a:r>
              <a:rPr lang="ru-RU" sz="2800" b="1" dirty="0" err="1"/>
              <a:t>экивалентности</a:t>
            </a:r>
            <a:r>
              <a:rPr lang="ru-RU" sz="2800" b="1" dirty="0"/>
              <a:t> </a:t>
            </a:r>
            <a:r>
              <a:rPr lang="ru-RU" sz="2800" dirty="0"/>
              <a:t>(теорема </a:t>
            </a:r>
            <a:r>
              <a:rPr lang="ru-RU" sz="2800" dirty="0" err="1"/>
              <a:t>Мартинса</a:t>
            </a:r>
            <a:r>
              <a:rPr lang="ru-RU" sz="2800" dirty="0"/>
              <a:t>): если истинные высоты отражения двух сигналов с различной частотами, </a:t>
            </a:r>
            <a:r>
              <a:rPr lang="ru-RU" sz="2800" dirty="0" smtClean="0"/>
              <a:t>распространяющихся </a:t>
            </a:r>
            <a:r>
              <a:rPr lang="ru-RU" sz="2800" dirty="0"/>
              <a:t>по траекториям с различными углами наклона, равны, то равны и их действующие высоты отражения. </a:t>
            </a:r>
          </a:p>
          <a:p>
            <a:r>
              <a:rPr lang="ru-RU" sz="2800" dirty="0"/>
              <a:t>Докажем теорему для следующего случая. Пусть на высоте z </a:t>
            </a:r>
            <a:r>
              <a:rPr lang="ru-RU" sz="2800" dirty="0" smtClean="0"/>
              <a:t>происходит </a:t>
            </a:r>
            <a:r>
              <a:rPr lang="ru-RU" sz="2800" dirty="0"/>
              <a:t>отражение как вертикального луча частотой f</a:t>
            </a:r>
            <a:r>
              <a:rPr lang="ru-RU" sz="1600" dirty="0"/>
              <a:t>0</a:t>
            </a:r>
            <a:r>
              <a:rPr lang="ru-RU" sz="2800" dirty="0"/>
              <a:t>, так и луча частотой f,</a:t>
            </a:r>
            <a:r>
              <a:rPr lang="ru-RU" sz="2800" dirty="0" smtClean="0"/>
              <a:t> </a:t>
            </a:r>
            <a:r>
              <a:rPr lang="ru-RU" sz="2800" dirty="0"/>
              <a:t>излученного под углом места </a:t>
            </a:r>
            <a:r>
              <a:rPr lang="en-US" sz="2800" dirty="0" smtClean="0">
                <a:latin typeface="Symbol" pitchFamily="18" charset="2"/>
              </a:rPr>
              <a:t>q</a:t>
            </a:r>
            <a:r>
              <a:rPr lang="ru-RU" sz="1600" dirty="0" smtClean="0"/>
              <a:t>0</a:t>
            </a:r>
            <a:r>
              <a:rPr lang="ru-RU" sz="2800" dirty="0"/>
              <a:t>. Тогда частоты связаны выражением (3), и </a:t>
            </a:r>
            <a:r>
              <a:rPr lang="ru-RU" sz="2800" dirty="0" err="1"/>
              <a:t>n</a:t>
            </a:r>
            <a:r>
              <a:rPr lang="ru-RU" sz="1600" dirty="0" err="1"/>
              <a:t>f</a:t>
            </a:r>
            <a:r>
              <a:rPr lang="ru-RU" sz="2800" dirty="0"/>
              <a:t> можно представить как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829534"/>
            <a:ext cx="449428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295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Вторая теорема </a:t>
            </a:r>
            <a:r>
              <a:rPr lang="ru-RU" sz="2800" b="1" dirty="0" err="1"/>
              <a:t>экивалентности</a:t>
            </a:r>
            <a:r>
              <a:rPr lang="ru-RU" sz="2800" b="1" dirty="0"/>
              <a:t> </a:t>
            </a:r>
            <a:endParaRPr lang="en-US" sz="2800" b="1" dirty="0" smtClean="0"/>
          </a:p>
          <a:p>
            <a:endParaRPr lang="en-US" sz="2800" b="1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50894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0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Вторая теорема </a:t>
            </a:r>
            <a:r>
              <a:rPr lang="ru-RU" sz="2800" b="1" dirty="0" err="1"/>
              <a:t>экивалентности</a:t>
            </a:r>
            <a:r>
              <a:rPr lang="ru-RU" sz="2800" b="1" dirty="0"/>
              <a:t> </a:t>
            </a:r>
            <a:endParaRPr lang="en-US" sz="2800" b="1" dirty="0" smtClean="0"/>
          </a:p>
          <a:p>
            <a:endParaRPr lang="en-US" sz="2800" b="1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060706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93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Вторая теорема </a:t>
            </a:r>
            <a:r>
              <a:rPr lang="ru-RU" sz="2800" b="1" dirty="0" err="1"/>
              <a:t>экивалентности</a:t>
            </a:r>
            <a:r>
              <a:rPr lang="ru-RU" sz="2800" b="1" dirty="0"/>
              <a:t> </a:t>
            </a:r>
            <a:endParaRPr lang="en-US" sz="2800" b="1" dirty="0" smtClean="0"/>
          </a:p>
          <a:p>
            <a:endParaRPr lang="en-US" sz="2800" b="1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55437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01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в ионосфере</a:t>
            </a:r>
            <a:endParaRPr lang="en-US" sz="2800" b="1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42" y="1124744"/>
            <a:ext cx="8630542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82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в ионосфере</a:t>
            </a:r>
            <a:endParaRPr lang="en-US" sz="2800" b="1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0" y="1124744"/>
            <a:ext cx="8978617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66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в ионосфере</a:t>
            </a:r>
            <a:endParaRPr lang="en-US" sz="2800" b="1" dirty="0" smtClean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92696"/>
            <a:ext cx="4321175" cy="332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2"/>
            <a:ext cx="7876523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857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в </a:t>
            </a:r>
            <a:r>
              <a:rPr lang="ru-RU" sz="2800" b="1" dirty="0" smtClean="0"/>
              <a:t>ионосфере (магнитная буря)</a:t>
            </a:r>
            <a:endParaRPr lang="en-US" sz="28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853" y="908720"/>
            <a:ext cx="6802737" cy="548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96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42" y="28739"/>
            <a:ext cx="864096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в </a:t>
            </a:r>
            <a:r>
              <a:rPr lang="ru-RU" sz="2800" b="1" dirty="0" smtClean="0"/>
              <a:t>ионосфере (магнитная буря)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r>
              <a:rPr lang="ru-RU" sz="2400" b="1" dirty="0" smtClean="0"/>
              <a:t>МНЧ максимально наблюдаемая частота, ННЧ – наименьшая наблюдаемая частота</a:t>
            </a:r>
            <a:endParaRPr lang="en-US" sz="24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836712"/>
            <a:ext cx="5022835" cy="5030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55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28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2812</TotalTime>
  <Words>440</Words>
  <Application>Microsoft Office PowerPoint</Application>
  <PresentationFormat>Экран (4:3)</PresentationFormat>
  <Paragraphs>140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Лекция 13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Учебная дисциплина  Распространение электромагнитных волн</dc:title>
  <dc:creator>admin</dc:creator>
  <cp:lastModifiedBy>User</cp:lastModifiedBy>
  <cp:revision>80</cp:revision>
  <dcterms:created xsi:type="dcterms:W3CDTF">2014-02-09T08:54:45Z</dcterms:created>
  <dcterms:modified xsi:type="dcterms:W3CDTF">2020-04-24T12:50:59Z</dcterms:modified>
</cp:coreProperties>
</file>