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6" r:id="rId31"/>
    <p:sldId id="287" r:id="rId32"/>
    <p:sldId id="288" r:id="rId33"/>
    <p:sldId id="289" r:id="rId34"/>
    <p:sldId id="290" r:id="rId35"/>
    <p:sldId id="285"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108" y="1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A2A26C4-AD85-4A47-A17E-F725FE43C7BB}" type="datetimeFigureOut">
              <a:rPr lang="ru-RU" smtClean="0"/>
              <a:t>05.12.2018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621891-96CC-4BC6-9748-A31CBF18ABB6}" type="slidenum">
              <a:rPr lang="ru-RU" smtClean="0"/>
              <a:t>‹#›</a:t>
            </a:fld>
            <a:endParaRPr lang="ru-RU"/>
          </a:p>
        </p:txBody>
      </p:sp>
    </p:spTree>
    <p:extLst>
      <p:ext uri="{BB962C8B-B14F-4D97-AF65-F5344CB8AC3E}">
        <p14:creationId xmlns:p14="http://schemas.microsoft.com/office/powerpoint/2010/main" val="2175661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A2A26C4-AD85-4A47-A17E-F725FE43C7BB}" type="datetimeFigureOut">
              <a:rPr lang="ru-RU" smtClean="0"/>
              <a:t>05.12.2018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621891-96CC-4BC6-9748-A31CBF18ABB6}" type="slidenum">
              <a:rPr lang="ru-RU" smtClean="0"/>
              <a:t>‹#›</a:t>
            </a:fld>
            <a:endParaRPr lang="ru-RU"/>
          </a:p>
        </p:txBody>
      </p:sp>
    </p:spTree>
    <p:extLst>
      <p:ext uri="{BB962C8B-B14F-4D97-AF65-F5344CB8AC3E}">
        <p14:creationId xmlns:p14="http://schemas.microsoft.com/office/powerpoint/2010/main" val="2240534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A2A26C4-AD85-4A47-A17E-F725FE43C7BB}" type="datetimeFigureOut">
              <a:rPr lang="ru-RU" smtClean="0"/>
              <a:t>05.12.2018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621891-96CC-4BC6-9748-A31CBF18ABB6}" type="slidenum">
              <a:rPr lang="ru-RU" smtClean="0"/>
              <a:t>‹#›</a:t>
            </a:fld>
            <a:endParaRPr lang="ru-RU"/>
          </a:p>
        </p:txBody>
      </p:sp>
    </p:spTree>
    <p:extLst>
      <p:ext uri="{BB962C8B-B14F-4D97-AF65-F5344CB8AC3E}">
        <p14:creationId xmlns:p14="http://schemas.microsoft.com/office/powerpoint/2010/main" val="1769547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A2A26C4-AD85-4A47-A17E-F725FE43C7BB}" type="datetimeFigureOut">
              <a:rPr lang="ru-RU" smtClean="0"/>
              <a:t>05.12.2018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621891-96CC-4BC6-9748-A31CBF18ABB6}" type="slidenum">
              <a:rPr lang="ru-RU" smtClean="0"/>
              <a:t>‹#›</a:t>
            </a:fld>
            <a:endParaRPr lang="ru-RU"/>
          </a:p>
        </p:txBody>
      </p:sp>
    </p:spTree>
    <p:extLst>
      <p:ext uri="{BB962C8B-B14F-4D97-AF65-F5344CB8AC3E}">
        <p14:creationId xmlns:p14="http://schemas.microsoft.com/office/powerpoint/2010/main" val="3377675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A2A26C4-AD85-4A47-A17E-F725FE43C7BB}" type="datetimeFigureOut">
              <a:rPr lang="ru-RU" smtClean="0"/>
              <a:t>05.12.2018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5621891-96CC-4BC6-9748-A31CBF18ABB6}" type="slidenum">
              <a:rPr lang="ru-RU" smtClean="0"/>
              <a:t>‹#›</a:t>
            </a:fld>
            <a:endParaRPr lang="ru-RU"/>
          </a:p>
        </p:txBody>
      </p:sp>
    </p:spTree>
    <p:extLst>
      <p:ext uri="{BB962C8B-B14F-4D97-AF65-F5344CB8AC3E}">
        <p14:creationId xmlns:p14="http://schemas.microsoft.com/office/powerpoint/2010/main" val="2829740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A2A26C4-AD85-4A47-A17E-F725FE43C7BB}" type="datetimeFigureOut">
              <a:rPr lang="ru-RU" smtClean="0"/>
              <a:t>05.12.2018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5621891-96CC-4BC6-9748-A31CBF18ABB6}" type="slidenum">
              <a:rPr lang="ru-RU" smtClean="0"/>
              <a:t>‹#›</a:t>
            </a:fld>
            <a:endParaRPr lang="ru-RU"/>
          </a:p>
        </p:txBody>
      </p:sp>
    </p:spTree>
    <p:extLst>
      <p:ext uri="{BB962C8B-B14F-4D97-AF65-F5344CB8AC3E}">
        <p14:creationId xmlns:p14="http://schemas.microsoft.com/office/powerpoint/2010/main" val="3631296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A2A26C4-AD85-4A47-A17E-F725FE43C7BB}" type="datetimeFigureOut">
              <a:rPr lang="ru-RU" smtClean="0"/>
              <a:t>05.12.2018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5621891-96CC-4BC6-9748-A31CBF18ABB6}" type="slidenum">
              <a:rPr lang="ru-RU" smtClean="0"/>
              <a:t>‹#›</a:t>
            </a:fld>
            <a:endParaRPr lang="ru-RU"/>
          </a:p>
        </p:txBody>
      </p:sp>
    </p:spTree>
    <p:extLst>
      <p:ext uri="{BB962C8B-B14F-4D97-AF65-F5344CB8AC3E}">
        <p14:creationId xmlns:p14="http://schemas.microsoft.com/office/powerpoint/2010/main" val="3795951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A2A26C4-AD85-4A47-A17E-F725FE43C7BB}" type="datetimeFigureOut">
              <a:rPr lang="ru-RU" smtClean="0"/>
              <a:t>05.12.2018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621891-96CC-4BC6-9748-A31CBF18ABB6}" type="slidenum">
              <a:rPr lang="ru-RU" smtClean="0"/>
              <a:t>‹#›</a:t>
            </a:fld>
            <a:endParaRPr lang="ru-RU"/>
          </a:p>
        </p:txBody>
      </p:sp>
    </p:spTree>
    <p:extLst>
      <p:ext uri="{BB962C8B-B14F-4D97-AF65-F5344CB8AC3E}">
        <p14:creationId xmlns:p14="http://schemas.microsoft.com/office/powerpoint/2010/main" val="1190120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A2A26C4-AD85-4A47-A17E-F725FE43C7BB}" type="datetimeFigureOut">
              <a:rPr lang="ru-RU" smtClean="0"/>
              <a:t>05.12.2018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621891-96CC-4BC6-9748-A31CBF18ABB6}" type="slidenum">
              <a:rPr lang="ru-RU" smtClean="0"/>
              <a:t>‹#›</a:t>
            </a:fld>
            <a:endParaRPr lang="ru-RU"/>
          </a:p>
        </p:txBody>
      </p:sp>
    </p:spTree>
    <p:extLst>
      <p:ext uri="{BB962C8B-B14F-4D97-AF65-F5344CB8AC3E}">
        <p14:creationId xmlns:p14="http://schemas.microsoft.com/office/powerpoint/2010/main" val="3013885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A2A26C4-AD85-4A47-A17E-F725FE43C7BB}" type="datetimeFigureOut">
              <a:rPr lang="ru-RU" smtClean="0"/>
              <a:t>05.12.2018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621891-96CC-4BC6-9748-A31CBF18ABB6}" type="slidenum">
              <a:rPr lang="ru-RU" smtClean="0"/>
              <a:t>‹#›</a:t>
            </a:fld>
            <a:endParaRPr lang="ru-RU"/>
          </a:p>
        </p:txBody>
      </p:sp>
    </p:spTree>
    <p:extLst>
      <p:ext uri="{BB962C8B-B14F-4D97-AF65-F5344CB8AC3E}">
        <p14:creationId xmlns:p14="http://schemas.microsoft.com/office/powerpoint/2010/main" val="714302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A2A26C4-AD85-4A47-A17E-F725FE43C7BB}" type="datetimeFigureOut">
              <a:rPr lang="ru-RU" smtClean="0"/>
              <a:t>05.12.2018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621891-96CC-4BC6-9748-A31CBF18ABB6}" type="slidenum">
              <a:rPr lang="ru-RU" smtClean="0"/>
              <a:t>‹#›</a:t>
            </a:fld>
            <a:endParaRPr lang="ru-RU"/>
          </a:p>
        </p:txBody>
      </p:sp>
    </p:spTree>
    <p:extLst>
      <p:ext uri="{BB962C8B-B14F-4D97-AF65-F5344CB8AC3E}">
        <p14:creationId xmlns:p14="http://schemas.microsoft.com/office/powerpoint/2010/main" val="3668909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2A26C4-AD85-4A47-A17E-F725FE43C7BB}" type="datetimeFigureOut">
              <a:rPr lang="ru-RU" smtClean="0"/>
              <a:t>05.12.2018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621891-96CC-4BC6-9748-A31CBF18ABB6}" type="slidenum">
              <a:rPr lang="ru-RU" smtClean="0"/>
              <a:t>‹#›</a:t>
            </a:fld>
            <a:endParaRPr lang="ru-RU"/>
          </a:p>
        </p:txBody>
      </p:sp>
    </p:spTree>
    <p:extLst>
      <p:ext uri="{BB962C8B-B14F-4D97-AF65-F5344CB8AC3E}">
        <p14:creationId xmlns:p14="http://schemas.microsoft.com/office/powerpoint/2010/main" val="1849662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Прохождение деревьев</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714251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normAutofit lnSpcReduction="10000"/>
          </a:bodyPr>
          <a:lstStyle/>
          <a:p>
            <a:pPr marL="0" indent="0">
              <a:buNone/>
            </a:pPr>
            <a:r>
              <a:rPr lang="ru-RU" dirty="0" smtClean="0"/>
              <a:t>Прохождение (итерация, обход) деревьев— это алгоритм, с помощью которого, как и в случае списков, осуществляется перебор узлов дерева для их последовательной обработки. Обходы деревьев применяются в самых разных задачах для исследования содержимого и структуры деревьев. По сравнению с итерацией списков итерация деревьев имеет несколько существенных особенностей.</a:t>
            </a:r>
          </a:p>
          <a:p>
            <a:pPr marL="0" indent="0">
              <a:buNone/>
            </a:pPr>
            <a:r>
              <a:rPr lang="ru-RU" dirty="0" smtClean="0"/>
              <a:t>В случае списков обычно обход выполняется в естественном порядке от начала списка к концу, в крайнем случае, можно рассмотреть еще обход элементов списка в противоположном направлении — от конца к началу. В случае дерева существует много порядков обхода его узлов, большинство из которых имеет свое самостоятельное значение и применяется в различных алгоритмах. В этом разделе мы рассмотрим некоторые из наиболее важных порядков обхода узлов.</a:t>
            </a:r>
          </a:p>
          <a:p>
            <a:endParaRPr lang="ru-RU" dirty="0"/>
          </a:p>
        </p:txBody>
      </p:sp>
    </p:spTree>
    <p:extLst>
      <p:ext uri="{BB962C8B-B14F-4D97-AF65-F5344CB8AC3E}">
        <p14:creationId xmlns:p14="http://schemas.microsoft.com/office/powerpoint/2010/main" val="2139549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lstStyle/>
          <a:p>
            <a:r>
              <a:rPr lang="ru-RU" dirty="0" smtClean="0"/>
              <a:t>Как и в случае списков, итерация деревьев производится с помощью внутренних или внешних итераторов, однако в случае деревьев итераторы практически никогда не используются для изменения структуры дерева — добавления или удаления его узлов. Дело в том, что при добавлении или удалении узлов обычно происходит столь существенное изменение структуры дерева, что продолжение итерации становится практически бессмысленным. Поэтому такие изменения производятся с помощью отдельных операций.</a:t>
            </a:r>
            <a:endParaRPr lang="ru-RU" dirty="0"/>
          </a:p>
        </p:txBody>
      </p:sp>
    </p:spTree>
    <p:extLst>
      <p:ext uri="{BB962C8B-B14F-4D97-AF65-F5344CB8AC3E}">
        <p14:creationId xmlns:p14="http://schemas.microsoft.com/office/powerpoint/2010/main" val="24942069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lnSpcReduction="10000"/>
          </a:bodyPr>
          <a:lstStyle/>
          <a:p>
            <a:pPr marL="0" indent="0">
              <a:buNone/>
            </a:pPr>
            <a:r>
              <a:rPr lang="ru-RU" dirty="0" smtClean="0"/>
              <a:t>Мы будем рассматривать алгоритмы обхода деревьев на примере наиболее часто встречающегося класса деревьев — бинарных деревьев. Будем считать, что бинарные деревья задаются с помощью шаблона классов, приведенного ранее.</a:t>
            </a:r>
          </a:p>
          <a:p>
            <a:pPr marL="0" indent="0">
              <a:buNone/>
            </a:pPr>
            <a:r>
              <a:rPr lang="ru-RU" dirty="0" smtClean="0"/>
              <a:t>Как и в случае списков, наиболее просто программируются обходы с помощью внутренних итераторов, но иногда оказывается более удобно организовать обход узлов дерева с помощью внешнего итератора, т. е. определить специальный класс (или классы), реализующий подходящий интерфейс обобщенного указателя в структуру дерева. Классы, задающие как внешние, так и внутренние итераторы, могут быть описаны непосредственно внутри класса, определяющего дерево. Конечно, необходимо описать методы класса, которые запускают внутренний итератор или создают необходимый внешний итератор для использования его извне класса.</a:t>
            </a:r>
          </a:p>
          <a:p>
            <a:endParaRPr lang="ru-RU" dirty="0"/>
          </a:p>
        </p:txBody>
      </p:sp>
    </p:spTree>
    <p:extLst>
      <p:ext uri="{BB962C8B-B14F-4D97-AF65-F5344CB8AC3E}">
        <p14:creationId xmlns:p14="http://schemas.microsoft.com/office/powerpoint/2010/main" val="2680507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lstStyle/>
          <a:p>
            <a:r>
              <a:rPr lang="ru-RU" dirty="0" smtClean="0"/>
              <a:t>Пусть, например, дерево определено с помощью шаблона классов </a:t>
            </a:r>
            <a:r>
              <a:rPr lang="ru-RU" dirty="0" err="1" smtClean="0"/>
              <a:t>Tree</a:t>
            </a:r>
            <a:r>
              <a:rPr lang="ru-RU" dirty="0" smtClean="0"/>
              <a:t>. Пусть для этого дерева предлагаются два способа его обхода. Для каждого из этих способов можно определить как внутренний, так и внешний итераторы. Будем считать, что внешний итератор для дерева определяется с помощью интерфейса </a:t>
            </a:r>
            <a:r>
              <a:rPr lang="ru-RU" dirty="0" err="1" smtClean="0"/>
              <a:t>Treeiterator</a:t>
            </a:r>
            <a:r>
              <a:rPr lang="ru-RU" dirty="0" smtClean="0"/>
              <a:t>, а действие, выполняемое внутренним итератором над узлами дерева, задается с помощью класса </a:t>
            </a:r>
            <a:r>
              <a:rPr lang="ru-RU" dirty="0" err="1" smtClean="0"/>
              <a:t>Actor</a:t>
            </a:r>
            <a:r>
              <a:rPr lang="ru-RU" dirty="0" smtClean="0"/>
              <a:t>. Тогда определим два метода extTraverse1 () и extTraverse2 (), которые будут генерировать и выдавать внешние итераторы для наших двух гипотетических способов обхода дерева, И два метода intTraverse1 () и intTraverse2 (), которые будут задавать алгоритмы работы соответствующих внутренних итераторов.</a:t>
            </a:r>
            <a:endParaRPr lang="ru-RU" dirty="0"/>
          </a:p>
        </p:txBody>
      </p:sp>
    </p:spTree>
    <p:extLst>
      <p:ext uri="{BB962C8B-B14F-4D97-AF65-F5344CB8AC3E}">
        <p14:creationId xmlns:p14="http://schemas.microsoft.com/office/powerpoint/2010/main" val="15436340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704814" y="640894"/>
            <a:ext cx="7671661" cy="2732372"/>
          </a:xfrm>
          <a:prstGeom prst="rect">
            <a:avLst/>
          </a:prstGeom>
        </p:spPr>
      </p:pic>
      <p:pic>
        <p:nvPicPr>
          <p:cNvPr id="5" name="Рисунок 4"/>
          <p:cNvPicPr>
            <a:picLocks noChangeAspect="1"/>
          </p:cNvPicPr>
          <p:nvPr/>
        </p:nvPicPr>
        <p:blipFill>
          <a:blip r:embed="rId3"/>
          <a:stretch>
            <a:fillRect/>
          </a:stretch>
        </p:blipFill>
        <p:spPr>
          <a:xfrm>
            <a:off x="1704814" y="3373266"/>
            <a:ext cx="8058674" cy="1896158"/>
          </a:xfrm>
          <a:prstGeom prst="rect">
            <a:avLst/>
          </a:prstGeom>
        </p:spPr>
      </p:pic>
    </p:spTree>
    <p:extLst>
      <p:ext uri="{BB962C8B-B14F-4D97-AF65-F5344CB8AC3E}">
        <p14:creationId xmlns:p14="http://schemas.microsoft.com/office/powerpoint/2010/main" val="342590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lstStyle/>
          <a:p>
            <a:r>
              <a:rPr lang="ru-RU" dirty="0"/>
              <a:t>Тогда в программе можно будет осуществлять итерацию дерева разными способами (с помощью внутреннего или внешнего итератора) и в разной последовательности обхода в зависимости от потребностей программы. Например, для дерева </a:t>
            </a:r>
            <a:r>
              <a:rPr lang="en-US" dirty="0" err="1" smtClean="0"/>
              <a:t>MyTree</a:t>
            </a:r>
            <a:r>
              <a:rPr lang="ru-RU" dirty="0" smtClean="0"/>
              <a:t>, </a:t>
            </a:r>
            <a:r>
              <a:rPr lang="ru-RU" dirty="0"/>
              <a:t>в узлах которого находятся целые числа, это будет выглядеть следующим образом:</a:t>
            </a:r>
          </a:p>
        </p:txBody>
      </p:sp>
    </p:spTree>
    <p:extLst>
      <p:ext uri="{BB962C8B-B14F-4D97-AF65-F5344CB8AC3E}">
        <p14:creationId xmlns:p14="http://schemas.microsoft.com/office/powerpoint/2010/main" val="10463304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713259" y="1611824"/>
            <a:ext cx="11659002" cy="3347634"/>
          </a:xfrm>
          <a:prstGeom prst="rect">
            <a:avLst/>
          </a:prstGeom>
        </p:spPr>
      </p:pic>
    </p:spTree>
    <p:extLst>
      <p:ext uri="{BB962C8B-B14F-4D97-AF65-F5344CB8AC3E}">
        <p14:creationId xmlns:p14="http://schemas.microsoft.com/office/powerpoint/2010/main" val="4402752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1689316"/>
            <a:ext cx="10994789" cy="3289946"/>
          </a:xfrm>
          <a:prstGeom prst="rect">
            <a:avLst/>
          </a:prstGeom>
        </p:spPr>
      </p:pic>
    </p:spTree>
    <p:extLst>
      <p:ext uri="{BB962C8B-B14F-4D97-AF65-F5344CB8AC3E}">
        <p14:creationId xmlns:p14="http://schemas.microsoft.com/office/powerpoint/2010/main" val="39844108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712922"/>
            <a:ext cx="10515600" cy="5464041"/>
          </a:xfrm>
        </p:spPr>
        <p:txBody>
          <a:bodyPr/>
          <a:lstStyle/>
          <a:p>
            <a:pPr marL="0" indent="0">
              <a:buNone/>
            </a:pPr>
            <a:r>
              <a:rPr lang="ru-RU" sz="1600" dirty="0"/>
              <a:t>Внутренние итераторы часто строятся в виде рекурсивных процедур. Действительно, сравнительно несложно написать рекурсивную процедуру, которая будет для каждого узла дерева выполнять посещение этого узла, заданное аргументом процедуры. Для внешнего итератора такой способ написания обхода не подходит: внешний итератор должен быть готов к тому, что его действие прерывается на время обработки узла, после чего итератор должен выдать следующий по порядку обхода узел.</a:t>
            </a:r>
          </a:p>
          <a:p>
            <a:pPr marL="0" indent="0">
              <a:buNone/>
            </a:pPr>
            <a:r>
              <a:rPr lang="ru-RU" sz="1600" dirty="0"/>
              <a:t>Давайте рассмотрим двоичное дерево, содержащее в узлах символы, например, как на </a:t>
            </a:r>
            <a:r>
              <a:rPr lang="ru-RU" sz="1600" dirty="0" smtClean="0"/>
              <a:t>рисунке</a:t>
            </a:r>
            <a:endParaRPr lang="ru-RU" sz="1600" dirty="0"/>
          </a:p>
          <a:p>
            <a:endParaRPr lang="ru-RU" dirty="0"/>
          </a:p>
        </p:txBody>
      </p:sp>
      <p:pic>
        <p:nvPicPr>
          <p:cNvPr id="4" name="Рисунок 3"/>
          <p:cNvPicPr>
            <a:picLocks noChangeAspect="1"/>
          </p:cNvPicPr>
          <p:nvPr/>
        </p:nvPicPr>
        <p:blipFill>
          <a:blip r:embed="rId2"/>
          <a:stretch>
            <a:fillRect/>
          </a:stretch>
        </p:blipFill>
        <p:spPr>
          <a:xfrm>
            <a:off x="3363132" y="2743200"/>
            <a:ext cx="5561314" cy="3471027"/>
          </a:xfrm>
          <a:prstGeom prst="rect">
            <a:avLst/>
          </a:prstGeom>
        </p:spPr>
      </p:pic>
    </p:spTree>
    <p:extLst>
      <p:ext uri="{BB962C8B-B14F-4D97-AF65-F5344CB8AC3E}">
        <p14:creationId xmlns:p14="http://schemas.microsoft.com/office/powerpoint/2010/main" val="18916498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92814"/>
          </a:xfrm>
        </p:spPr>
        <p:txBody>
          <a:bodyPr>
            <a:normAutofit fontScale="90000"/>
          </a:bodyPr>
          <a:lstStyle/>
          <a:p>
            <a:endParaRPr lang="ru-RU" dirty="0"/>
          </a:p>
        </p:txBody>
      </p:sp>
      <p:sp>
        <p:nvSpPr>
          <p:cNvPr id="3" name="Объект 2"/>
          <p:cNvSpPr>
            <a:spLocks noGrp="1"/>
          </p:cNvSpPr>
          <p:nvPr>
            <p:ph idx="1"/>
          </p:nvPr>
        </p:nvSpPr>
        <p:spPr>
          <a:xfrm>
            <a:off x="838200" y="759417"/>
            <a:ext cx="10515600" cy="5417546"/>
          </a:xfrm>
        </p:spPr>
        <p:txBody>
          <a:bodyPr>
            <a:normAutofit fontScale="92500" lnSpcReduction="20000"/>
          </a:bodyPr>
          <a:lstStyle/>
          <a:p>
            <a:pPr marL="0" indent="0">
              <a:buNone/>
            </a:pPr>
            <a:r>
              <a:rPr lang="ru-RU" dirty="0"/>
              <a:t>Говорят, что дерево проходится сверху вниз, если каждый узел проходится раньше, чем поддеревья этого узла. Для изображенного дерева следующие порядки прохождения узлов будут порядками обхода сверху вниз:</a:t>
            </a:r>
          </a:p>
          <a:p>
            <a:pPr marL="0" indent="0">
              <a:buNone/>
            </a:pPr>
            <a:r>
              <a:rPr lang="ru-RU" dirty="0"/>
              <a:t>ABCDEFGHI</a:t>
            </a:r>
          </a:p>
          <a:p>
            <a:pPr marL="0" indent="0">
              <a:buNone/>
            </a:pPr>
            <a:r>
              <a:rPr lang="ru-RU" dirty="0"/>
              <a:t>ABDHGCEFI</a:t>
            </a:r>
          </a:p>
          <a:p>
            <a:pPr marL="0" indent="0">
              <a:buNone/>
            </a:pPr>
            <a:r>
              <a:rPr lang="ru-RU" dirty="0"/>
              <a:t>ACBFIEDGH</a:t>
            </a:r>
          </a:p>
          <a:p>
            <a:pPr marL="0" indent="0">
              <a:buNone/>
            </a:pPr>
            <a:r>
              <a:rPr lang="ru-RU" dirty="0"/>
              <a:t>В этом случае также говорят, что дерево обходится в нисходящем порядке. Аналогично, при обходе снизу вверх (восходящий порядок обхода) узел проходится после того, как пройдены его поддеревья, например:</a:t>
            </a:r>
          </a:p>
          <a:p>
            <a:pPr marL="0" indent="0">
              <a:buNone/>
            </a:pPr>
            <a:r>
              <a:rPr lang="ru-RU" dirty="0"/>
              <a:t>IHGFEDCBA</a:t>
            </a:r>
          </a:p>
          <a:p>
            <a:pPr marL="0" indent="0">
              <a:buNone/>
            </a:pPr>
            <a:r>
              <a:rPr lang="ru-RU" dirty="0"/>
              <a:t>IFECGHDBA</a:t>
            </a:r>
          </a:p>
          <a:p>
            <a:pPr marL="0" indent="0">
              <a:buNone/>
            </a:pPr>
            <a:r>
              <a:rPr lang="ru-RU" dirty="0"/>
              <a:t>Очевидно, что для каждого обхода сверху вниз обход тех же узлов в противоположном порядке будет обходом снизу вверх.</a:t>
            </a:r>
          </a:p>
          <a:p>
            <a:endParaRPr lang="ru-RU" dirty="0"/>
          </a:p>
        </p:txBody>
      </p:sp>
    </p:spTree>
    <p:extLst>
      <p:ext uri="{BB962C8B-B14F-4D97-AF65-F5344CB8AC3E}">
        <p14:creationId xmlns:p14="http://schemas.microsoft.com/office/powerpoint/2010/main" val="30509112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lstStyle/>
          <a:p>
            <a:pPr marL="0" indent="0">
              <a:buNone/>
            </a:pPr>
            <a:r>
              <a:rPr lang="ru-RU" dirty="0"/>
              <a:t>Порядок обхода бинарного дерева называется </a:t>
            </a:r>
            <a:r>
              <a:rPr lang="ru-RU" dirty="0">
                <a:solidFill>
                  <a:srgbClr val="FF0000"/>
                </a:solidFill>
              </a:rPr>
              <a:t>инфиксным</a:t>
            </a:r>
            <a:r>
              <a:rPr lang="ru-RU" dirty="0"/>
              <a:t>, если каждый узел проходится после того, как пройдены все узлы одного поддерева, и до того, как пройдены узлы другого поддерева. Обычно используют левосторонний инфиксный обход, при котором сначала обходится левое поддерево, затем корневой узел, потом правое поддерево, либо правосторонний инфиксный обход, при котором, наоборот, сначала обходится правое поддерево, затем корень и наконец левое поддерево. Вот как, например, располагаются узлы нашего дерева в порядке левостороннего инфиксного обхода:</a:t>
            </a:r>
          </a:p>
          <a:p>
            <a:pPr marL="0" indent="0">
              <a:buNone/>
            </a:pPr>
            <a:r>
              <a:rPr lang="ru-RU" dirty="0"/>
              <a:t>GDHBAECIF</a:t>
            </a:r>
          </a:p>
          <a:p>
            <a:endParaRPr lang="ru-RU" dirty="0"/>
          </a:p>
        </p:txBody>
      </p:sp>
    </p:spTree>
    <p:extLst>
      <p:ext uri="{BB962C8B-B14F-4D97-AF65-F5344CB8AC3E}">
        <p14:creationId xmlns:p14="http://schemas.microsoft.com/office/powerpoint/2010/main" val="42683700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lstStyle/>
          <a:p>
            <a:pPr marL="0" indent="0">
              <a:buNone/>
            </a:pPr>
            <a:r>
              <a:rPr lang="ru-RU" dirty="0"/>
              <a:t>Для нисходящих и восходящих обходов обычно определяются некоторые стандартные порядки обхода. Например, при нисходящем левостороннем обходе порядок прохождения узлов определен следующим образом: непосредственно после обхода каждого узла проходятся узлы его поддеревьев в порядке слева направо (для бинарного дерева — сначала левого поддерева, затем правого). Для дерева, приведенного на </a:t>
            </a:r>
            <a:r>
              <a:rPr lang="ru-RU" dirty="0" smtClean="0"/>
              <a:t>рисунке, </a:t>
            </a:r>
            <a:r>
              <a:rPr lang="ru-RU" dirty="0"/>
              <a:t>узлы в порядке </a:t>
            </a:r>
            <a:r>
              <a:rPr lang="ru-RU" dirty="0">
                <a:solidFill>
                  <a:srgbClr val="FF0000"/>
                </a:solidFill>
              </a:rPr>
              <a:t>нисходящего левостороннего обхода </a:t>
            </a:r>
            <a:r>
              <a:rPr lang="ru-RU" dirty="0"/>
              <a:t>располагаются следующим образом:</a:t>
            </a:r>
          </a:p>
          <a:p>
            <a:pPr marL="0" indent="0">
              <a:buNone/>
            </a:pPr>
            <a:r>
              <a:rPr lang="ru-RU" dirty="0"/>
              <a:t>ABDGHCEFI</a:t>
            </a:r>
          </a:p>
          <a:p>
            <a:endParaRPr lang="ru-RU" dirty="0"/>
          </a:p>
        </p:txBody>
      </p:sp>
    </p:spTree>
    <p:extLst>
      <p:ext uri="{BB962C8B-B14F-4D97-AF65-F5344CB8AC3E}">
        <p14:creationId xmlns:p14="http://schemas.microsoft.com/office/powerpoint/2010/main" val="34859396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lnSpcReduction="10000"/>
          </a:bodyPr>
          <a:lstStyle/>
          <a:p>
            <a:pPr marL="0" indent="0">
              <a:buNone/>
            </a:pPr>
            <a:r>
              <a:rPr lang="ru-RU" dirty="0"/>
              <a:t>Существуют еще два термина, часто использующихся для определения порядка обхода узлов: обход в глубину (</a:t>
            </a:r>
            <a:r>
              <a:rPr lang="ru-RU" dirty="0" err="1"/>
              <a:t>depth</a:t>
            </a:r>
            <a:r>
              <a:rPr lang="ru-RU" dirty="0"/>
              <a:t> </a:t>
            </a:r>
            <a:r>
              <a:rPr lang="ru-RU" dirty="0" err="1"/>
              <a:t>first</a:t>
            </a:r>
            <a:r>
              <a:rPr lang="ru-RU" dirty="0"/>
              <a:t>) и обход в ширину (</a:t>
            </a:r>
            <a:r>
              <a:rPr lang="ru-RU" dirty="0" err="1"/>
              <a:t>breadth</a:t>
            </a:r>
            <a:r>
              <a:rPr lang="ru-RU" dirty="0"/>
              <a:t> </a:t>
            </a:r>
            <a:r>
              <a:rPr lang="ru-RU" dirty="0" err="1"/>
              <a:t>first</a:t>
            </a:r>
            <a:r>
              <a:rPr lang="ru-RU" dirty="0"/>
              <a:t>).</a:t>
            </a:r>
          </a:p>
          <a:p>
            <a:pPr marL="0" indent="0">
              <a:buNone/>
            </a:pPr>
            <a:r>
              <a:rPr lang="ru-RU" dirty="0"/>
              <a:t>Говорят, что обход является обходом в ширину, если узлы, расположенные ближе к корню дерева, обходятся раньше, чем узлы, отстоящие дальше от корня. При этом расстояние от узла до корня измеряется количеством ребер на кратчайшем пути из этого узла до корня. Так, например, в дереве на </a:t>
            </a:r>
            <a:r>
              <a:rPr lang="ru-RU" dirty="0" smtClean="0"/>
              <a:t>рисунке </a:t>
            </a:r>
            <a:r>
              <a:rPr lang="ru-RU" dirty="0"/>
              <a:t>узлы </a:t>
            </a:r>
            <a:r>
              <a:rPr lang="en-US" dirty="0" smtClean="0"/>
              <a:t>D,</a:t>
            </a:r>
            <a:r>
              <a:rPr lang="ru-RU" dirty="0" smtClean="0"/>
              <a:t> </a:t>
            </a:r>
            <a:r>
              <a:rPr lang="en-US" dirty="0"/>
              <a:t>E</a:t>
            </a:r>
            <a:r>
              <a:rPr lang="ru-RU" dirty="0" smtClean="0"/>
              <a:t> и </a:t>
            </a:r>
            <a:r>
              <a:rPr lang="ru-RU" dirty="0"/>
              <a:t>F находятся на одном и том же расстоянии от корня — 2, а узел В находится ближе к корню, т. к. расстояние от него до корня равно 1. Обычно полагают, что любой узел находится на расстоянии 0 от себя, так что при обходе в ширину корень дерева всегда посещается первым. </a:t>
            </a:r>
            <a:r>
              <a:rPr lang="ru-RU" dirty="0">
                <a:solidFill>
                  <a:srgbClr val="FF0000"/>
                </a:solidFill>
              </a:rPr>
              <a:t>Левосторонний обход в ширину </a:t>
            </a:r>
            <a:r>
              <a:rPr lang="ru-RU" dirty="0"/>
              <a:t>для дерева на </a:t>
            </a:r>
            <a:r>
              <a:rPr lang="ru-RU" dirty="0" smtClean="0"/>
              <a:t>рисунке </a:t>
            </a:r>
            <a:r>
              <a:rPr lang="ru-RU" dirty="0"/>
              <a:t>расположит его узлы в следующем порядке:</a:t>
            </a:r>
          </a:p>
          <a:p>
            <a:pPr marL="0" indent="0">
              <a:buNone/>
            </a:pPr>
            <a:r>
              <a:rPr lang="ru-RU" dirty="0"/>
              <a:t>ABCDEFGHI</a:t>
            </a:r>
          </a:p>
          <a:p>
            <a:endParaRPr lang="ru-RU" dirty="0"/>
          </a:p>
        </p:txBody>
      </p:sp>
    </p:spTree>
    <p:extLst>
      <p:ext uri="{BB962C8B-B14F-4D97-AF65-F5344CB8AC3E}">
        <p14:creationId xmlns:p14="http://schemas.microsoft.com/office/powerpoint/2010/main" val="5007884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lstStyle/>
          <a:p>
            <a:pPr marL="0" indent="0">
              <a:buNone/>
            </a:pPr>
            <a:r>
              <a:rPr lang="ru-RU" dirty="0"/>
              <a:t>Говорят, что обход является обходом в глубину, если в любом поддереве исходного дерева узлы обходятся подряд, т. е. если обход некоторого поддерева начат, то он продолжается до тех пор, пока все поддерево не будет обойдено. Например, нисходящий обход в глубину может быть представлен следующей последовательностью узлов того же дерева:</a:t>
            </a:r>
          </a:p>
          <a:p>
            <a:pPr marL="0" indent="0">
              <a:buNone/>
            </a:pPr>
            <a:r>
              <a:rPr lang="ru-RU" dirty="0"/>
              <a:t>ABDGHCEFI</a:t>
            </a:r>
          </a:p>
          <a:p>
            <a:pPr marL="0" indent="0">
              <a:buNone/>
            </a:pPr>
            <a:r>
              <a:rPr lang="ru-RU" dirty="0"/>
              <a:t>Если в этой последовательности узлов расставить скобки для обозначения поддеревьев, то можно увидеть, что действительно каждое поддерево в ней занимает свой участок, обрамленный скобками и не пересекающийся с занятыми другими поддеревьями участками:</a:t>
            </a:r>
          </a:p>
          <a:p>
            <a:pPr marL="0" indent="0">
              <a:buNone/>
            </a:pPr>
            <a:r>
              <a:rPr lang="ru-RU" dirty="0"/>
              <a:t>(А (В (D (G) (Н))) (С (Е (F (I)))))</a:t>
            </a:r>
          </a:p>
          <a:p>
            <a:endParaRPr lang="ru-RU" dirty="0"/>
          </a:p>
        </p:txBody>
      </p:sp>
    </p:spTree>
    <p:extLst>
      <p:ext uri="{BB962C8B-B14F-4D97-AF65-F5344CB8AC3E}">
        <p14:creationId xmlns:p14="http://schemas.microsoft.com/office/powerpoint/2010/main" val="29561946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lnSpcReduction="10000"/>
          </a:bodyPr>
          <a:lstStyle/>
          <a:p>
            <a:pPr marL="0" indent="0">
              <a:buNone/>
            </a:pPr>
            <a:r>
              <a:rPr lang="ru-RU" dirty="0"/>
              <a:t>Обходы в глубину удобно реализовывать в виде рекурсивных процедур, поскольку такая процедура, получив в качестве аргумента некоторое поддерево для обхода, будет обходить его до тех пор, пока все узлы этого поддерева не будут пройдены. Реализовать обход в ширину с помощью рекурсивной процедуры практически невозможно или, во всяком случае, такая реализация обхода будет неестественной и неэффективной.</a:t>
            </a:r>
          </a:p>
          <a:p>
            <a:pPr marL="0" indent="0">
              <a:buNone/>
            </a:pPr>
            <a:r>
              <a:rPr lang="ru-RU" dirty="0"/>
              <a:t>О</a:t>
            </a:r>
            <a:r>
              <a:rPr lang="ru-RU" dirty="0" smtClean="0"/>
              <a:t>бходы </a:t>
            </a:r>
            <a:r>
              <a:rPr lang="ru-RU" dirty="0"/>
              <a:t>деревьев неоднократно рассматриваются для решения самых разных задач. </a:t>
            </a:r>
            <a:r>
              <a:rPr lang="ru-RU" dirty="0" smtClean="0"/>
              <a:t>Мы</a:t>
            </a:r>
            <a:r>
              <a:rPr lang="ru-RU" dirty="0"/>
              <a:t>, прежде всего, рассмотрим четыре способа обхода деревьев. Соответственно, будут построены четыре итератора — два внутренних и два внешних. В некоторых из этих алгоритмов для хранения информации в процессе обхода будут использоваться уже рассмотренные нами ранее структуры данных — стеки и очереди. Итак, четыре рассматриваемых алгоритма следующие:</a:t>
            </a:r>
          </a:p>
          <a:p>
            <a:endParaRPr lang="ru-RU" dirty="0"/>
          </a:p>
        </p:txBody>
      </p:sp>
    </p:spTree>
    <p:extLst>
      <p:ext uri="{BB962C8B-B14F-4D97-AF65-F5344CB8AC3E}">
        <p14:creationId xmlns:p14="http://schemas.microsoft.com/office/powerpoint/2010/main" val="201975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3329"/>
          </a:xfrm>
        </p:spPr>
        <p:txBody>
          <a:bodyPr>
            <a:normAutofit fontScale="90000"/>
          </a:bodyPr>
          <a:lstStyle/>
          <a:p>
            <a:endParaRPr lang="ru-RU" dirty="0"/>
          </a:p>
        </p:txBody>
      </p:sp>
      <p:sp>
        <p:nvSpPr>
          <p:cNvPr id="3" name="Объект 2"/>
          <p:cNvSpPr>
            <a:spLocks noGrp="1"/>
          </p:cNvSpPr>
          <p:nvPr>
            <p:ph idx="1"/>
          </p:nvPr>
        </p:nvSpPr>
        <p:spPr>
          <a:xfrm>
            <a:off x="838200" y="557939"/>
            <a:ext cx="10515600" cy="5619024"/>
          </a:xfrm>
        </p:spPr>
        <p:txBody>
          <a:bodyPr/>
          <a:lstStyle/>
          <a:p>
            <a:pPr marL="0" indent="0">
              <a:buNone/>
            </a:pPr>
            <a:r>
              <a:rPr lang="ru-RU" dirty="0"/>
              <a:t>□	внутренний итератор для левостороннего инфиксного обхода, построенный с помощью рекурсивной процедуры;</a:t>
            </a:r>
          </a:p>
          <a:p>
            <a:pPr marL="0" indent="0">
              <a:buNone/>
            </a:pPr>
            <a:r>
              <a:rPr lang="ru-RU" dirty="0"/>
              <a:t>□	внутренний итератор для нисходящего обхода в глубину, использующий стек для хранения информации об еще не пройденных поддеревьях;</a:t>
            </a:r>
          </a:p>
          <a:p>
            <a:pPr marL="0" indent="0">
              <a:buNone/>
            </a:pPr>
            <a:r>
              <a:rPr lang="ru-RU" dirty="0"/>
              <a:t>□	внешний итератор для нисходящего обхода в ширину, использующий очередь для хранения вершин в порядке обхода;</a:t>
            </a:r>
          </a:p>
          <a:p>
            <a:pPr marL="0" indent="0">
              <a:buNone/>
            </a:pPr>
            <a:r>
              <a:rPr lang="ru-RU" dirty="0"/>
              <a:t>□	внешний итератор для восходящего обхода, использующий стек для хранения информации о пути из корня к вершине, рассматриваемой в текущий момент.</a:t>
            </a:r>
          </a:p>
          <a:p>
            <a:endParaRPr lang="ru-RU" dirty="0"/>
          </a:p>
        </p:txBody>
      </p:sp>
    </p:spTree>
    <p:extLst>
      <p:ext uri="{BB962C8B-B14F-4D97-AF65-F5344CB8AC3E}">
        <p14:creationId xmlns:p14="http://schemas.microsoft.com/office/powerpoint/2010/main" val="1811553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8828"/>
          </a:xfrm>
        </p:spPr>
        <p:txBody>
          <a:bodyPr>
            <a:normAutofit fontScale="90000"/>
          </a:bodyPr>
          <a:lstStyle/>
          <a:p>
            <a:endParaRPr lang="ru-RU" dirty="0"/>
          </a:p>
        </p:txBody>
      </p:sp>
      <p:sp>
        <p:nvSpPr>
          <p:cNvPr id="3" name="Объект 2"/>
          <p:cNvSpPr>
            <a:spLocks noGrp="1"/>
          </p:cNvSpPr>
          <p:nvPr>
            <p:ph idx="1"/>
          </p:nvPr>
        </p:nvSpPr>
        <p:spPr>
          <a:xfrm>
            <a:off x="838200" y="604434"/>
            <a:ext cx="10515600" cy="5572529"/>
          </a:xfrm>
        </p:spPr>
        <p:txBody>
          <a:bodyPr>
            <a:normAutofit lnSpcReduction="10000"/>
          </a:bodyPr>
          <a:lstStyle/>
          <a:p>
            <a:pPr marL="0" indent="0">
              <a:buNone/>
            </a:pPr>
            <a:r>
              <a:rPr lang="ru-RU" dirty="0"/>
              <a:t>После этого мы приведем еще два способа обхода для специальных деревьев с хранением всей информации внутри самой структуры дерева и его узлов</a:t>
            </a:r>
            <a:r>
              <a:rPr lang="ru-RU" dirty="0" smtClean="0"/>
              <a:t>.</a:t>
            </a:r>
            <a:endParaRPr lang="ru-RU" dirty="0"/>
          </a:p>
          <a:p>
            <a:pPr marL="0" indent="0">
              <a:buNone/>
            </a:pPr>
            <a:r>
              <a:rPr lang="ru-RU" dirty="0"/>
              <a:t>Итак, начнем с описания </a:t>
            </a:r>
            <a:r>
              <a:rPr lang="ru-RU" dirty="0">
                <a:solidFill>
                  <a:srgbClr val="FF0000"/>
                </a:solidFill>
              </a:rPr>
              <a:t>внутреннего итератора для левостороннего инфиксного обхода с помощью рекурсивной процедуры.</a:t>
            </a:r>
          </a:p>
          <a:p>
            <a:pPr marL="0" indent="0">
              <a:buNone/>
            </a:pPr>
            <a:r>
              <a:rPr lang="ru-RU" dirty="0"/>
              <a:t>Сама рекурсивная процедура обхода очень проста и строится непосредственно по определению этого способа обхода узлов. Для каждого узла, начиная с корня, сначала обходится его левое поддерево (рекурсивный вызов процедуры обхода), потом — сам этот узел и наконец — правое поддерево (еще один рекурсивный вызов той же процедуры). Считаем, что интерфейс для определения действия, производимого над каждым узлом дерева в процессе итерации, задан:</a:t>
            </a:r>
          </a:p>
          <a:p>
            <a:endParaRPr lang="ru-RU" dirty="0"/>
          </a:p>
        </p:txBody>
      </p:sp>
    </p:spTree>
    <p:extLst>
      <p:ext uri="{BB962C8B-B14F-4D97-AF65-F5344CB8AC3E}">
        <p14:creationId xmlns:p14="http://schemas.microsoft.com/office/powerpoint/2010/main" val="36972396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5322"/>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a:bodyPr>
          <a:lstStyle/>
          <a:p>
            <a:pPr marL="0" indent="0">
              <a:buNone/>
            </a:pPr>
            <a:r>
              <a:rPr lang="en-US" sz="1800" dirty="0"/>
              <a:t>#</a:t>
            </a:r>
            <a:r>
              <a:rPr lang="en-US" sz="1800" dirty="0" err="1"/>
              <a:t>ifndef</a:t>
            </a:r>
            <a:r>
              <a:rPr lang="en-US" sz="1800" dirty="0"/>
              <a:t> __ACTOR_H</a:t>
            </a:r>
          </a:p>
          <a:p>
            <a:pPr marL="0" indent="0">
              <a:buNone/>
            </a:pPr>
            <a:r>
              <a:rPr lang="en-US" sz="1800" dirty="0"/>
              <a:t>#define __ACTOR_H</a:t>
            </a:r>
          </a:p>
          <a:p>
            <a:pPr marL="0" indent="0">
              <a:buNone/>
            </a:pPr>
            <a:r>
              <a:rPr lang="en-US" sz="1800" dirty="0" smtClean="0"/>
              <a:t>template </a:t>
            </a:r>
            <a:r>
              <a:rPr lang="en-US" sz="1800" dirty="0"/>
              <a:t>&lt;class T&gt;</a:t>
            </a:r>
          </a:p>
          <a:p>
            <a:pPr marL="0" indent="0">
              <a:buNone/>
            </a:pPr>
            <a:r>
              <a:rPr lang="en-US" sz="1800" dirty="0"/>
              <a:t>class Actor {</a:t>
            </a:r>
          </a:p>
          <a:p>
            <a:pPr marL="0" indent="0">
              <a:buNone/>
            </a:pPr>
            <a:r>
              <a:rPr lang="en-US" sz="1800" dirty="0"/>
              <a:t>public :</a:t>
            </a:r>
          </a:p>
          <a:p>
            <a:pPr marL="0" indent="0">
              <a:buNone/>
            </a:pPr>
            <a:r>
              <a:rPr lang="en-US" sz="1800" dirty="0"/>
              <a:t>  virtual void action(T &amp; node) = 0;</a:t>
            </a:r>
          </a:p>
          <a:p>
            <a:pPr marL="0" indent="0">
              <a:buNone/>
            </a:pPr>
            <a:r>
              <a:rPr lang="en-US" sz="1800" dirty="0"/>
              <a:t>};</a:t>
            </a:r>
          </a:p>
          <a:p>
            <a:pPr marL="0" indent="0">
              <a:buNone/>
            </a:pPr>
            <a:r>
              <a:rPr lang="en-US" sz="1800" dirty="0" smtClean="0"/>
              <a:t>#</a:t>
            </a:r>
            <a:r>
              <a:rPr lang="en-US" sz="1800" dirty="0" err="1" smtClean="0"/>
              <a:t>endif</a:t>
            </a:r>
            <a:endParaRPr lang="ru-RU" sz="1800" dirty="0" smtClean="0"/>
          </a:p>
          <a:p>
            <a:pPr marL="0" indent="0">
              <a:buNone/>
            </a:pPr>
            <a:r>
              <a:rPr lang="ru-RU" sz="1800" dirty="0"/>
              <a:t>Тогда левосторонний обход дерева может быть представлен следующим методом, определенным в классе </a:t>
            </a:r>
            <a:r>
              <a:rPr lang="ru-RU" sz="1800" dirty="0" err="1"/>
              <a:t>Tree</a:t>
            </a:r>
            <a:r>
              <a:rPr lang="ru-RU" sz="1800" dirty="0"/>
              <a:t> (структура дерева была описана ранее </a:t>
            </a:r>
            <a:r>
              <a:rPr lang="ru-RU" sz="1800" i="1" dirty="0" smtClean="0"/>
              <a:t>)</a:t>
            </a:r>
            <a:endParaRPr lang="ru-RU" sz="1800" dirty="0"/>
          </a:p>
        </p:txBody>
      </p:sp>
    </p:spTree>
    <p:extLst>
      <p:ext uri="{BB962C8B-B14F-4D97-AF65-F5344CB8AC3E}">
        <p14:creationId xmlns:p14="http://schemas.microsoft.com/office/powerpoint/2010/main" val="3270551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35431"/>
            <a:ext cx="10515600" cy="5541532"/>
          </a:xfrm>
        </p:spPr>
        <p:txBody>
          <a:bodyPr>
            <a:normAutofit fontScale="92500" lnSpcReduction="20000"/>
          </a:bodyPr>
          <a:lstStyle/>
          <a:p>
            <a:pPr marL="0" indent="0">
              <a:buNone/>
            </a:pPr>
            <a:r>
              <a:rPr lang="en-US" dirty="0"/>
              <a:t>template </a:t>
            </a:r>
            <a:r>
              <a:rPr lang="en-US" dirty="0" smtClean="0"/>
              <a:t>class </a:t>
            </a:r>
            <a:r>
              <a:rPr lang="ru-RU" dirty="0"/>
              <a:t>Т&gt; </a:t>
            </a:r>
            <a:endParaRPr lang="ru-RU" dirty="0" smtClean="0"/>
          </a:p>
          <a:p>
            <a:pPr marL="0" indent="0">
              <a:buNone/>
            </a:pPr>
            <a:r>
              <a:rPr lang="en-US" dirty="0" smtClean="0"/>
              <a:t>class </a:t>
            </a:r>
            <a:r>
              <a:rPr lang="en-US" dirty="0"/>
              <a:t>Tree {</a:t>
            </a:r>
          </a:p>
          <a:p>
            <a:pPr marL="0" indent="0">
              <a:buNone/>
            </a:pPr>
            <a:r>
              <a:rPr lang="ru-RU" dirty="0" smtClean="0"/>
              <a:t>	</a:t>
            </a:r>
            <a:r>
              <a:rPr lang="en-US" dirty="0" smtClean="0"/>
              <a:t>// </a:t>
            </a:r>
            <a:r>
              <a:rPr lang="ru-RU" dirty="0"/>
              <a:t>Определение класса для узла дерева </a:t>
            </a:r>
            <a:endParaRPr lang="ru-RU" dirty="0" smtClean="0"/>
          </a:p>
          <a:p>
            <a:pPr marL="0" indent="0">
              <a:buNone/>
            </a:pPr>
            <a:r>
              <a:rPr lang="ru-RU" dirty="0"/>
              <a:t>	</a:t>
            </a:r>
            <a:r>
              <a:rPr lang="en-US" dirty="0" err="1" smtClean="0"/>
              <a:t>struct</a:t>
            </a:r>
            <a:r>
              <a:rPr lang="en-US" dirty="0" smtClean="0"/>
              <a:t> </a:t>
            </a:r>
            <a:r>
              <a:rPr lang="en-US" dirty="0"/>
              <a:t>Node {</a:t>
            </a:r>
          </a:p>
          <a:p>
            <a:pPr marL="0" indent="0">
              <a:buNone/>
            </a:pPr>
            <a:r>
              <a:rPr lang="ru-RU" dirty="0" smtClean="0"/>
              <a:t>	Т </a:t>
            </a:r>
            <a:r>
              <a:rPr lang="en-US" dirty="0"/>
              <a:t>item;	//	</a:t>
            </a:r>
            <a:r>
              <a:rPr lang="ru-RU" dirty="0"/>
              <a:t>содержимое узла</a:t>
            </a:r>
          </a:p>
          <a:p>
            <a:pPr marL="0" indent="0">
              <a:buNone/>
            </a:pPr>
            <a:r>
              <a:rPr lang="ru-RU" dirty="0" smtClean="0"/>
              <a:t>	</a:t>
            </a:r>
            <a:r>
              <a:rPr lang="en-US" dirty="0" smtClean="0"/>
              <a:t>Node </a:t>
            </a:r>
            <a:r>
              <a:rPr lang="en-US" dirty="0"/>
              <a:t>*left;	//	</a:t>
            </a:r>
            <a:r>
              <a:rPr lang="ru-RU" dirty="0"/>
              <a:t>указатель на левое	поддерево</a:t>
            </a:r>
          </a:p>
          <a:p>
            <a:pPr marL="0" indent="0">
              <a:buNone/>
            </a:pPr>
            <a:r>
              <a:rPr lang="ru-RU" dirty="0" smtClean="0"/>
              <a:t>	</a:t>
            </a:r>
            <a:r>
              <a:rPr lang="en-US" dirty="0" smtClean="0"/>
              <a:t>Node </a:t>
            </a:r>
            <a:r>
              <a:rPr lang="en-US" dirty="0"/>
              <a:t>*right;	//	</a:t>
            </a:r>
            <a:r>
              <a:rPr lang="ru-RU" dirty="0"/>
              <a:t>указатель на </a:t>
            </a:r>
            <a:r>
              <a:rPr lang="ru-RU" dirty="0" smtClean="0"/>
              <a:t>правое поддерево</a:t>
            </a:r>
            <a:endParaRPr lang="ru-RU" dirty="0"/>
          </a:p>
          <a:p>
            <a:pPr marL="0" indent="0">
              <a:buNone/>
            </a:pPr>
            <a:r>
              <a:rPr lang="ru-RU" dirty="0" smtClean="0"/>
              <a:t>	// </a:t>
            </a:r>
            <a:r>
              <a:rPr lang="ru-RU" dirty="0"/>
              <a:t>Конструктор узлов дерева:</a:t>
            </a:r>
          </a:p>
          <a:p>
            <a:pPr marL="0" indent="0">
              <a:buNone/>
            </a:pPr>
            <a:r>
              <a:rPr lang="ru-RU" dirty="0" smtClean="0"/>
              <a:t>	</a:t>
            </a:r>
            <a:r>
              <a:rPr lang="en-US" dirty="0" smtClean="0"/>
              <a:t>Node(</a:t>
            </a:r>
            <a:r>
              <a:rPr lang="en-US" dirty="0" err="1" smtClean="0"/>
              <a:t>const</a:t>
            </a:r>
            <a:r>
              <a:rPr lang="en-US" dirty="0" smtClean="0"/>
              <a:t> </a:t>
            </a:r>
            <a:r>
              <a:rPr lang="ru-RU" dirty="0"/>
              <a:t>Т &amp; </a:t>
            </a:r>
            <a:r>
              <a:rPr lang="en-US" dirty="0"/>
              <a:t>item, Node *left = NULL, Node *right = NULL) { </a:t>
            </a:r>
            <a:r>
              <a:rPr lang="ru-RU" dirty="0" smtClean="0"/>
              <a:t>	</a:t>
            </a:r>
            <a:r>
              <a:rPr lang="en-US" dirty="0" smtClean="0"/>
              <a:t>Node</a:t>
            </a:r>
            <a:r>
              <a:rPr lang="en-US" dirty="0"/>
              <a:t>::item = item;</a:t>
            </a:r>
          </a:p>
          <a:p>
            <a:pPr marL="0" indent="0">
              <a:buNone/>
            </a:pPr>
            <a:r>
              <a:rPr lang="ru-RU" dirty="0" smtClean="0"/>
              <a:t>	</a:t>
            </a:r>
            <a:r>
              <a:rPr lang="en-US" dirty="0" smtClean="0"/>
              <a:t>Node</a:t>
            </a:r>
            <a:r>
              <a:rPr lang="en-US" dirty="0"/>
              <a:t>::left = left;</a:t>
            </a:r>
          </a:p>
          <a:p>
            <a:pPr marL="0" indent="0">
              <a:buNone/>
            </a:pPr>
            <a:r>
              <a:rPr lang="ru-RU" dirty="0" smtClean="0"/>
              <a:t>	</a:t>
            </a:r>
            <a:r>
              <a:rPr lang="en-US" dirty="0" smtClean="0"/>
              <a:t>Node</a:t>
            </a:r>
            <a:r>
              <a:rPr lang="en-US" dirty="0"/>
              <a:t>::right = right;</a:t>
            </a:r>
          </a:p>
          <a:p>
            <a:pPr marL="0" indent="0">
              <a:buNone/>
            </a:pPr>
            <a:r>
              <a:rPr lang="ru-RU" dirty="0" smtClean="0"/>
              <a:t>    </a:t>
            </a:r>
            <a:r>
              <a:rPr lang="en-US" dirty="0" smtClean="0"/>
              <a:t>}</a:t>
            </a:r>
            <a:endParaRPr lang="en-US" dirty="0"/>
          </a:p>
          <a:p>
            <a:pPr marL="0" indent="0">
              <a:buNone/>
            </a:pPr>
            <a:r>
              <a:rPr lang="en-US" dirty="0"/>
              <a:t>};</a:t>
            </a:r>
          </a:p>
          <a:p>
            <a:endParaRPr lang="ru-RU" dirty="0"/>
          </a:p>
        </p:txBody>
      </p:sp>
    </p:spTree>
    <p:extLst>
      <p:ext uri="{BB962C8B-B14F-4D97-AF65-F5344CB8AC3E}">
        <p14:creationId xmlns:p14="http://schemas.microsoft.com/office/powerpoint/2010/main" val="6813440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8828"/>
          </a:xfrm>
        </p:spPr>
        <p:txBody>
          <a:bodyPr>
            <a:normAutofit fontScale="90000"/>
          </a:bodyPr>
          <a:lstStyle/>
          <a:p>
            <a:endParaRPr lang="ru-RU" dirty="0"/>
          </a:p>
        </p:txBody>
      </p:sp>
      <p:sp>
        <p:nvSpPr>
          <p:cNvPr id="3" name="Объект 2"/>
          <p:cNvSpPr>
            <a:spLocks noGrp="1"/>
          </p:cNvSpPr>
          <p:nvPr>
            <p:ph idx="1"/>
          </p:nvPr>
        </p:nvSpPr>
        <p:spPr>
          <a:xfrm>
            <a:off x="838200" y="557939"/>
            <a:ext cx="10515600" cy="5619024"/>
          </a:xfrm>
        </p:spPr>
        <p:txBody>
          <a:bodyPr>
            <a:normAutofit fontScale="85000" lnSpcReduction="20000"/>
          </a:bodyPr>
          <a:lstStyle/>
          <a:p>
            <a:pPr marL="0" indent="0">
              <a:buNone/>
            </a:pPr>
            <a:r>
              <a:rPr lang="ru-RU" dirty="0" smtClean="0"/>
              <a:t>	</a:t>
            </a:r>
            <a:r>
              <a:rPr lang="en-US" dirty="0" smtClean="0"/>
              <a:t>Node </a:t>
            </a:r>
            <a:r>
              <a:rPr lang="en-US" dirty="0"/>
              <a:t>*root;	//	</a:t>
            </a:r>
            <a:r>
              <a:rPr lang="ru-RU" dirty="0"/>
              <a:t>Корень дерева</a:t>
            </a:r>
          </a:p>
          <a:p>
            <a:pPr marL="0" indent="0">
              <a:buNone/>
            </a:pPr>
            <a:r>
              <a:rPr lang="en-US" dirty="0"/>
              <a:t>public :</a:t>
            </a:r>
          </a:p>
          <a:p>
            <a:pPr marL="0" indent="0">
              <a:buNone/>
            </a:pPr>
            <a:r>
              <a:rPr lang="ru-RU" dirty="0" smtClean="0"/>
              <a:t>	</a:t>
            </a:r>
            <a:r>
              <a:rPr lang="en-US" dirty="0" smtClean="0"/>
              <a:t>// </a:t>
            </a:r>
            <a:r>
              <a:rPr lang="ru-RU" dirty="0"/>
              <a:t>Обход осуществляется с помощью вспомогательной рекурсивной </a:t>
            </a:r>
            <a:endParaRPr lang="ru-RU" dirty="0" smtClean="0"/>
          </a:p>
          <a:p>
            <a:pPr marL="0" indent="0">
              <a:buNone/>
            </a:pPr>
            <a:r>
              <a:rPr lang="ru-RU" dirty="0"/>
              <a:t>	</a:t>
            </a:r>
            <a:r>
              <a:rPr lang="ru-RU" dirty="0" smtClean="0"/>
              <a:t>// </a:t>
            </a:r>
            <a:r>
              <a:rPr lang="ru-RU" dirty="0"/>
              <a:t>процедуры, описанной ниже в виде метода этого же класса, </a:t>
            </a:r>
            <a:r>
              <a:rPr lang="en-US" dirty="0"/>
              <a:t>void </a:t>
            </a:r>
            <a:r>
              <a:rPr lang="ru-RU" dirty="0" smtClean="0"/>
              <a:t>	</a:t>
            </a:r>
            <a:r>
              <a:rPr lang="en-US" dirty="0" err="1" smtClean="0"/>
              <a:t>traverselnfixLeft</a:t>
            </a:r>
            <a:r>
              <a:rPr lang="en-US" dirty="0" smtClean="0"/>
              <a:t>(Actor&lt;T</a:t>
            </a:r>
            <a:r>
              <a:rPr lang="en-US" dirty="0"/>
              <a:t>&gt; &amp; a) { </a:t>
            </a:r>
            <a:r>
              <a:rPr lang="en-US" dirty="0" err="1"/>
              <a:t>recTraverselnfixLeft</a:t>
            </a:r>
            <a:r>
              <a:rPr lang="en-US" dirty="0"/>
              <a:t>(root, a);</a:t>
            </a:r>
          </a:p>
          <a:p>
            <a:pPr marL="0" indent="0">
              <a:buNone/>
            </a:pPr>
            <a:r>
              <a:rPr lang="ru-RU" dirty="0" smtClean="0"/>
              <a:t>	</a:t>
            </a:r>
            <a:r>
              <a:rPr lang="en-US" dirty="0" smtClean="0"/>
              <a:t>}</a:t>
            </a:r>
            <a:endParaRPr lang="en-US" dirty="0"/>
          </a:p>
          <a:p>
            <a:pPr marL="0" indent="0">
              <a:buNone/>
            </a:pPr>
            <a:r>
              <a:rPr lang="en-US" dirty="0"/>
              <a:t>private :</a:t>
            </a:r>
          </a:p>
          <a:p>
            <a:pPr marL="0" indent="0">
              <a:buNone/>
            </a:pPr>
            <a:r>
              <a:rPr lang="ru-RU" dirty="0" smtClean="0"/>
              <a:t>	</a:t>
            </a:r>
            <a:r>
              <a:rPr lang="en-US" dirty="0" smtClean="0"/>
              <a:t>void </a:t>
            </a:r>
            <a:r>
              <a:rPr lang="en-US" dirty="0" err="1"/>
              <a:t>recTraverselnfixLeft</a:t>
            </a:r>
            <a:r>
              <a:rPr lang="en-US" dirty="0"/>
              <a:t>(Node *</a:t>
            </a:r>
            <a:r>
              <a:rPr lang="en-US" dirty="0" err="1"/>
              <a:t>pNode</a:t>
            </a:r>
            <a:r>
              <a:rPr lang="en-US" dirty="0"/>
              <a:t>, Actor&lt;T&gt; &amp; a);</a:t>
            </a:r>
          </a:p>
          <a:p>
            <a:pPr marL="0" indent="0">
              <a:buNone/>
            </a:pPr>
            <a:r>
              <a:rPr lang="ru-RU" dirty="0" smtClean="0"/>
              <a:t>	</a:t>
            </a:r>
            <a:r>
              <a:rPr lang="en-US" dirty="0" smtClean="0"/>
              <a:t>template </a:t>
            </a:r>
            <a:r>
              <a:rPr lang="en-US" dirty="0"/>
              <a:t>&lt;class T&gt;</a:t>
            </a:r>
          </a:p>
          <a:p>
            <a:pPr marL="0" indent="0">
              <a:buNone/>
            </a:pPr>
            <a:r>
              <a:rPr lang="en-US" dirty="0"/>
              <a:t>void Tree&lt;T&gt;::</a:t>
            </a:r>
            <a:r>
              <a:rPr lang="en-US" dirty="0" err="1"/>
              <a:t>recTraverselnfixLeft</a:t>
            </a:r>
            <a:r>
              <a:rPr lang="en-US" dirty="0"/>
              <a:t>(Node *</a:t>
            </a:r>
            <a:r>
              <a:rPr lang="en-US" dirty="0" err="1"/>
              <a:t>pNode</a:t>
            </a:r>
            <a:r>
              <a:rPr lang="en-US" dirty="0"/>
              <a:t>, Actor&lt;T&gt; &amp; a) { if (</a:t>
            </a:r>
            <a:r>
              <a:rPr lang="en-US" dirty="0" err="1"/>
              <a:t>pNode</a:t>
            </a:r>
            <a:r>
              <a:rPr lang="en-US" dirty="0"/>
              <a:t>) {</a:t>
            </a:r>
          </a:p>
          <a:p>
            <a:pPr marL="0" indent="0">
              <a:buNone/>
            </a:pPr>
            <a:r>
              <a:rPr lang="ru-RU" dirty="0" smtClean="0"/>
              <a:t>	</a:t>
            </a:r>
            <a:r>
              <a:rPr lang="en-US" dirty="0" err="1" smtClean="0"/>
              <a:t>recTraverselnfixLeft</a:t>
            </a:r>
            <a:r>
              <a:rPr lang="en-US" dirty="0" smtClean="0"/>
              <a:t>(</a:t>
            </a:r>
            <a:r>
              <a:rPr lang="en-US" dirty="0" err="1" smtClean="0"/>
              <a:t>pNode</a:t>
            </a:r>
            <a:r>
              <a:rPr lang="en-US" dirty="0" smtClean="0"/>
              <a:t>-</a:t>
            </a:r>
            <a:r>
              <a:rPr lang="en-US" dirty="0"/>
              <a:t>&gt;left, a);	// </a:t>
            </a:r>
            <a:r>
              <a:rPr lang="ru-RU" dirty="0"/>
              <a:t>Обход левого поддерева</a:t>
            </a:r>
          </a:p>
          <a:p>
            <a:pPr marL="0" indent="0">
              <a:buNone/>
            </a:pPr>
            <a:r>
              <a:rPr lang="ru-RU" dirty="0" smtClean="0"/>
              <a:t>	</a:t>
            </a:r>
            <a:r>
              <a:rPr lang="en-US" dirty="0" err="1" smtClean="0"/>
              <a:t>a.action</a:t>
            </a:r>
            <a:r>
              <a:rPr lang="en-US" dirty="0" smtClean="0"/>
              <a:t>(</a:t>
            </a:r>
            <a:r>
              <a:rPr lang="en-US" dirty="0" err="1" smtClean="0"/>
              <a:t>pNode</a:t>
            </a:r>
            <a:r>
              <a:rPr lang="en-US" dirty="0" smtClean="0"/>
              <a:t>-</a:t>
            </a:r>
            <a:r>
              <a:rPr lang="en-US" dirty="0"/>
              <a:t>&gt;item);	// </a:t>
            </a:r>
            <a:r>
              <a:rPr lang="ru-RU" dirty="0"/>
              <a:t>Обход узла</a:t>
            </a:r>
          </a:p>
          <a:p>
            <a:pPr marL="0" indent="0">
              <a:buNone/>
            </a:pPr>
            <a:r>
              <a:rPr lang="ru-RU" dirty="0" smtClean="0"/>
              <a:t>	</a:t>
            </a:r>
            <a:r>
              <a:rPr lang="en-US" dirty="0" err="1" smtClean="0"/>
              <a:t>recTraverselnfixLeft</a:t>
            </a:r>
            <a:r>
              <a:rPr lang="en-US" dirty="0" smtClean="0"/>
              <a:t>(</a:t>
            </a:r>
            <a:r>
              <a:rPr lang="en-US" dirty="0" err="1" smtClean="0"/>
              <a:t>pNode</a:t>
            </a:r>
            <a:r>
              <a:rPr lang="en-US" dirty="0" smtClean="0"/>
              <a:t>-</a:t>
            </a:r>
            <a:r>
              <a:rPr lang="en-US" dirty="0"/>
              <a:t>&gt;right, a); // </a:t>
            </a:r>
            <a:r>
              <a:rPr lang="ru-RU" dirty="0"/>
              <a:t>Обход правого поддерева</a:t>
            </a:r>
          </a:p>
          <a:p>
            <a:pPr marL="0" indent="0">
              <a:buNone/>
            </a:pPr>
            <a:r>
              <a:rPr lang="ru-RU" dirty="0" smtClean="0"/>
              <a:t>  }</a:t>
            </a:r>
            <a:endParaRPr lang="ru-RU" dirty="0"/>
          </a:p>
          <a:p>
            <a:pPr marL="0" indent="0">
              <a:buNone/>
            </a:pPr>
            <a:r>
              <a:rPr lang="ru-RU" dirty="0"/>
              <a:t>}</a:t>
            </a:r>
          </a:p>
          <a:p>
            <a:endParaRPr lang="ru-RU" dirty="0"/>
          </a:p>
        </p:txBody>
      </p:sp>
    </p:spTree>
    <p:extLst>
      <p:ext uri="{BB962C8B-B14F-4D97-AF65-F5344CB8AC3E}">
        <p14:creationId xmlns:p14="http://schemas.microsoft.com/office/powerpoint/2010/main" val="29724555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lstStyle/>
          <a:p>
            <a:r>
              <a:rPr lang="ru-RU" dirty="0"/>
              <a:t>Алгоритм очень прост и его реализация не требует никаких комментариев. Заметим лишь, что если дерево велико, то на организацию рекурсивных вызовов может потребоваться большое количество памяти стека вызовов процедур. При описании остальных алгоритмов для хранения промежуточной информации в процессе обхода мы используем явно описанные структуры данных, представленные ниже абстрактным стеком и абстрактной очередью.</a:t>
            </a:r>
          </a:p>
        </p:txBody>
      </p:sp>
    </p:spTree>
    <p:extLst>
      <p:ext uri="{BB962C8B-B14F-4D97-AF65-F5344CB8AC3E}">
        <p14:creationId xmlns:p14="http://schemas.microsoft.com/office/powerpoint/2010/main" val="34122494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19932"/>
            <a:ext cx="10515600" cy="5557031"/>
          </a:xfrm>
        </p:spPr>
        <p:txBody>
          <a:bodyPr/>
          <a:lstStyle/>
          <a:p>
            <a:r>
              <a:rPr lang="ru-RU" dirty="0"/>
              <a:t>Второй из рассматриваемых нами алгоритмов — это обход сверху вниз, реализованный в виде внутреннего итератора с хранением промежуточной информации в стеке. Это практически тот же самый алгоритм, который был реализован нами для левостороннего обхода с помощью рекурсивной функции, но в нем теперь вместо рекурсии используется стек указателей на узлы дерева. В этом стеке хранится та же информация, которая при рекурсии хранится в стеке вызовов функций. За счет явного использования стека удается несколько сэкономить память, поскольку в данном случае в нем хранится только необходимая информация.</a:t>
            </a:r>
          </a:p>
        </p:txBody>
      </p:sp>
    </p:spTree>
    <p:extLst>
      <p:ext uri="{BB962C8B-B14F-4D97-AF65-F5344CB8AC3E}">
        <p14:creationId xmlns:p14="http://schemas.microsoft.com/office/powerpoint/2010/main" val="5119362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1817"/>
          </a:xfrm>
        </p:spPr>
        <p:txBody>
          <a:bodyPr>
            <a:normAutofit fontScale="90000"/>
          </a:bodyPr>
          <a:lstStyle/>
          <a:p>
            <a:endParaRPr lang="ru-RU" dirty="0"/>
          </a:p>
        </p:txBody>
      </p:sp>
      <p:sp>
        <p:nvSpPr>
          <p:cNvPr id="3" name="Объект 2"/>
          <p:cNvSpPr>
            <a:spLocks noGrp="1"/>
          </p:cNvSpPr>
          <p:nvPr>
            <p:ph idx="1"/>
          </p:nvPr>
        </p:nvSpPr>
        <p:spPr>
          <a:xfrm>
            <a:off x="838200" y="697424"/>
            <a:ext cx="10515600" cy="5479539"/>
          </a:xfrm>
        </p:spPr>
        <p:txBody>
          <a:bodyPr/>
          <a:lstStyle/>
          <a:p>
            <a:r>
              <a:rPr lang="ru-RU" dirty="0"/>
              <a:t>Алгоритм можно описать следующим образом. Для того чтобы обойти некоторое поддерево, сначала пройдем корень этого поддерева, затем спустимся в его левое поддерево, а правое поддерево запомним в стеке. Если левое поддерево пусто, то можно сразу спускаться в правое поддерево вместо того, чтобы запоминать его в стеке. Если оба поддерева пусты, то очередное поддерево надо извлечь из стека. В следующей таблице </a:t>
            </a:r>
            <a:r>
              <a:rPr lang="ru-RU" dirty="0" smtClean="0"/>
              <a:t> </a:t>
            </a:r>
            <a:r>
              <a:rPr lang="ru-RU" dirty="0"/>
              <a:t>представлены последовательные стадии обхода дерева, изображенного на </a:t>
            </a:r>
            <a:r>
              <a:rPr lang="ru-RU" dirty="0" smtClean="0"/>
              <a:t>прошлом рисунке, </a:t>
            </a:r>
            <a:r>
              <a:rPr lang="ru-RU" dirty="0"/>
              <a:t>при этом на каждом шаге показаны текущая вершина и вершины поддеревьев, хранящихся в стеке. Дно стека обозначено символом "[", а вершина— </a:t>
            </a:r>
            <a:r>
              <a:rPr lang="ru-RU" dirty="0" smtClean="0"/>
              <a:t>символом )</a:t>
            </a:r>
            <a:endParaRPr lang="ru-RU" dirty="0"/>
          </a:p>
        </p:txBody>
      </p:sp>
    </p:spTree>
    <p:extLst>
      <p:ext uri="{BB962C8B-B14F-4D97-AF65-F5344CB8AC3E}">
        <p14:creationId xmlns:p14="http://schemas.microsoft.com/office/powerpoint/2010/main" val="9063006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5269424" y="686648"/>
            <a:ext cx="6084376" cy="5180519"/>
          </a:xfrm>
          <a:prstGeom prst="rect">
            <a:avLst/>
          </a:prstGeom>
        </p:spPr>
      </p:pic>
      <p:pic>
        <p:nvPicPr>
          <p:cNvPr id="5" name="Рисунок 4"/>
          <p:cNvPicPr>
            <a:picLocks noChangeAspect="1"/>
          </p:cNvPicPr>
          <p:nvPr/>
        </p:nvPicPr>
        <p:blipFill>
          <a:blip r:embed="rId3"/>
          <a:stretch>
            <a:fillRect/>
          </a:stretch>
        </p:blipFill>
        <p:spPr>
          <a:xfrm>
            <a:off x="414946" y="1348353"/>
            <a:ext cx="4600637" cy="3657600"/>
          </a:xfrm>
          <a:prstGeom prst="rect">
            <a:avLst/>
          </a:prstGeom>
        </p:spPr>
      </p:pic>
    </p:spTree>
    <p:extLst>
      <p:ext uri="{BB962C8B-B14F-4D97-AF65-F5344CB8AC3E}">
        <p14:creationId xmlns:p14="http://schemas.microsoft.com/office/powerpoint/2010/main" val="4069938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66427"/>
            <a:ext cx="10515600" cy="5510536"/>
          </a:xfrm>
        </p:spPr>
        <p:txBody>
          <a:bodyPr/>
          <a:lstStyle/>
          <a:p>
            <a:r>
              <a:rPr lang="ru-RU" dirty="0"/>
              <a:t>В листинге </a:t>
            </a:r>
            <a:r>
              <a:rPr lang="ru-RU" dirty="0" smtClean="0"/>
              <a:t>приведено </a:t>
            </a:r>
            <a:r>
              <a:rPr lang="ru-RU" dirty="0"/>
              <a:t>описание внутреннего итератора в виде метода уже использовавшегося нами шаблона классов </a:t>
            </a:r>
            <a:r>
              <a:rPr lang="ru-RU" dirty="0" err="1"/>
              <a:t>Tree</a:t>
            </a:r>
            <a:r>
              <a:rPr lang="ru-RU" dirty="0"/>
              <a:t>. При этом считается, что также задано описание интерфейса </a:t>
            </a:r>
            <a:r>
              <a:rPr lang="ru-RU" dirty="0" err="1"/>
              <a:t>Actor</a:t>
            </a:r>
            <a:r>
              <a:rPr lang="ru-RU" dirty="0"/>
              <a:t> для организации внутренней итерации и сделаны все необходимые описания классов для работы со </a:t>
            </a:r>
            <a:r>
              <a:rPr lang="ru-RU" dirty="0" smtClean="0"/>
              <a:t>стеком. </a:t>
            </a:r>
            <a:endParaRPr lang="ru-RU" dirty="0"/>
          </a:p>
        </p:txBody>
      </p:sp>
    </p:spTree>
    <p:extLst>
      <p:ext uri="{BB962C8B-B14F-4D97-AF65-F5344CB8AC3E}">
        <p14:creationId xmlns:p14="http://schemas.microsoft.com/office/powerpoint/2010/main" val="4873059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56285"/>
          </a:xfrm>
        </p:spPr>
        <p:txBody>
          <a:bodyPr>
            <a:normAutofit fontScale="90000"/>
          </a:bodyPr>
          <a:lstStyle/>
          <a:p>
            <a:pPr algn="ctr"/>
            <a:r>
              <a:rPr lang="ru-RU" sz="2800" dirty="0" smtClean="0"/>
              <a:t>Листинг. </a:t>
            </a:r>
            <a:r>
              <a:rPr lang="ru-RU" sz="2800" dirty="0"/>
              <a:t>Нисходящий обход дерева с хранением узлов в стеке</a:t>
            </a:r>
          </a:p>
        </p:txBody>
      </p:sp>
      <p:sp>
        <p:nvSpPr>
          <p:cNvPr id="3" name="Объект 2"/>
          <p:cNvSpPr>
            <a:spLocks noGrp="1"/>
          </p:cNvSpPr>
          <p:nvPr>
            <p:ph idx="1"/>
          </p:nvPr>
        </p:nvSpPr>
        <p:spPr>
          <a:xfrm>
            <a:off x="838200" y="821410"/>
            <a:ext cx="10515600" cy="5355553"/>
          </a:xfrm>
        </p:spPr>
        <p:txBody>
          <a:bodyPr>
            <a:normAutofit fontScale="62500" lnSpcReduction="20000"/>
          </a:bodyPr>
          <a:lstStyle/>
          <a:p>
            <a:pPr marL="0" indent="0">
              <a:buNone/>
            </a:pPr>
            <a:r>
              <a:rPr lang="en-US" dirty="0"/>
              <a:t>template &lt;class </a:t>
            </a:r>
            <a:r>
              <a:rPr lang="ru-RU" dirty="0"/>
              <a:t>Т&gt; </a:t>
            </a:r>
            <a:endParaRPr lang="ru-RU" dirty="0" smtClean="0"/>
          </a:p>
          <a:p>
            <a:pPr marL="0" indent="0">
              <a:buNone/>
            </a:pPr>
            <a:r>
              <a:rPr lang="en-US" dirty="0" smtClean="0"/>
              <a:t>class </a:t>
            </a:r>
            <a:r>
              <a:rPr lang="en-US" dirty="0"/>
              <a:t>Tree {</a:t>
            </a:r>
          </a:p>
          <a:p>
            <a:pPr marL="0" indent="0">
              <a:buNone/>
            </a:pPr>
            <a:r>
              <a:rPr lang="en-US" dirty="0"/>
              <a:t>public :</a:t>
            </a:r>
          </a:p>
          <a:p>
            <a:pPr marL="0" indent="0">
              <a:buNone/>
            </a:pPr>
            <a:r>
              <a:rPr lang="en-US" dirty="0" smtClean="0"/>
              <a:t>/*******************************************************</a:t>
            </a:r>
            <a:endParaRPr lang="en-US" dirty="0"/>
          </a:p>
          <a:p>
            <a:pPr marL="0" indent="0">
              <a:buNone/>
            </a:pPr>
            <a:r>
              <a:rPr lang="en-US" dirty="0"/>
              <a:t>*	</a:t>
            </a:r>
            <a:r>
              <a:rPr lang="ru-RU" dirty="0"/>
              <a:t>Внутренний итератор для нисходящего</a:t>
            </a:r>
          </a:p>
          <a:p>
            <a:pPr marL="0" indent="0">
              <a:buNone/>
            </a:pPr>
            <a:r>
              <a:rPr lang="ru-RU" dirty="0"/>
              <a:t>*	обхода с хранением узлов в стеке</a:t>
            </a:r>
          </a:p>
          <a:p>
            <a:pPr marL="0" indent="0">
              <a:buNone/>
            </a:pPr>
            <a:r>
              <a:rPr lang="en-US" dirty="0" smtClean="0"/>
              <a:t>*******************************************************</a:t>
            </a:r>
            <a:r>
              <a:rPr lang="ru-RU" dirty="0" smtClean="0"/>
              <a:t>/</a:t>
            </a:r>
            <a:endParaRPr lang="en-US" dirty="0"/>
          </a:p>
          <a:p>
            <a:pPr marL="0" indent="0">
              <a:buNone/>
            </a:pPr>
            <a:r>
              <a:rPr lang="en-US" dirty="0" smtClean="0"/>
              <a:t>void </a:t>
            </a:r>
            <a:r>
              <a:rPr lang="en-US" dirty="0" err="1"/>
              <a:t>traverseUpDown</a:t>
            </a:r>
            <a:r>
              <a:rPr lang="en-US" dirty="0"/>
              <a:t>(Actor&lt;T&gt; &amp; actor);</a:t>
            </a:r>
          </a:p>
          <a:p>
            <a:pPr marL="0" indent="0">
              <a:buNone/>
            </a:pPr>
            <a:r>
              <a:rPr lang="en-US" dirty="0"/>
              <a:t>template &lt;class T&gt;</a:t>
            </a:r>
          </a:p>
          <a:p>
            <a:pPr marL="0" indent="0">
              <a:buNone/>
            </a:pPr>
            <a:r>
              <a:rPr lang="en-US" dirty="0"/>
              <a:t>void Tree&lt;T&gt;::</a:t>
            </a:r>
            <a:r>
              <a:rPr lang="en-US" dirty="0" err="1"/>
              <a:t>traverseUpDown</a:t>
            </a:r>
            <a:r>
              <a:rPr lang="en-US" dirty="0"/>
              <a:t>(Actor&lt;T&gt; &amp; actor) {</a:t>
            </a:r>
          </a:p>
          <a:p>
            <a:pPr marL="0" indent="0">
              <a:buNone/>
            </a:pPr>
            <a:r>
              <a:rPr lang="en-US" dirty="0"/>
              <a:t>// </a:t>
            </a:r>
            <a:r>
              <a:rPr lang="ru-RU" dirty="0"/>
              <a:t>Стек для хранения узлов; для определенности считаем, что </a:t>
            </a:r>
            <a:endParaRPr lang="ru-RU" dirty="0" smtClean="0"/>
          </a:p>
          <a:p>
            <a:pPr marL="0" indent="0">
              <a:buNone/>
            </a:pPr>
            <a:r>
              <a:rPr lang="ru-RU" dirty="0" smtClean="0"/>
              <a:t>//</a:t>
            </a:r>
            <a:r>
              <a:rPr lang="ru-RU" dirty="0"/>
              <a:t>в качестве реализации стека выбирается </a:t>
            </a:r>
            <a:r>
              <a:rPr lang="en-US" dirty="0" err="1"/>
              <a:t>ListStack</a:t>
            </a:r>
            <a:r>
              <a:rPr lang="en-US" dirty="0"/>
              <a:t> - </a:t>
            </a:r>
            <a:r>
              <a:rPr lang="ru-RU" dirty="0"/>
              <a:t>стек,</a:t>
            </a:r>
          </a:p>
          <a:p>
            <a:pPr marL="0" indent="0">
              <a:buNone/>
            </a:pPr>
            <a:r>
              <a:rPr lang="ru-RU" dirty="0"/>
              <a:t>// реализованный в виде списка элементов.</a:t>
            </a:r>
          </a:p>
          <a:p>
            <a:pPr marL="0" indent="0">
              <a:buNone/>
            </a:pPr>
            <a:r>
              <a:rPr lang="en-US" dirty="0" err="1"/>
              <a:t>ListStack</a:t>
            </a:r>
            <a:r>
              <a:rPr lang="en-US" dirty="0"/>
              <a:t>&lt;Node*&gt; stack;</a:t>
            </a:r>
          </a:p>
          <a:p>
            <a:pPr marL="0" indent="0">
              <a:buNone/>
            </a:pPr>
            <a:r>
              <a:rPr lang="en-US" dirty="0"/>
              <a:t>// </a:t>
            </a:r>
            <a:r>
              <a:rPr lang="ru-RU" dirty="0"/>
              <a:t>Текущая вершина:</a:t>
            </a:r>
          </a:p>
          <a:p>
            <a:pPr marL="0" indent="0">
              <a:buNone/>
            </a:pPr>
            <a:r>
              <a:rPr lang="en-US" dirty="0"/>
              <a:t>Node *current = root;</a:t>
            </a:r>
          </a:p>
          <a:p>
            <a:endParaRPr lang="ru-RU" dirty="0"/>
          </a:p>
        </p:txBody>
      </p:sp>
    </p:spTree>
    <p:extLst>
      <p:ext uri="{BB962C8B-B14F-4D97-AF65-F5344CB8AC3E}">
        <p14:creationId xmlns:p14="http://schemas.microsoft.com/office/powerpoint/2010/main" val="7324322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712922"/>
            <a:ext cx="10515600" cy="5464041"/>
          </a:xfrm>
        </p:spPr>
        <p:txBody>
          <a:bodyPr>
            <a:normAutofit fontScale="77500" lnSpcReduction="20000"/>
          </a:bodyPr>
          <a:lstStyle/>
          <a:p>
            <a:pPr marL="0" indent="0">
              <a:spcBef>
                <a:spcPts val="0"/>
              </a:spcBef>
              <a:buNone/>
            </a:pPr>
            <a:r>
              <a:rPr lang="ru-RU" dirty="0"/>
              <a:t>// Основной цикл </a:t>
            </a:r>
            <a:r>
              <a:rPr lang="en-US" dirty="0"/>
              <a:t>for (;;) {</a:t>
            </a:r>
          </a:p>
          <a:p>
            <a:pPr marL="0" indent="0">
              <a:spcBef>
                <a:spcPts val="0"/>
              </a:spcBef>
              <a:buNone/>
            </a:pPr>
            <a:r>
              <a:rPr lang="en-US" dirty="0"/>
              <a:t>//	</a:t>
            </a:r>
            <a:r>
              <a:rPr lang="ru-RU" dirty="0"/>
              <a:t>Обходим текущую вершину</a:t>
            </a:r>
          </a:p>
          <a:p>
            <a:pPr marL="0" indent="0">
              <a:spcBef>
                <a:spcPts val="0"/>
              </a:spcBef>
              <a:buNone/>
            </a:pPr>
            <a:r>
              <a:rPr lang="en-US" dirty="0" err="1"/>
              <a:t>actor.action</a:t>
            </a:r>
            <a:r>
              <a:rPr lang="en-US" dirty="0"/>
              <a:t>(current-&gt;item);</a:t>
            </a:r>
          </a:p>
          <a:p>
            <a:pPr marL="0" indent="0">
              <a:spcBef>
                <a:spcPts val="0"/>
              </a:spcBef>
              <a:buNone/>
            </a:pPr>
            <a:r>
              <a:rPr lang="en-US" dirty="0"/>
              <a:t>//	</a:t>
            </a:r>
            <a:r>
              <a:rPr lang="ru-RU" dirty="0"/>
              <a:t>Переходим к следующему узлу</a:t>
            </a:r>
          </a:p>
          <a:p>
            <a:pPr marL="0" indent="0">
              <a:spcBef>
                <a:spcPts val="0"/>
              </a:spcBef>
              <a:buNone/>
            </a:pPr>
            <a:r>
              <a:rPr lang="en-US" dirty="0"/>
              <a:t>if (current-&gt;right != NULL &amp;&amp; current-&gt;left != NULL) { </a:t>
            </a:r>
            <a:endParaRPr lang="ru-RU" dirty="0" smtClean="0"/>
          </a:p>
          <a:p>
            <a:pPr marL="0" indent="0">
              <a:spcBef>
                <a:spcPts val="0"/>
              </a:spcBef>
              <a:buNone/>
            </a:pPr>
            <a:r>
              <a:rPr lang="en-US" dirty="0" err="1" smtClean="0"/>
              <a:t>stack.push</a:t>
            </a:r>
            <a:r>
              <a:rPr lang="en-US" dirty="0" smtClean="0"/>
              <a:t>(current-</a:t>
            </a:r>
            <a:r>
              <a:rPr lang="en-US" dirty="0"/>
              <a:t>&gt;right); </a:t>
            </a:r>
            <a:endParaRPr lang="ru-RU" dirty="0" smtClean="0"/>
          </a:p>
          <a:p>
            <a:pPr marL="0" indent="0">
              <a:spcBef>
                <a:spcPts val="0"/>
              </a:spcBef>
              <a:buNone/>
            </a:pPr>
            <a:r>
              <a:rPr lang="en-US" dirty="0" smtClean="0"/>
              <a:t>current </a:t>
            </a:r>
            <a:r>
              <a:rPr lang="en-US" dirty="0"/>
              <a:t>= current-&gt;left;</a:t>
            </a:r>
          </a:p>
          <a:p>
            <a:pPr marL="0" indent="0">
              <a:spcBef>
                <a:spcPts val="0"/>
              </a:spcBef>
              <a:buNone/>
            </a:pPr>
            <a:r>
              <a:rPr lang="en-US" dirty="0"/>
              <a:t>} else if (current-&gt;left != NULL) { </a:t>
            </a:r>
            <a:endParaRPr lang="ru-RU" dirty="0" smtClean="0"/>
          </a:p>
          <a:p>
            <a:pPr marL="0" indent="0">
              <a:spcBef>
                <a:spcPts val="0"/>
              </a:spcBef>
              <a:buNone/>
            </a:pPr>
            <a:r>
              <a:rPr lang="en-US" dirty="0" smtClean="0"/>
              <a:t>current </a:t>
            </a:r>
            <a:r>
              <a:rPr lang="en-US" dirty="0"/>
              <a:t>= current-&gt;left;</a:t>
            </a:r>
          </a:p>
          <a:p>
            <a:pPr marL="0" indent="0">
              <a:spcBef>
                <a:spcPts val="0"/>
              </a:spcBef>
              <a:buNone/>
            </a:pPr>
            <a:r>
              <a:rPr lang="en-US" dirty="0"/>
              <a:t>} else if (current-&gt;right != NULL) { </a:t>
            </a:r>
            <a:endParaRPr lang="ru-RU" dirty="0" smtClean="0"/>
          </a:p>
          <a:p>
            <a:pPr marL="0" indent="0">
              <a:spcBef>
                <a:spcPts val="0"/>
              </a:spcBef>
              <a:buNone/>
            </a:pPr>
            <a:r>
              <a:rPr lang="en-US" dirty="0" smtClean="0"/>
              <a:t>current </a:t>
            </a:r>
            <a:r>
              <a:rPr lang="en-US" dirty="0"/>
              <a:t>= current-&gt;right;</a:t>
            </a:r>
          </a:p>
          <a:p>
            <a:pPr marL="0" indent="0">
              <a:spcBef>
                <a:spcPts val="0"/>
              </a:spcBef>
              <a:buNone/>
            </a:pPr>
            <a:r>
              <a:rPr lang="en-US" dirty="0"/>
              <a:t>} else try {</a:t>
            </a:r>
          </a:p>
          <a:p>
            <a:pPr marL="0" indent="0">
              <a:spcBef>
                <a:spcPts val="0"/>
              </a:spcBef>
              <a:buNone/>
            </a:pPr>
            <a:r>
              <a:rPr lang="en-US" dirty="0"/>
              <a:t>//	</a:t>
            </a:r>
            <a:r>
              <a:rPr lang="ru-RU" dirty="0"/>
              <a:t>или пытаемся извлечь очередную вершину из стека</a:t>
            </a:r>
          </a:p>
          <a:p>
            <a:pPr marL="0" indent="0">
              <a:spcBef>
                <a:spcPts val="0"/>
              </a:spcBef>
              <a:buNone/>
            </a:pPr>
            <a:r>
              <a:rPr lang="en-US" dirty="0"/>
              <a:t>current = </a:t>
            </a:r>
            <a:r>
              <a:rPr lang="en-US" dirty="0" err="1"/>
              <a:t>stack.top</a:t>
            </a:r>
            <a:r>
              <a:rPr lang="en-US" dirty="0"/>
              <a:t>(); </a:t>
            </a:r>
            <a:endParaRPr lang="ru-RU" dirty="0" smtClean="0"/>
          </a:p>
          <a:p>
            <a:pPr marL="0" indent="0">
              <a:spcBef>
                <a:spcPts val="0"/>
              </a:spcBef>
              <a:buNone/>
            </a:pPr>
            <a:r>
              <a:rPr lang="en-US" dirty="0" err="1" smtClean="0"/>
              <a:t>stack.pop</a:t>
            </a:r>
            <a:r>
              <a:rPr lang="en-US" dirty="0"/>
              <a:t>();</a:t>
            </a:r>
          </a:p>
          <a:p>
            <a:pPr marL="0" indent="0">
              <a:spcBef>
                <a:spcPts val="0"/>
              </a:spcBef>
              <a:buNone/>
            </a:pPr>
            <a:r>
              <a:rPr lang="en-US" dirty="0"/>
              <a:t>} catch (</a:t>
            </a:r>
            <a:r>
              <a:rPr lang="en-US" dirty="0" err="1"/>
              <a:t>StackUnderflow</a:t>
            </a:r>
            <a:r>
              <a:rPr lang="en-US" dirty="0"/>
              <a:t> &amp; ex) {</a:t>
            </a:r>
          </a:p>
          <a:p>
            <a:pPr marL="0" indent="0">
              <a:spcBef>
                <a:spcPts val="0"/>
              </a:spcBef>
              <a:buNone/>
            </a:pPr>
            <a:r>
              <a:rPr lang="en-US" dirty="0"/>
              <a:t>//	 </a:t>
            </a:r>
            <a:r>
              <a:rPr lang="ru-RU" dirty="0"/>
              <a:t>Стек пуст, заканчиваем работу цикла и функции</a:t>
            </a:r>
          </a:p>
          <a:p>
            <a:pPr marL="0" indent="0">
              <a:spcBef>
                <a:spcPts val="0"/>
              </a:spcBef>
              <a:buNone/>
            </a:pPr>
            <a:r>
              <a:rPr lang="en-US" dirty="0"/>
              <a:t>break;</a:t>
            </a:r>
          </a:p>
          <a:p>
            <a:pPr marL="0" indent="0">
              <a:spcBef>
                <a:spcPts val="0"/>
              </a:spcBef>
              <a:buNone/>
            </a:pPr>
            <a:r>
              <a:rPr lang="en-US" dirty="0"/>
              <a:t>}</a:t>
            </a:r>
          </a:p>
          <a:p>
            <a:pPr marL="0" indent="0">
              <a:spcBef>
                <a:spcPts val="0"/>
              </a:spcBef>
              <a:buNone/>
            </a:pPr>
            <a:r>
              <a:rPr lang="en-US" dirty="0"/>
              <a:t>}</a:t>
            </a:r>
          </a:p>
          <a:p>
            <a:pPr marL="0" indent="0">
              <a:spcBef>
                <a:spcPts val="0"/>
              </a:spcBef>
              <a:buNone/>
            </a:pPr>
            <a:r>
              <a:rPr lang="en-US" dirty="0"/>
              <a:t>}</a:t>
            </a:r>
          </a:p>
          <a:p>
            <a:pPr>
              <a:spcBef>
                <a:spcPts val="0"/>
              </a:spcBef>
            </a:pPr>
            <a:endParaRPr lang="ru-RU" dirty="0"/>
          </a:p>
        </p:txBody>
      </p:sp>
    </p:spTree>
    <p:extLst>
      <p:ext uri="{BB962C8B-B14F-4D97-AF65-F5344CB8AC3E}">
        <p14:creationId xmlns:p14="http://schemas.microsoft.com/office/powerpoint/2010/main" val="42435439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319"/>
          </a:xfrm>
        </p:spPr>
        <p:txBody>
          <a:bodyPr>
            <a:normAutofit fontScale="90000"/>
          </a:bodyPr>
          <a:lstStyle/>
          <a:p>
            <a:endParaRPr lang="ru-RU" dirty="0"/>
          </a:p>
        </p:txBody>
      </p:sp>
      <p:sp>
        <p:nvSpPr>
          <p:cNvPr id="3" name="Объект 2"/>
          <p:cNvSpPr>
            <a:spLocks noGrp="1"/>
          </p:cNvSpPr>
          <p:nvPr>
            <p:ph idx="1"/>
          </p:nvPr>
        </p:nvSpPr>
        <p:spPr>
          <a:xfrm>
            <a:off x="838200" y="681925"/>
            <a:ext cx="10515600" cy="5495038"/>
          </a:xfrm>
        </p:spPr>
        <p:txBody>
          <a:bodyPr>
            <a:normAutofit fontScale="85000" lnSpcReduction="20000"/>
          </a:bodyPr>
          <a:lstStyle/>
          <a:p>
            <a:pPr marL="0" indent="0">
              <a:buNone/>
            </a:pPr>
            <a:r>
              <a:rPr lang="ru-RU" dirty="0"/>
              <a:t>Если t — дерево типа </a:t>
            </a:r>
            <a:r>
              <a:rPr lang="ru-RU" dirty="0" err="1"/>
              <a:t>Tree</a:t>
            </a:r>
            <a:r>
              <a:rPr lang="ru-RU" dirty="0"/>
              <a:t>&lt;</a:t>
            </a:r>
            <a:r>
              <a:rPr lang="ru-RU" dirty="0" err="1"/>
              <a:t>char</a:t>
            </a:r>
            <a:r>
              <a:rPr lang="ru-RU" dirty="0"/>
              <a:t>&gt;, содержащее в узлах символы, как показано на </a:t>
            </a:r>
            <a:r>
              <a:rPr lang="ru-RU" dirty="0" smtClean="0"/>
              <a:t>рисунке, </a:t>
            </a:r>
            <a:r>
              <a:rPr lang="ru-RU" dirty="0"/>
              <a:t>то можно распечатать узлы дерева, если определить в качестве действия, выполняемого в процессе итерации, следующую функцию</a:t>
            </a:r>
            <a:r>
              <a:rPr lang="ru-RU" dirty="0" smtClean="0"/>
              <a:t>:</a:t>
            </a:r>
          </a:p>
          <a:p>
            <a:pPr marL="0" indent="0">
              <a:buNone/>
            </a:pPr>
            <a:r>
              <a:rPr lang="en-US" b="1" dirty="0"/>
              <a:t>class Printer : public Actor&lt;char&gt; { public :</a:t>
            </a:r>
            <a:endParaRPr lang="ru-RU" b="1" dirty="0"/>
          </a:p>
          <a:p>
            <a:pPr marL="0" indent="0">
              <a:buNone/>
            </a:pPr>
            <a:r>
              <a:rPr lang="en-US" dirty="0"/>
              <a:t>void </a:t>
            </a:r>
            <a:r>
              <a:rPr lang="en-US" b="1" dirty="0"/>
              <a:t>action</a:t>
            </a:r>
            <a:r>
              <a:rPr lang="en-US" dirty="0"/>
              <a:t>(char </a:t>
            </a:r>
            <a:r>
              <a:rPr lang="en-US" b="1" dirty="0"/>
              <a:t>&amp; c) { </a:t>
            </a:r>
            <a:r>
              <a:rPr lang="en-US" b="1" dirty="0" err="1"/>
              <a:t>cout</a:t>
            </a:r>
            <a:r>
              <a:rPr lang="en-US" b="1" dirty="0"/>
              <a:t> </a:t>
            </a:r>
            <a:r>
              <a:rPr lang="en-US" b="1" dirty="0" smtClean="0"/>
              <a:t>&lt;&lt; </a:t>
            </a:r>
            <a:r>
              <a:rPr lang="en-US" b="1" dirty="0"/>
              <a:t>c; }</a:t>
            </a:r>
            <a:endParaRPr lang="ru-RU" b="1" dirty="0"/>
          </a:p>
          <a:p>
            <a:pPr marL="0" indent="0">
              <a:buNone/>
            </a:pPr>
            <a:r>
              <a:rPr lang="ru-RU" b="1" dirty="0"/>
              <a:t>};</a:t>
            </a:r>
          </a:p>
          <a:p>
            <a:pPr marL="0" indent="0">
              <a:buNone/>
            </a:pPr>
            <a:r>
              <a:rPr lang="ru-RU" b="1" dirty="0"/>
              <a:t>и затем инициировать обход дерева с помощью обращения к методу</a:t>
            </a:r>
          </a:p>
          <a:p>
            <a:pPr marL="0" indent="0">
              <a:buNone/>
            </a:pPr>
            <a:r>
              <a:rPr lang="en-US" b="1" dirty="0"/>
              <a:t>t</a:t>
            </a:r>
            <a:r>
              <a:rPr lang="ru-RU" b="1" dirty="0"/>
              <a:t>г</a:t>
            </a:r>
            <a:r>
              <a:rPr lang="en-US" b="1" dirty="0" err="1"/>
              <a:t>ave</a:t>
            </a:r>
            <a:r>
              <a:rPr lang="ru-RU" b="1" dirty="0"/>
              <a:t>г</a:t>
            </a:r>
            <a:r>
              <a:rPr lang="en-US" b="1" dirty="0" err="1"/>
              <a:t>seUpDown</a:t>
            </a:r>
            <a:r>
              <a:rPr lang="en-US" b="1" dirty="0"/>
              <a:t>:</a:t>
            </a:r>
            <a:endParaRPr lang="ru-RU" b="1" dirty="0"/>
          </a:p>
          <a:p>
            <a:pPr marL="0" indent="0">
              <a:buNone/>
            </a:pPr>
            <a:r>
              <a:rPr lang="en-US" b="1" dirty="0" err="1"/>
              <a:t>t.traverseUpDown</a:t>
            </a:r>
            <a:r>
              <a:rPr lang="en-US" dirty="0"/>
              <a:t>(new </a:t>
            </a:r>
            <a:r>
              <a:rPr lang="en-US" b="1" dirty="0"/>
              <a:t>Printer());</a:t>
            </a:r>
            <a:endParaRPr lang="ru-RU" b="1" dirty="0"/>
          </a:p>
          <a:p>
            <a:pPr marL="0" indent="0">
              <a:buNone/>
            </a:pPr>
            <a:r>
              <a:rPr lang="ru-RU" b="1" dirty="0"/>
              <a:t>Такой оператор вызовет печать следующей строки:</a:t>
            </a:r>
          </a:p>
          <a:p>
            <a:pPr marL="0" indent="0">
              <a:buNone/>
            </a:pPr>
            <a:r>
              <a:rPr lang="en-US" b="1" dirty="0"/>
              <a:t>ABDGHCEFI</a:t>
            </a:r>
            <a:endParaRPr lang="ru-RU" b="1" dirty="0"/>
          </a:p>
          <a:p>
            <a:pPr marL="0" indent="0">
              <a:buNone/>
            </a:pPr>
            <a:r>
              <a:rPr lang="ru-RU" dirty="0"/>
              <a:t>С помощью небольшой модификации итератора можно изменить порядок обхода на левосторонний инфиксный обход. Для этого вместо прохождения узла и помещения в стек его правого поддерева следует поместить в стек сам узел, а проходить его надо в момент извлечения из стека. Модифицированная функция показана в листинге </a:t>
            </a:r>
          </a:p>
        </p:txBody>
      </p:sp>
    </p:spTree>
    <p:extLst>
      <p:ext uri="{BB962C8B-B14F-4D97-AF65-F5344CB8AC3E}">
        <p14:creationId xmlns:p14="http://schemas.microsoft.com/office/powerpoint/2010/main" val="30071768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63295"/>
          </a:xfrm>
        </p:spPr>
        <p:txBody>
          <a:bodyPr>
            <a:normAutofit fontScale="90000"/>
          </a:bodyPr>
          <a:lstStyle/>
          <a:p>
            <a:pPr algn="ctr"/>
            <a:r>
              <a:rPr lang="ru-RU" sz="2000" dirty="0"/>
              <a:t>Левосторонний инфиксный обход дерева с хранением узлов </a:t>
            </a:r>
            <a:r>
              <a:rPr lang="ru-RU" sz="2000" dirty="0" smtClean="0"/>
              <a:t>в стеке</a:t>
            </a:r>
            <a:endParaRPr lang="ru-RU" sz="2000" dirty="0"/>
          </a:p>
        </p:txBody>
      </p:sp>
      <p:sp>
        <p:nvSpPr>
          <p:cNvPr id="3" name="Объект 2"/>
          <p:cNvSpPr>
            <a:spLocks noGrp="1"/>
          </p:cNvSpPr>
          <p:nvPr>
            <p:ph idx="1"/>
          </p:nvPr>
        </p:nvSpPr>
        <p:spPr>
          <a:xfrm>
            <a:off x="838200" y="728420"/>
            <a:ext cx="10515600" cy="5448543"/>
          </a:xfrm>
        </p:spPr>
        <p:txBody>
          <a:bodyPr>
            <a:normAutofit fontScale="85000" lnSpcReduction="10000"/>
          </a:bodyPr>
          <a:lstStyle/>
          <a:p>
            <a:pPr marL="0" indent="0">
              <a:buNone/>
            </a:pPr>
            <a:r>
              <a:rPr lang="en-US" dirty="0"/>
              <a:t>template </a:t>
            </a:r>
            <a:r>
              <a:rPr lang="en-US" dirty="0" err="1"/>
              <a:t>cclass</a:t>
            </a:r>
            <a:r>
              <a:rPr lang="en-US" dirty="0"/>
              <a:t> T&gt; class </a:t>
            </a:r>
            <a:r>
              <a:rPr lang="en-US" dirty="0" err="1"/>
              <a:t>tfree</a:t>
            </a:r>
            <a:r>
              <a:rPr lang="en-US" dirty="0"/>
              <a:t> { public :</a:t>
            </a:r>
          </a:p>
          <a:p>
            <a:pPr marL="0" indent="0">
              <a:buNone/>
            </a:pPr>
            <a:r>
              <a:rPr lang="ru-RU" dirty="0" smtClean="0"/>
              <a:t>/</a:t>
            </a:r>
            <a:r>
              <a:rPr lang="en-US" dirty="0" smtClean="0"/>
              <a:t>****************************************************************</a:t>
            </a:r>
            <a:endParaRPr lang="en-US" dirty="0"/>
          </a:p>
          <a:p>
            <a:pPr marL="0" indent="0">
              <a:buNone/>
            </a:pPr>
            <a:r>
              <a:rPr lang="en-US" dirty="0"/>
              <a:t>*	</a:t>
            </a:r>
            <a:r>
              <a:rPr lang="ru-RU" dirty="0"/>
              <a:t>Внутренний итератор для левостороннего</a:t>
            </a:r>
          </a:p>
          <a:p>
            <a:pPr marL="0" indent="0">
              <a:buNone/>
            </a:pPr>
            <a:r>
              <a:rPr lang="ru-RU" dirty="0"/>
              <a:t> 	обхода с хранением узлов в стеке *****************************************************************/</a:t>
            </a:r>
          </a:p>
          <a:p>
            <a:pPr marL="0" indent="0">
              <a:buNone/>
            </a:pPr>
            <a:r>
              <a:rPr lang="en-US" dirty="0"/>
              <a:t>void </a:t>
            </a:r>
            <a:r>
              <a:rPr lang="en-US" dirty="0" err="1"/>
              <a:t>traverselnfix</a:t>
            </a:r>
            <a:r>
              <a:rPr lang="en-US" dirty="0"/>
              <a:t>(Actor&lt;T&gt; &amp; actor);</a:t>
            </a:r>
          </a:p>
          <a:p>
            <a:pPr marL="0" indent="0">
              <a:buNone/>
            </a:pPr>
            <a:r>
              <a:rPr lang="en-US" dirty="0"/>
              <a:t>};</a:t>
            </a:r>
          </a:p>
          <a:p>
            <a:pPr marL="0" indent="0">
              <a:buNone/>
            </a:pPr>
            <a:r>
              <a:rPr lang="en-US" dirty="0"/>
              <a:t>template &lt;class T&gt;</a:t>
            </a:r>
          </a:p>
          <a:p>
            <a:pPr marL="0" indent="0">
              <a:buNone/>
            </a:pPr>
            <a:r>
              <a:rPr lang="en-US" dirty="0"/>
              <a:t>void Tree&lt;T&gt;::</a:t>
            </a:r>
            <a:r>
              <a:rPr lang="en-US" dirty="0" err="1"/>
              <a:t>traverselnfix</a:t>
            </a:r>
            <a:r>
              <a:rPr lang="en-US" dirty="0"/>
              <a:t>(Actor&lt;T&gt; &amp; actor) {</a:t>
            </a:r>
          </a:p>
          <a:p>
            <a:pPr marL="0" indent="0">
              <a:buNone/>
            </a:pPr>
            <a:r>
              <a:rPr lang="en-US" dirty="0"/>
              <a:t>// </a:t>
            </a:r>
            <a:r>
              <a:rPr lang="ru-RU" dirty="0"/>
              <a:t>Стек для хранения информации </a:t>
            </a:r>
            <a:r>
              <a:rPr lang="en-US" dirty="0" err="1"/>
              <a:t>ListStack</a:t>
            </a:r>
            <a:r>
              <a:rPr lang="en-US" dirty="0"/>
              <a:t>&lt;Node*&gt; stack;</a:t>
            </a:r>
          </a:p>
          <a:p>
            <a:pPr marL="0" indent="0">
              <a:buNone/>
            </a:pPr>
            <a:r>
              <a:rPr lang="en-US" dirty="0"/>
              <a:t>// </a:t>
            </a:r>
            <a:r>
              <a:rPr lang="ru-RU" dirty="0"/>
              <a:t>Текущая вершина </a:t>
            </a:r>
            <a:r>
              <a:rPr lang="en-US" dirty="0"/>
              <a:t>Node *current = root;</a:t>
            </a:r>
          </a:p>
          <a:p>
            <a:pPr marL="0" indent="0">
              <a:buNone/>
            </a:pPr>
            <a:r>
              <a:rPr lang="en-US" dirty="0"/>
              <a:t>// </a:t>
            </a:r>
            <a:r>
              <a:rPr lang="ru-RU" dirty="0"/>
              <a:t>Основной цикл</a:t>
            </a:r>
          </a:p>
          <a:p>
            <a:pPr marL="0" indent="0">
              <a:buNone/>
            </a:pPr>
            <a:r>
              <a:rPr lang="en-US" dirty="0"/>
              <a:t>bool </a:t>
            </a:r>
            <a:r>
              <a:rPr lang="en-US" dirty="0" err="1"/>
              <a:t>stackEmpty</a:t>
            </a:r>
            <a:r>
              <a:rPr lang="en-US" dirty="0"/>
              <a:t> = false;</a:t>
            </a:r>
          </a:p>
          <a:p>
            <a:endParaRPr lang="ru-RU" dirty="0"/>
          </a:p>
        </p:txBody>
      </p:sp>
    </p:spTree>
    <p:extLst>
      <p:ext uri="{BB962C8B-B14F-4D97-AF65-F5344CB8AC3E}">
        <p14:creationId xmlns:p14="http://schemas.microsoft.com/office/powerpoint/2010/main" val="1562251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9824"/>
          </a:xfrm>
        </p:spPr>
        <p:txBody>
          <a:bodyPr>
            <a:normAutofit fontScale="90000"/>
          </a:bodyPr>
          <a:lstStyle/>
          <a:p>
            <a:endParaRPr lang="ru-RU" dirty="0"/>
          </a:p>
        </p:txBody>
      </p:sp>
      <p:sp>
        <p:nvSpPr>
          <p:cNvPr id="3" name="Объект 2"/>
          <p:cNvSpPr>
            <a:spLocks noGrp="1"/>
          </p:cNvSpPr>
          <p:nvPr>
            <p:ph idx="1"/>
          </p:nvPr>
        </p:nvSpPr>
        <p:spPr>
          <a:xfrm>
            <a:off x="838200" y="650929"/>
            <a:ext cx="10515600" cy="5526034"/>
          </a:xfrm>
        </p:spPr>
        <p:txBody>
          <a:bodyPr>
            <a:normAutofit fontScale="47500" lnSpcReduction="20000"/>
          </a:bodyPr>
          <a:lstStyle/>
          <a:p>
            <a:pPr marL="0" indent="0">
              <a:buNone/>
            </a:pPr>
            <a:r>
              <a:rPr lang="en-US" dirty="0"/>
              <a:t>while (!</a:t>
            </a:r>
            <a:r>
              <a:rPr lang="en-US" dirty="0" err="1"/>
              <a:t>stackEmpty</a:t>
            </a:r>
            <a:r>
              <a:rPr lang="en-US" dirty="0"/>
              <a:t>) {</a:t>
            </a:r>
          </a:p>
          <a:p>
            <a:pPr marL="0" indent="0">
              <a:buNone/>
            </a:pPr>
            <a:r>
              <a:rPr lang="en-US" dirty="0"/>
              <a:t>//	</a:t>
            </a:r>
            <a:r>
              <a:rPr lang="ru-RU" dirty="0"/>
              <a:t>Кладем в стек текущую вершину</a:t>
            </a:r>
          </a:p>
          <a:p>
            <a:pPr marL="0" indent="0">
              <a:buNone/>
            </a:pPr>
            <a:r>
              <a:rPr lang="en-US" dirty="0" err="1"/>
              <a:t>stack.push</a:t>
            </a:r>
            <a:r>
              <a:rPr lang="en-US" dirty="0"/>
              <a:t>(current);</a:t>
            </a:r>
          </a:p>
          <a:p>
            <a:pPr marL="0" indent="0">
              <a:buNone/>
            </a:pPr>
            <a:r>
              <a:rPr lang="en-US" dirty="0"/>
              <a:t>//	</a:t>
            </a:r>
            <a:r>
              <a:rPr lang="ru-RU" dirty="0"/>
              <a:t>Переходим к левому поддереву, если оно есть</a:t>
            </a:r>
          </a:p>
          <a:p>
            <a:pPr marL="0" indent="0">
              <a:buNone/>
            </a:pPr>
            <a:r>
              <a:rPr lang="en-US" dirty="0"/>
              <a:t>if (current-&gt;left != NULL) { </a:t>
            </a:r>
            <a:endParaRPr lang="ru-RU" dirty="0" smtClean="0"/>
          </a:p>
          <a:p>
            <a:pPr marL="0" indent="0">
              <a:buNone/>
            </a:pPr>
            <a:r>
              <a:rPr lang="en-US" dirty="0" smtClean="0"/>
              <a:t>current </a:t>
            </a:r>
            <a:r>
              <a:rPr lang="en-US" dirty="0"/>
              <a:t>= current-&gt;left</a:t>
            </a:r>
            <a:r>
              <a:rPr lang="en-US" dirty="0" smtClean="0"/>
              <a:t>;</a:t>
            </a:r>
            <a:endParaRPr lang="ru-RU" dirty="0" smtClean="0"/>
          </a:p>
          <a:p>
            <a:pPr marL="0" indent="0">
              <a:buNone/>
            </a:pPr>
            <a:r>
              <a:rPr lang="en-US" dirty="0"/>
              <a:t>}</a:t>
            </a:r>
            <a:endParaRPr lang="ru-RU" dirty="0" smtClean="0"/>
          </a:p>
          <a:p>
            <a:pPr marL="0" indent="0">
              <a:buNone/>
            </a:pPr>
            <a:r>
              <a:rPr lang="en-US" dirty="0" smtClean="0"/>
              <a:t>//</a:t>
            </a:r>
            <a:r>
              <a:rPr lang="ru-RU" dirty="0"/>
              <a:t>	или извлекаем очередную вершину из стека</a:t>
            </a:r>
          </a:p>
          <a:p>
            <a:pPr marL="0" indent="0">
              <a:buNone/>
            </a:pPr>
            <a:r>
              <a:rPr lang="en-US" dirty="0"/>
              <a:t>else do {</a:t>
            </a:r>
          </a:p>
          <a:p>
            <a:pPr marL="0" indent="0">
              <a:buNone/>
            </a:pPr>
            <a:r>
              <a:rPr lang="en-US" dirty="0"/>
              <a:t>try {</a:t>
            </a:r>
          </a:p>
          <a:p>
            <a:pPr marL="0" indent="0">
              <a:buNone/>
            </a:pPr>
            <a:r>
              <a:rPr lang="en-US" dirty="0"/>
              <a:t>current = </a:t>
            </a:r>
            <a:r>
              <a:rPr lang="en-US" dirty="0" err="1"/>
              <a:t>stack.top</a:t>
            </a:r>
            <a:r>
              <a:rPr lang="en-US" dirty="0"/>
              <a:t>(); </a:t>
            </a:r>
            <a:endParaRPr lang="en-US" dirty="0" smtClean="0"/>
          </a:p>
          <a:p>
            <a:pPr marL="0" indent="0">
              <a:buNone/>
            </a:pPr>
            <a:r>
              <a:rPr lang="en-US" dirty="0" err="1" smtClean="0"/>
              <a:t>stack.pop</a:t>
            </a:r>
            <a:r>
              <a:rPr lang="en-US" dirty="0"/>
              <a:t>();</a:t>
            </a:r>
          </a:p>
          <a:p>
            <a:pPr marL="0" indent="0">
              <a:buNone/>
            </a:pPr>
            <a:r>
              <a:rPr lang="en-US" dirty="0"/>
              <a:t>//	</a:t>
            </a:r>
            <a:r>
              <a:rPr lang="ru-RU" dirty="0"/>
              <a:t>и обходим текущую вершину </a:t>
            </a:r>
            <a:endParaRPr lang="en-US" dirty="0" smtClean="0"/>
          </a:p>
          <a:p>
            <a:pPr marL="0" indent="0">
              <a:buNone/>
            </a:pPr>
            <a:r>
              <a:rPr lang="en-US" dirty="0" err="1" smtClean="0"/>
              <a:t>actor.action</a:t>
            </a:r>
            <a:r>
              <a:rPr lang="en-US" dirty="0" smtClean="0"/>
              <a:t>(current-</a:t>
            </a:r>
            <a:r>
              <a:rPr lang="en-US" dirty="0"/>
              <a:t>&gt;item) ;</a:t>
            </a:r>
          </a:p>
          <a:p>
            <a:pPr marL="0" indent="0">
              <a:buNone/>
            </a:pPr>
            <a:r>
              <a:rPr lang="en-US" dirty="0"/>
              <a:t>} catch (</a:t>
            </a:r>
            <a:r>
              <a:rPr lang="en-US" dirty="0" err="1"/>
              <a:t>StackUnderflow</a:t>
            </a:r>
            <a:r>
              <a:rPr lang="en-US" dirty="0"/>
              <a:t> &amp; ex) { </a:t>
            </a:r>
            <a:endParaRPr lang="en-US" dirty="0" smtClean="0"/>
          </a:p>
          <a:p>
            <a:pPr marL="0" indent="0">
              <a:buNone/>
            </a:pPr>
            <a:r>
              <a:rPr lang="en-US" dirty="0" err="1" smtClean="0"/>
              <a:t>stackEmpty</a:t>
            </a:r>
            <a:r>
              <a:rPr lang="en-US" dirty="0" smtClean="0"/>
              <a:t> </a:t>
            </a:r>
            <a:r>
              <a:rPr lang="en-US" dirty="0"/>
              <a:t>= true;</a:t>
            </a:r>
          </a:p>
          <a:p>
            <a:pPr marL="0" indent="0">
              <a:buNone/>
            </a:pPr>
            <a:r>
              <a:rPr lang="en-US" dirty="0"/>
              <a:t>}</a:t>
            </a:r>
          </a:p>
          <a:p>
            <a:pPr marL="0" indent="0">
              <a:buNone/>
            </a:pPr>
            <a:r>
              <a:rPr lang="en-US" dirty="0"/>
              <a:t>} while (!</a:t>
            </a:r>
            <a:r>
              <a:rPr lang="en-US" dirty="0" err="1"/>
              <a:t>stackEmpty</a:t>
            </a:r>
            <a:r>
              <a:rPr lang="en-US" dirty="0"/>
              <a:t> &amp;&amp; (current = current-&gt;right) == NULL);</a:t>
            </a:r>
          </a:p>
          <a:p>
            <a:pPr marL="0" indent="0">
              <a:buNone/>
            </a:pPr>
            <a:r>
              <a:rPr lang="en-US" dirty="0"/>
              <a:t>}</a:t>
            </a:r>
          </a:p>
          <a:p>
            <a:pPr marL="0" indent="0">
              <a:buNone/>
            </a:pPr>
            <a:r>
              <a:rPr lang="en-US" dirty="0"/>
              <a:t>}</a:t>
            </a:r>
          </a:p>
          <a:p>
            <a:endParaRPr lang="en-US" dirty="0"/>
          </a:p>
        </p:txBody>
      </p:sp>
    </p:spTree>
    <p:extLst>
      <p:ext uri="{BB962C8B-B14F-4D97-AF65-F5344CB8AC3E}">
        <p14:creationId xmlns:p14="http://schemas.microsoft.com/office/powerpoint/2010/main" val="32728574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0821"/>
          </a:xfrm>
        </p:spPr>
        <p:txBody>
          <a:bodyPr>
            <a:normAutofit fontScale="90000"/>
          </a:bodyPr>
          <a:lstStyle/>
          <a:p>
            <a:endParaRPr lang="ru-RU" dirty="0"/>
          </a:p>
        </p:txBody>
      </p:sp>
      <p:sp>
        <p:nvSpPr>
          <p:cNvPr id="3" name="Объект 2"/>
          <p:cNvSpPr>
            <a:spLocks noGrp="1"/>
          </p:cNvSpPr>
          <p:nvPr>
            <p:ph idx="1"/>
          </p:nvPr>
        </p:nvSpPr>
        <p:spPr>
          <a:xfrm>
            <a:off x="838200" y="697424"/>
            <a:ext cx="10515600" cy="5479539"/>
          </a:xfrm>
        </p:spPr>
        <p:txBody>
          <a:bodyPr>
            <a:normAutofit fontScale="92500" lnSpcReduction="10000"/>
          </a:bodyPr>
          <a:lstStyle/>
          <a:p>
            <a:pPr marL="0" indent="0">
              <a:buNone/>
            </a:pPr>
            <a:r>
              <a:rPr lang="ru-RU" dirty="0"/>
              <a:t>В обоих приведенных алгоритмах обхода дерева с помощью стека максимальную требующуюся глубину стека можно оценить высотой дерева, т. к. в любой момент времени в нем содержатся узлы (или правые поддеревья этих узлов), находящиеся на пути из корня в некоторую вершину.</a:t>
            </a:r>
          </a:p>
          <a:p>
            <a:pPr marL="0" indent="0">
              <a:buNone/>
            </a:pPr>
            <a:r>
              <a:rPr lang="ru-RU" dirty="0"/>
              <a:t>Внутренние итераторы получаются достаточно простыми, но иногда пользоваться ими бывает неудобно. Рассмотрим следующие алгоритмы просмотра дерева на примерах внешних итераторов. Собственно, методика написания внешних итераторов не сильно отличается от методики написания внутренних итераторов. В обоих случаях организуется некоторая структура данных для хранения пути от корня до текущей вершины (обычно стек или очередь). Разница состоит только в том, что если во внутреннем итераторе все данные создаются в виде локальных переменных функции, то во внешнем итераторе те же данные будут сосредоточены в описании класса, реализующего итератор.</a:t>
            </a:r>
          </a:p>
          <a:p>
            <a:endParaRPr lang="ru-RU" dirty="0"/>
          </a:p>
        </p:txBody>
      </p:sp>
    </p:spTree>
    <p:extLst>
      <p:ext uri="{BB962C8B-B14F-4D97-AF65-F5344CB8AC3E}">
        <p14:creationId xmlns:p14="http://schemas.microsoft.com/office/powerpoint/2010/main" val="14722848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326"/>
          </a:xfrm>
        </p:spPr>
        <p:txBody>
          <a:bodyPr>
            <a:normAutofit fontScale="90000"/>
          </a:bodyPr>
          <a:lstStyle/>
          <a:p>
            <a:endParaRPr lang="ru-RU" dirty="0"/>
          </a:p>
        </p:txBody>
      </p:sp>
      <p:sp>
        <p:nvSpPr>
          <p:cNvPr id="3" name="Объект 2"/>
          <p:cNvSpPr>
            <a:spLocks noGrp="1"/>
          </p:cNvSpPr>
          <p:nvPr>
            <p:ph idx="1"/>
          </p:nvPr>
        </p:nvSpPr>
        <p:spPr>
          <a:xfrm>
            <a:off x="838200" y="604434"/>
            <a:ext cx="10515600" cy="5572529"/>
          </a:xfrm>
        </p:spPr>
        <p:txBody>
          <a:bodyPr>
            <a:normAutofit fontScale="92500" lnSpcReduction="10000"/>
          </a:bodyPr>
          <a:lstStyle/>
          <a:p>
            <a:pPr marL="0" indent="0">
              <a:buNone/>
            </a:pPr>
            <a:r>
              <a:rPr lang="ru-RU" dirty="0"/>
              <a:t>В качестве первого примера рассмотрим внешний итератор для нисходящего обхода в ширину, использующий очередь для хранения вершин в порядке обхода.</a:t>
            </a:r>
          </a:p>
          <a:p>
            <a:pPr marL="0" indent="0">
              <a:buNone/>
            </a:pPr>
            <a:r>
              <a:rPr lang="ru-RU" dirty="0"/>
              <a:t>Очередь идеально подходит для организации обхода в ширину. Действительно, по мере продвижения от корня дерева вниз в очередь будут попадать все более удаленные от него вершины дерева. При этом, чем раньше вершина попала в очередь, тем раньше она будет обработана — это основной принцип хранения информации в структуре очереди. Рассмотрим дерево, приведенное на </a:t>
            </a:r>
            <a:r>
              <a:rPr lang="ru-RU" dirty="0" smtClean="0"/>
              <a:t>прежнем рисунке, </a:t>
            </a:r>
            <a:r>
              <a:rPr lang="ru-RU" dirty="0"/>
              <a:t>и покажем </a:t>
            </a:r>
            <a:r>
              <a:rPr lang="ru-RU" dirty="0" smtClean="0"/>
              <a:t>в таблице, </a:t>
            </a:r>
            <a:r>
              <a:rPr lang="ru-RU" dirty="0"/>
              <a:t>как последовательно проходятся его вершины, если на каждом шаге посещается первая вершина из очереди, а в очередь для последующей обработки кладутся корни поддеревьев обрабатываемой вершины.</a:t>
            </a:r>
          </a:p>
          <a:p>
            <a:pPr marL="0" indent="0">
              <a:buNone/>
            </a:pPr>
            <a:r>
              <a:rPr lang="ru-RU" dirty="0"/>
              <a:t>Из таблицы видно, что в результате узлы дерева действительно будут обходиться в ширину в нисходящем порядке.</a:t>
            </a:r>
          </a:p>
          <a:p>
            <a:pPr marL="0" indent="0">
              <a:buNone/>
            </a:pPr>
            <a:endParaRPr lang="ru-RU" dirty="0"/>
          </a:p>
        </p:txBody>
      </p:sp>
    </p:spTree>
    <p:extLst>
      <p:ext uri="{BB962C8B-B14F-4D97-AF65-F5344CB8AC3E}">
        <p14:creationId xmlns:p14="http://schemas.microsoft.com/office/powerpoint/2010/main" val="7570163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09790"/>
          </a:xfrm>
        </p:spPr>
        <p:txBody>
          <a:bodyPr>
            <a:normAutofit fontScale="90000"/>
          </a:bodyPr>
          <a:lstStyle/>
          <a:p>
            <a:pPr algn="ctr"/>
            <a:r>
              <a:rPr lang="ru-RU" sz="2400" dirty="0"/>
              <a:t>Последовательность шагов при обходе в ширину</a:t>
            </a:r>
          </a:p>
        </p:txBody>
      </p:sp>
      <p:pic>
        <p:nvPicPr>
          <p:cNvPr id="4" name="Объект 3"/>
          <p:cNvPicPr>
            <a:picLocks noGrp="1" noChangeAspect="1"/>
          </p:cNvPicPr>
          <p:nvPr>
            <p:ph idx="1"/>
          </p:nvPr>
        </p:nvPicPr>
        <p:blipFill>
          <a:blip r:embed="rId2"/>
          <a:stretch>
            <a:fillRect/>
          </a:stretch>
        </p:blipFill>
        <p:spPr>
          <a:xfrm>
            <a:off x="5362414" y="976393"/>
            <a:ext cx="5991385" cy="5442232"/>
          </a:xfrm>
          <a:prstGeom prst="rect">
            <a:avLst/>
          </a:prstGeom>
        </p:spPr>
      </p:pic>
      <p:pic>
        <p:nvPicPr>
          <p:cNvPr id="5" name="Рисунок 4"/>
          <p:cNvPicPr>
            <a:picLocks noChangeAspect="1"/>
          </p:cNvPicPr>
          <p:nvPr/>
        </p:nvPicPr>
        <p:blipFill>
          <a:blip r:embed="rId3"/>
          <a:stretch>
            <a:fillRect/>
          </a:stretch>
        </p:blipFill>
        <p:spPr>
          <a:xfrm>
            <a:off x="445591" y="1937289"/>
            <a:ext cx="4839012" cy="3146156"/>
          </a:xfrm>
          <a:prstGeom prst="rect">
            <a:avLst/>
          </a:prstGeom>
        </p:spPr>
      </p:pic>
    </p:spTree>
    <p:extLst>
      <p:ext uri="{BB962C8B-B14F-4D97-AF65-F5344CB8AC3E}">
        <p14:creationId xmlns:p14="http://schemas.microsoft.com/office/powerpoint/2010/main" val="18699102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7137"/>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normAutofit fontScale="92500"/>
          </a:bodyPr>
          <a:lstStyle/>
          <a:p>
            <a:r>
              <a:rPr lang="ru-RU" dirty="0"/>
              <a:t>Как и раньше будем предполагать, что внешний итератор описывается в виде некоторого класса, реализующего интерфейс </a:t>
            </a:r>
            <a:r>
              <a:rPr lang="ru-RU" dirty="0" err="1"/>
              <a:t>iterator</a:t>
            </a:r>
            <a:r>
              <a:rPr lang="ru-RU" dirty="0"/>
              <a:t>. Описание интерфейса итератора будем полагать сделанным так же, как мы делали это ранее, только не будем включать в этот интерфейс функцию удаления узлов </a:t>
            </a:r>
            <a:r>
              <a:rPr lang="ru-RU" dirty="0" err="1"/>
              <a:t>remove</a:t>
            </a:r>
            <a:r>
              <a:rPr lang="ru-RU" dirty="0"/>
              <a:t>. Причина очевидна и уже упоминалась выше: удаление узла дерева должно вызвать перестройку его структуры, которая может быть сделана самым разным образом. Итератор не должен заниматься такими проблемами, поэтому удаление узлов обычно реализуется совсем другими методами. Сделаем еще пару косметических изменений: заменим в описании абстрактного итератора метод </a:t>
            </a:r>
            <a:r>
              <a:rPr lang="ru-RU" dirty="0" err="1"/>
              <a:t>getcurrent</a:t>
            </a:r>
            <a:r>
              <a:rPr lang="ru-RU" dirty="0"/>
              <a:t> оператором взятия значения по указателю (</a:t>
            </a:r>
            <a:r>
              <a:rPr lang="ru-RU" dirty="0" err="1"/>
              <a:t>operator</a:t>
            </a:r>
            <a:r>
              <a:rPr lang="ru-RU" dirty="0"/>
              <a:t> *), а метод </a:t>
            </a:r>
            <a:r>
              <a:rPr lang="ru-RU" dirty="0" err="1"/>
              <a:t>nextEiement</a:t>
            </a:r>
            <a:r>
              <a:rPr lang="ru-RU" dirty="0"/>
              <a:t> — оператором увеличения значения (</a:t>
            </a:r>
            <a:r>
              <a:rPr lang="ru-RU" dirty="0" err="1"/>
              <a:t>operator</a:t>
            </a:r>
            <a:r>
              <a:rPr lang="ru-RU" dirty="0"/>
              <a:t> ++). Содержание и смысл методов остаются без изменения, но такая модификация позволит записывать алгоритмы обработки деревьев с помощью внешних итераторов чуть более сжато.</a:t>
            </a:r>
            <a:endParaRPr lang="ru-RU" dirty="0"/>
          </a:p>
        </p:txBody>
      </p:sp>
    </p:spTree>
    <p:extLst>
      <p:ext uri="{BB962C8B-B14F-4D97-AF65-F5344CB8AC3E}">
        <p14:creationId xmlns:p14="http://schemas.microsoft.com/office/powerpoint/2010/main" val="634088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698269"/>
            <a:ext cx="10515600" cy="5478694"/>
          </a:xfrm>
        </p:spPr>
        <p:txBody>
          <a:bodyPr/>
          <a:lstStyle/>
          <a:p>
            <a:pPr marL="0" indent="0">
              <a:buNone/>
            </a:pPr>
            <a:r>
              <a:rPr lang="en-US" dirty="0"/>
              <a:t>template &lt;class Element&gt; class Iterator { public :</a:t>
            </a:r>
          </a:p>
          <a:p>
            <a:pPr marL="0" indent="0">
              <a:buNone/>
            </a:pPr>
            <a:r>
              <a:rPr lang="en-US" dirty="0"/>
              <a:t>virtual ~Iterator() {}</a:t>
            </a:r>
          </a:p>
          <a:p>
            <a:pPr marL="0" indent="0">
              <a:buNone/>
            </a:pPr>
            <a:r>
              <a:rPr lang="en-US" dirty="0"/>
              <a:t>virtual bool </a:t>
            </a:r>
            <a:r>
              <a:rPr lang="en-US" dirty="0" err="1"/>
              <a:t>hasMoreElements</a:t>
            </a:r>
            <a:r>
              <a:rPr lang="en-US" dirty="0"/>
              <a:t>() </a:t>
            </a:r>
            <a:r>
              <a:rPr lang="en-US" dirty="0" err="1"/>
              <a:t>const</a:t>
            </a:r>
            <a:r>
              <a:rPr lang="en-US" dirty="0"/>
              <a:t> = 0; virtual </a:t>
            </a:r>
            <a:endParaRPr lang="ru-RU" dirty="0" smtClean="0"/>
          </a:p>
          <a:p>
            <a:pPr marL="0" indent="0">
              <a:buNone/>
            </a:pPr>
            <a:r>
              <a:rPr lang="en-US" dirty="0" smtClean="0"/>
              <a:t>Iterator&lt;Element</a:t>
            </a:r>
            <a:r>
              <a:rPr lang="en-US" dirty="0"/>
              <a:t>&gt; &amp; operator ++ () = 0; virtual </a:t>
            </a:r>
            <a:r>
              <a:rPr lang="en-US" dirty="0" err="1"/>
              <a:t>const</a:t>
            </a:r>
            <a:r>
              <a:rPr lang="en-US" dirty="0"/>
              <a:t> </a:t>
            </a:r>
            <a:endParaRPr lang="ru-RU" dirty="0" smtClean="0"/>
          </a:p>
          <a:p>
            <a:pPr marL="0" indent="0">
              <a:buNone/>
            </a:pPr>
            <a:r>
              <a:rPr lang="en-US" dirty="0" smtClean="0"/>
              <a:t>Element </a:t>
            </a:r>
            <a:r>
              <a:rPr lang="en-US" dirty="0"/>
              <a:t>&amp; operator * () </a:t>
            </a:r>
            <a:r>
              <a:rPr lang="en-US" dirty="0" err="1"/>
              <a:t>const</a:t>
            </a:r>
            <a:r>
              <a:rPr lang="en-US" dirty="0"/>
              <a:t> = 0; virtual Element &amp; operator * () = 0;</a:t>
            </a:r>
          </a:p>
          <a:p>
            <a:pPr marL="0" indent="0">
              <a:buNone/>
            </a:pPr>
            <a:r>
              <a:rPr lang="en-US" dirty="0"/>
              <a:t>};</a:t>
            </a:r>
          </a:p>
          <a:p>
            <a:endParaRPr lang="ru-RU" dirty="0"/>
          </a:p>
        </p:txBody>
      </p:sp>
    </p:spTree>
    <p:extLst>
      <p:ext uri="{BB962C8B-B14F-4D97-AF65-F5344CB8AC3E}">
        <p14:creationId xmlns:p14="http://schemas.microsoft.com/office/powerpoint/2010/main" val="23281749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sp>
        <p:nvSpPr>
          <p:cNvPr id="3" name="Объект 2"/>
          <p:cNvSpPr>
            <a:spLocks noGrp="1"/>
          </p:cNvSpPr>
          <p:nvPr>
            <p:ph idx="1"/>
          </p:nvPr>
        </p:nvSpPr>
        <p:spPr>
          <a:xfrm>
            <a:off x="838200" y="698269"/>
            <a:ext cx="10515600" cy="5478694"/>
          </a:xfrm>
        </p:spPr>
        <p:txBody>
          <a:bodyPr/>
          <a:lstStyle/>
          <a:p>
            <a:pPr marL="0" indent="0">
              <a:buNone/>
            </a:pPr>
            <a:r>
              <a:rPr lang="ru-RU" dirty="0"/>
              <a:t>Итак, опишем внешний итератор дерева для обхода дерева сверху вниз в ширину с помощью очереди. Описание этого класса вложим в шаблон классов </a:t>
            </a:r>
            <a:r>
              <a:rPr lang="ru-RU" dirty="0" err="1"/>
              <a:t>Tree</a:t>
            </a:r>
            <a:r>
              <a:rPr lang="ru-RU" dirty="0"/>
              <a:t> и, как обычно, определим метод, позволяющий породить и выдать в качестве результата экземпляр такого класса. Для реализации очереди используется интерфейс </a:t>
            </a:r>
            <a:r>
              <a:rPr lang="ru-RU" dirty="0" err="1"/>
              <a:t>Queue</a:t>
            </a:r>
            <a:r>
              <a:rPr lang="ru-RU" dirty="0"/>
              <a:t> абстрактной очереди, причем она порождается с помощью переменной типа абстрактной фабрики очередей </a:t>
            </a:r>
            <a:r>
              <a:rPr lang="ru-RU" dirty="0" err="1"/>
              <a:t>QueueFactory</a:t>
            </a:r>
            <a:r>
              <a:rPr lang="ru-RU" dirty="0"/>
              <a:t>. Все упомянутые понятия и структуры для работы с очередями были описаны </a:t>
            </a:r>
            <a:r>
              <a:rPr lang="ru-RU" dirty="0" smtClean="0"/>
              <a:t>ранее при работе с очередями.</a:t>
            </a:r>
            <a:endParaRPr lang="ru-RU" dirty="0"/>
          </a:p>
        </p:txBody>
      </p:sp>
    </p:spTree>
    <p:extLst>
      <p:ext uri="{BB962C8B-B14F-4D97-AF65-F5344CB8AC3E}">
        <p14:creationId xmlns:p14="http://schemas.microsoft.com/office/powerpoint/2010/main" val="25580048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66890"/>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1259688"/>
            <a:ext cx="10117975" cy="4534279"/>
          </a:xfrm>
          <a:prstGeom prst="rect">
            <a:avLst/>
          </a:prstGeom>
        </p:spPr>
      </p:pic>
    </p:spTree>
    <p:extLst>
      <p:ext uri="{BB962C8B-B14F-4D97-AF65-F5344CB8AC3E}">
        <p14:creationId xmlns:p14="http://schemas.microsoft.com/office/powerpoint/2010/main" val="9466578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pic>
        <p:nvPicPr>
          <p:cNvPr id="6" name="Объект 5"/>
          <p:cNvPicPr>
            <a:picLocks noGrp="1" noChangeAspect="1"/>
          </p:cNvPicPr>
          <p:nvPr>
            <p:ph idx="1"/>
          </p:nvPr>
        </p:nvPicPr>
        <p:blipFill>
          <a:blip r:embed="rId2"/>
          <a:stretch>
            <a:fillRect/>
          </a:stretch>
        </p:blipFill>
        <p:spPr>
          <a:xfrm>
            <a:off x="1213658" y="871603"/>
            <a:ext cx="9260377" cy="5392589"/>
          </a:xfrm>
          <a:prstGeom prst="rect">
            <a:avLst/>
          </a:prstGeom>
        </p:spPr>
      </p:pic>
    </p:spTree>
    <p:extLst>
      <p:ext uri="{BB962C8B-B14F-4D97-AF65-F5344CB8AC3E}">
        <p14:creationId xmlns:p14="http://schemas.microsoft.com/office/powerpoint/2010/main" val="26263720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50264"/>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1213658"/>
            <a:ext cx="10058181" cy="4625147"/>
          </a:xfrm>
          <a:prstGeom prst="rect">
            <a:avLst/>
          </a:prstGeom>
        </p:spPr>
      </p:pic>
    </p:spTree>
    <p:extLst>
      <p:ext uri="{BB962C8B-B14F-4D97-AF65-F5344CB8AC3E}">
        <p14:creationId xmlns:p14="http://schemas.microsoft.com/office/powerpoint/2010/main" val="26090410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1" y="1163782"/>
            <a:ext cx="10027342" cy="4570419"/>
          </a:xfrm>
          <a:prstGeom prst="rect">
            <a:avLst/>
          </a:prstGeom>
        </p:spPr>
      </p:pic>
    </p:spTree>
    <p:extLst>
      <p:ext uri="{BB962C8B-B14F-4D97-AF65-F5344CB8AC3E}">
        <p14:creationId xmlns:p14="http://schemas.microsoft.com/office/powerpoint/2010/main" val="26278263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0511"/>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1" y="721518"/>
            <a:ext cx="9868592" cy="5653881"/>
          </a:xfrm>
          <a:prstGeom prst="rect">
            <a:avLst/>
          </a:prstGeom>
        </p:spPr>
      </p:pic>
    </p:spTree>
    <p:extLst>
      <p:ext uri="{BB962C8B-B14F-4D97-AF65-F5344CB8AC3E}">
        <p14:creationId xmlns:p14="http://schemas.microsoft.com/office/powerpoint/2010/main" val="36777247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66890"/>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064030" y="1928553"/>
            <a:ext cx="10661822" cy="2889653"/>
          </a:xfrm>
          <a:prstGeom prst="rect">
            <a:avLst/>
          </a:prstGeom>
        </p:spPr>
      </p:pic>
    </p:spTree>
    <p:extLst>
      <p:ext uri="{BB962C8B-B14F-4D97-AF65-F5344CB8AC3E}">
        <p14:creationId xmlns:p14="http://schemas.microsoft.com/office/powerpoint/2010/main" val="5394076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7137"/>
          </a:xfrm>
        </p:spPr>
        <p:txBody>
          <a:bodyPr>
            <a:normAutofit fontScale="90000"/>
          </a:bodyPr>
          <a:lstStyle/>
          <a:p>
            <a:endParaRPr lang="ru-RU" dirty="0"/>
          </a:p>
        </p:txBody>
      </p:sp>
      <p:sp>
        <p:nvSpPr>
          <p:cNvPr id="3" name="Объект 2"/>
          <p:cNvSpPr>
            <a:spLocks noGrp="1"/>
          </p:cNvSpPr>
          <p:nvPr>
            <p:ph idx="1"/>
          </p:nvPr>
        </p:nvSpPr>
        <p:spPr>
          <a:xfrm>
            <a:off x="838200" y="565265"/>
            <a:ext cx="10515600" cy="5611698"/>
          </a:xfrm>
        </p:spPr>
        <p:txBody>
          <a:bodyPr/>
          <a:lstStyle/>
          <a:p>
            <a:pPr marL="0" indent="0">
              <a:buNone/>
            </a:pPr>
            <a:r>
              <a:rPr lang="ru-RU" dirty="0"/>
              <a:t>До сих пор мы все время говорили о бинарных деревьях. Это до некоторой степени оправдано, поскольку в деревьях общего вида узлы могут содержать два указателя точно так же, как и в бинарных. Соответственно, все те способы обхода, которые применимы к бинарным деревьям, могут быть использованы и к деревьям общего вида. Тем не менее смысл, вкладываемый нами в эти обходы, может меняться, т. к. логическая структура дерева может не совпадать с его физической структурой.</a:t>
            </a:r>
          </a:p>
          <a:p>
            <a:pPr marL="0" indent="0">
              <a:buNone/>
            </a:pPr>
            <a:r>
              <a:rPr lang="ru-RU" dirty="0"/>
              <a:t>Поясним сказанное на примере. Пусть имеется дерево, логическая структура которого показана на </a:t>
            </a:r>
            <a:r>
              <a:rPr lang="ru-RU" dirty="0" smtClean="0"/>
              <a:t>следующем слайде</a:t>
            </a:r>
            <a:endParaRPr lang="ru-RU" dirty="0"/>
          </a:p>
          <a:p>
            <a:endParaRPr lang="ru-RU" dirty="0"/>
          </a:p>
        </p:txBody>
      </p:sp>
    </p:spTree>
    <p:extLst>
      <p:ext uri="{BB962C8B-B14F-4D97-AF65-F5344CB8AC3E}">
        <p14:creationId xmlns:p14="http://schemas.microsoft.com/office/powerpoint/2010/main" val="33623450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pic>
        <p:nvPicPr>
          <p:cNvPr id="6" name="Объект 5"/>
          <p:cNvPicPr>
            <a:picLocks noGrp="1" noChangeAspect="1"/>
          </p:cNvPicPr>
          <p:nvPr>
            <p:ph idx="1"/>
          </p:nvPr>
        </p:nvPicPr>
        <p:blipFill>
          <a:blip r:embed="rId2"/>
          <a:stretch>
            <a:fillRect/>
          </a:stretch>
        </p:blipFill>
        <p:spPr>
          <a:xfrm>
            <a:off x="2676698" y="1113906"/>
            <a:ext cx="6587503" cy="4797172"/>
          </a:xfrm>
          <a:prstGeom prst="rect">
            <a:avLst/>
          </a:prstGeom>
        </p:spPr>
      </p:pic>
    </p:spTree>
    <p:extLst>
      <p:ext uri="{BB962C8B-B14F-4D97-AF65-F5344CB8AC3E}">
        <p14:creationId xmlns:p14="http://schemas.microsoft.com/office/powerpoint/2010/main" val="557320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lstStyle/>
          <a:p>
            <a:r>
              <a:rPr lang="ru-RU" dirty="0"/>
              <a:t>В памяти связи между узлами будут выглядеть несколько по-другому: каждый узел будет содержать указатели на первого непосредственного потомка (старшего сына) и на соседний узел, находящийся на том же уровне иерархии (брата). Таким образом, физическая структура связей между теми же узлами будет выглядеть, как на </a:t>
            </a:r>
            <a:r>
              <a:rPr lang="ru-RU" dirty="0" smtClean="0"/>
              <a:t>следующем слайде </a:t>
            </a:r>
            <a:r>
              <a:rPr lang="ru-RU" dirty="0"/>
              <a:t>(логические связи, отсутствующие в физической структуре дерева показаны пунктиром).</a:t>
            </a:r>
          </a:p>
        </p:txBody>
      </p:sp>
    </p:spTree>
    <p:extLst>
      <p:ext uri="{BB962C8B-B14F-4D97-AF65-F5344CB8AC3E}">
        <p14:creationId xmlns:p14="http://schemas.microsoft.com/office/powerpoint/2010/main" val="11488227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66890"/>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2876204" y="880925"/>
            <a:ext cx="6400800" cy="5144794"/>
          </a:xfrm>
          <a:prstGeom prst="rect">
            <a:avLst/>
          </a:prstGeom>
        </p:spPr>
      </p:pic>
    </p:spTree>
    <p:extLst>
      <p:ext uri="{BB962C8B-B14F-4D97-AF65-F5344CB8AC3E}">
        <p14:creationId xmlns:p14="http://schemas.microsoft.com/office/powerpoint/2010/main" val="3172156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lstStyle/>
          <a:p>
            <a:pPr marL="0" indent="0">
              <a:buNone/>
            </a:pPr>
            <a:r>
              <a:rPr lang="ru-RU" dirty="0"/>
              <a:t>Если теперь рассмотреть какой-либо из порядков обхода узлов для исходного дерева, скажем, левосторонний обход в ширину, то для второго дерева тот </a:t>
            </a:r>
            <a:r>
              <a:rPr lang="ru-RU" dirty="0" smtClean="0"/>
              <a:t>же порядок </a:t>
            </a:r>
            <a:r>
              <a:rPr lang="ru-RU" dirty="0"/>
              <a:t>обхода уже не будет обходом в ширину. Для исходного дерева узлы в порядке левостороннего обхода в ширину будут располагаться так:</a:t>
            </a:r>
          </a:p>
          <a:p>
            <a:pPr marL="0" indent="0">
              <a:buNone/>
            </a:pPr>
            <a:r>
              <a:rPr lang="ru-RU" dirty="0"/>
              <a:t>ABCDEFGHIK</a:t>
            </a:r>
          </a:p>
          <a:p>
            <a:pPr marL="0" indent="0">
              <a:buNone/>
            </a:pPr>
            <a:r>
              <a:rPr lang="ru-RU" dirty="0"/>
              <a:t>но для второго дерева узлы в порядке обхода в ширину будут расположены уже по-другому:</a:t>
            </a:r>
          </a:p>
          <a:p>
            <a:pPr marL="0" indent="0">
              <a:buNone/>
            </a:pPr>
            <a:r>
              <a:rPr lang="ru-RU" dirty="0" smtClean="0"/>
              <a:t>АВCEDFGHIK</a:t>
            </a:r>
            <a:endParaRPr lang="ru-RU" dirty="0"/>
          </a:p>
          <a:p>
            <a:endParaRPr lang="ru-RU" dirty="0"/>
          </a:p>
        </p:txBody>
      </p:sp>
    </p:spTree>
    <p:extLst>
      <p:ext uri="{BB962C8B-B14F-4D97-AF65-F5344CB8AC3E}">
        <p14:creationId xmlns:p14="http://schemas.microsoft.com/office/powerpoint/2010/main" val="40290244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lstStyle/>
          <a:p>
            <a:pPr marL="0" indent="0">
              <a:buNone/>
            </a:pPr>
            <a:r>
              <a:rPr lang="ru-RU" dirty="0"/>
              <a:t>Конечно, нетрудно написать функцию, которая будет представлять обход в ширину узлов исходного дерева, получая в качестве аргумента его физическое представление, такое, как на </a:t>
            </a:r>
            <a:r>
              <a:rPr lang="ru-RU" dirty="0" smtClean="0"/>
              <a:t>последнем слайде. </a:t>
            </a:r>
            <a:r>
              <a:rPr lang="ru-RU" dirty="0"/>
              <a:t>Однако реализация этой функции будет отличаться от реализации обхода в ширину для бинарного дерева. Тем не менее для некоторых порядков обхода функции будут одинаковы в обоих случаях. Например, нисходящий левосторонний обход в глубину для обоих деревьев будет одним и тем же:</a:t>
            </a:r>
          </a:p>
          <a:p>
            <a:pPr marL="0" indent="0">
              <a:buNone/>
            </a:pPr>
            <a:r>
              <a:rPr lang="ru-RU" dirty="0"/>
              <a:t>ABCEFHIKDG.</a:t>
            </a:r>
          </a:p>
          <a:p>
            <a:endParaRPr lang="ru-RU" dirty="0"/>
          </a:p>
        </p:txBody>
      </p:sp>
    </p:spTree>
    <p:extLst>
      <p:ext uri="{BB962C8B-B14F-4D97-AF65-F5344CB8AC3E}">
        <p14:creationId xmlns:p14="http://schemas.microsoft.com/office/powerpoint/2010/main" val="25670194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sp>
        <p:nvSpPr>
          <p:cNvPr id="3" name="Объект 2"/>
          <p:cNvSpPr>
            <a:spLocks noGrp="1"/>
          </p:cNvSpPr>
          <p:nvPr>
            <p:ph idx="1"/>
          </p:nvPr>
        </p:nvSpPr>
        <p:spPr>
          <a:xfrm>
            <a:off x="838200" y="615142"/>
            <a:ext cx="10515600" cy="5561821"/>
          </a:xfrm>
        </p:spPr>
        <p:txBody>
          <a:bodyPr>
            <a:normAutofit fontScale="92500" lnSpcReduction="20000"/>
          </a:bodyPr>
          <a:lstStyle/>
          <a:p>
            <a:pPr marL="0" indent="0">
              <a:buNone/>
            </a:pPr>
            <a:r>
              <a:rPr lang="ru-RU" dirty="0"/>
              <a:t>Иногда очень важным оказывается вопрос о количестве дополнительной памяти, требующейся для организации обхода дерева. Так, например, в системах, реализующих язык программирования LISP, практически вся память, с которой работает программа, организована в виде деревьев, которые иногда требуется обходить в условиях недостатка памяти (например, для организации сбора мусора). Во всех приводимых ранее алгоритмах для организации обхода явно или неявно использовалась некоторая достаточно сложно организованная структура памяти — стек или очередь. Такая структура нужна для того, чтобы в процессе обхода помнить, какие элементы дерева еще не пройдены.</a:t>
            </a:r>
          </a:p>
          <a:p>
            <a:pPr marL="0" indent="0">
              <a:buNone/>
            </a:pPr>
            <a:r>
              <a:rPr lang="ru-RU" dirty="0"/>
              <a:t>Для того чтобы иметь возможность перейти от узла дерева к любому другому, часто изменяют структуру дерева, добавляя в его узлы обратные ссылки на узлы-предки. При таком изменении структуры дерева удается избежать дополнительных накладных расходов при обходе узлов. Это, однако, приводит к увеличению расхода памяти для представления деревьев, так что ожидаемого выигрыша не получается, если только обратные ссылки не нужны по каким-то другим соображениям.</a:t>
            </a:r>
          </a:p>
          <a:p>
            <a:endParaRPr lang="ru-RU" dirty="0"/>
          </a:p>
        </p:txBody>
      </p:sp>
    </p:spTree>
    <p:extLst>
      <p:ext uri="{BB962C8B-B14F-4D97-AF65-F5344CB8AC3E}">
        <p14:creationId xmlns:p14="http://schemas.microsoft.com/office/powerpoint/2010/main" val="31596647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598516"/>
            <a:ext cx="10515600" cy="5578447"/>
          </a:xfrm>
        </p:spPr>
        <p:txBody>
          <a:bodyPr>
            <a:normAutofit lnSpcReduction="10000"/>
          </a:bodyPr>
          <a:lstStyle/>
          <a:p>
            <a:pPr marL="0" indent="0">
              <a:buNone/>
            </a:pPr>
            <a:r>
              <a:rPr lang="ru-RU" dirty="0"/>
              <a:t>Компромиссным способом обхода являются варианты, в которых в той или иной степени используются элементы памяти самого дерева. При этом обычно приходится отводить дополнительную память непосредственно в узлах дерева. Некоторые потери памяти все равно остаются, однако их можно свести к минимуму. Часто достаточно всего одного дополнительного бита в каждом узле дерева для того, чтобы организовать обход дерева без использования дополнительных структур. Иногда такой дополнительный бит памяти можно получить "даром", если при хранении информации в дереве имеется некоторая избыточность. Например, если узлы дерева содержат неотрицательные целые числа, то можно использовать знаковый разряд этих чисел для хранения нужной дополнительной информации. Для этих целей можно также задействовать неиспользуемые пустые указатели на несуществующие поддеревья и узлы.</a:t>
            </a:r>
          </a:p>
        </p:txBody>
      </p:sp>
    </p:spTree>
    <p:extLst>
      <p:ext uri="{BB962C8B-B14F-4D97-AF65-F5344CB8AC3E}">
        <p14:creationId xmlns:p14="http://schemas.microsoft.com/office/powerpoint/2010/main" val="41007186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81644"/>
            <a:ext cx="10515600" cy="5495319"/>
          </a:xfrm>
        </p:spPr>
        <p:txBody>
          <a:bodyPr>
            <a:normAutofit fontScale="92500" lnSpcReduction="10000"/>
          </a:bodyPr>
          <a:lstStyle/>
          <a:p>
            <a:pPr marL="0" indent="0">
              <a:buNone/>
            </a:pPr>
            <a:r>
              <a:rPr lang="ru-RU" dirty="0"/>
              <a:t>При таком использовании дополнительной информации в узлах дерева алгоритмы обхода обычно немного усложняются по сравнению с рассмотренными нами простыми алгоритмами. Тем самым мы несколько теряем в скорости прохождения узлов дерева, зато память расходуется более экономно.</a:t>
            </a:r>
          </a:p>
          <a:p>
            <a:pPr marL="0" indent="0">
              <a:buNone/>
            </a:pPr>
            <a:r>
              <a:rPr lang="ru-RU" dirty="0">
                <a:solidFill>
                  <a:srgbClr val="FF0000"/>
                </a:solidFill>
              </a:rPr>
              <a:t>Рассмотрим два способа обхода деревьев, использующие внутреннюю информацию узлов дерева для организации обхода. В первом способе основная идея состоит в том, чтобы задействовать пустые указатели в исходном дереве для организации перехода от потомков к предкам. Во втором способе указатели трансформируются уже в процессе обхода. При движении по дереву вниз пройденные указатели заменяются указателями "наверх", к корню дерева; при движении по ним обратно происходит восстановление направленности указателей.</a:t>
            </a:r>
            <a:r>
              <a:rPr lang="ru-RU" dirty="0"/>
              <a:t> В обоих случаях в каждом узле дерева требуется иметь дополнительный бит, который в наших программах будет представлен полем типа </a:t>
            </a:r>
            <a:r>
              <a:rPr lang="ru-RU" dirty="0" err="1"/>
              <a:t>bool</a:t>
            </a:r>
            <a:r>
              <a:rPr lang="ru-RU" dirty="0"/>
              <a:t> в структуре узла дерева.</a:t>
            </a:r>
          </a:p>
          <a:p>
            <a:endParaRPr lang="ru-RU" dirty="0"/>
          </a:p>
        </p:txBody>
      </p:sp>
    </p:spTree>
    <p:extLst>
      <p:ext uri="{BB962C8B-B14F-4D97-AF65-F5344CB8AC3E}">
        <p14:creationId xmlns:p14="http://schemas.microsoft.com/office/powerpoint/2010/main" val="33121759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lstStyle/>
          <a:p>
            <a:r>
              <a:rPr lang="ru-RU" dirty="0"/>
              <a:t>Сначала рассмотрим обход сверху вниз для дерева произвольной структуры (в общем случае не бинарного), представленного так, как показано </a:t>
            </a:r>
            <a:r>
              <a:rPr lang="ru-RU" dirty="0" smtClean="0"/>
              <a:t>на предыдущем слайде. </a:t>
            </a:r>
            <a:r>
              <a:rPr lang="ru-RU" dirty="0"/>
              <a:t>В этом представлении, как и в любом бинарном представлении дерева, имеется большое количество пустых, неиспользуемых ссылок, столько же, сколько и непустых. В частности, в каждом из списков узлов, имеющих одного и того же предка, имеется последний узел, представляющий самого младшего брата среди всех сыновей одного и того же отца. Ссылка на очередного брата в таком узле всегда отсутствует, поэтому ее можно использовать для того, чтобы поместить туда ссылку на отца— так называемую обратную ссылку. Будем применять ее для организации обхода дерева без использования дополнительной памяти.</a:t>
            </a:r>
          </a:p>
        </p:txBody>
      </p:sp>
    </p:spTree>
    <p:extLst>
      <p:ext uri="{BB962C8B-B14F-4D97-AF65-F5344CB8AC3E}">
        <p14:creationId xmlns:p14="http://schemas.microsoft.com/office/powerpoint/2010/main" val="13631568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581891"/>
            <a:ext cx="10515600" cy="5595072"/>
          </a:xfrm>
        </p:spPr>
        <p:txBody>
          <a:bodyPr/>
          <a:lstStyle/>
          <a:p>
            <a:r>
              <a:rPr lang="ru-RU" dirty="0"/>
              <a:t>Чтобы различить эти два способа использования ссылки, введем дополнительный признак в каждый узел. Получившееся представление дерева изображено на </a:t>
            </a:r>
            <a:r>
              <a:rPr lang="ru-RU" dirty="0" smtClean="0"/>
              <a:t>следующем слайде. </a:t>
            </a:r>
            <a:r>
              <a:rPr lang="ru-RU" dirty="0"/>
              <a:t>На нем младшие братья выделены штриховкой, а ссылки на родительские узлы представлены стрелками другого начертания. В </a:t>
            </a:r>
            <a:r>
              <a:rPr lang="ru-RU" dirty="0" smtClean="0"/>
              <a:t>листинге, приведенном дальше,  </a:t>
            </a:r>
            <a:r>
              <a:rPr lang="ru-RU" dirty="0"/>
              <a:t>в определении класса дерева признак младшего брата представлен логическим полем </a:t>
            </a:r>
            <a:r>
              <a:rPr lang="ru-RU" dirty="0" err="1"/>
              <a:t>youngest</a:t>
            </a:r>
            <a:r>
              <a:rPr lang="ru-RU" dirty="0"/>
              <a:t>, хотя в реальной ситуации для этого будет использован какой-нибудь избыточный бит в представлении информации, хранящейся в узле </a:t>
            </a:r>
            <a:r>
              <a:rPr lang="ru-RU" dirty="0" smtClean="0"/>
              <a:t>дерева.</a:t>
            </a:r>
            <a:endParaRPr lang="ru-RU" dirty="0"/>
          </a:p>
        </p:txBody>
      </p:sp>
    </p:spTree>
    <p:extLst>
      <p:ext uri="{BB962C8B-B14F-4D97-AF65-F5344CB8AC3E}">
        <p14:creationId xmlns:p14="http://schemas.microsoft.com/office/powerpoint/2010/main" val="36874910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49521"/>
          </a:xfrm>
        </p:spPr>
        <p:txBody>
          <a:bodyPr>
            <a:normAutofit fontScale="90000"/>
          </a:bodyPr>
          <a:lstStyle/>
          <a:p>
            <a:r>
              <a:rPr lang="ru-RU" dirty="0" smtClean="0"/>
              <a:t>Представление дерева с обратными ссылками</a:t>
            </a:r>
            <a:endParaRPr lang="ru-RU" dirty="0"/>
          </a:p>
        </p:txBody>
      </p:sp>
      <p:pic>
        <p:nvPicPr>
          <p:cNvPr id="4" name="Объект 3"/>
          <p:cNvPicPr>
            <a:picLocks noGrp="1" noChangeAspect="1"/>
          </p:cNvPicPr>
          <p:nvPr>
            <p:ph idx="1"/>
          </p:nvPr>
        </p:nvPicPr>
        <p:blipFill>
          <a:blip r:embed="rId2"/>
          <a:stretch>
            <a:fillRect/>
          </a:stretch>
        </p:blipFill>
        <p:spPr>
          <a:xfrm>
            <a:off x="2959332" y="1463039"/>
            <a:ext cx="5845912" cy="4565785"/>
          </a:xfrm>
          <a:prstGeom prst="rect">
            <a:avLst/>
          </a:prstGeom>
        </p:spPr>
      </p:pic>
    </p:spTree>
    <p:extLst>
      <p:ext uri="{BB962C8B-B14F-4D97-AF65-F5344CB8AC3E}">
        <p14:creationId xmlns:p14="http://schemas.microsoft.com/office/powerpoint/2010/main" val="15087547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7137"/>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lstStyle/>
          <a:p>
            <a:r>
              <a:rPr lang="ru-RU" dirty="0"/>
              <a:t>Для обхода построим внешний итератор дерева с описанием класса, вложенным в описание класса дерева. В этом итераторе переход к следующему элементу в порядке обхода осуществляется предельно просто: если у узла имеется сын, то происходит переход к этому сыну; если имеется брат, то происходит переход к брату, и наконец, если нет и брата, то происходит поиск брата у ближайшего предка.</a:t>
            </a:r>
          </a:p>
        </p:txBody>
      </p:sp>
    </p:spTree>
    <p:extLst>
      <p:ext uri="{BB962C8B-B14F-4D97-AF65-F5344CB8AC3E}">
        <p14:creationId xmlns:p14="http://schemas.microsoft.com/office/powerpoint/2010/main" val="30523892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713466"/>
            <a:ext cx="10515600" cy="1319604"/>
          </a:xfrm>
          <a:prstGeom prst="rect">
            <a:avLst/>
          </a:prstGeom>
        </p:spPr>
      </p:pic>
      <p:pic>
        <p:nvPicPr>
          <p:cNvPr id="5" name="Рисунок 4"/>
          <p:cNvPicPr>
            <a:picLocks noChangeAspect="1"/>
          </p:cNvPicPr>
          <p:nvPr/>
        </p:nvPicPr>
        <p:blipFill>
          <a:blip r:embed="rId3"/>
          <a:stretch>
            <a:fillRect/>
          </a:stretch>
        </p:blipFill>
        <p:spPr>
          <a:xfrm>
            <a:off x="838199" y="1890885"/>
            <a:ext cx="10716491" cy="2482830"/>
          </a:xfrm>
          <a:prstGeom prst="rect">
            <a:avLst/>
          </a:prstGeom>
        </p:spPr>
      </p:pic>
    </p:spTree>
    <p:extLst>
      <p:ext uri="{BB962C8B-B14F-4D97-AF65-F5344CB8AC3E}">
        <p14:creationId xmlns:p14="http://schemas.microsoft.com/office/powerpoint/2010/main" val="27641094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997528" y="897775"/>
            <a:ext cx="10247620" cy="5021742"/>
          </a:xfrm>
          <a:prstGeom prst="rect">
            <a:avLst/>
          </a:prstGeom>
        </p:spPr>
      </p:pic>
    </p:spTree>
    <p:extLst>
      <p:ext uri="{BB962C8B-B14F-4D97-AF65-F5344CB8AC3E}">
        <p14:creationId xmlns:p14="http://schemas.microsoft.com/office/powerpoint/2010/main" val="33916746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2028304" y="589606"/>
            <a:ext cx="8030095" cy="5686681"/>
          </a:xfrm>
          <a:prstGeom prst="rect">
            <a:avLst/>
          </a:prstGeom>
        </p:spPr>
      </p:pic>
    </p:spTree>
    <p:extLst>
      <p:ext uri="{BB962C8B-B14F-4D97-AF65-F5344CB8AC3E}">
        <p14:creationId xmlns:p14="http://schemas.microsoft.com/office/powerpoint/2010/main" val="23973244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903058" y="1645920"/>
            <a:ext cx="10221387" cy="3574473"/>
          </a:xfrm>
          <a:prstGeom prst="rect">
            <a:avLst/>
          </a:prstGeom>
        </p:spPr>
      </p:pic>
    </p:spTree>
    <p:extLst>
      <p:ext uri="{BB962C8B-B14F-4D97-AF65-F5344CB8AC3E}">
        <p14:creationId xmlns:p14="http://schemas.microsoft.com/office/powerpoint/2010/main" val="36255106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2945" y="931026"/>
            <a:ext cx="10056842" cy="5153890"/>
          </a:xfrm>
          <a:prstGeom prst="rect">
            <a:avLst/>
          </a:prstGeom>
        </p:spPr>
      </p:pic>
    </p:spTree>
    <p:extLst>
      <p:ext uri="{BB962C8B-B14F-4D97-AF65-F5344CB8AC3E}">
        <p14:creationId xmlns:p14="http://schemas.microsoft.com/office/powerpoint/2010/main" val="36511006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66890"/>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1" y="1446416"/>
            <a:ext cx="11004170" cy="3813326"/>
          </a:xfrm>
          <a:prstGeom prst="rect">
            <a:avLst/>
          </a:prstGeom>
        </p:spPr>
      </p:pic>
    </p:spTree>
    <p:extLst>
      <p:ext uri="{BB962C8B-B14F-4D97-AF65-F5344CB8AC3E}">
        <p14:creationId xmlns:p14="http://schemas.microsoft.com/office/powerpoint/2010/main" val="20643852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3762"/>
          </a:xfrm>
        </p:spPr>
        <p:txBody>
          <a:bodyPr>
            <a:normAutofit fontScale="90000"/>
          </a:bodyPr>
          <a:lstStyle/>
          <a:p>
            <a:endParaRPr lang="ru-RU" dirty="0"/>
          </a:p>
        </p:txBody>
      </p:sp>
      <p:sp>
        <p:nvSpPr>
          <p:cNvPr id="3" name="Объект 2"/>
          <p:cNvSpPr>
            <a:spLocks noGrp="1"/>
          </p:cNvSpPr>
          <p:nvPr>
            <p:ph idx="1"/>
          </p:nvPr>
        </p:nvSpPr>
        <p:spPr>
          <a:xfrm>
            <a:off x="838200" y="598516"/>
            <a:ext cx="10515600" cy="5578447"/>
          </a:xfrm>
        </p:spPr>
        <p:txBody>
          <a:bodyPr>
            <a:normAutofit fontScale="92500" lnSpcReduction="10000"/>
          </a:bodyPr>
          <a:lstStyle/>
          <a:p>
            <a:pPr marL="0" indent="0">
              <a:buNone/>
            </a:pPr>
            <a:r>
              <a:rPr lang="ru-RU" dirty="0"/>
              <a:t>Если дерево, изображенное на </a:t>
            </a:r>
            <a:r>
              <a:rPr lang="ru-RU" dirty="0" smtClean="0"/>
              <a:t>предыдущем рисунке, </a:t>
            </a:r>
            <a:r>
              <a:rPr lang="ru-RU" dirty="0"/>
              <a:t>построено правильно, то его узлы будут пройдены в следующем порядке:</a:t>
            </a:r>
          </a:p>
          <a:p>
            <a:pPr marL="0" indent="0">
              <a:buNone/>
            </a:pPr>
            <a:r>
              <a:rPr lang="ru-RU" dirty="0"/>
              <a:t>ABCEFHIKDG</a:t>
            </a:r>
          </a:p>
          <a:p>
            <a:pPr marL="0" indent="0">
              <a:buNone/>
            </a:pPr>
            <a:r>
              <a:rPr lang="ru-RU" dirty="0"/>
              <a:t>что является для этого дерева естественным порядком обхода сверху вниз.</a:t>
            </a:r>
          </a:p>
          <a:p>
            <a:pPr marL="0" indent="0">
              <a:buNone/>
            </a:pPr>
            <a:r>
              <a:rPr lang="ru-RU" dirty="0"/>
              <a:t>Недостатком такого способа обхода является то, что необходимо аккуратно поддерживать правильную структуру ссылок в дереве. Если, например, некоторый узел удаляется, то следует проверить, не содержит ли удаляемый узел ссылку вверх по дереву на предка (т. е. не является ли он самым младшим братом). Если это действительно так, то нужно найти его ближайшего старшего брата (разумеется, с использованием той же самой обратной ссылки вверх по дереву) и модифицировать представление этого брата. Аналогично, необходимо аккуратно следить за корректностью представления и при добавлении узлов.</a:t>
            </a:r>
          </a:p>
          <a:p>
            <a:endParaRPr lang="ru-RU" dirty="0"/>
          </a:p>
        </p:txBody>
      </p:sp>
    </p:spTree>
    <p:extLst>
      <p:ext uri="{BB962C8B-B14F-4D97-AF65-F5344CB8AC3E}">
        <p14:creationId xmlns:p14="http://schemas.microsoft.com/office/powerpoint/2010/main" val="22898163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31767"/>
            <a:ext cx="10515600" cy="5545196"/>
          </a:xfrm>
        </p:spPr>
        <p:txBody>
          <a:bodyPr>
            <a:normAutofit fontScale="85000" lnSpcReduction="20000"/>
          </a:bodyPr>
          <a:lstStyle/>
          <a:p>
            <a:pPr marL="0" indent="0">
              <a:buNone/>
            </a:pPr>
            <a:r>
              <a:rPr lang="ru-RU" dirty="0"/>
              <a:t>Второй способ обхода с использованием внутренней структуры дерева, представленный </a:t>
            </a:r>
            <a:r>
              <a:rPr lang="ru-RU" dirty="0" smtClean="0"/>
              <a:t>в следующем листинге, </a:t>
            </a:r>
            <a:r>
              <a:rPr lang="ru-RU" dirty="0"/>
              <a:t>избавлен от этого недостатка. При этом способе обхода нет необходимости как-то по-особому обрабатывать или представлять узлы дерева. Все, что необходимо иметь, — это свободный бит информации для использования во время обхода. Недостаток этого способа обхода заключается в другом: структура дерева динамически меняется во время его обхода. При обходе дерева данным способом ссылки на поддеревья заменяются обратными ссылками вверх по дереву прямо в процессе обхода. Когда же обратная ссылка будет использована при возврате наверх, то ее прежнее состояние будет восстановлено.</a:t>
            </a:r>
          </a:p>
          <a:p>
            <a:pPr marL="0" indent="0">
              <a:buNone/>
            </a:pPr>
            <a:r>
              <a:rPr lang="ru-RU" dirty="0"/>
              <a:t>Изменение ссылок динамически во время обхода, в частности, означает, что для такого способа обхода внешние итераторы не подходят. Действительно, если обход будет прерван до его окончания, или во время обхода будет предпринята попытка изменить структуру дерева, или даже просто будет запущена вторая итерация — все это может привести к непредсказуемым последствиям. Поэтому второй способ обхода дерева с использованием его внутренней структуры будет представлен внутренним итератором. Данный способ обхода запрограммирован для обхода бинарных деревьев, но его можно модифицировать и для обхода деревьев произвольной структуры.</a:t>
            </a:r>
          </a:p>
          <a:p>
            <a:endParaRPr lang="ru-RU" dirty="0"/>
          </a:p>
        </p:txBody>
      </p:sp>
    </p:spTree>
    <p:extLst>
      <p:ext uri="{BB962C8B-B14F-4D97-AF65-F5344CB8AC3E}">
        <p14:creationId xmlns:p14="http://schemas.microsoft.com/office/powerpoint/2010/main" val="18447926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normAutofit fontScale="92500" lnSpcReduction="20000"/>
          </a:bodyPr>
          <a:lstStyle/>
          <a:p>
            <a:pPr marL="0" indent="0">
              <a:buNone/>
            </a:pPr>
            <a:r>
              <a:rPr lang="ru-RU" dirty="0"/>
              <a:t>На </a:t>
            </a:r>
            <a:r>
              <a:rPr lang="ru-RU" dirty="0" smtClean="0"/>
              <a:t>следующем слайде  </a:t>
            </a:r>
            <a:r>
              <a:rPr lang="ru-RU" dirty="0"/>
              <a:t>представлен промежуточный этап при обходе бинарного дерева, изображенного на </a:t>
            </a:r>
            <a:r>
              <a:rPr lang="ru-RU" dirty="0" smtClean="0"/>
              <a:t>пред-предыдущем рисунке. </a:t>
            </a:r>
            <a:r>
              <a:rPr lang="ru-RU" dirty="0"/>
              <a:t>При работе алгоритма используются следующие указатели:</a:t>
            </a:r>
          </a:p>
          <a:p>
            <a:pPr marL="0" indent="0">
              <a:buNone/>
            </a:pPr>
            <a:r>
              <a:rPr lang="ru-RU" dirty="0"/>
              <a:t>□	</a:t>
            </a:r>
            <a:r>
              <a:rPr lang="ru-RU" dirty="0" err="1"/>
              <a:t>processed</a:t>
            </a:r>
            <a:r>
              <a:rPr lang="ru-RU" dirty="0"/>
              <a:t>— указатель на последнюю обработанную вершину, содержащую указатель вверх по дереву;</a:t>
            </a:r>
          </a:p>
          <a:p>
            <a:pPr marL="0" indent="0">
              <a:buNone/>
            </a:pPr>
            <a:r>
              <a:rPr lang="ru-RU" dirty="0"/>
              <a:t>□	</a:t>
            </a:r>
            <a:r>
              <a:rPr lang="ru-RU" dirty="0" err="1"/>
              <a:t>current</a:t>
            </a:r>
            <a:r>
              <a:rPr lang="ru-RU" dirty="0"/>
              <a:t> — указатель на первую вершину еще не обработанной части дерева.</a:t>
            </a:r>
          </a:p>
          <a:p>
            <a:pPr marL="0" indent="0">
              <a:buNone/>
            </a:pPr>
            <a:r>
              <a:rPr lang="ru-RU" dirty="0"/>
              <a:t>При движении вниз по дереву (от корня к листьям) некоторые указатели используются для того, чтобы запомнить обратный путь. При движении обратно значения указателей восстанавливаются. Дополнительный бит информации применяется для того, чтобы запомнить, какой из двух указателей — левый или правый — используется для временного хранения ссылки на родительский узел.</a:t>
            </a:r>
          </a:p>
          <a:p>
            <a:pPr marL="0" indent="0">
              <a:buNone/>
            </a:pPr>
            <a:r>
              <a:rPr lang="ru-RU" dirty="0"/>
              <a:t>На </a:t>
            </a:r>
            <a:r>
              <a:rPr lang="ru-RU" dirty="0" smtClean="0"/>
              <a:t>слайде </a:t>
            </a:r>
            <a:r>
              <a:rPr lang="ru-RU" dirty="0"/>
              <a:t>изображена ситуация, когда в двух узлах дерева — А и С— поля, в которых в нормальном состоянии записаны указатели на правое поддерево, используются для хранения ссылок на родительский узел.</a:t>
            </a:r>
          </a:p>
          <a:p>
            <a:endParaRPr lang="ru-RU" dirty="0"/>
          </a:p>
        </p:txBody>
      </p:sp>
    </p:spTree>
    <p:extLst>
      <p:ext uri="{BB962C8B-B14F-4D97-AF65-F5344CB8AC3E}">
        <p14:creationId xmlns:p14="http://schemas.microsoft.com/office/powerpoint/2010/main" val="33363308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383020"/>
          </a:xfrm>
        </p:spPr>
        <p:txBody>
          <a:bodyPr>
            <a:normAutofit fontScale="90000"/>
          </a:bodyPr>
          <a:lstStyle/>
          <a:p>
            <a:r>
              <a:rPr lang="ru-RU" sz="3200" dirty="0" smtClean="0"/>
              <a:t>Обход дерева с использованием внутренних указателей</a:t>
            </a:r>
            <a:endParaRPr lang="ru-RU" sz="3200" dirty="0"/>
          </a:p>
        </p:txBody>
      </p:sp>
      <p:pic>
        <p:nvPicPr>
          <p:cNvPr id="4" name="Объект 3"/>
          <p:cNvPicPr>
            <a:picLocks noGrp="1" noChangeAspect="1"/>
          </p:cNvPicPr>
          <p:nvPr>
            <p:ph idx="1"/>
          </p:nvPr>
        </p:nvPicPr>
        <p:blipFill>
          <a:blip r:embed="rId2"/>
          <a:stretch>
            <a:fillRect/>
          </a:stretch>
        </p:blipFill>
        <p:spPr>
          <a:xfrm>
            <a:off x="2793076" y="1113905"/>
            <a:ext cx="6964405" cy="4578614"/>
          </a:xfrm>
          <a:prstGeom prst="rect">
            <a:avLst/>
          </a:prstGeom>
        </p:spPr>
      </p:pic>
    </p:spTree>
    <p:extLst>
      <p:ext uri="{BB962C8B-B14F-4D97-AF65-F5344CB8AC3E}">
        <p14:creationId xmlns:p14="http://schemas.microsoft.com/office/powerpoint/2010/main" val="18048189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0388"/>
          </a:xfrm>
        </p:spPr>
        <p:txBody>
          <a:bodyPr>
            <a:normAutofit fontScale="90000"/>
          </a:bodyPr>
          <a:lstStyle/>
          <a:p>
            <a:endParaRPr lang="ru-RU" dirty="0"/>
          </a:p>
        </p:txBody>
      </p:sp>
      <p:sp>
        <p:nvSpPr>
          <p:cNvPr id="3" name="Объект 2"/>
          <p:cNvSpPr>
            <a:spLocks noGrp="1"/>
          </p:cNvSpPr>
          <p:nvPr>
            <p:ph idx="1"/>
          </p:nvPr>
        </p:nvSpPr>
        <p:spPr>
          <a:xfrm>
            <a:off x="838200" y="648393"/>
            <a:ext cx="10515600" cy="5528570"/>
          </a:xfrm>
        </p:spPr>
        <p:txBody>
          <a:bodyPr/>
          <a:lstStyle/>
          <a:p>
            <a:r>
              <a:rPr lang="ru-RU" dirty="0"/>
              <a:t>В </a:t>
            </a:r>
            <a:r>
              <a:rPr lang="ru-RU" dirty="0" smtClean="0"/>
              <a:t>прилагаемом листинге  </a:t>
            </a:r>
            <a:r>
              <a:rPr lang="ru-RU" dirty="0"/>
              <a:t>представлена операция, осуществляющая левосторонний инфиксный обход дерева с помощью внутреннего итератора. Это один из самых </a:t>
            </a:r>
            <a:r>
              <a:rPr lang="ru-RU"/>
              <a:t>сложных </a:t>
            </a:r>
            <a:r>
              <a:rPr lang="ru-RU" smtClean="0"/>
              <a:t>алгоритмов; </a:t>
            </a:r>
            <a:r>
              <a:rPr lang="ru-RU" dirty="0"/>
              <a:t>для его успешного понимания рекомендуется попробовать проследить его работу на каком-нибудь простом примере. Удобно воспользоваться каким-либо отладчиком программ на C++. Тексты всех используемых нами программ обхода деревьев можно найти на приложенном компакт-диске в папке "\chapter2\2.5 \</a:t>
            </a:r>
            <a:r>
              <a:rPr lang="ru-RU" dirty="0" err="1"/>
              <a:t>BinaryTreeiterators</a:t>
            </a:r>
            <a:r>
              <a:rPr lang="ru-RU" dirty="0"/>
              <a:t>" (обходы с помощью рекурсивных функций и вспомогательных структур данных — стеков и очередей), а также в папках "\Chapter2\2.5\</a:t>
            </a:r>
            <a:r>
              <a:rPr lang="ru-RU" dirty="0" err="1"/>
              <a:t>BackReference</a:t>
            </a:r>
            <a:r>
              <a:rPr lang="ru-RU" dirty="0"/>
              <a:t>" (обход С ПОМОЩЬЮ обратных ССЫЛОК ИЗ младшего сына на его отца) и "\chapter2\2.5\</a:t>
            </a:r>
            <a:r>
              <a:rPr lang="ru-RU" dirty="0" err="1"/>
              <a:t>DynBackRefs</a:t>
            </a:r>
            <a:r>
              <a:rPr lang="ru-RU" dirty="0"/>
              <a:t>" (динамическое обращение ссылок).</a:t>
            </a:r>
          </a:p>
        </p:txBody>
      </p:sp>
    </p:spTree>
    <p:extLst>
      <p:ext uri="{BB962C8B-B14F-4D97-AF65-F5344CB8AC3E}">
        <p14:creationId xmlns:p14="http://schemas.microsoft.com/office/powerpoint/2010/main" val="393327567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597</TotalTime>
  <Words>3934</Words>
  <Application>Microsoft Office PowerPoint</Application>
  <PresentationFormat>Широкоэкранный</PresentationFormat>
  <Paragraphs>204</Paragraphs>
  <Slides>67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67</vt:i4>
      </vt:variant>
    </vt:vector>
  </HeadingPairs>
  <TitlesOfParts>
    <vt:vector size="71" baseType="lpstr">
      <vt:lpstr>Arial</vt:lpstr>
      <vt:lpstr>Calibri</vt:lpstr>
      <vt:lpstr>Calibri Light</vt:lpstr>
      <vt:lpstr>Тема Office</vt:lpstr>
      <vt:lpstr>Прохождение деревьев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Листинг. Нисходящий обход дерева с хранением узлов в стеке</vt:lpstr>
      <vt:lpstr>Презентация PowerPoint</vt:lpstr>
      <vt:lpstr>Презентация PowerPoint</vt:lpstr>
      <vt:lpstr>Левосторонний инфиксный обход дерева с хранением узлов в стеке</vt:lpstr>
      <vt:lpstr>Презентация PowerPoint</vt:lpstr>
      <vt:lpstr>Презентация PowerPoint</vt:lpstr>
      <vt:lpstr>Презентация PowerPoint</vt:lpstr>
      <vt:lpstr>Последовательность шагов при обходе в ширину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Представление дерева с обратными ссылками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Обход дерева с использованием внутренних указателей</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Прохождение деревьев</dc:title>
  <dc:creator>Анис Галимянов</dc:creator>
  <cp:lastModifiedBy>Анис Галимянов</cp:lastModifiedBy>
  <cp:revision>25</cp:revision>
  <dcterms:created xsi:type="dcterms:W3CDTF">2018-11-06T07:33:29Z</dcterms:created>
  <dcterms:modified xsi:type="dcterms:W3CDTF">2018-12-05T17:24:00Z</dcterms:modified>
</cp:coreProperties>
</file>