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Отсутствующие и неопределенные </a:t>
            </a:r>
            <a:r>
              <a:rPr lang="ru-RU" b="1" dirty="0"/>
              <a:t>данные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18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Отсутствующие данные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системах управления базами данных для определения </a:t>
            </a:r>
            <a:r>
              <a:rPr lang="ru-RU" dirty="0" smtClean="0"/>
              <a:t>отсутствующих </a:t>
            </a:r>
            <a:r>
              <a:rPr lang="ru-RU" dirty="0"/>
              <a:t>данных описаны два вида значений: пустые (или </a:t>
            </a:r>
            <a:r>
              <a:rPr lang="ru-RU" dirty="0" err="1" smtClean="0"/>
              <a:t>Empty</a:t>
            </a:r>
            <a:r>
              <a:rPr lang="ru-RU" dirty="0" smtClean="0"/>
              <a:t> значения</a:t>
            </a:r>
            <a:r>
              <a:rPr lang="ru-RU" dirty="0"/>
              <a:t>) и неопределенные (или </a:t>
            </a:r>
            <a:r>
              <a:rPr lang="ru-RU" dirty="0" err="1" smtClean="0"/>
              <a:t>Null</a:t>
            </a:r>
            <a:r>
              <a:rPr lang="ru-RU" dirty="0" smtClean="0"/>
              <a:t> значения</a:t>
            </a:r>
            <a:r>
              <a:rPr lang="ru-RU" dirty="0"/>
              <a:t>).</a:t>
            </a:r>
          </a:p>
          <a:p>
            <a:r>
              <a:rPr lang="ru-RU" dirty="0"/>
              <a:t>В некоторой (преимущественно коммерческой) литературе </a:t>
            </a:r>
            <a:r>
              <a:rPr lang="ru-RU" dirty="0" smtClean="0"/>
              <a:t>на </a:t>
            </a:r>
            <a:r>
              <a:rPr lang="ru-RU" dirty="0" err="1" smtClean="0"/>
              <a:t>Null</a:t>
            </a:r>
            <a:r>
              <a:rPr lang="ru-RU" dirty="0" smtClean="0"/>
              <a:t> значения </a:t>
            </a:r>
            <a:r>
              <a:rPr lang="ru-RU" dirty="0"/>
              <a:t>иногда ссылаются как на пустые или нулевые </a:t>
            </a:r>
            <a:r>
              <a:rPr lang="ru-RU" dirty="0" smtClean="0"/>
              <a:t>значения</a:t>
            </a:r>
            <a:r>
              <a:rPr lang="ru-RU" dirty="0"/>
              <a:t>, однако это неверно. Смысл пустого и неопределенного </a:t>
            </a:r>
            <a:r>
              <a:rPr lang="ru-RU" dirty="0" smtClean="0"/>
              <a:t>значения </a:t>
            </a:r>
            <a:r>
              <a:rPr lang="ru-RU" dirty="0"/>
              <a:t>принципиально различается, поэтому необходимо </a:t>
            </a:r>
            <a:r>
              <a:rPr lang="ru-RU" dirty="0" smtClean="0"/>
              <a:t>внимательно следить </a:t>
            </a:r>
            <a:r>
              <a:rPr lang="ru-RU" dirty="0"/>
              <a:t>за контекстом употребления того или иного термина.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80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Пустые значения </a:t>
            </a:r>
            <a:r>
              <a:rPr lang="ru-RU" b="1" dirty="0"/>
              <a:t>(</a:t>
            </a:r>
            <a:r>
              <a:rPr lang="en-US" b="1" i="1" dirty="0" smtClean="0"/>
              <a:t>Empty</a:t>
            </a:r>
            <a:r>
              <a:rPr lang="ru-RU" b="1" i="1" dirty="0"/>
              <a:t>-</a:t>
            </a:r>
            <a:r>
              <a:rPr lang="ru-RU" b="1" i="1" dirty="0" smtClean="0"/>
              <a:t>значения</a:t>
            </a:r>
            <a:r>
              <a:rPr lang="ru-RU" b="1" dirty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Пустое значение </a:t>
            </a:r>
            <a:r>
              <a:rPr lang="ru-RU" dirty="0"/>
              <a:t>— это просто одно из множества возможных </a:t>
            </a:r>
            <a:r>
              <a:rPr lang="ru-RU" dirty="0" smtClean="0"/>
              <a:t>значений какого-то </a:t>
            </a:r>
            <a:r>
              <a:rPr lang="ru-RU" dirty="0"/>
              <a:t>вполне определенного типа данных.</a:t>
            </a:r>
          </a:p>
          <a:p>
            <a:r>
              <a:rPr lang="ru-RU" dirty="0"/>
              <a:t>Перечислим наиболее «естественные», непосредственные </a:t>
            </a:r>
            <a:r>
              <a:rPr lang="ru-RU" b="1" dirty="0" smtClean="0"/>
              <a:t>пустые значения </a:t>
            </a:r>
            <a:r>
              <a:rPr lang="ru-RU" dirty="0"/>
              <a:t>(т. е. пустые значения, которые мы могли бы выделить </a:t>
            </a:r>
            <a:r>
              <a:rPr lang="ru-RU" dirty="0" smtClean="0"/>
              <a:t>самостоятельно</a:t>
            </a:r>
            <a:r>
              <a:rPr lang="ru-RU" dirty="0"/>
              <a:t>, не имея никакой дополнительной информации):</a:t>
            </a:r>
          </a:p>
          <a:p>
            <a:r>
              <a:rPr lang="ru-RU" dirty="0"/>
              <a:t>1) 0 (нуль) — нулевое значение является пустым для </a:t>
            </a:r>
            <a:r>
              <a:rPr lang="ru-RU" dirty="0" smtClean="0"/>
              <a:t>числовых типов </a:t>
            </a:r>
            <a:r>
              <a:rPr lang="ru-RU" dirty="0"/>
              <a:t>данных;</a:t>
            </a:r>
          </a:p>
          <a:p>
            <a:r>
              <a:rPr lang="ru-RU" dirty="0"/>
              <a:t>2) </a:t>
            </a:r>
            <a:r>
              <a:rPr lang="ru-RU" dirty="0" err="1"/>
              <a:t>false</a:t>
            </a:r>
            <a:r>
              <a:rPr lang="ru-RU" dirty="0"/>
              <a:t> (неверно) — является пустым значением для </a:t>
            </a:r>
            <a:r>
              <a:rPr lang="ru-RU" dirty="0" smtClean="0"/>
              <a:t>логического типа </a:t>
            </a:r>
            <a:r>
              <a:rPr lang="ru-RU" dirty="0"/>
              <a:t>данных;</a:t>
            </a:r>
          </a:p>
          <a:p>
            <a:r>
              <a:rPr lang="ru-RU" dirty="0"/>
              <a:t>3) B’’ — пустая строка бит для строк переменной длины;</a:t>
            </a:r>
          </a:p>
          <a:p>
            <a:r>
              <a:rPr lang="ru-RU" dirty="0"/>
              <a:t>4) “” — пустая строка для строк символов переменной длины.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71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приведенных выше случаях определить, пустое значение или </a:t>
            </a:r>
            <a:r>
              <a:rPr lang="ru-RU" dirty="0" smtClean="0"/>
              <a:t>нет, можно </a:t>
            </a:r>
            <a:r>
              <a:rPr lang="ru-RU" dirty="0"/>
              <a:t>путем сравнивания имеющегося значения с константой </a:t>
            </a:r>
            <a:r>
              <a:rPr lang="ru-RU" dirty="0" smtClean="0"/>
              <a:t>пустого </a:t>
            </a:r>
            <a:r>
              <a:rPr lang="ru-RU" dirty="0"/>
              <a:t>значения, определенной для каждого типа данных. Но </a:t>
            </a:r>
            <a:r>
              <a:rPr lang="ru-RU" dirty="0" smtClean="0"/>
              <a:t>системы управления </a:t>
            </a:r>
            <a:r>
              <a:rPr lang="ru-RU" dirty="0"/>
              <a:t>базами данных в силу реализованных в них схем </a:t>
            </a:r>
            <a:r>
              <a:rPr lang="ru-RU" dirty="0" smtClean="0"/>
              <a:t>долговременного </a:t>
            </a:r>
            <a:r>
              <a:rPr lang="ru-RU" dirty="0"/>
              <a:t>хранения данных могут работать только со строками </a:t>
            </a:r>
            <a:r>
              <a:rPr lang="ru-RU" dirty="0" smtClean="0"/>
              <a:t>постоянной </a:t>
            </a:r>
            <a:r>
              <a:rPr lang="ru-RU" dirty="0"/>
              <a:t>длины. </a:t>
            </a:r>
            <a:r>
              <a:rPr lang="ru-RU" dirty="0" smtClean="0"/>
              <a:t>Из-за </a:t>
            </a:r>
            <a:r>
              <a:rPr lang="ru-RU" dirty="0"/>
              <a:t>этого пустой строкой бит можно назвать </a:t>
            </a:r>
            <a:r>
              <a:rPr lang="ru-RU" dirty="0" smtClean="0"/>
              <a:t>строку двоичных </a:t>
            </a:r>
            <a:r>
              <a:rPr lang="ru-RU" dirty="0"/>
              <a:t>нулей. Или строку, состоящую из пробелов или </a:t>
            </a:r>
            <a:r>
              <a:rPr lang="ru-RU" dirty="0" smtClean="0"/>
              <a:t>каких-либо других </a:t>
            </a:r>
            <a:r>
              <a:rPr lang="ru-RU" dirty="0"/>
              <a:t>управляющих символов, — пустой строкой символов.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11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/>
              <a:t>Вот несколько примеров пустых строк постоянной длины:</a:t>
            </a:r>
          </a:p>
          <a:p>
            <a:r>
              <a:rPr lang="en-US" dirty="0"/>
              <a:t>1) B’0’;</a:t>
            </a:r>
          </a:p>
          <a:p>
            <a:r>
              <a:rPr lang="en-US" dirty="0"/>
              <a:t>2) B’000’;</a:t>
            </a:r>
          </a:p>
          <a:p>
            <a:r>
              <a:rPr lang="ru-RU" dirty="0"/>
              <a:t>3) ‘ ‘.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10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Как же в этих случаях определить, является ли строка пустой?</a:t>
            </a:r>
          </a:p>
          <a:p>
            <a:r>
              <a:rPr lang="ru-RU" dirty="0"/>
              <a:t>В системах управления базами данных для проверки на пустоту </a:t>
            </a:r>
            <a:r>
              <a:rPr lang="ru-RU" dirty="0" smtClean="0"/>
              <a:t>применяется </a:t>
            </a:r>
            <a:r>
              <a:rPr lang="ru-RU" dirty="0"/>
              <a:t>логическая функция, т. е. предикат </a:t>
            </a:r>
            <a:r>
              <a:rPr lang="ru-RU" b="1" dirty="0" err="1"/>
              <a:t>IsEmpty</a:t>
            </a:r>
            <a:r>
              <a:rPr lang="ru-RU" b="1" dirty="0"/>
              <a:t> (&lt;выражение</a:t>
            </a:r>
            <a:r>
              <a:rPr lang="ru-RU" b="1" dirty="0" smtClean="0"/>
              <a:t>&gt;)</a:t>
            </a:r>
            <a:r>
              <a:rPr lang="ru-RU" dirty="0" smtClean="0"/>
              <a:t>, что </a:t>
            </a:r>
            <a:r>
              <a:rPr lang="ru-RU" dirty="0"/>
              <a:t>буквально означает «есть пустой». Этот предикат обычно </a:t>
            </a:r>
            <a:r>
              <a:rPr lang="ru-RU" dirty="0" smtClean="0"/>
              <a:t>встроен в </a:t>
            </a:r>
            <a:r>
              <a:rPr lang="ru-RU" dirty="0"/>
              <a:t>систему управления базами данных и может применяться к </a:t>
            </a:r>
            <a:r>
              <a:rPr lang="ru-RU" dirty="0" smtClean="0"/>
              <a:t>выражению </a:t>
            </a:r>
            <a:r>
              <a:rPr lang="ru-RU" dirty="0"/>
              <a:t>абсолютно любого типа. Если такого предиката в системах </a:t>
            </a:r>
            <a:r>
              <a:rPr lang="ru-RU" dirty="0" smtClean="0"/>
              <a:t>управления </a:t>
            </a:r>
            <a:r>
              <a:rPr lang="ru-RU" dirty="0"/>
              <a:t>базами данных нет, то можно написать логическую функцию </a:t>
            </a:r>
            <a:r>
              <a:rPr lang="ru-RU" dirty="0" smtClean="0"/>
              <a:t>самим и </a:t>
            </a:r>
            <a:r>
              <a:rPr lang="ru-RU" dirty="0"/>
              <a:t>включить ее в список объектов проектируемой базы данных.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780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Рассмотрим еще один пример, когда не так просто </a:t>
            </a:r>
            <a:r>
              <a:rPr lang="ru-RU" dirty="0" err="1" smtClean="0"/>
              <a:t>определить,пустое</a:t>
            </a:r>
            <a:r>
              <a:rPr lang="ru-RU" dirty="0" smtClean="0"/>
              <a:t> </a:t>
            </a:r>
            <a:r>
              <a:rPr lang="ru-RU" dirty="0"/>
              <a:t>ли мы имеем значение. Данные типа «дата». Какое </a:t>
            </a:r>
            <a:r>
              <a:rPr lang="ru-RU" dirty="0" smtClean="0"/>
              <a:t>значение </a:t>
            </a:r>
            <a:r>
              <a:rPr lang="ru-RU" dirty="0"/>
              <a:t>в этом типе считать пустым значением, если дата может </a:t>
            </a:r>
            <a:r>
              <a:rPr lang="ru-RU" dirty="0" smtClean="0"/>
              <a:t>варьироваться </a:t>
            </a:r>
            <a:r>
              <a:rPr lang="ru-RU" dirty="0"/>
              <a:t>в диапазоне от 01.01.0100. до 31.12.9999? Для этого в </a:t>
            </a:r>
            <a:r>
              <a:rPr lang="ru-RU" dirty="0" smtClean="0"/>
              <a:t>СУБД вводится </a:t>
            </a:r>
            <a:r>
              <a:rPr lang="ru-RU" dirty="0"/>
              <a:t>специальное обозначение для </a:t>
            </a:r>
            <a:r>
              <a:rPr lang="ru-RU" b="1" dirty="0"/>
              <a:t>константы пустой даты {…}</a:t>
            </a:r>
            <a:r>
              <a:rPr lang="ru-RU" dirty="0"/>
              <a:t>, </a:t>
            </a:r>
            <a:r>
              <a:rPr lang="ru-RU" dirty="0" smtClean="0"/>
              <a:t>если значения </a:t>
            </a:r>
            <a:r>
              <a:rPr lang="ru-RU" dirty="0"/>
              <a:t>этого типа записывается</a:t>
            </a:r>
            <a:r>
              <a:rPr lang="ru-RU" dirty="0" smtClean="0"/>
              <a:t>:                </a:t>
            </a:r>
            <a:r>
              <a:rPr lang="ru-RU" dirty="0"/>
              <a:t>{ДД. ММ. ГГ} или {ГГ. ММ. ДД}.</a:t>
            </a:r>
          </a:p>
          <a:p>
            <a:r>
              <a:rPr lang="ru-RU" dirty="0"/>
              <a:t>С этим значением и происходит сравнение при проверке значения </a:t>
            </a:r>
            <a:r>
              <a:rPr lang="ru-RU" dirty="0" smtClean="0"/>
              <a:t>на пустоту</a:t>
            </a:r>
            <a:r>
              <a:rPr lang="ru-RU" dirty="0"/>
              <a:t>. Оно считается вполне определенным, «полноправным» </a:t>
            </a:r>
            <a:r>
              <a:rPr lang="ru-RU" dirty="0" smtClean="0"/>
              <a:t>значением </a:t>
            </a:r>
            <a:r>
              <a:rPr lang="ru-RU" dirty="0"/>
              <a:t>выражения этого типа, причем наименьшим из возможных.</a:t>
            </a:r>
          </a:p>
          <a:p>
            <a:r>
              <a:rPr lang="ru-RU" dirty="0"/>
              <a:t>При работе с базами данных пустые значения часто </a:t>
            </a:r>
            <a:r>
              <a:rPr lang="ru-RU" dirty="0" smtClean="0"/>
              <a:t>используются как </a:t>
            </a:r>
            <a:r>
              <a:rPr lang="ru-RU" dirty="0"/>
              <a:t>значения по умолчанию или применяются, если значения </a:t>
            </a:r>
            <a:r>
              <a:rPr lang="ru-RU" dirty="0" smtClean="0"/>
              <a:t>выражений </a:t>
            </a:r>
            <a:r>
              <a:rPr lang="ru-RU" dirty="0"/>
              <a:t>отсутствуют.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475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b="1" i="1" dirty="0"/>
              <a:t>Неопределенные значения </a:t>
            </a:r>
            <a:r>
              <a:rPr lang="ru-RU" sz="3200" b="1" dirty="0"/>
              <a:t>(</a:t>
            </a:r>
            <a:r>
              <a:rPr lang="en-US" sz="3200" b="1" i="1" dirty="0" smtClean="0"/>
              <a:t>Null</a:t>
            </a:r>
            <a:r>
              <a:rPr lang="ru-RU" sz="3200" b="1" i="1" dirty="0" smtClean="0"/>
              <a:t>-значения</a:t>
            </a:r>
            <a:r>
              <a:rPr lang="ru-RU" sz="3200" b="1" dirty="0"/>
              <a:t>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1600" dirty="0"/>
              <a:t>Слово </a:t>
            </a:r>
            <a:r>
              <a:rPr lang="ru-RU" sz="1600" b="1" dirty="0" err="1"/>
              <a:t>Null</a:t>
            </a:r>
            <a:r>
              <a:rPr lang="ru-RU" sz="1600" b="1" dirty="0"/>
              <a:t> </a:t>
            </a:r>
            <a:r>
              <a:rPr lang="ru-RU" sz="1600" dirty="0"/>
              <a:t>используется для обозначения </a:t>
            </a:r>
            <a:r>
              <a:rPr lang="ru-RU" sz="1600" b="1" dirty="0"/>
              <a:t>неопределенных </a:t>
            </a:r>
            <a:r>
              <a:rPr lang="ru-RU" sz="1600" b="1" dirty="0" smtClean="0"/>
              <a:t>значений </a:t>
            </a:r>
            <a:r>
              <a:rPr lang="ru-RU" sz="1600" dirty="0"/>
              <a:t>в базах данных.</a:t>
            </a:r>
          </a:p>
          <a:p>
            <a:r>
              <a:rPr lang="ru-RU" sz="1600" dirty="0"/>
              <a:t>Чтобы лучше понять, какие значения понимаются под </a:t>
            </a:r>
            <a:r>
              <a:rPr lang="ru-RU" sz="1600" dirty="0" smtClean="0"/>
              <a:t>неопределенными</a:t>
            </a:r>
            <a:r>
              <a:rPr lang="ru-RU" sz="1600" dirty="0"/>
              <a:t>, рассмотрим таблицу, являющуюся </a:t>
            </a:r>
            <a:r>
              <a:rPr lang="ru-RU" sz="1600" dirty="0" smtClean="0"/>
              <a:t>фрагментом </a:t>
            </a:r>
            <a:r>
              <a:rPr lang="ru-RU" sz="1600" dirty="0"/>
              <a:t>базы данных</a:t>
            </a:r>
            <a:r>
              <a:rPr lang="ru-RU" sz="1600" dirty="0" smtClean="0"/>
              <a:t>:</a:t>
            </a:r>
          </a:p>
          <a:p>
            <a:endParaRPr lang="ru-RU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90813"/>
            <a:ext cx="80581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53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Итак, </a:t>
            </a:r>
            <a:r>
              <a:rPr lang="ru-RU" b="1" dirty="0"/>
              <a:t>неопределенное значение </a:t>
            </a:r>
            <a:r>
              <a:rPr lang="ru-RU" dirty="0"/>
              <a:t>или </a:t>
            </a:r>
            <a:r>
              <a:rPr lang="ru-RU" b="1" dirty="0"/>
              <a:t>Null8значение </a:t>
            </a:r>
            <a:r>
              <a:rPr lang="ru-RU" dirty="0"/>
              <a:t>— это:</a:t>
            </a:r>
          </a:p>
          <a:p>
            <a:r>
              <a:rPr lang="ru-RU" dirty="0"/>
              <a:t>1) неизвестное, но обычное, т. е. применимое значение. </a:t>
            </a:r>
            <a:r>
              <a:rPr lang="ru-RU" dirty="0" smtClean="0"/>
              <a:t>Например, у </a:t>
            </a:r>
            <a:r>
              <a:rPr lang="ru-RU" dirty="0"/>
              <a:t>господина </a:t>
            </a:r>
            <a:r>
              <a:rPr lang="ru-RU" dirty="0" err="1"/>
              <a:t>Хайретдинова</a:t>
            </a:r>
            <a:r>
              <a:rPr lang="ru-RU" dirty="0"/>
              <a:t>, который является номером один в </a:t>
            </a:r>
            <a:r>
              <a:rPr lang="ru-RU" dirty="0" smtClean="0"/>
              <a:t>нашей </a:t>
            </a:r>
            <a:r>
              <a:rPr lang="ru-RU" dirty="0"/>
              <a:t>базе данных, несомненно, имеются </a:t>
            </a:r>
            <a:r>
              <a:rPr lang="ru-RU" dirty="0" smtClean="0"/>
              <a:t>какие-то </a:t>
            </a:r>
            <a:r>
              <a:rPr lang="ru-RU" dirty="0"/>
              <a:t>паспортные </a:t>
            </a:r>
            <a:r>
              <a:rPr lang="ru-RU" dirty="0" smtClean="0"/>
              <a:t>данные </a:t>
            </a:r>
            <a:r>
              <a:rPr lang="ru-RU" dirty="0"/>
              <a:t>(как у человека 1980 г. рождения и гражданина страны), но </a:t>
            </a:r>
            <a:r>
              <a:rPr lang="ru-RU" dirty="0" smtClean="0"/>
              <a:t>они не </a:t>
            </a:r>
            <a:r>
              <a:rPr lang="ru-RU" dirty="0"/>
              <a:t>известны, следовательно, не занесены в базу данных. </a:t>
            </a:r>
            <a:r>
              <a:rPr lang="ru-RU" dirty="0" smtClean="0"/>
              <a:t>Поэтому в </a:t>
            </a:r>
            <a:r>
              <a:rPr lang="ru-RU" dirty="0"/>
              <a:t>соответствующую графу таблицы будет записано значение </a:t>
            </a:r>
            <a:r>
              <a:rPr lang="ru-RU" dirty="0" err="1"/>
              <a:t>Null</a:t>
            </a:r>
            <a:r>
              <a:rPr lang="ru-RU" dirty="0"/>
              <a:t>;</a:t>
            </a:r>
          </a:p>
          <a:p>
            <a:r>
              <a:rPr lang="ru-RU" dirty="0"/>
              <a:t>2) неприменимое значение. У господина Карамазова (№ 2 в </a:t>
            </a:r>
            <a:r>
              <a:rPr lang="ru-RU" dirty="0" smtClean="0"/>
              <a:t>нашей </a:t>
            </a:r>
            <a:r>
              <a:rPr lang="ru-RU" dirty="0"/>
              <a:t>базе данных) просто не может быть никаких паспортных </a:t>
            </a:r>
            <a:r>
              <a:rPr lang="ru-RU" dirty="0" smtClean="0"/>
              <a:t>дан</a:t>
            </a:r>
            <a:r>
              <a:rPr lang="ru-RU" dirty="0"/>
              <a:t>ных, потому что на момент создания этой базы данных или </a:t>
            </a:r>
            <a:r>
              <a:rPr lang="ru-RU" dirty="0" smtClean="0"/>
              <a:t>внесения </a:t>
            </a:r>
            <a:r>
              <a:rPr lang="ru-RU" dirty="0"/>
              <a:t>в нее данных, он являлся ребенком;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586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3) значение любой ячейки таблицы, если мы не можем </a:t>
            </a:r>
            <a:r>
              <a:rPr lang="ru-RU" dirty="0" smtClean="0"/>
              <a:t>сказать применимое </a:t>
            </a:r>
            <a:r>
              <a:rPr lang="ru-RU" dirty="0"/>
              <a:t>оно или нет. Например, у господина Коваленко, </a:t>
            </a:r>
            <a:r>
              <a:rPr lang="ru-RU" dirty="0" smtClean="0"/>
              <a:t>который </a:t>
            </a:r>
            <a:r>
              <a:rPr lang="ru-RU" dirty="0"/>
              <a:t>занимает третью позицию в составленной нами базе </a:t>
            </a:r>
            <a:r>
              <a:rPr lang="ru-RU" dirty="0" smtClean="0"/>
              <a:t>данных, неизвестен </a:t>
            </a:r>
            <a:r>
              <a:rPr lang="ru-RU" dirty="0"/>
              <a:t>год рождения, поэтому мы не можем с </a:t>
            </a:r>
            <a:r>
              <a:rPr lang="ru-RU" dirty="0" smtClean="0"/>
              <a:t>уверенностью говорить </a:t>
            </a:r>
            <a:r>
              <a:rPr lang="ru-RU" dirty="0"/>
              <a:t>о наличие или отсутствии у него паспортных данных.</a:t>
            </a:r>
          </a:p>
          <a:p>
            <a:r>
              <a:rPr lang="ru-RU" dirty="0"/>
              <a:t>А следовательно, значениями двух ячеек в строке, </a:t>
            </a:r>
            <a:r>
              <a:rPr lang="ru-RU" dirty="0" smtClean="0"/>
              <a:t>посвященной господину </a:t>
            </a:r>
            <a:r>
              <a:rPr lang="ru-RU" dirty="0"/>
              <a:t>Коваленко будет </a:t>
            </a:r>
            <a:r>
              <a:rPr lang="ru-RU" dirty="0" err="1" smtClean="0"/>
              <a:t>Null</a:t>
            </a:r>
            <a:r>
              <a:rPr lang="ru-RU" dirty="0" smtClean="0"/>
              <a:t>-значение </a:t>
            </a:r>
            <a:r>
              <a:rPr lang="ru-RU" dirty="0"/>
              <a:t>(первое — как </a:t>
            </a:r>
            <a:r>
              <a:rPr lang="ru-RU" dirty="0" smtClean="0"/>
              <a:t>неизвестное </a:t>
            </a:r>
            <a:r>
              <a:rPr lang="ru-RU" dirty="0"/>
              <a:t>вообще, второе — как значение, природа которого неизвестна).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262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Как и любые другие типы данных, </a:t>
            </a:r>
            <a:r>
              <a:rPr lang="ru-RU" dirty="0" err="1"/>
              <a:t>Nullзначения</a:t>
            </a:r>
            <a:r>
              <a:rPr lang="ru-RU" dirty="0"/>
              <a:t> тоже </a:t>
            </a:r>
            <a:r>
              <a:rPr lang="ru-RU" dirty="0" smtClean="0"/>
              <a:t>имеют определенные </a:t>
            </a:r>
            <a:r>
              <a:rPr lang="ru-RU" b="1" dirty="0"/>
              <a:t>свойства</a:t>
            </a:r>
            <a:r>
              <a:rPr lang="ru-RU" dirty="0"/>
              <a:t>. Перечислим самые существенные из них:</a:t>
            </a:r>
          </a:p>
          <a:p>
            <a:r>
              <a:rPr lang="ru-RU" dirty="0"/>
              <a:t>1) с течением времени понимание </a:t>
            </a:r>
            <a:r>
              <a:rPr lang="ru-RU" dirty="0" err="1" smtClean="0"/>
              <a:t>Null</a:t>
            </a:r>
            <a:r>
              <a:rPr lang="ru-RU" dirty="0" smtClean="0"/>
              <a:t>-значения </a:t>
            </a:r>
            <a:r>
              <a:rPr lang="ru-RU" dirty="0"/>
              <a:t>может </a:t>
            </a:r>
            <a:r>
              <a:rPr lang="ru-RU" dirty="0" smtClean="0"/>
              <a:t>меняться</a:t>
            </a:r>
            <a:r>
              <a:rPr lang="ru-RU" dirty="0"/>
              <a:t>. Например, у господина Карамазова (№ 2 в нашей базе </a:t>
            </a:r>
            <a:r>
              <a:rPr lang="ru-RU" dirty="0" smtClean="0"/>
              <a:t>данных) в 2030 </a:t>
            </a:r>
            <a:r>
              <a:rPr lang="ru-RU" dirty="0"/>
              <a:t>г., т. е. по достижении совершеннолетия, </a:t>
            </a:r>
            <a:r>
              <a:rPr lang="ru-RU" dirty="0" err="1" smtClean="0"/>
              <a:t>Null</a:t>
            </a:r>
            <a:r>
              <a:rPr lang="ru-RU" dirty="0" smtClean="0"/>
              <a:t>-значение изменится </a:t>
            </a:r>
            <a:r>
              <a:rPr lang="ru-RU" dirty="0"/>
              <a:t>на </a:t>
            </a:r>
            <a:r>
              <a:rPr lang="ru-RU" dirty="0" smtClean="0"/>
              <a:t>какое-то </a:t>
            </a:r>
            <a:r>
              <a:rPr lang="ru-RU" dirty="0"/>
              <a:t>конкретное вполне определенное значение;</a:t>
            </a:r>
          </a:p>
          <a:p>
            <a:r>
              <a:rPr lang="ru-RU" dirty="0"/>
              <a:t>2) </a:t>
            </a:r>
            <a:r>
              <a:rPr lang="ru-RU" dirty="0" err="1" smtClean="0"/>
              <a:t>Null</a:t>
            </a:r>
            <a:r>
              <a:rPr lang="ru-RU" dirty="0" smtClean="0"/>
              <a:t>-значение </a:t>
            </a:r>
            <a:r>
              <a:rPr lang="ru-RU" dirty="0"/>
              <a:t>может быть присвоено переменной или </a:t>
            </a:r>
            <a:r>
              <a:rPr lang="ru-RU" dirty="0" smtClean="0"/>
              <a:t>константе </a:t>
            </a:r>
            <a:r>
              <a:rPr lang="ru-RU" dirty="0"/>
              <a:t>любого типа (числового, строкового, логического, </a:t>
            </a:r>
            <a:r>
              <a:rPr lang="ru-RU" dirty="0" smtClean="0"/>
              <a:t>дате, времени </a:t>
            </a:r>
            <a:r>
              <a:rPr lang="ru-RU" dirty="0"/>
              <a:t>и т. д.);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970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/>
              <a:t>3) результатом любых операций над выражениями с </a:t>
            </a:r>
            <a:r>
              <a:rPr lang="ru-RU" dirty="0" err="1" smtClean="0"/>
              <a:t>Null</a:t>
            </a:r>
            <a:r>
              <a:rPr lang="ru-RU" dirty="0" smtClean="0"/>
              <a:t>-значениями </a:t>
            </a:r>
            <a:r>
              <a:rPr lang="ru-RU" dirty="0"/>
              <a:t>в качестве операндов является </a:t>
            </a:r>
            <a:r>
              <a:rPr lang="ru-RU" dirty="0" err="1" smtClean="0"/>
              <a:t>Null</a:t>
            </a:r>
            <a:r>
              <a:rPr lang="ru-RU" dirty="0" smtClean="0"/>
              <a:t>-значение</a:t>
            </a:r>
            <a:r>
              <a:rPr lang="ru-RU" dirty="0"/>
              <a:t>;</a:t>
            </a:r>
          </a:p>
          <a:p>
            <a:r>
              <a:rPr lang="ru-RU" dirty="0"/>
              <a:t>4) исключением из предыдущего правила </a:t>
            </a:r>
            <a:r>
              <a:rPr lang="ru-RU"/>
              <a:t>являются </a:t>
            </a:r>
            <a:r>
              <a:rPr lang="ru-RU" smtClean="0"/>
              <a:t>операции конъюнкции </a:t>
            </a:r>
            <a:r>
              <a:rPr lang="ru-RU" dirty="0"/>
              <a:t>и дизъюнкции в условиях </a:t>
            </a:r>
            <a:r>
              <a:rPr lang="ru-RU"/>
              <a:t>законов </a:t>
            </a:r>
            <a:r>
              <a:rPr lang="ru-RU" smtClean="0"/>
              <a:t>поглощения.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1131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849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Отсутствующие и неопределенные данные</vt:lpstr>
      <vt:lpstr>Отсутствующие данные</vt:lpstr>
      <vt:lpstr>Пустые значения (Empty-значения)</vt:lpstr>
      <vt:lpstr>Презентация PowerPoint</vt:lpstr>
      <vt:lpstr>Презентация PowerPoint</vt:lpstr>
      <vt:lpstr>Презентация PowerPoint</vt:lpstr>
      <vt:lpstr>Презентация PowerPoint</vt:lpstr>
      <vt:lpstr>Неопределенные значения (Null-значения)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Отсутствующие и неопределенные данные</dc:title>
  <dc:creator>Галимянов Анис Фуатович</dc:creator>
  <cp:lastModifiedBy>Галимянов Анис Фуатович</cp:lastModifiedBy>
  <cp:revision>5</cp:revision>
  <dcterms:created xsi:type="dcterms:W3CDTF">2018-02-09T09:17:05Z</dcterms:created>
  <dcterms:modified xsi:type="dcterms:W3CDTF">2018-02-09T09:35:13Z</dcterms:modified>
</cp:coreProperties>
</file>