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5" r:id="rId3"/>
    <p:sldId id="296" r:id="rId4"/>
    <p:sldId id="297" r:id="rId5"/>
    <p:sldId id="294" r:id="rId6"/>
    <p:sldId id="258" r:id="rId7"/>
    <p:sldId id="259" r:id="rId8"/>
    <p:sldId id="265" r:id="rId9"/>
    <p:sldId id="260" r:id="rId10"/>
    <p:sldId id="280" r:id="rId11"/>
    <p:sldId id="279" r:id="rId12"/>
    <p:sldId id="282" r:id="rId13"/>
    <p:sldId id="285" r:id="rId14"/>
    <p:sldId id="286" r:id="rId15"/>
    <p:sldId id="261" r:id="rId16"/>
    <p:sldId id="266" r:id="rId17"/>
    <p:sldId id="262" r:id="rId18"/>
    <p:sldId id="287" r:id="rId19"/>
    <p:sldId id="267" r:id="rId20"/>
    <p:sldId id="268" r:id="rId21"/>
    <p:sldId id="288" r:id="rId22"/>
    <p:sldId id="269" r:id="rId23"/>
    <p:sldId id="289" r:id="rId24"/>
    <p:sldId id="290" r:id="rId25"/>
    <p:sldId id="291" r:id="rId26"/>
    <p:sldId id="270" r:id="rId27"/>
    <p:sldId id="292" r:id="rId28"/>
    <p:sldId id="271" r:id="rId29"/>
    <p:sldId id="272" r:id="rId30"/>
    <p:sldId id="273" r:id="rId31"/>
    <p:sldId id="274" r:id="rId32"/>
    <p:sldId id="29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6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AF815-4B95-4358-B385-2D9FD7537DF6}" type="datetimeFigureOut">
              <a:rPr lang="ru-RU" smtClean="0"/>
              <a:pPr/>
              <a:t>03.09.2010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D1EAC-0432-4C0C-BCA5-3222B6AF32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hyperlink" Target="http://www.humanbrain.ru/luria/luria-2_04_e04.htm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Нейропсихологическая диагностика в острый период церебрального инсульта</a:t>
            </a:r>
            <a:br>
              <a:rPr lang="ru-RU" b="1" dirty="0"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26" t="13175" r="52778" b="20949"/>
          <a:stretch>
            <a:fillRect/>
          </a:stretch>
        </p:blipFill>
        <p:spPr bwMode="auto">
          <a:xfrm>
            <a:off x="2071670" y="2346000"/>
            <a:ext cx="5143536" cy="401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Что такое нейропсихология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Определение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История вопроса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Положение в системе других наук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Современное состояние дисциплины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Когнитивные функции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Произвольные движения и действия (праксис)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Восприятие (гнозис)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Внимание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Память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Речь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Мышление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Процессуальные характеристики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функциональные блоки мозга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Приема, переработки и хранения информации (</a:t>
            </a:r>
            <a:r>
              <a:rPr lang="ru-RU" dirty="0" err="1" smtClean="0"/>
              <a:t>операциональный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Регуляции, программирования и контроля (регуляторный)</a:t>
            </a:r>
          </a:p>
          <a:p>
            <a:r>
              <a:rPr lang="ru-RU" dirty="0" smtClean="0"/>
              <a:t>Активации (нейродинамический)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Кто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Зачем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Как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Теоретические основы клинической нейропсихологии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Каждая психическая функция работает как функциональная система.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Разные звенья функциональной системы обеспечиваются совместной интегративной работой разных зон мозга.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Роль мозговых зон в обеспечении той или иной когнитивной функции неодинакова.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Нейропсихологический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симптом, синдром, фактор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04351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	Нейропсихологический </a:t>
            </a:r>
            <a:r>
              <a:rPr lang="ru-RU" dirty="0">
                <a:latin typeface="Arial" pitchFamily="34" charset="0"/>
                <a:cs typeface="Arial" pitchFamily="34" charset="0"/>
              </a:rPr>
              <a:t>синдром представляет собой закономерное, типичное сочетание симптомов, в основе возникновения которых лежит нарушение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конкретного фактора</a:t>
            </a:r>
            <a:r>
              <a:rPr lang="ru-RU" dirty="0">
                <a:latin typeface="Arial" pitchFamily="34" charset="0"/>
                <a:cs typeface="Arial" pitchFamily="34" charset="0"/>
              </a:rPr>
              <a:t>, обусловленное дефицитом в работе определенных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мозговых структур.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Главной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цель</a:t>
            </a:r>
            <a:r>
              <a:rPr lang="ru-RU" dirty="0">
                <a:latin typeface="Arial" pitchFamily="34" charset="0"/>
                <a:cs typeface="Arial" pitchFamily="34" charset="0"/>
              </a:rPr>
              <a:t>ю нейропсихологического диагностического обследования является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установление закономерного сочетания нейропсихологических симптомов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 выявление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синдромообразующего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нарушенного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фактора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Принцип системности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в нейропсихологии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00200"/>
            <a:ext cx="8715404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Пример: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системная организация деятельности счета.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Проба: «100-7».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1. 93-7 = 93 - (3+4)   84?   85?  97?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2. 93-7 = 96   86-7 = 89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3. 100-7 = 93, 83, 73…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Основные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нейропсихологические синдромы поражения головного мозга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Синдромы поражения височных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затылочных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теменных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и </a:t>
            </a:r>
            <a:r>
              <a:rPr lang="ru-RU" sz="3000" dirty="0" err="1" smtClean="0">
                <a:latin typeface="Arial" pitchFamily="34" charset="0"/>
                <a:cs typeface="Arial" pitchFamily="34" charset="0"/>
              </a:rPr>
              <a:t>теменно-височно-затылочных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отделов ГМ 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лобных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Нейропсихологические синдромы поражения височных отделов ГМ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435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Сенсорная </a:t>
            </a:r>
            <a:r>
              <a:rPr lang="ru-RU" dirty="0" smtClean="0"/>
              <a:t>афазия – </a:t>
            </a:r>
            <a:r>
              <a:rPr lang="ru-RU" dirty="0" smtClean="0"/>
              <a:t>ЛП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pic>
        <p:nvPicPr>
          <p:cNvPr id="4" name="Содержимое 3" descr="акустическая афазия.png"/>
          <p:cNvPicPr>
            <a:picLocks noChangeAspect="1"/>
          </p:cNvPicPr>
          <p:nvPr/>
        </p:nvPicPr>
        <p:blipFill>
          <a:blip r:embed="rId2"/>
          <a:srcRect r="-302" b="86823"/>
          <a:stretch>
            <a:fillRect/>
          </a:stretch>
        </p:blipFill>
        <p:spPr>
          <a:xfrm>
            <a:off x="0" y="2786058"/>
            <a:ext cx="7914478" cy="163235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Акустико-мнестичекая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афазия – ЛП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Акустическая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(слуховая) агнозия в неречевой сфере.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Амузия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ПП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Нарушение памяти на неречевые и музыкальные звуки - ПП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600" dirty="0">
                <a:latin typeface="Arial" pitchFamily="34" charset="0"/>
                <a:cs typeface="Arial" pitchFamily="34" charset="0"/>
              </a:rPr>
              <a:t>Различие в запоминании рядов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букв и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цифр при зрительном и слуховом предъявлении у больного с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акустико-мнестической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афазией </a:t>
            </a:r>
          </a:p>
        </p:txBody>
      </p:sp>
      <p:pic>
        <p:nvPicPr>
          <p:cNvPr id="4" name="Содержимое 9" descr="память и акустико-мнестическая афаз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036" y="1615574"/>
            <a:ext cx="5652374" cy="495669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Основные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нейропсихологические синдромы поражения головного мозга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0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Синдромы поражения височных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Синдромы поражения затылочных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теменных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и </a:t>
            </a:r>
            <a:r>
              <a:rPr lang="ru-RU" sz="3000" dirty="0" err="1" smtClean="0">
                <a:latin typeface="Arial" pitchFamily="34" charset="0"/>
                <a:cs typeface="Arial" pitchFamily="34" charset="0"/>
              </a:rPr>
              <a:t>теменно-височно-затылочных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отделов ГМ 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лобных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Нейропсихологические синдромы поражения затылочных </a:t>
            </a:r>
            <a:b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отделов ГМ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Односторонняя пространственная агнозия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Предметная агнозия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Симультанная агнозия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Лицевая агнозия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Цветовая агнозия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Символическая агнозия (буквенная и цифровая)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Модально-специфические нарушения памяти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Односторонняя пространственная агнозия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односторонняя оптическая агнозия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714488"/>
            <a:ext cx="5572164" cy="3472625"/>
          </a:xfrm>
        </p:spPr>
      </p:pic>
      <p:sp>
        <p:nvSpPr>
          <p:cNvPr id="5" name="Прямоугольник 4"/>
          <p:cNvSpPr/>
          <p:nvPr/>
        </p:nvSpPr>
        <p:spPr>
          <a:xfrm>
            <a:off x="214282" y="5429264"/>
            <a:ext cx="86439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Arial" pitchFamily="34" charset="0"/>
                <a:cs typeface="Arial" pitchFamily="34" charset="0"/>
              </a:rPr>
              <a:t>Игнорирование левой стороны при воспроизведении изображения у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больного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 односторонней оптической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агнозией (опухоль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правой теменно-затылочной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области).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Предметная агнозия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наложенные изображения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4429132"/>
            <a:ext cx="5861866" cy="2071702"/>
          </a:xfrm>
        </p:spPr>
      </p:pic>
      <p:pic>
        <p:nvPicPr>
          <p:cNvPr id="5" name="Содержимое 4" descr="перечеркнутые фигуры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1785926"/>
            <a:ext cx="3092623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Рисунки больного после двустороннего ранения затылочной области: а — рисунок по образцу; б — дополнение начатого рисунка, в — рисунок по словесной инструкции.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Содержимое 5" descr="оптическая агноз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516614"/>
            <a:ext cx="6715172" cy="53414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36854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Симультанная агнозия</a:t>
            </a:r>
            <a:r>
              <a:rPr lang="ru-RU" smtClean="0">
                <a:latin typeface="Arial" pitchFamily="34" charset="0"/>
                <a:cs typeface="Arial" pitchFamily="34" charset="0"/>
              </a:rPr>
              <a:t/>
            </a:r>
            <a:br>
              <a:rPr lang="ru-RU" smtClean="0">
                <a:latin typeface="Arial" pitchFamily="34" charset="0"/>
                <a:cs typeface="Arial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симультанная агнозия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2235203"/>
            <a:ext cx="5756505" cy="440850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Движение глаз при рассматривании изображений в норме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(б) 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у больного с симультанной агнозией: а — движения глаз при рассматривании четырехугольника; б — движения глаз при рассматривании лица.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Содержимое 3" descr="движения глаз в норме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783" y="2643182"/>
            <a:ext cx="4826723" cy="2643206"/>
          </a:xfrm>
        </p:spPr>
      </p:pic>
      <p:pic>
        <p:nvPicPr>
          <p:cNvPr id="7" name="Содержимое 3" descr="движение глаз у больного с симультанной агнозие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79" y="2786058"/>
            <a:ext cx="3735761" cy="258166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Arial" pitchFamily="34" charset="0"/>
                <a:cs typeface="Arial" pitchFamily="34" charset="0"/>
              </a:rPr>
              <a:t>Рисунки с натуры и по памяти у больного с агнозией на лица (двустороннее сосудистое поражение затылочной области) а — срисовывание с образца, б — рисование того же изображения по памяти.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Содержимое 5" descr="рисунок больного с лицевой агнозией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959416"/>
            <a:ext cx="5143536" cy="4898607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Основные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нейропсихологические синдромы поражения головного мозга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0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Синдромы поражения височных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затылочных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Синдромы поражения теменных отделов ГМ</a:t>
            </a:r>
          </a:p>
          <a:p>
            <a:pPr>
              <a:buNone/>
            </a:pPr>
            <a:r>
              <a:rPr lang="ru-RU" sz="3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и </a:t>
            </a:r>
            <a:r>
              <a:rPr lang="ru-RU" sz="30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теменно-височно-затылочных</a:t>
            </a:r>
            <a:r>
              <a:rPr lang="ru-RU" sz="3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отделов ГМ 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лобных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6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Нейропсихологические синдромы поражения теменных и </a:t>
            </a:r>
            <a:r>
              <a:rPr lang="ru-RU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теменно-височно-затылочных</a:t>
            </a: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отделов ГМ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2500306"/>
            <a:ext cx="9144000" cy="407194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Синдром нарушения соматосенсорных афферентных синтезов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Синдром нарушения пространственных синтезов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Синдром нарушения соматосенсорных афферентных синтезов</a:t>
            </a:r>
            <a:endParaRPr lang="ru-RU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Тактильная агнозия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Афферентная апраксия    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Афферентная моторная афазия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проба_ПП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743" y="2143116"/>
            <a:ext cx="2333471" cy="24288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Синдром нарушения пространственных синтезов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9"/>
            <a:ext cx="9144000" cy="51435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Пространственная апраксия и агнозия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Акалькулия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Оптико-пространственная аграфия и алексия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Амнестическая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семантическая афазия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проба_пространственный анализ букв и циф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2357430"/>
            <a:ext cx="3062756" cy="15645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Пробы на пространственный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праксис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гнозис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проба_ХЭД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928802"/>
            <a:ext cx="2500330" cy="3095647"/>
          </a:xfrm>
        </p:spPr>
      </p:pic>
      <p:pic>
        <p:nvPicPr>
          <p:cNvPr id="5" name="Содержимое 5" descr="проба_часы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5500702"/>
            <a:ext cx="3822200" cy="877826"/>
          </a:xfrm>
          <a:prstGeom prst="rect">
            <a:avLst/>
          </a:prstGeom>
        </p:spPr>
      </p:pic>
      <p:pic>
        <p:nvPicPr>
          <p:cNvPr id="6" name="Содержимое 5" descr="проба_пространство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43" y="2143116"/>
            <a:ext cx="3820761" cy="414340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2900" dirty="0">
                <a:latin typeface="Arial" pitchFamily="34" charset="0"/>
                <a:cs typeface="Arial" pitchFamily="34" charset="0"/>
              </a:rPr>
              <a:t>Оптико-пространственные нарушения при списывании у больного после двустороннего ранения 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900" dirty="0" smtClean="0">
                <a:latin typeface="Arial" pitchFamily="34" charset="0"/>
                <a:cs typeface="Arial" pitchFamily="34" charset="0"/>
              </a:rPr>
            </a:br>
            <a:r>
              <a:rPr lang="ru-RU" sz="2900" dirty="0" smtClean="0">
                <a:latin typeface="Arial" pitchFamily="34" charset="0"/>
                <a:cs typeface="Arial" pitchFamily="34" charset="0"/>
              </a:rPr>
              <a:t>затылочной области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4" name="Содержимое 13" descr="оптико-пространственные нарушения в письме.png"/>
          <p:cNvPicPr>
            <a:picLocks noGrp="1" noChangeAspect="1"/>
          </p:cNvPicPr>
          <p:nvPr>
            <p:ph idx="1"/>
          </p:nvPr>
        </p:nvPicPr>
        <p:blipFill>
          <a:blip r:embed="rId2"/>
          <a:srcRect r="40789" b="55125"/>
          <a:stretch>
            <a:fillRect/>
          </a:stretch>
        </p:blipFill>
        <p:spPr>
          <a:xfrm>
            <a:off x="1857356" y="1857364"/>
            <a:ext cx="5804325" cy="4500594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Основные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нейропсихологические синдромы поражения головного мозга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0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Синдромы поражения височных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затылочных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Синдромы поражения теменных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и </a:t>
            </a:r>
            <a:r>
              <a:rPr lang="ru-RU" sz="3000" dirty="0" err="1" smtClean="0">
                <a:latin typeface="Arial" pitchFamily="34" charset="0"/>
                <a:cs typeface="Arial" pitchFamily="34" charset="0"/>
              </a:rPr>
              <a:t>теменно-височно-затылочных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отделов ГМ 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3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Синдромы поражения лобных отделов ГМ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	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Нейропсихологические синдромы поражения лобных</a:t>
            </a:r>
            <a:b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отделов ГМ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Синдром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нарушения динамической составляющей движений и действий при поражении </a:t>
            </a:r>
            <a:r>
              <a:rPr lang="ru-RU" sz="4400" dirty="0" err="1">
                <a:latin typeface="Arial" pitchFamily="34" charset="0"/>
                <a:cs typeface="Arial" pitchFamily="34" charset="0"/>
              </a:rPr>
              <a:t>заднелобных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отделов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ГМ</a:t>
            </a:r>
          </a:p>
          <a:p>
            <a:pPr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	Синдром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нарушения регуляции, программирования и контроля деятельности при поражении </a:t>
            </a:r>
            <a:r>
              <a:rPr lang="ru-RU" sz="4400" dirty="0" err="1">
                <a:latin typeface="Arial" pitchFamily="34" charset="0"/>
                <a:cs typeface="Arial" pitchFamily="34" charset="0"/>
              </a:rPr>
              <a:t>префронтальных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отделов ГМ</a:t>
            </a:r>
            <a:endParaRPr lang="ru-RU" sz="4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	Синдром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эмоционально-личностных и </a:t>
            </a:r>
            <a:r>
              <a:rPr lang="ru-RU" sz="4400" dirty="0" err="1">
                <a:latin typeface="Arial" pitchFamily="34" charset="0"/>
                <a:cs typeface="Arial" pitchFamily="34" charset="0"/>
              </a:rPr>
              <a:t>мнестических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расстройств при поражении базальных отделов лобных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долей ГМ</a:t>
            </a:r>
          </a:p>
          <a:p>
            <a:pPr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	Синдром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нарушения памяти и ориентировки при поражении медиальных отделов лобных долей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ГМ</a:t>
            </a:r>
          </a:p>
          <a:p>
            <a:pPr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	Синдром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поражения глубинных отделов лобных долей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ГМ</a:t>
            </a:r>
            <a:endParaRPr lang="ru-RU" sz="4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5423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Синдром нарушения динамической составляющей движений и действий при поражении </a:t>
            </a:r>
            <a:r>
              <a:rPr lang="ru-RU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заднелобных</a:t>
            </a:r>
            <a:r>
              <a:rPr lang="ru-RU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отделов ГМ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2643182"/>
            <a:ext cx="9144000" cy="4214818"/>
          </a:xfrm>
        </p:spPr>
        <p:txBody>
          <a:bodyPr/>
          <a:lstStyle/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Эфферентная (динамическая) апраксия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Эфферентная моторная афазия, аграфия, алексия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Содержимое 5" descr="проба_поза рук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737" y="3357562"/>
            <a:ext cx="2924023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2900" dirty="0">
                <a:latin typeface="Arial" pitchFamily="34" charset="0"/>
                <a:cs typeface="Arial" pitchFamily="34" charset="0"/>
              </a:rPr>
              <a:t>Насильственные движения в рисовании и письме после гематомы в глубине левой </a:t>
            </a:r>
            <a:r>
              <a:rPr lang="ru-RU" sz="2900" dirty="0" err="1">
                <a:latin typeface="Arial" pitchFamily="34" charset="0"/>
                <a:cs typeface="Arial" pitchFamily="34" charset="0"/>
              </a:rPr>
              <a:t>премоторной</a:t>
            </a:r>
            <a:r>
              <a:rPr lang="ru-RU" sz="2900" dirty="0">
                <a:latin typeface="Arial" pitchFamily="34" charset="0"/>
                <a:cs typeface="Arial" pitchFamily="34" charset="0"/>
              </a:rPr>
              <a:t> области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Содержимое 7" descr="Рис 64 Насильственные движения в рисовании и письме после гематомы в глубине левой премоторной области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071546"/>
            <a:ext cx="550072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93991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Синдром нарушения регуляции, программирования и контроля деятельности при поражении </a:t>
            </a:r>
            <a:r>
              <a:rPr lang="ru-RU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префронтальных</a:t>
            </a:r>
            <a:r>
              <a:rPr lang="ru-RU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отделов ГМ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>
          <a:xfrm>
            <a:off x="0" y="2643182"/>
            <a:ext cx="9144000" cy="421481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Произвольная регуляция деятельности: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1. Формирование намерения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2. Составление программы – выбор способов средств для достижения результата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3. Контроль и необходимая коррекция во время выполнения программы</a:t>
            </a:r>
          </a:p>
          <a:p>
            <a:pPr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4. Сличение полученного результата с желаемым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СПАСИБО ЗА ВНИМАНИЕ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79" t="16731" r="68636" b="9084"/>
          <a:stretch>
            <a:fillRect/>
          </a:stretch>
        </p:blipFill>
        <p:spPr bwMode="auto">
          <a:xfrm>
            <a:off x="3020123" y="1807574"/>
            <a:ext cx="3194951" cy="455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372</Words>
  <Application>Microsoft Office PowerPoint</Application>
  <PresentationFormat>Экран (4:3)</PresentationFormat>
  <Paragraphs>148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Нейропсихологическая диагностика в острый период церебрального инсульта </vt:lpstr>
      <vt:lpstr>Что такое нейропсихология</vt:lpstr>
      <vt:lpstr>Когнитивные функции</vt:lpstr>
      <vt:lpstr>Основные функциональные блоки мозга</vt:lpstr>
      <vt:lpstr>?</vt:lpstr>
      <vt:lpstr>Теоретические основы клинической нейропсихологии</vt:lpstr>
      <vt:lpstr>Нейропсихологический  симптом, синдром, фактор</vt:lpstr>
      <vt:lpstr>Принцип системности в нейропсихологии</vt:lpstr>
      <vt:lpstr>Основные  нейропсихологические синдромы поражения головного мозга</vt:lpstr>
      <vt:lpstr>Нейропсихологические синдромы поражения височных отделов ГМ</vt:lpstr>
      <vt:lpstr>Слайд 11</vt:lpstr>
      <vt:lpstr>Различие в запоминании рядов букв и цифр при зрительном и слуховом предъявлении у больного с акустико-мнестической афазией </vt:lpstr>
      <vt:lpstr>Основные  нейропсихологические синдромы поражения головного мозга</vt:lpstr>
      <vt:lpstr>Нейропсихологические синдромы поражения затылочных  отделов ГМ</vt:lpstr>
      <vt:lpstr>Односторонняя пространственная агнозия</vt:lpstr>
      <vt:lpstr>Предметная агнозия</vt:lpstr>
      <vt:lpstr>Рисунки больного после двустороннего ранения затылочной области: а — рисунок по образцу; б — дополнение начатого рисунка, в — рисунок по словесной инструкции.  </vt:lpstr>
      <vt:lpstr>Симультанная агнозия  </vt:lpstr>
      <vt:lpstr>Движение глаз при рассматривании изображений в норме (б) и у больного с симультанной агнозией: а — движения глаз при рассматривании четырехугольника; б — движения глаз при рассматривании лица. </vt:lpstr>
      <vt:lpstr>Рисунки с натуры и по памяти у больного с агнозией на лица (двустороннее сосудистое поражение затылочной области) а — срисовывание с образца, б — рисование того же изображения по памяти. </vt:lpstr>
      <vt:lpstr>Основные  нейропсихологические синдромы поражения головного мозга</vt:lpstr>
      <vt:lpstr>Нейропсихологические синдромы поражения теменных и теменно-височно-затылочных  отделов ГМ</vt:lpstr>
      <vt:lpstr>Синдром нарушения соматосенсорных афферентных синтезов</vt:lpstr>
      <vt:lpstr>Синдром нарушения пространственных синтезов</vt:lpstr>
      <vt:lpstr>Пробы на пространственный  праксис и гнозис</vt:lpstr>
      <vt:lpstr>Оптико-пространственные нарушения при списывании у больного после двустороннего ранения  затылочной области </vt:lpstr>
      <vt:lpstr>Основные  нейропсихологические синдромы поражения головного мозга</vt:lpstr>
      <vt:lpstr> Нейропсихологические синдромы поражения лобных отделов ГМ</vt:lpstr>
      <vt:lpstr>Синдром нарушения динамической составляющей движений и действий при поражении заднелобных отделов ГМ</vt:lpstr>
      <vt:lpstr>Насильственные движения в рисовании и письме после гематомы в глубине левой премоторной области  </vt:lpstr>
      <vt:lpstr>Синдром нарушения регуляции, программирования и контроля деятельности при поражении префронтальных отделов ГМ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Алёна</dc:creator>
  <cp:lastModifiedBy>Brain</cp:lastModifiedBy>
  <cp:revision>187</cp:revision>
  <dcterms:created xsi:type="dcterms:W3CDTF">2008-05-04T06:20:05Z</dcterms:created>
  <dcterms:modified xsi:type="dcterms:W3CDTF">2010-09-03T04:08:16Z</dcterms:modified>
</cp:coreProperties>
</file>