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108" y="1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E5AF812-081D-4A66-9A1C-29BC2934F61D}"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1132643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5AF812-081D-4A66-9A1C-29BC2934F61D}"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1325753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E5AF812-081D-4A66-9A1C-29BC2934F61D}"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3808957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E5AF812-081D-4A66-9A1C-29BC2934F61D}" type="datetimeFigureOut">
              <a:rPr lang="ru-RU" smtClean="0"/>
              <a:t>17.11.2018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4284762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E5AF812-081D-4A66-9A1C-29BC2934F61D}" type="datetimeFigureOut">
              <a:rPr lang="ru-RU" smtClean="0"/>
              <a:t>17.11.2018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1420052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E5AF812-081D-4A66-9A1C-29BC2934F61D}" type="datetimeFigureOut">
              <a:rPr lang="ru-RU" smtClean="0"/>
              <a:t>17.11.2018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2173437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E5AF812-081D-4A66-9A1C-29BC2934F61D}" type="datetimeFigureOut">
              <a:rPr lang="ru-RU" smtClean="0"/>
              <a:t>17.11.2018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577561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E5AF812-081D-4A66-9A1C-29BC2934F61D}" type="datetimeFigureOut">
              <a:rPr lang="ru-RU" smtClean="0"/>
              <a:t>17.11.2018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981312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E5AF812-081D-4A66-9A1C-29BC2934F61D}" type="datetimeFigureOut">
              <a:rPr lang="ru-RU" smtClean="0"/>
              <a:t>17.11.2018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452123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5AF812-081D-4A66-9A1C-29BC2934F61D}"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2493393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5AF812-081D-4A66-9A1C-29BC2934F61D}"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D988C9-B26D-4E06-87C8-00CDCA0EC1D2}" type="slidenum">
              <a:rPr lang="ru-RU" smtClean="0"/>
              <a:t>‹#›</a:t>
            </a:fld>
            <a:endParaRPr lang="ru-RU"/>
          </a:p>
        </p:txBody>
      </p:sp>
    </p:spTree>
    <p:extLst>
      <p:ext uri="{BB962C8B-B14F-4D97-AF65-F5344CB8AC3E}">
        <p14:creationId xmlns:p14="http://schemas.microsoft.com/office/powerpoint/2010/main" val="3727794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AF812-081D-4A66-9A1C-29BC2934F61D}" type="datetimeFigureOut">
              <a:rPr lang="ru-RU" smtClean="0"/>
              <a:t>17.11.2018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D988C9-B26D-4E06-87C8-00CDCA0EC1D2}" type="slidenum">
              <a:rPr lang="ru-RU" smtClean="0"/>
              <a:t>‹#›</a:t>
            </a:fld>
            <a:endParaRPr lang="ru-RU"/>
          </a:p>
        </p:txBody>
      </p:sp>
    </p:spTree>
    <p:extLst>
      <p:ext uri="{BB962C8B-B14F-4D97-AF65-F5344CB8AC3E}">
        <p14:creationId xmlns:p14="http://schemas.microsoft.com/office/powerpoint/2010/main" val="4009354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К</a:t>
            </a:r>
            <a:r>
              <a:rPr lang="ru-RU" dirty="0" smtClean="0"/>
              <a:t>ласс </a:t>
            </a:r>
            <a:r>
              <a:rPr lang="en-US" dirty="0" smtClean="0"/>
              <a:t>Stack</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02379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92500" lnSpcReduction="10000"/>
          </a:bodyPr>
          <a:lstStyle/>
          <a:p>
            <a:r>
              <a:rPr lang="ru-RU" sz="1600" dirty="0"/>
              <a:t>С</a:t>
            </a:r>
            <a:r>
              <a:rPr lang="ru-RU" sz="1600" dirty="0" smtClean="0"/>
              <a:t> этой структурой возможны две основные операции – поместить элемент (</a:t>
            </a:r>
            <a:r>
              <a:rPr lang="ru-RU" sz="1600" dirty="0" err="1" smtClean="0"/>
              <a:t>push</a:t>
            </a:r>
            <a:r>
              <a:rPr lang="ru-RU" sz="1600" dirty="0" smtClean="0"/>
              <a:t>) и извлечь (</a:t>
            </a:r>
            <a:r>
              <a:rPr lang="ru-RU" sz="1600" dirty="0" err="1" smtClean="0"/>
              <a:t>pop</a:t>
            </a:r>
            <a:r>
              <a:rPr lang="ru-RU" sz="1600" dirty="0" smtClean="0"/>
              <a:t>) его. Другие операции позволяют получить информацию о текущем состоянии стека – пуст он (</a:t>
            </a:r>
            <a:r>
              <a:rPr lang="ru-RU" sz="1600" dirty="0" err="1" smtClean="0"/>
              <a:t>empty</a:t>
            </a:r>
            <a:r>
              <a:rPr lang="ru-RU" sz="1600" dirty="0" smtClean="0"/>
              <a:t>()) или полон (</a:t>
            </a:r>
            <a:r>
              <a:rPr lang="ru-RU" sz="1600" dirty="0" err="1" smtClean="0"/>
              <a:t>full</a:t>
            </a:r>
            <a:r>
              <a:rPr lang="ru-RU" sz="1600" dirty="0" smtClean="0"/>
              <a:t>()), сколько элементов в нем </a:t>
            </a:r>
            <a:r>
              <a:rPr lang="ru-RU" sz="1800" dirty="0" smtClean="0"/>
              <a:t>содержится</a:t>
            </a:r>
            <a:r>
              <a:rPr lang="ru-RU" sz="1600" dirty="0" smtClean="0"/>
              <a:t> (</a:t>
            </a:r>
            <a:r>
              <a:rPr lang="ru-RU" sz="1600" dirty="0" err="1" smtClean="0"/>
              <a:t>size</a:t>
            </a:r>
            <a:r>
              <a:rPr lang="ru-RU" sz="1600" dirty="0" smtClean="0"/>
              <a:t>()). Для начала наш стек будет предназначен лишь для элементов типа </a:t>
            </a:r>
            <a:r>
              <a:rPr lang="ru-RU" sz="1600" dirty="0" err="1" smtClean="0"/>
              <a:t>int</a:t>
            </a:r>
            <a:r>
              <a:rPr lang="ru-RU" sz="1600" dirty="0" smtClean="0"/>
              <a:t>. Вот объявление нашего класса:</a:t>
            </a:r>
          </a:p>
          <a:p>
            <a:pPr marL="0" indent="0">
              <a:buNone/>
            </a:pPr>
            <a:r>
              <a:rPr lang="en-US" sz="1600" dirty="0" smtClean="0"/>
              <a:t>#include &lt;vector&gt;</a:t>
            </a:r>
          </a:p>
          <a:p>
            <a:pPr marL="0" indent="0">
              <a:buNone/>
            </a:pPr>
            <a:r>
              <a:rPr lang="en-US" sz="1600" dirty="0" smtClean="0"/>
              <a:t>class </a:t>
            </a:r>
            <a:r>
              <a:rPr lang="en-US" sz="1600" dirty="0" err="1" smtClean="0"/>
              <a:t>iStack</a:t>
            </a:r>
            <a:r>
              <a:rPr lang="en-US" sz="1600" dirty="0" smtClean="0"/>
              <a:t> {</a:t>
            </a:r>
          </a:p>
          <a:p>
            <a:pPr marL="0" indent="0">
              <a:buNone/>
            </a:pPr>
            <a:r>
              <a:rPr lang="en-US" sz="1600" dirty="0" smtClean="0"/>
              <a:t>public:</a:t>
            </a:r>
          </a:p>
          <a:p>
            <a:pPr marL="0" indent="0">
              <a:buNone/>
            </a:pPr>
            <a:r>
              <a:rPr lang="en-US" sz="1600" dirty="0" smtClean="0"/>
              <a:t>  </a:t>
            </a:r>
            <a:r>
              <a:rPr lang="en-US" sz="1600" dirty="0" err="1" smtClean="0"/>
              <a:t>iStack</a:t>
            </a:r>
            <a:r>
              <a:rPr lang="en-US" sz="1600" dirty="0" smtClean="0"/>
              <a:t>( </a:t>
            </a:r>
            <a:r>
              <a:rPr lang="en-US" sz="1600" dirty="0" err="1" smtClean="0"/>
              <a:t>int</a:t>
            </a:r>
            <a:r>
              <a:rPr lang="en-US" sz="1600" dirty="0" smtClean="0"/>
              <a:t> capacity )  : _stack[ capacity ], _top( 0 ) {}</a:t>
            </a:r>
          </a:p>
          <a:p>
            <a:pPr marL="0" indent="0">
              <a:buNone/>
            </a:pPr>
            <a:r>
              <a:rPr lang="en-US" sz="1600" dirty="0" smtClean="0"/>
              <a:t>  bool pop( </a:t>
            </a:r>
            <a:r>
              <a:rPr lang="en-US" sz="1600" dirty="0" err="1" smtClean="0"/>
              <a:t>int</a:t>
            </a:r>
            <a:r>
              <a:rPr lang="en-US" sz="1600" dirty="0" smtClean="0"/>
              <a:t> &amp;va1ue );</a:t>
            </a:r>
          </a:p>
          <a:p>
            <a:pPr marL="0" indent="0">
              <a:buNone/>
            </a:pPr>
            <a:r>
              <a:rPr lang="en-US" sz="1600" dirty="0" smtClean="0"/>
              <a:t>  boot push( </a:t>
            </a:r>
            <a:r>
              <a:rPr lang="en-US" sz="1600" dirty="0" err="1" smtClean="0"/>
              <a:t>int</a:t>
            </a:r>
            <a:r>
              <a:rPr lang="en-US" sz="1600" dirty="0" smtClean="0"/>
              <a:t> value );</a:t>
            </a:r>
          </a:p>
          <a:p>
            <a:pPr marL="0" indent="0">
              <a:buNone/>
            </a:pPr>
            <a:r>
              <a:rPr lang="en-US" sz="1600" dirty="0" smtClean="0"/>
              <a:t>  bool full();</a:t>
            </a:r>
          </a:p>
          <a:p>
            <a:pPr marL="0" indent="0">
              <a:buNone/>
            </a:pPr>
            <a:r>
              <a:rPr lang="en-US" sz="1600" dirty="0" smtClean="0"/>
              <a:t>  bool empty();</a:t>
            </a:r>
          </a:p>
          <a:p>
            <a:pPr marL="0" indent="0">
              <a:buNone/>
            </a:pPr>
            <a:r>
              <a:rPr lang="en-US" sz="1600" dirty="0" smtClean="0"/>
              <a:t>  void display();</a:t>
            </a:r>
          </a:p>
          <a:p>
            <a:pPr marL="0" indent="0">
              <a:buNone/>
            </a:pPr>
            <a:r>
              <a:rPr lang="en-US" sz="1600" dirty="0" smtClean="0"/>
              <a:t>  </a:t>
            </a:r>
            <a:r>
              <a:rPr lang="en-US" sz="1600" dirty="0" err="1" smtClean="0"/>
              <a:t>int</a:t>
            </a:r>
            <a:r>
              <a:rPr lang="en-US" sz="1600" dirty="0" smtClean="0"/>
              <a:t> size();</a:t>
            </a:r>
          </a:p>
          <a:p>
            <a:pPr marL="0" indent="0">
              <a:buNone/>
            </a:pPr>
            <a:endParaRPr lang="en-US" sz="1600" dirty="0" smtClean="0"/>
          </a:p>
          <a:p>
            <a:pPr marL="0" indent="0">
              <a:buNone/>
            </a:pPr>
            <a:r>
              <a:rPr lang="en-US" sz="1600" dirty="0" smtClean="0"/>
              <a:t>private:</a:t>
            </a:r>
          </a:p>
          <a:p>
            <a:pPr marL="0" indent="0">
              <a:buNone/>
            </a:pPr>
            <a:r>
              <a:rPr lang="en-US" sz="1600" dirty="0" smtClean="0"/>
              <a:t>  </a:t>
            </a:r>
            <a:r>
              <a:rPr lang="en-US" sz="1600" dirty="0" err="1" smtClean="0"/>
              <a:t>int</a:t>
            </a:r>
            <a:r>
              <a:rPr lang="en-US" sz="1600" dirty="0" smtClean="0"/>
              <a:t> _top;</a:t>
            </a:r>
          </a:p>
          <a:p>
            <a:pPr marL="0" indent="0">
              <a:buNone/>
            </a:pPr>
            <a:r>
              <a:rPr lang="en-US" sz="1600" dirty="0" smtClean="0"/>
              <a:t>  vector&lt; </a:t>
            </a:r>
            <a:r>
              <a:rPr lang="en-US" sz="1600" dirty="0" err="1" smtClean="0"/>
              <a:t>int</a:t>
            </a:r>
            <a:r>
              <a:rPr lang="en-US" sz="1600" dirty="0" smtClean="0"/>
              <a:t> &gt; _stack;</a:t>
            </a:r>
          </a:p>
          <a:p>
            <a:pPr marL="0" indent="0">
              <a:buNone/>
            </a:pPr>
            <a:r>
              <a:rPr lang="en-US" sz="1600" dirty="0" smtClean="0"/>
              <a:t>};</a:t>
            </a:r>
            <a:endParaRPr lang="ru-RU" sz="1600" dirty="0"/>
          </a:p>
        </p:txBody>
      </p:sp>
    </p:spTree>
    <p:extLst>
      <p:ext uri="{BB962C8B-B14F-4D97-AF65-F5344CB8AC3E}">
        <p14:creationId xmlns:p14="http://schemas.microsoft.com/office/powerpoint/2010/main" val="3443653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573437"/>
            <a:ext cx="10515600" cy="5603526"/>
          </a:xfrm>
        </p:spPr>
        <p:txBody>
          <a:bodyPr>
            <a:normAutofit fontScale="85000" lnSpcReduction="20000"/>
          </a:bodyPr>
          <a:lstStyle/>
          <a:p>
            <a:pPr marL="0" indent="0">
              <a:buNone/>
            </a:pPr>
            <a:r>
              <a:rPr lang="ru-RU" dirty="0" smtClean="0"/>
              <a:t>В данном случае мы используем вектор фиксированного размера: для иллюстрации использования префиксных и постфиксных операций инкремента и декремента этого достаточно. </a:t>
            </a:r>
          </a:p>
          <a:p>
            <a:pPr marL="0" indent="0">
              <a:buNone/>
            </a:pPr>
            <a:r>
              <a:rPr lang="ru-RU" dirty="0" smtClean="0"/>
              <a:t>Элементы стека хранятся в векторе _</a:t>
            </a:r>
            <a:r>
              <a:rPr lang="ru-RU" dirty="0" err="1" smtClean="0"/>
              <a:t>stack</a:t>
            </a:r>
            <a:r>
              <a:rPr lang="ru-RU" dirty="0" smtClean="0"/>
              <a:t>. Переменная _</a:t>
            </a:r>
            <a:r>
              <a:rPr lang="ru-RU" dirty="0" err="1" smtClean="0"/>
              <a:t>top</a:t>
            </a:r>
            <a:r>
              <a:rPr lang="ru-RU" dirty="0" smtClean="0"/>
              <a:t> содержит индекс первой свободной ячейки стека. Этот индекс одновременно представляет количество заполненных ячеек. Отсюда реализация функции </a:t>
            </a:r>
            <a:r>
              <a:rPr lang="ru-RU" dirty="0" err="1" smtClean="0"/>
              <a:t>size</a:t>
            </a:r>
            <a:r>
              <a:rPr lang="ru-RU" dirty="0" smtClean="0"/>
              <a:t>(): она должна просто возвращать текущее значение _</a:t>
            </a:r>
            <a:r>
              <a:rPr lang="ru-RU" dirty="0" err="1" smtClean="0"/>
              <a:t>top</a:t>
            </a:r>
            <a:r>
              <a:rPr lang="ru-RU" dirty="0" smtClean="0"/>
              <a:t>.</a:t>
            </a:r>
          </a:p>
          <a:p>
            <a:pPr marL="0" indent="0">
              <a:buNone/>
            </a:pPr>
            <a:endParaRPr lang="ru-RU" dirty="0" smtClean="0"/>
          </a:p>
          <a:p>
            <a:pPr marL="0" indent="0">
              <a:buNone/>
            </a:pPr>
            <a:r>
              <a:rPr lang="ru-RU" dirty="0" err="1" smtClean="0"/>
              <a:t>inline</a:t>
            </a:r>
            <a:r>
              <a:rPr lang="ru-RU" dirty="0" smtClean="0"/>
              <a:t> </a:t>
            </a:r>
            <a:r>
              <a:rPr lang="ru-RU" dirty="0" err="1" smtClean="0"/>
              <a:t>int</a:t>
            </a:r>
            <a:r>
              <a:rPr lang="ru-RU" dirty="0" smtClean="0"/>
              <a:t> </a:t>
            </a:r>
            <a:r>
              <a:rPr lang="ru-RU" dirty="0" err="1" smtClean="0"/>
              <a:t>iStack</a:t>
            </a:r>
            <a:r>
              <a:rPr lang="ru-RU" dirty="0" smtClean="0"/>
              <a:t>::</a:t>
            </a:r>
            <a:r>
              <a:rPr lang="ru-RU" dirty="0" err="1" smtClean="0"/>
              <a:t>size</a:t>
            </a:r>
            <a:r>
              <a:rPr lang="ru-RU" dirty="0" smtClean="0"/>
              <a:t>() { </a:t>
            </a:r>
            <a:r>
              <a:rPr lang="ru-RU" dirty="0" err="1" smtClean="0"/>
              <a:t>return</a:t>
            </a:r>
            <a:r>
              <a:rPr lang="ru-RU" dirty="0" smtClean="0"/>
              <a:t> _</a:t>
            </a:r>
            <a:r>
              <a:rPr lang="ru-RU" dirty="0" err="1" smtClean="0"/>
              <a:t>top</a:t>
            </a:r>
            <a:r>
              <a:rPr lang="ru-RU" dirty="0" smtClean="0"/>
              <a:t>; };</a:t>
            </a:r>
          </a:p>
          <a:p>
            <a:pPr marL="0" indent="0">
              <a:buNone/>
            </a:pPr>
            <a:r>
              <a:rPr lang="ru-RU" dirty="0" err="1" smtClean="0"/>
              <a:t>empty</a:t>
            </a:r>
            <a:r>
              <a:rPr lang="ru-RU" dirty="0" smtClean="0"/>
              <a:t>() возвращает </a:t>
            </a:r>
            <a:r>
              <a:rPr lang="ru-RU" dirty="0" err="1" smtClean="0"/>
              <a:t>true</a:t>
            </a:r>
            <a:r>
              <a:rPr lang="ru-RU" dirty="0" smtClean="0"/>
              <a:t>, если _</a:t>
            </a:r>
            <a:r>
              <a:rPr lang="ru-RU" dirty="0" err="1" smtClean="0"/>
              <a:t>top</a:t>
            </a:r>
            <a:r>
              <a:rPr lang="ru-RU" dirty="0" smtClean="0"/>
              <a:t> равняется 0; </a:t>
            </a:r>
            <a:r>
              <a:rPr lang="ru-RU" dirty="0" err="1" smtClean="0"/>
              <a:t>full</a:t>
            </a:r>
            <a:r>
              <a:rPr lang="ru-RU" dirty="0" smtClean="0"/>
              <a:t>() возвращает </a:t>
            </a:r>
            <a:r>
              <a:rPr lang="ru-RU" dirty="0" err="1" smtClean="0"/>
              <a:t>true</a:t>
            </a:r>
            <a:r>
              <a:rPr lang="ru-RU" dirty="0" smtClean="0"/>
              <a:t>, если _</a:t>
            </a:r>
            <a:r>
              <a:rPr lang="ru-RU" dirty="0" err="1" smtClean="0"/>
              <a:t>top</a:t>
            </a:r>
            <a:r>
              <a:rPr lang="ru-RU" dirty="0" smtClean="0"/>
              <a:t> равен _</a:t>
            </a:r>
            <a:r>
              <a:rPr lang="ru-RU" dirty="0" err="1" smtClean="0"/>
              <a:t>stack.size</a:t>
            </a:r>
            <a:r>
              <a:rPr lang="ru-RU" dirty="0" smtClean="0"/>
              <a:t>()-1 (напомним, что индексация вектора начинается с 0, поэтому мы должны вычесть 1).</a:t>
            </a:r>
          </a:p>
          <a:p>
            <a:pPr marL="0" indent="0">
              <a:buNone/>
            </a:pPr>
            <a:endParaRPr lang="ru-RU" dirty="0" smtClean="0"/>
          </a:p>
          <a:p>
            <a:pPr marL="0" indent="0">
              <a:buNone/>
            </a:pPr>
            <a:r>
              <a:rPr lang="ru-RU" dirty="0" err="1" smtClean="0"/>
              <a:t>inline</a:t>
            </a:r>
            <a:r>
              <a:rPr lang="ru-RU" dirty="0" smtClean="0"/>
              <a:t> </a:t>
            </a:r>
            <a:r>
              <a:rPr lang="ru-RU" dirty="0" err="1" smtClean="0"/>
              <a:t>bool</a:t>
            </a:r>
            <a:r>
              <a:rPr lang="ru-RU" dirty="0" smtClean="0"/>
              <a:t> </a:t>
            </a:r>
            <a:r>
              <a:rPr lang="ru-RU" dirty="0" err="1" smtClean="0"/>
              <a:t>iStack</a:t>
            </a:r>
            <a:r>
              <a:rPr lang="ru-RU" dirty="0" smtClean="0"/>
              <a:t>::</a:t>
            </a:r>
            <a:r>
              <a:rPr lang="ru-RU" dirty="0" err="1" smtClean="0"/>
              <a:t>empty</a:t>
            </a:r>
            <a:r>
              <a:rPr lang="ru-RU" dirty="0" smtClean="0"/>
              <a:t>() { </a:t>
            </a:r>
            <a:r>
              <a:rPr lang="ru-RU" dirty="0" err="1" smtClean="0"/>
              <a:t>return</a:t>
            </a:r>
            <a:r>
              <a:rPr lang="ru-RU" dirty="0" smtClean="0"/>
              <a:t> _</a:t>
            </a:r>
            <a:r>
              <a:rPr lang="ru-RU" dirty="0" err="1" smtClean="0"/>
              <a:t>top</a:t>
            </a:r>
            <a:r>
              <a:rPr lang="ru-RU" dirty="0" smtClean="0"/>
              <a:t> ? </a:t>
            </a:r>
            <a:r>
              <a:rPr lang="ru-RU" dirty="0" err="1" smtClean="0"/>
              <a:t>false</a:t>
            </a:r>
            <a:r>
              <a:rPr lang="ru-RU" dirty="0" smtClean="0"/>
              <a:t> : </a:t>
            </a:r>
            <a:r>
              <a:rPr lang="ru-RU" dirty="0" err="1" smtClean="0"/>
              <a:t>true</a:t>
            </a:r>
            <a:r>
              <a:rPr lang="ru-RU" dirty="0" smtClean="0"/>
              <a:t>; }</a:t>
            </a:r>
          </a:p>
          <a:p>
            <a:pPr marL="0" indent="0">
              <a:buNone/>
            </a:pPr>
            <a:r>
              <a:rPr lang="ru-RU" dirty="0" err="1" smtClean="0"/>
              <a:t>inline</a:t>
            </a:r>
            <a:r>
              <a:rPr lang="ru-RU" dirty="0" smtClean="0"/>
              <a:t> </a:t>
            </a:r>
            <a:r>
              <a:rPr lang="ru-RU" dirty="0" err="1" smtClean="0"/>
              <a:t>bool</a:t>
            </a:r>
            <a:r>
              <a:rPr lang="ru-RU" dirty="0" smtClean="0"/>
              <a:t> </a:t>
            </a:r>
            <a:r>
              <a:rPr lang="ru-RU" dirty="0" err="1" smtClean="0"/>
              <a:t>iStack</a:t>
            </a:r>
            <a:r>
              <a:rPr lang="ru-RU" dirty="0" smtClean="0"/>
              <a:t>::</a:t>
            </a:r>
            <a:r>
              <a:rPr lang="ru-RU" dirty="0" err="1" smtClean="0"/>
              <a:t>full</a:t>
            </a:r>
            <a:r>
              <a:rPr lang="ru-RU" dirty="0" smtClean="0"/>
              <a:t>() {</a:t>
            </a:r>
          </a:p>
          <a:p>
            <a:pPr marL="0" indent="0">
              <a:buNone/>
            </a:pPr>
            <a:r>
              <a:rPr lang="ru-RU" dirty="0" smtClean="0"/>
              <a:t>   </a:t>
            </a:r>
            <a:r>
              <a:rPr lang="ru-RU" dirty="0" err="1" smtClean="0"/>
              <a:t>return</a:t>
            </a:r>
            <a:r>
              <a:rPr lang="ru-RU" dirty="0" smtClean="0"/>
              <a:t> _</a:t>
            </a:r>
            <a:r>
              <a:rPr lang="ru-RU" dirty="0" err="1" smtClean="0"/>
              <a:t>top</a:t>
            </a:r>
            <a:r>
              <a:rPr lang="ru-RU" dirty="0" smtClean="0"/>
              <a:t> &lt; _</a:t>
            </a:r>
            <a:r>
              <a:rPr lang="ru-RU" dirty="0" err="1" smtClean="0"/>
              <a:t>stack.size</a:t>
            </a:r>
            <a:r>
              <a:rPr lang="ru-RU" dirty="0" smtClean="0"/>
              <a:t>()-l ? </a:t>
            </a:r>
            <a:r>
              <a:rPr lang="ru-RU" dirty="0" err="1" smtClean="0"/>
              <a:t>false</a:t>
            </a:r>
            <a:r>
              <a:rPr lang="ru-RU" dirty="0" smtClean="0"/>
              <a:t> : </a:t>
            </a:r>
            <a:r>
              <a:rPr lang="ru-RU" dirty="0" err="1" smtClean="0"/>
              <a:t>true</a:t>
            </a:r>
            <a:r>
              <a:rPr lang="ru-RU" dirty="0" smtClean="0"/>
              <a:t>;</a:t>
            </a:r>
          </a:p>
          <a:p>
            <a:pPr marL="0" indent="0">
              <a:buNone/>
            </a:pPr>
            <a:r>
              <a:rPr lang="ru-RU" dirty="0" smtClean="0"/>
              <a:t>}</a:t>
            </a:r>
            <a:endParaRPr lang="ru-RU" dirty="0"/>
          </a:p>
        </p:txBody>
      </p:sp>
    </p:spTree>
    <p:extLst>
      <p:ext uri="{BB962C8B-B14F-4D97-AF65-F5344CB8AC3E}">
        <p14:creationId xmlns:p14="http://schemas.microsoft.com/office/powerpoint/2010/main" val="2281980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normAutofit fontScale="55000" lnSpcReduction="20000"/>
          </a:bodyPr>
          <a:lstStyle/>
          <a:p>
            <a:pPr marL="0" indent="0">
              <a:buNone/>
            </a:pPr>
            <a:r>
              <a:rPr lang="ru-RU" dirty="0" smtClean="0"/>
              <a:t>Реализация функций </a:t>
            </a:r>
            <a:r>
              <a:rPr lang="en-US" dirty="0" smtClean="0"/>
              <a:t>pop() </a:t>
            </a:r>
            <a:r>
              <a:rPr lang="ru-RU" dirty="0" smtClean="0"/>
              <a:t>и </a:t>
            </a:r>
            <a:r>
              <a:rPr lang="en-US" dirty="0" smtClean="0"/>
              <a:t>push(). </a:t>
            </a:r>
            <a:r>
              <a:rPr lang="ru-RU" dirty="0"/>
              <a:t>Д</a:t>
            </a:r>
            <a:r>
              <a:rPr lang="ru-RU" dirty="0" smtClean="0"/>
              <a:t>обавили операторы вывода в каждую из них, чтобы следить за ходом выполнения:</a:t>
            </a:r>
          </a:p>
          <a:p>
            <a:pPr marL="0" indent="0">
              <a:buNone/>
            </a:pPr>
            <a:endParaRPr lang="ru-RU" dirty="0" smtClean="0"/>
          </a:p>
          <a:p>
            <a:pPr marL="0" indent="0">
              <a:buNone/>
            </a:pPr>
            <a:r>
              <a:rPr lang="en-US" dirty="0" smtClean="0"/>
              <a:t>bool </a:t>
            </a:r>
            <a:r>
              <a:rPr lang="en-US" dirty="0" err="1" smtClean="0"/>
              <a:t>iStack</a:t>
            </a:r>
            <a:r>
              <a:rPr lang="en-US" dirty="0" smtClean="0"/>
              <a:t>::pop( </a:t>
            </a:r>
            <a:r>
              <a:rPr lang="en-US" dirty="0" err="1" smtClean="0"/>
              <a:t>int</a:t>
            </a:r>
            <a:r>
              <a:rPr lang="en-US" dirty="0" smtClean="0"/>
              <a:t> &amp;top_va1ue ) {</a:t>
            </a:r>
          </a:p>
          <a:p>
            <a:pPr marL="0" indent="0">
              <a:buNone/>
            </a:pPr>
            <a:r>
              <a:rPr lang="en-US" dirty="0" smtClean="0"/>
              <a:t>   if ( empty() )</a:t>
            </a:r>
          </a:p>
          <a:p>
            <a:pPr marL="0" indent="0">
              <a:buNone/>
            </a:pPr>
            <a:r>
              <a:rPr lang="en-US" dirty="0" smtClean="0"/>
              <a:t>     return false;</a:t>
            </a:r>
          </a:p>
          <a:p>
            <a:pPr marL="0" indent="0">
              <a:buNone/>
            </a:pPr>
            <a:r>
              <a:rPr lang="en-US" dirty="0" smtClean="0"/>
              <a:t>  </a:t>
            </a:r>
            <a:r>
              <a:rPr lang="en-US" dirty="0" err="1" smtClean="0"/>
              <a:t>top_value</a:t>
            </a:r>
            <a:r>
              <a:rPr lang="en-US" dirty="0" smtClean="0"/>
              <a:t> = _stack[ --_top ];</a:t>
            </a:r>
          </a:p>
          <a:p>
            <a:pPr marL="0" indent="0">
              <a:buNone/>
            </a:pPr>
            <a:r>
              <a:rPr lang="en-US" dirty="0" smtClean="0"/>
              <a:t>  </a:t>
            </a:r>
            <a:r>
              <a:rPr lang="en-US" dirty="0" err="1" smtClean="0"/>
              <a:t>cout</a:t>
            </a:r>
            <a:r>
              <a:rPr lang="en-US" dirty="0" smtClean="0"/>
              <a:t> &lt;&lt; "</a:t>
            </a:r>
            <a:r>
              <a:rPr lang="en-US" dirty="0" err="1" smtClean="0"/>
              <a:t>iStack</a:t>
            </a:r>
            <a:r>
              <a:rPr lang="en-US" dirty="0" smtClean="0"/>
              <a:t>::pop(): " &lt;&lt; </a:t>
            </a:r>
            <a:r>
              <a:rPr lang="en-US" dirty="0" err="1" smtClean="0"/>
              <a:t>top_value</a:t>
            </a:r>
            <a:r>
              <a:rPr lang="en-US" dirty="0" smtClean="0"/>
              <a:t> &lt;&lt; </a:t>
            </a:r>
            <a:r>
              <a:rPr lang="en-US" dirty="0" err="1" smtClean="0"/>
              <a:t>endl</a:t>
            </a:r>
            <a:r>
              <a:rPr lang="en-US" dirty="0" smtClean="0"/>
              <a:t>;</a:t>
            </a:r>
          </a:p>
          <a:p>
            <a:pPr marL="0" indent="0">
              <a:buNone/>
            </a:pPr>
            <a:r>
              <a:rPr lang="en-US" dirty="0" smtClean="0"/>
              <a:t>  </a:t>
            </a:r>
          </a:p>
          <a:p>
            <a:pPr marL="0" indent="0">
              <a:buNone/>
            </a:pPr>
            <a:r>
              <a:rPr lang="en-US" dirty="0" smtClean="0"/>
              <a:t>  return true;</a:t>
            </a:r>
          </a:p>
          <a:p>
            <a:pPr marL="0" indent="0">
              <a:buNone/>
            </a:pPr>
            <a:r>
              <a:rPr lang="en-US" dirty="0" smtClean="0"/>
              <a:t>}</a:t>
            </a:r>
          </a:p>
          <a:p>
            <a:pPr marL="0" indent="0">
              <a:buNone/>
            </a:pPr>
            <a:endParaRPr lang="en-US" dirty="0" smtClean="0"/>
          </a:p>
          <a:p>
            <a:pPr marL="0" indent="0">
              <a:buNone/>
            </a:pPr>
            <a:r>
              <a:rPr lang="en-US" dirty="0" smtClean="0"/>
              <a:t>bool </a:t>
            </a:r>
            <a:r>
              <a:rPr lang="en-US" dirty="0" err="1" smtClean="0"/>
              <a:t>iStack</a:t>
            </a:r>
            <a:r>
              <a:rPr lang="en-US" dirty="0" smtClean="0"/>
              <a:t>::push( </a:t>
            </a:r>
            <a:r>
              <a:rPr lang="en-US" dirty="0" err="1" smtClean="0"/>
              <a:t>int</a:t>
            </a:r>
            <a:r>
              <a:rPr lang="en-US" dirty="0" smtClean="0"/>
              <a:t> value ) {</a:t>
            </a:r>
          </a:p>
          <a:p>
            <a:pPr marL="0" indent="0">
              <a:buNone/>
            </a:pPr>
            <a:r>
              <a:rPr lang="en-US" dirty="0" smtClean="0"/>
              <a:t>  </a:t>
            </a:r>
            <a:r>
              <a:rPr lang="en-US" dirty="0" err="1" smtClean="0"/>
              <a:t>cout</a:t>
            </a:r>
            <a:r>
              <a:rPr lang="en-US" dirty="0" smtClean="0"/>
              <a:t> &lt;&lt; "</a:t>
            </a:r>
            <a:r>
              <a:rPr lang="en-US" dirty="0" err="1" smtClean="0"/>
              <a:t>iStack</a:t>
            </a:r>
            <a:r>
              <a:rPr lang="en-US" dirty="0" smtClean="0"/>
              <a:t>::push( " &lt;&lt; value &lt;&lt; " )\n";</a:t>
            </a:r>
          </a:p>
          <a:p>
            <a:pPr marL="0" indent="0">
              <a:buNone/>
            </a:pPr>
            <a:r>
              <a:rPr lang="en-US" dirty="0" smtClean="0"/>
              <a:t>  if ( full() )</a:t>
            </a:r>
          </a:p>
          <a:p>
            <a:pPr marL="0" indent="0">
              <a:buNone/>
            </a:pPr>
            <a:r>
              <a:rPr lang="en-US" dirty="0" smtClean="0"/>
              <a:t>    return false;</a:t>
            </a:r>
          </a:p>
          <a:p>
            <a:pPr marL="0" indent="0">
              <a:buNone/>
            </a:pPr>
            <a:r>
              <a:rPr lang="en-US" dirty="0" smtClean="0"/>
              <a:t>  _stack[ _top++ ] = value;</a:t>
            </a:r>
          </a:p>
          <a:p>
            <a:pPr marL="0" indent="0">
              <a:buNone/>
            </a:pPr>
            <a:r>
              <a:rPr lang="en-US" dirty="0" smtClean="0"/>
              <a:t>  return true;</a:t>
            </a:r>
          </a:p>
          <a:p>
            <a:pPr marL="0" indent="0">
              <a:buNone/>
            </a:pPr>
            <a:r>
              <a:rPr lang="en-US" dirty="0" smtClean="0"/>
              <a:t>}</a:t>
            </a:r>
            <a:endParaRPr lang="ru-RU" dirty="0"/>
          </a:p>
        </p:txBody>
      </p:sp>
    </p:spTree>
    <p:extLst>
      <p:ext uri="{BB962C8B-B14F-4D97-AF65-F5344CB8AC3E}">
        <p14:creationId xmlns:p14="http://schemas.microsoft.com/office/powerpoint/2010/main" val="3955991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573437"/>
            <a:ext cx="10515600" cy="5603526"/>
          </a:xfrm>
        </p:spPr>
        <p:txBody>
          <a:bodyPr>
            <a:normAutofit fontScale="77500" lnSpcReduction="20000"/>
          </a:bodyPr>
          <a:lstStyle/>
          <a:p>
            <a:pPr marL="0" indent="0">
              <a:buNone/>
            </a:pPr>
            <a:r>
              <a:rPr lang="ru-RU" dirty="0" smtClean="0"/>
              <a:t>Прежде чем протестировать наш стек на примере, добавим функцию </a:t>
            </a:r>
            <a:r>
              <a:rPr lang="en-US" dirty="0" smtClean="0"/>
              <a:t>display(), </a:t>
            </a:r>
            <a:r>
              <a:rPr lang="ru-RU" dirty="0" smtClean="0"/>
              <a:t>которая позволит напечатать его содержимое. Для пустого стека она выведет:</a:t>
            </a:r>
          </a:p>
          <a:p>
            <a:pPr marL="0" indent="0">
              <a:buNone/>
            </a:pPr>
            <a:endParaRPr lang="ru-RU" dirty="0" smtClean="0"/>
          </a:p>
          <a:p>
            <a:pPr marL="0" indent="0">
              <a:buNone/>
            </a:pPr>
            <a:r>
              <a:rPr lang="ru-RU" dirty="0" smtClean="0"/>
              <a:t> ( 0 )</a:t>
            </a:r>
          </a:p>
          <a:p>
            <a:pPr marL="0" indent="0">
              <a:buNone/>
            </a:pPr>
            <a:r>
              <a:rPr lang="ru-RU" dirty="0" smtClean="0"/>
              <a:t>Для стека из четырех элементов – 0, 1, 2 и 3 – результатом функции </a:t>
            </a:r>
            <a:r>
              <a:rPr lang="en-US" dirty="0" smtClean="0"/>
              <a:t>display() </a:t>
            </a:r>
            <a:r>
              <a:rPr lang="ru-RU" dirty="0" smtClean="0"/>
              <a:t>будет:</a:t>
            </a:r>
          </a:p>
          <a:p>
            <a:pPr marL="0" indent="0">
              <a:buNone/>
            </a:pPr>
            <a:endParaRPr lang="ru-RU" dirty="0" smtClean="0"/>
          </a:p>
          <a:p>
            <a:pPr marL="0" indent="0">
              <a:buNone/>
            </a:pPr>
            <a:r>
              <a:rPr lang="ru-RU" dirty="0" smtClean="0"/>
              <a:t>( 4 )( </a:t>
            </a:r>
            <a:r>
              <a:rPr lang="en-US" dirty="0" smtClean="0"/>
              <a:t>bot: 0 1 2 3 :top )</a:t>
            </a:r>
          </a:p>
          <a:p>
            <a:pPr marL="0" indent="0">
              <a:buNone/>
            </a:pPr>
            <a:r>
              <a:rPr lang="ru-RU" dirty="0" smtClean="0"/>
              <a:t>Вот реализация функции </a:t>
            </a:r>
            <a:r>
              <a:rPr lang="en-US" dirty="0" smtClean="0"/>
              <a:t>display():</a:t>
            </a:r>
          </a:p>
          <a:p>
            <a:pPr marL="0" indent="0">
              <a:buNone/>
            </a:pPr>
            <a:endParaRPr lang="en-US" dirty="0" smtClean="0"/>
          </a:p>
          <a:p>
            <a:pPr marL="0" indent="0">
              <a:buNone/>
            </a:pPr>
            <a:r>
              <a:rPr lang="en-US" dirty="0" smtClean="0"/>
              <a:t>void </a:t>
            </a:r>
            <a:r>
              <a:rPr lang="en-US" dirty="0" err="1" smtClean="0"/>
              <a:t>iStack</a:t>
            </a:r>
            <a:r>
              <a:rPr lang="en-US" dirty="0" smtClean="0"/>
              <a:t>::display() {</a:t>
            </a:r>
          </a:p>
          <a:p>
            <a:pPr marL="0" indent="0">
              <a:buNone/>
            </a:pPr>
            <a:r>
              <a:rPr lang="en-US" dirty="0" smtClean="0"/>
              <a:t>   </a:t>
            </a:r>
            <a:r>
              <a:rPr lang="en-US" dirty="0" err="1" smtClean="0"/>
              <a:t>cout</a:t>
            </a:r>
            <a:r>
              <a:rPr lang="en-US" dirty="0" smtClean="0"/>
              <a:t> &lt;&lt; "( " &lt;&lt; size() &lt;&lt; " )( bot: ";</a:t>
            </a:r>
          </a:p>
          <a:p>
            <a:pPr marL="0" indent="0">
              <a:buNone/>
            </a:pPr>
            <a:r>
              <a:rPr lang="en-US" dirty="0" smtClean="0"/>
              <a:t>   for ( </a:t>
            </a:r>
            <a:r>
              <a:rPr lang="en-US" dirty="0" err="1" smtClean="0"/>
              <a:t>int</a:t>
            </a:r>
            <a:r>
              <a:rPr lang="en-US" dirty="0" smtClean="0"/>
              <a:t> ix = 0; ix &lt; _top; ++ix )</a:t>
            </a:r>
          </a:p>
          <a:p>
            <a:pPr marL="0" indent="0">
              <a:buNone/>
            </a:pPr>
            <a:r>
              <a:rPr lang="en-US" dirty="0" smtClean="0"/>
              <a:t>   </a:t>
            </a:r>
            <a:r>
              <a:rPr lang="en-US" dirty="0" err="1" smtClean="0"/>
              <a:t>cout</a:t>
            </a:r>
            <a:r>
              <a:rPr lang="en-US" dirty="0" smtClean="0"/>
              <a:t> &lt;&lt; _stack[ ix ] &lt;&lt; " ";</a:t>
            </a:r>
          </a:p>
          <a:p>
            <a:pPr marL="0" indent="0">
              <a:buNone/>
            </a:pPr>
            <a:r>
              <a:rPr lang="en-US" dirty="0" smtClean="0"/>
              <a:t>   </a:t>
            </a:r>
            <a:r>
              <a:rPr lang="en-US" dirty="0" err="1" smtClean="0"/>
              <a:t>cout</a:t>
            </a:r>
            <a:r>
              <a:rPr lang="en-US" dirty="0" smtClean="0"/>
              <a:t> &lt;&lt; " :top )\n";</a:t>
            </a:r>
          </a:p>
          <a:p>
            <a:pPr marL="0" indent="0">
              <a:buNone/>
            </a:pPr>
            <a:r>
              <a:rPr lang="en-US" dirty="0" smtClean="0"/>
              <a:t>}</a:t>
            </a:r>
            <a:endParaRPr lang="ru-RU" dirty="0"/>
          </a:p>
        </p:txBody>
      </p:sp>
    </p:spTree>
    <p:extLst>
      <p:ext uri="{BB962C8B-B14F-4D97-AF65-F5344CB8AC3E}">
        <p14:creationId xmlns:p14="http://schemas.microsoft.com/office/powerpoint/2010/main" val="2934595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464950"/>
            <a:ext cx="10515600" cy="5712013"/>
          </a:xfrm>
        </p:spPr>
        <p:txBody>
          <a:bodyPr>
            <a:normAutofit fontScale="55000" lnSpcReduction="20000"/>
          </a:bodyPr>
          <a:lstStyle/>
          <a:p>
            <a:pPr marL="0" indent="0">
              <a:buNone/>
            </a:pPr>
            <a:r>
              <a:rPr lang="ru-RU" dirty="0" smtClean="0"/>
              <a:t>А вот небольшая программа для проверки нашего стека. Цикл </a:t>
            </a:r>
            <a:r>
              <a:rPr lang="en-US" dirty="0" smtClean="0"/>
              <a:t>for </a:t>
            </a:r>
            <a:r>
              <a:rPr lang="ru-RU" dirty="0" smtClean="0"/>
              <a:t>выполняется 50 раз. Четное значение (2, 4, 6, 8 и т.д.) помещается в стек. На каждой итерации, кратной 5 (5, 10, 15...), распечатывается текущее содержимое стека. На итерациях, кратных 10 (10, 20, 30...), из стека извлекаются два элемента и его содержимое распечатывается еще раз.</a:t>
            </a:r>
          </a:p>
          <a:p>
            <a:pPr marL="0" indent="0">
              <a:buNone/>
            </a:pPr>
            <a:r>
              <a:rPr lang="ru-RU" dirty="0" smtClean="0"/>
              <a:t>#</a:t>
            </a:r>
            <a:r>
              <a:rPr lang="en-US" dirty="0" smtClean="0"/>
              <a:t>inc1ude &lt;</a:t>
            </a:r>
            <a:r>
              <a:rPr lang="en-US" dirty="0" err="1" smtClean="0"/>
              <a:t>iostream</a:t>
            </a:r>
            <a:r>
              <a:rPr lang="en-US" dirty="0" smtClean="0"/>
              <a:t>&gt;</a:t>
            </a:r>
          </a:p>
          <a:p>
            <a:pPr marL="0" indent="0">
              <a:buNone/>
            </a:pPr>
            <a:r>
              <a:rPr lang="en-US" dirty="0" smtClean="0"/>
              <a:t>#inc1ude "</a:t>
            </a:r>
            <a:r>
              <a:rPr lang="en-US" dirty="0" err="1" smtClean="0"/>
              <a:t>iStack.h</a:t>
            </a:r>
            <a:r>
              <a:rPr lang="en-US" dirty="0" smtClean="0"/>
              <a:t>"</a:t>
            </a:r>
          </a:p>
          <a:p>
            <a:pPr marL="0" indent="0">
              <a:buNone/>
            </a:pPr>
            <a:r>
              <a:rPr lang="en-US" dirty="0" err="1" smtClean="0"/>
              <a:t>int</a:t>
            </a:r>
            <a:r>
              <a:rPr lang="en-US" dirty="0" smtClean="0"/>
              <a:t> main() {</a:t>
            </a:r>
          </a:p>
          <a:p>
            <a:pPr marL="0" indent="0">
              <a:buNone/>
            </a:pPr>
            <a:r>
              <a:rPr lang="en-US" dirty="0" smtClean="0"/>
              <a:t>   </a:t>
            </a:r>
            <a:r>
              <a:rPr lang="en-US" dirty="0" err="1" smtClean="0"/>
              <a:t>iStack</a:t>
            </a:r>
            <a:r>
              <a:rPr lang="en-US" dirty="0" smtClean="0"/>
              <a:t> stack( 32 ) ;</a:t>
            </a:r>
          </a:p>
          <a:p>
            <a:pPr marL="0" indent="0">
              <a:buNone/>
            </a:pPr>
            <a:r>
              <a:rPr lang="en-US" dirty="0" smtClean="0"/>
              <a:t>   </a:t>
            </a:r>
            <a:r>
              <a:rPr lang="en-US" dirty="0" err="1" smtClean="0"/>
              <a:t>stack.display</a:t>
            </a:r>
            <a:r>
              <a:rPr lang="en-US" dirty="0" smtClean="0"/>
              <a:t>();</a:t>
            </a:r>
          </a:p>
          <a:p>
            <a:pPr marL="0" indent="0">
              <a:buNone/>
            </a:pPr>
            <a:r>
              <a:rPr lang="en-US" dirty="0" smtClean="0"/>
              <a:t>   for ( </a:t>
            </a:r>
            <a:r>
              <a:rPr lang="en-US" dirty="0" err="1" smtClean="0"/>
              <a:t>int</a:t>
            </a:r>
            <a:r>
              <a:rPr lang="en-US" dirty="0" smtClean="0"/>
              <a:t> ix = 1; ix &lt; 51; ++ix )</a:t>
            </a:r>
          </a:p>
          <a:p>
            <a:pPr marL="0" indent="0">
              <a:buNone/>
            </a:pPr>
            <a:r>
              <a:rPr lang="en-US" dirty="0" smtClean="0"/>
              <a:t>   {</a:t>
            </a:r>
          </a:p>
          <a:p>
            <a:pPr marL="0" indent="0">
              <a:buNone/>
            </a:pPr>
            <a:r>
              <a:rPr lang="en-US" dirty="0" smtClean="0"/>
              <a:t>      if ( ix%2 == 0 )</a:t>
            </a:r>
          </a:p>
          <a:p>
            <a:pPr marL="0" indent="0">
              <a:buNone/>
            </a:pPr>
            <a:r>
              <a:rPr lang="en-US" dirty="0" smtClean="0"/>
              <a:t>      </a:t>
            </a:r>
            <a:r>
              <a:rPr lang="en-US" dirty="0" err="1" smtClean="0"/>
              <a:t>stack.push</a:t>
            </a:r>
            <a:r>
              <a:rPr lang="en-US" dirty="0" smtClean="0"/>
              <a:t>( ix );</a:t>
            </a:r>
          </a:p>
          <a:p>
            <a:pPr marL="0" indent="0">
              <a:buNone/>
            </a:pPr>
            <a:r>
              <a:rPr lang="en-US" dirty="0" smtClean="0"/>
              <a:t>      if ( ix%5 == 0 )</a:t>
            </a:r>
          </a:p>
          <a:p>
            <a:pPr marL="0" indent="0">
              <a:buNone/>
            </a:pPr>
            <a:r>
              <a:rPr lang="en-US" dirty="0" smtClean="0"/>
              <a:t>         </a:t>
            </a:r>
            <a:r>
              <a:rPr lang="en-US" dirty="0" err="1" smtClean="0"/>
              <a:t>stack.display</a:t>
            </a:r>
            <a:r>
              <a:rPr lang="en-US" dirty="0" smtClean="0"/>
              <a:t>();</a:t>
            </a:r>
          </a:p>
          <a:p>
            <a:pPr marL="0" indent="0">
              <a:buNone/>
            </a:pPr>
            <a:r>
              <a:rPr lang="en-US" dirty="0" smtClean="0"/>
              <a:t>      if ( ix%10 == 0 ) {</a:t>
            </a:r>
          </a:p>
          <a:p>
            <a:pPr marL="0" indent="0">
              <a:buNone/>
            </a:pPr>
            <a:r>
              <a:rPr lang="en-US" dirty="0" smtClean="0"/>
              <a:t>         </a:t>
            </a:r>
            <a:r>
              <a:rPr lang="en-US" dirty="0" err="1" smtClean="0"/>
              <a:t>int</a:t>
            </a:r>
            <a:r>
              <a:rPr lang="en-US" dirty="0" smtClean="0"/>
              <a:t> dummy;</a:t>
            </a:r>
          </a:p>
          <a:p>
            <a:pPr marL="0" indent="0">
              <a:buNone/>
            </a:pPr>
            <a:r>
              <a:rPr lang="en-US" dirty="0" smtClean="0"/>
              <a:t>         </a:t>
            </a:r>
            <a:r>
              <a:rPr lang="en-US" dirty="0" err="1" smtClean="0"/>
              <a:t>stack.pop</a:t>
            </a:r>
            <a:r>
              <a:rPr lang="en-US" dirty="0" smtClean="0"/>
              <a:t>( dummy ); </a:t>
            </a:r>
            <a:r>
              <a:rPr lang="en-US" dirty="0" err="1" smtClean="0"/>
              <a:t>stack.pop</a:t>
            </a:r>
            <a:r>
              <a:rPr lang="en-US" dirty="0" smtClean="0"/>
              <a:t>( dummy );</a:t>
            </a:r>
          </a:p>
          <a:p>
            <a:pPr marL="0" indent="0">
              <a:buNone/>
            </a:pPr>
            <a:r>
              <a:rPr lang="en-US" dirty="0" smtClean="0"/>
              <a:t>         </a:t>
            </a:r>
            <a:r>
              <a:rPr lang="en-US" dirty="0" err="1" smtClean="0"/>
              <a:t>stack.display</a:t>
            </a:r>
            <a:r>
              <a:rPr lang="en-US" dirty="0" smtClean="0"/>
              <a:t>();</a:t>
            </a:r>
          </a:p>
          <a:p>
            <a:pPr marL="0" indent="0">
              <a:buNone/>
            </a:pPr>
            <a:r>
              <a:rPr lang="en-US" dirty="0" smtClean="0"/>
              <a:t>      }</a:t>
            </a:r>
          </a:p>
          <a:p>
            <a:pPr marL="0" indent="0">
              <a:buNone/>
            </a:pPr>
            <a:r>
              <a:rPr lang="en-US" dirty="0" smtClean="0"/>
              <a:t>   }</a:t>
            </a:r>
            <a:endParaRPr lang="ru-RU" dirty="0"/>
          </a:p>
        </p:txBody>
      </p:sp>
    </p:spTree>
    <p:extLst>
      <p:ext uri="{BB962C8B-B14F-4D97-AF65-F5344CB8AC3E}">
        <p14:creationId xmlns:p14="http://schemas.microsoft.com/office/powerpoint/2010/main" val="222250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0272"/>
          </a:xfrm>
        </p:spPr>
        <p:txBody>
          <a:bodyPr>
            <a:normAutofit fontScale="90000"/>
          </a:bodyPr>
          <a:lstStyle/>
          <a:p>
            <a:pPr algn="ctr"/>
            <a:r>
              <a:rPr lang="ru-RU" dirty="0" smtClean="0"/>
              <a:t>Обработка исключений</a:t>
            </a:r>
            <a:endParaRPr lang="ru-RU" dirty="0"/>
          </a:p>
        </p:txBody>
      </p:sp>
      <p:sp>
        <p:nvSpPr>
          <p:cNvPr id="3" name="Объект 2"/>
          <p:cNvSpPr>
            <a:spLocks noGrp="1"/>
          </p:cNvSpPr>
          <p:nvPr>
            <p:ph idx="1"/>
          </p:nvPr>
        </p:nvSpPr>
        <p:spPr>
          <a:xfrm>
            <a:off x="838200" y="945398"/>
            <a:ext cx="10515600" cy="5231565"/>
          </a:xfrm>
        </p:spPr>
        <p:txBody>
          <a:bodyPr>
            <a:normAutofit/>
          </a:bodyPr>
          <a:lstStyle/>
          <a:p>
            <a:r>
              <a:rPr lang="ru-RU" dirty="0" smtClean="0"/>
              <a:t>Обработка исключений – это механизм, позволяющий двум независимо разработанным программным компонентам взаимодействовать в аномальной ситуации, называемой исключением. Рассмотрим  как генерировать, или возбуждать, исключение в том месте программы, где имеет место аномалия. Затем, как связать </a:t>
            </a:r>
            <a:r>
              <a:rPr lang="ru-RU" dirty="0" err="1" smtClean="0"/>
              <a:t>catch</a:t>
            </a:r>
            <a:r>
              <a:rPr lang="ru-RU" dirty="0" smtClean="0"/>
              <a:t>-обработчик исключений с множеством инструкций программы, используя </a:t>
            </a:r>
            <a:r>
              <a:rPr lang="ru-RU" dirty="0" err="1" smtClean="0"/>
              <a:t>try</a:t>
            </a:r>
            <a:r>
              <a:rPr lang="ru-RU" dirty="0" smtClean="0"/>
              <a:t>-блок. Потом речь пойдет о спецификации исключений – механизме, с помощью которого можно связать список исключений с объявлением функции, и функция не сможет возбудить никаких других исключений. </a:t>
            </a:r>
            <a:endParaRPr lang="ru-RU" dirty="0"/>
          </a:p>
        </p:txBody>
      </p:sp>
    </p:spTree>
    <p:extLst>
      <p:ext uri="{BB962C8B-B14F-4D97-AF65-F5344CB8AC3E}">
        <p14:creationId xmlns:p14="http://schemas.microsoft.com/office/powerpoint/2010/main" val="2947106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87282"/>
          </a:xfrm>
        </p:spPr>
        <p:txBody>
          <a:bodyPr>
            <a:normAutofit fontScale="90000"/>
          </a:bodyPr>
          <a:lstStyle/>
          <a:p>
            <a:pPr algn="ctr"/>
            <a:r>
              <a:rPr lang="ru-RU" dirty="0" smtClean="0"/>
              <a:t>Возбуждение исключения</a:t>
            </a:r>
            <a:endParaRPr lang="ru-RU" dirty="0"/>
          </a:p>
        </p:txBody>
      </p:sp>
      <p:sp>
        <p:nvSpPr>
          <p:cNvPr id="3" name="Объект 2"/>
          <p:cNvSpPr>
            <a:spLocks noGrp="1"/>
          </p:cNvSpPr>
          <p:nvPr>
            <p:ph idx="1"/>
          </p:nvPr>
        </p:nvSpPr>
        <p:spPr>
          <a:xfrm>
            <a:off x="838200" y="1069383"/>
            <a:ext cx="10515600" cy="5107580"/>
          </a:xfrm>
        </p:spPr>
        <p:txBody>
          <a:bodyPr>
            <a:normAutofit fontScale="92500" lnSpcReduction="10000"/>
          </a:bodyPr>
          <a:lstStyle/>
          <a:p>
            <a:pPr marL="0" indent="0">
              <a:buNone/>
            </a:pPr>
            <a:r>
              <a:rPr lang="ru-RU" dirty="0" smtClean="0"/>
              <a:t>Исключение – это аномальное поведение во время выполнения, которое программа может обнаружить, например: деление на 0, выход за границы массива или истощение свободной памяти. Такие исключения нарушают нормальный ход работы программы, и на них нужно немедленно отреагировать. В C++ имеются встроенные средства для их возбуждения и обработки. С помощью этих средств активизируется механизм, позволяющий двум несвязанным (или независимо разработанным) фрагментам программы обмениваться информацией об исключении.</a:t>
            </a:r>
          </a:p>
          <a:p>
            <a:pPr marL="0" indent="0">
              <a:buNone/>
            </a:pPr>
            <a:r>
              <a:rPr lang="ru-RU" dirty="0" smtClean="0"/>
              <a:t>Когда встречается аномальная ситуация, та часть программы, которая ее обнаружила, может сгенерировать, или возбудить, исключение. Чтобы понять, как это происходит, реализуем по-новому класс </a:t>
            </a:r>
            <a:r>
              <a:rPr lang="ru-RU" dirty="0" err="1" smtClean="0"/>
              <a:t>iStack</a:t>
            </a:r>
            <a:r>
              <a:rPr lang="ru-RU" dirty="0" smtClean="0"/>
              <a:t>, представленный ранее, используя исключения для извещения об ошибках при работе со стеком. </a:t>
            </a:r>
            <a:r>
              <a:rPr lang="ru-RU" dirty="0" smtClean="0">
                <a:solidFill>
                  <a:srgbClr val="FF0000"/>
                </a:solidFill>
              </a:rPr>
              <a:t>Определение класса;</a:t>
            </a:r>
            <a:endParaRPr lang="ru-RU" dirty="0">
              <a:solidFill>
                <a:srgbClr val="FF0000"/>
              </a:solidFill>
            </a:endParaRPr>
          </a:p>
        </p:txBody>
      </p:sp>
    </p:spTree>
    <p:extLst>
      <p:ext uri="{BB962C8B-B14F-4D97-AF65-F5344CB8AC3E}">
        <p14:creationId xmlns:p14="http://schemas.microsoft.com/office/powerpoint/2010/main" val="1900074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55000" lnSpcReduction="20000"/>
          </a:bodyPr>
          <a:lstStyle/>
          <a:p>
            <a:pPr marL="0" indent="0">
              <a:buNone/>
            </a:pPr>
            <a:r>
              <a:rPr lang="en-US" dirty="0" smtClean="0"/>
              <a:t>#include </a:t>
            </a:r>
          </a:p>
          <a:p>
            <a:pPr marL="0" indent="0">
              <a:buNone/>
            </a:pPr>
            <a:r>
              <a:rPr lang="en-US" dirty="0" smtClean="0"/>
              <a:t>class </a:t>
            </a:r>
            <a:r>
              <a:rPr lang="en-US" dirty="0" err="1" smtClean="0"/>
              <a:t>iStack</a:t>
            </a:r>
            <a:r>
              <a:rPr lang="en-US" dirty="0" smtClean="0"/>
              <a:t> {</a:t>
            </a:r>
          </a:p>
          <a:p>
            <a:pPr marL="0" indent="0">
              <a:buNone/>
            </a:pPr>
            <a:r>
              <a:rPr lang="en-US" dirty="0" smtClean="0"/>
              <a:t>public:</a:t>
            </a:r>
          </a:p>
          <a:p>
            <a:pPr marL="0" indent="0">
              <a:buNone/>
            </a:pPr>
            <a:r>
              <a:rPr lang="en-US" dirty="0" smtClean="0"/>
              <a:t>   </a:t>
            </a:r>
            <a:r>
              <a:rPr lang="en-US" dirty="0" err="1" smtClean="0"/>
              <a:t>iStack</a:t>
            </a:r>
            <a:r>
              <a:rPr lang="en-US" dirty="0" smtClean="0"/>
              <a:t>( </a:t>
            </a:r>
            <a:r>
              <a:rPr lang="en-US" dirty="0" err="1" smtClean="0"/>
              <a:t>int</a:t>
            </a:r>
            <a:r>
              <a:rPr lang="en-US" dirty="0" smtClean="0"/>
              <a:t> capacity )</a:t>
            </a:r>
          </a:p>
          <a:p>
            <a:pPr marL="0" indent="0">
              <a:buNone/>
            </a:pPr>
            <a:r>
              <a:rPr lang="en-US" dirty="0" smtClean="0"/>
              <a:t>         : _stack[ capacity ], _top( 0 ) { }</a:t>
            </a:r>
          </a:p>
          <a:p>
            <a:pPr marL="0" indent="0">
              <a:buNone/>
            </a:pPr>
            <a:endParaRPr lang="en-US" dirty="0" smtClean="0"/>
          </a:p>
          <a:p>
            <a:pPr marL="0" indent="0">
              <a:buNone/>
            </a:pPr>
            <a:r>
              <a:rPr lang="en-US" dirty="0" smtClean="0"/>
              <a:t>   bool pop( </a:t>
            </a:r>
            <a:r>
              <a:rPr lang="en-US" dirty="0" err="1" smtClean="0"/>
              <a:t>int</a:t>
            </a:r>
            <a:r>
              <a:rPr lang="en-US" dirty="0" smtClean="0"/>
              <a:t> &amp;</a:t>
            </a:r>
            <a:r>
              <a:rPr lang="en-US" dirty="0" err="1" smtClean="0"/>
              <a:t>top_value</a:t>
            </a:r>
            <a:r>
              <a:rPr lang="en-US" dirty="0" smtClean="0"/>
              <a:t> );</a:t>
            </a:r>
          </a:p>
          <a:p>
            <a:pPr marL="0" indent="0">
              <a:buNone/>
            </a:pPr>
            <a:r>
              <a:rPr lang="en-US" dirty="0" smtClean="0"/>
              <a:t>   bool push( </a:t>
            </a:r>
            <a:r>
              <a:rPr lang="en-US" dirty="0" err="1" smtClean="0"/>
              <a:t>int</a:t>
            </a:r>
            <a:r>
              <a:rPr lang="en-US" dirty="0" smtClean="0"/>
              <a:t> value );</a:t>
            </a:r>
          </a:p>
          <a:p>
            <a:pPr marL="0" indent="0">
              <a:buNone/>
            </a:pPr>
            <a:endParaRPr lang="en-US" dirty="0" smtClean="0"/>
          </a:p>
          <a:p>
            <a:pPr marL="0" indent="0">
              <a:buNone/>
            </a:pPr>
            <a:r>
              <a:rPr lang="en-US" dirty="0" smtClean="0"/>
              <a:t>   bool full();</a:t>
            </a:r>
          </a:p>
          <a:p>
            <a:pPr marL="0" indent="0">
              <a:buNone/>
            </a:pPr>
            <a:r>
              <a:rPr lang="en-US" dirty="0" smtClean="0"/>
              <a:t>   bool empty();</a:t>
            </a:r>
          </a:p>
          <a:p>
            <a:pPr marL="0" indent="0">
              <a:buNone/>
            </a:pPr>
            <a:r>
              <a:rPr lang="en-US" dirty="0" smtClean="0"/>
              <a:t>   void display();</a:t>
            </a:r>
          </a:p>
          <a:p>
            <a:pPr marL="0" indent="0">
              <a:buNone/>
            </a:pPr>
            <a:endParaRPr lang="en-US" dirty="0" smtClean="0"/>
          </a:p>
          <a:p>
            <a:pPr marL="0" indent="0">
              <a:buNone/>
            </a:pPr>
            <a:r>
              <a:rPr lang="en-US" dirty="0" smtClean="0"/>
              <a:t>   </a:t>
            </a:r>
            <a:r>
              <a:rPr lang="en-US" dirty="0" err="1" smtClean="0"/>
              <a:t>int</a:t>
            </a:r>
            <a:r>
              <a:rPr lang="en-US" dirty="0" smtClean="0"/>
              <a:t> size();</a:t>
            </a:r>
          </a:p>
          <a:p>
            <a:pPr marL="0" indent="0">
              <a:buNone/>
            </a:pPr>
            <a:r>
              <a:rPr lang="en-US" dirty="0" smtClean="0"/>
              <a:t>private:</a:t>
            </a:r>
          </a:p>
          <a:p>
            <a:pPr marL="0" indent="0">
              <a:buNone/>
            </a:pPr>
            <a:r>
              <a:rPr lang="en-US" dirty="0" smtClean="0"/>
              <a:t>   </a:t>
            </a:r>
            <a:r>
              <a:rPr lang="en-US" dirty="0" err="1" smtClean="0"/>
              <a:t>int</a:t>
            </a:r>
            <a:r>
              <a:rPr lang="en-US" dirty="0" smtClean="0"/>
              <a:t> _top;</a:t>
            </a:r>
          </a:p>
          <a:p>
            <a:pPr marL="0" indent="0">
              <a:buNone/>
            </a:pPr>
            <a:r>
              <a:rPr lang="en-US" dirty="0" smtClean="0"/>
              <a:t>   vector&lt; </a:t>
            </a:r>
            <a:r>
              <a:rPr lang="en-US" dirty="0" err="1" smtClean="0"/>
              <a:t>int</a:t>
            </a:r>
            <a:r>
              <a:rPr lang="en-US" dirty="0" smtClean="0"/>
              <a:t> &gt; _stack;</a:t>
            </a:r>
          </a:p>
          <a:p>
            <a:pPr marL="0" indent="0">
              <a:buNone/>
            </a:pPr>
            <a:r>
              <a:rPr lang="en-US" dirty="0"/>
              <a:t>}</a:t>
            </a:r>
            <a:endParaRPr lang="ru-RU" dirty="0"/>
          </a:p>
        </p:txBody>
      </p:sp>
    </p:spTree>
    <p:extLst>
      <p:ext uri="{BB962C8B-B14F-4D97-AF65-F5344CB8AC3E}">
        <p14:creationId xmlns:p14="http://schemas.microsoft.com/office/powerpoint/2010/main" val="170572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581891"/>
            <a:ext cx="10515600" cy="5595072"/>
          </a:xfrm>
        </p:spPr>
        <p:txBody>
          <a:bodyPr>
            <a:normAutofit fontScale="85000" lnSpcReduction="20000"/>
          </a:bodyPr>
          <a:lstStyle/>
          <a:p>
            <a:pPr marL="0" indent="0">
              <a:buNone/>
            </a:pPr>
            <a:r>
              <a:rPr lang="ru-RU" dirty="0" smtClean="0"/>
              <a:t>Стек реализован на основе вектора из элементов типа </a:t>
            </a:r>
            <a:r>
              <a:rPr lang="ru-RU" dirty="0" err="1" smtClean="0"/>
              <a:t>int</a:t>
            </a:r>
            <a:r>
              <a:rPr lang="ru-RU" dirty="0" smtClean="0"/>
              <a:t>. При создании объекта класса </a:t>
            </a:r>
            <a:r>
              <a:rPr lang="ru-RU" dirty="0" err="1" smtClean="0"/>
              <a:t>iStack</a:t>
            </a:r>
            <a:r>
              <a:rPr lang="ru-RU" dirty="0" smtClean="0"/>
              <a:t> его конструктор создает вектор из </a:t>
            </a:r>
            <a:r>
              <a:rPr lang="ru-RU" dirty="0" err="1" smtClean="0"/>
              <a:t>int</a:t>
            </a:r>
            <a:r>
              <a:rPr lang="ru-RU" dirty="0" smtClean="0"/>
              <a:t>, размер которого (максимальное число элементов, хранящихся в стеке) задается с помощью начального значения. Например, следующая инструкция создает объект </a:t>
            </a:r>
            <a:r>
              <a:rPr lang="ru-RU" dirty="0" err="1" smtClean="0"/>
              <a:t>myStack</a:t>
            </a:r>
            <a:r>
              <a:rPr lang="ru-RU" dirty="0" smtClean="0"/>
              <a:t>, который способен содержать не более 20 элементов типа </a:t>
            </a:r>
            <a:r>
              <a:rPr lang="ru-RU" dirty="0" err="1" smtClean="0"/>
              <a:t>int</a:t>
            </a:r>
            <a:r>
              <a:rPr lang="ru-RU" dirty="0" smtClean="0"/>
              <a:t>:</a:t>
            </a:r>
          </a:p>
          <a:p>
            <a:pPr marL="0" indent="0">
              <a:buNone/>
            </a:pPr>
            <a:endParaRPr lang="ru-RU" dirty="0" smtClean="0"/>
          </a:p>
          <a:p>
            <a:pPr marL="0" indent="0">
              <a:buNone/>
            </a:pPr>
            <a:r>
              <a:rPr lang="ru-RU" dirty="0" err="1" smtClean="0"/>
              <a:t>iStack</a:t>
            </a:r>
            <a:r>
              <a:rPr lang="ru-RU" dirty="0" smtClean="0"/>
              <a:t> </a:t>
            </a:r>
            <a:r>
              <a:rPr lang="ru-RU" dirty="0" err="1" smtClean="0"/>
              <a:t>myStack</a:t>
            </a:r>
            <a:r>
              <a:rPr lang="ru-RU" dirty="0" smtClean="0"/>
              <a:t>(20);</a:t>
            </a:r>
          </a:p>
          <a:p>
            <a:pPr marL="0" indent="0">
              <a:buNone/>
            </a:pPr>
            <a:r>
              <a:rPr lang="ru-RU" dirty="0" smtClean="0"/>
              <a:t>При манипуляциях с объектом </a:t>
            </a:r>
            <a:r>
              <a:rPr lang="ru-RU" dirty="0" err="1" smtClean="0"/>
              <a:t>myStack</a:t>
            </a:r>
            <a:r>
              <a:rPr lang="ru-RU" dirty="0" smtClean="0"/>
              <a:t> могут возникнуть две ошибки:</a:t>
            </a:r>
          </a:p>
          <a:p>
            <a:pPr marL="0" indent="0">
              <a:buNone/>
            </a:pPr>
            <a:endParaRPr lang="ru-RU" dirty="0" smtClean="0"/>
          </a:p>
          <a:p>
            <a:r>
              <a:rPr lang="ru-RU" dirty="0" smtClean="0"/>
              <a:t>запрашивается операция </a:t>
            </a:r>
            <a:r>
              <a:rPr lang="ru-RU" dirty="0" err="1" smtClean="0"/>
              <a:t>pop</a:t>
            </a:r>
            <a:r>
              <a:rPr lang="ru-RU" dirty="0" smtClean="0"/>
              <a:t>(), но стек пуст;</a:t>
            </a:r>
          </a:p>
          <a:p>
            <a:r>
              <a:rPr lang="ru-RU" dirty="0" smtClean="0"/>
              <a:t>запрашивается операция </a:t>
            </a:r>
            <a:r>
              <a:rPr lang="ru-RU" dirty="0" err="1" smtClean="0"/>
              <a:t>push</a:t>
            </a:r>
            <a:r>
              <a:rPr lang="ru-RU" dirty="0" smtClean="0"/>
              <a:t>(), но стек полон.</a:t>
            </a:r>
          </a:p>
          <a:p>
            <a:pPr marL="0" indent="0">
              <a:buNone/>
            </a:pPr>
            <a:r>
              <a:rPr lang="ru-RU" dirty="0" smtClean="0"/>
              <a:t>Вызвавшую функцию нужно уведомить об этих ошибках посредством исключений. С чего же начать?</a:t>
            </a:r>
          </a:p>
          <a:p>
            <a:pPr marL="0" indent="0">
              <a:buNone/>
            </a:pPr>
            <a:r>
              <a:rPr lang="ru-RU" dirty="0" smtClean="0"/>
              <a:t>Во-первых, мы должны определить, какие именно исключения могут быть возбуждены. В C++ они чаще всего реализуются с помощью классов. </a:t>
            </a:r>
            <a:r>
              <a:rPr lang="ru-RU" dirty="0"/>
              <a:t>О</a:t>
            </a:r>
            <a:r>
              <a:rPr lang="ru-RU" dirty="0" smtClean="0"/>
              <a:t>пределим здесь два из них, чтобы использовать их как исключения для класса </a:t>
            </a:r>
            <a:r>
              <a:rPr lang="ru-RU" dirty="0" err="1" smtClean="0"/>
              <a:t>iStack</a:t>
            </a:r>
            <a:r>
              <a:rPr lang="ru-RU" dirty="0" smtClean="0"/>
              <a:t>. </a:t>
            </a:r>
            <a:endParaRPr lang="ru-RU" dirty="0"/>
          </a:p>
        </p:txBody>
      </p:sp>
    </p:spTree>
    <p:extLst>
      <p:ext uri="{BB962C8B-B14F-4D97-AF65-F5344CB8AC3E}">
        <p14:creationId xmlns:p14="http://schemas.microsoft.com/office/powerpoint/2010/main" val="2429428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85000" lnSpcReduction="20000"/>
          </a:bodyPr>
          <a:lstStyle/>
          <a:p>
            <a:pPr marL="0" indent="0">
              <a:buNone/>
            </a:pPr>
            <a:r>
              <a:rPr lang="ru-RU" dirty="0" smtClean="0"/>
              <a:t>Эти определения мы поместим в заголовочный файл </a:t>
            </a:r>
            <a:r>
              <a:rPr lang="en-US" dirty="0" err="1" smtClean="0"/>
              <a:t>stackExcp.h</a:t>
            </a:r>
            <a:r>
              <a:rPr lang="en-US" dirty="0" smtClean="0"/>
              <a:t>:</a:t>
            </a:r>
          </a:p>
          <a:p>
            <a:pPr marL="0" indent="0">
              <a:buNone/>
            </a:pPr>
            <a:r>
              <a:rPr lang="en-US" dirty="0" smtClean="0"/>
              <a:t>// </a:t>
            </a:r>
            <a:r>
              <a:rPr lang="en-US" dirty="0" err="1" smtClean="0"/>
              <a:t>stackExcp.h</a:t>
            </a:r>
            <a:endParaRPr lang="en-US" dirty="0" smtClean="0"/>
          </a:p>
          <a:p>
            <a:pPr marL="0" indent="0">
              <a:buNone/>
            </a:pPr>
            <a:r>
              <a:rPr lang="en-US" dirty="0" smtClean="0"/>
              <a:t>class </a:t>
            </a:r>
            <a:r>
              <a:rPr lang="en-US" dirty="0" err="1" smtClean="0"/>
              <a:t>popOnEmpty</a:t>
            </a:r>
            <a:r>
              <a:rPr lang="en-US" dirty="0" smtClean="0"/>
              <a:t> { /* ... */ };</a:t>
            </a:r>
          </a:p>
          <a:p>
            <a:pPr marL="0" indent="0">
              <a:buNone/>
            </a:pPr>
            <a:r>
              <a:rPr lang="en-US" dirty="0" smtClean="0"/>
              <a:t>class </a:t>
            </a:r>
            <a:r>
              <a:rPr lang="en-US" dirty="0" err="1" smtClean="0"/>
              <a:t>pushOnFull</a:t>
            </a:r>
            <a:r>
              <a:rPr lang="en-US" dirty="0" smtClean="0"/>
              <a:t> { /* ... */ };</a:t>
            </a:r>
            <a:endParaRPr lang="ru-RU" dirty="0" smtClean="0"/>
          </a:p>
          <a:p>
            <a:pPr marL="0" indent="0">
              <a:buNone/>
            </a:pPr>
            <a:r>
              <a:rPr lang="ru-RU" dirty="0" smtClean="0"/>
              <a:t>Затем надо изменить определения функций-членов </a:t>
            </a:r>
            <a:r>
              <a:rPr lang="ru-RU" dirty="0" err="1" smtClean="0"/>
              <a:t>pop</a:t>
            </a:r>
            <a:r>
              <a:rPr lang="ru-RU" dirty="0" smtClean="0"/>
              <a:t>() и </a:t>
            </a:r>
            <a:r>
              <a:rPr lang="ru-RU" dirty="0" err="1" smtClean="0"/>
              <a:t>push</a:t>
            </a:r>
            <a:r>
              <a:rPr lang="ru-RU" dirty="0" smtClean="0"/>
              <a:t>() так, чтобы они возбуждали эти исключения. Для этого предназначена инструкция </a:t>
            </a:r>
            <a:r>
              <a:rPr lang="ru-RU" dirty="0" err="1" smtClean="0"/>
              <a:t>throw</a:t>
            </a:r>
            <a:r>
              <a:rPr lang="ru-RU" dirty="0" smtClean="0"/>
              <a:t>, которая во многих отношениях напоминает </a:t>
            </a:r>
            <a:r>
              <a:rPr lang="ru-RU" dirty="0" err="1" smtClean="0"/>
              <a:t>return</a:t>
            </a:r>
            <a:r>
              <a:rPr lang="ru-RU" dirty="0" smtClean="0"/>
              <a:t>. Она состоит из ключевого слова </a:t>
            </a:r>
            <a:r>
              <a:rPr lang="ru-RU" dirty="0" err="1" smtClean="0"/>
              <a:t>throw</a:t>
            </a:r>
            <a:r>
              <a:rPr lang="ru-RU" dirty="0" smtClean="0"/>
              <a:t>, за которым следует выражение того же типа, что и тип возбуждаемого исключения. Как выглядит инструкция </a:t>
            </a:r>
            <a:r>
              <a:rPr lang="ru-RU" dirty="0" err="1" smtClean="0"/>
              <a:t>throw</a:t>
            </a:r>
            <a:r>
              <a:rPr lang="ru-RU" dirty="0" smtClean="0"/>
              <a:t> для функции </a:t>
            </a:r>
            <a:r>
              <a:rPr lang="ru-RU" dirty="0" err="1" smtClean="0"/>
              <a:t>pop</a:t>
            </a:r>
            <a:r>
              <a:rPr lang="ru-RU" dirty="0" smtClean="0"/>
              <a:t>()? </a:t>
            </a:r>
          </a:p>
          <a:p>
            <a:pPr marL="0" indent="0">
              <a:buNone/>
            </a:pPr>
            <a:r>
              <a:rPr lang="ru-RU" dirty="0" smtClean="0"/>
              <a:t>Исключение – это объект, и функция </a:t>
            </a:r>
            <a:r>
              <a:rPr lang="ru-RU" dirty="0" err="1" smtClean="0"/>
              <a:t>pop</a:t>
            </a:r>
            <a:r>
              <a:rPr lang="ru-RU" dirty="0" smtClean="0"/>
              <a:t>() должна генерировать объект класса соответствующего типа. Выражение в инструкции </a:t>
            </a:r>
            <a:r>
              <a:rPr lang="ru-RU" dirty="0" err="1" smtClean="0"/>
              <a:t>throw</a:t>
            </a:r>
            <a:r>
              <a:rPr lang="ru-RU" dirty="0" smtClean="0"/>
              <a:t> не может быть просто типом. Для создания нужного объекта необходимо вызвать конструктор класса. Инструкция </a:t>
            </a:r>
            <a:r>
              <a:rPr lang="ru-RU" dirty="0" err="1" smtClean="0"/>
              <a:t>throw</a:t>
            </a:r>
            <a:r>
              <a:rPr lang="ru-RU" dirty="0" smtClean="0"/>
              <a:t> для функции </a:t>
            </a:r>
            <a:r>
              <a:rPr lang="ru-RU" dirty="0" err="1" smtClean="0"/>
              <a:t>pop</a:t>
            </a:r>
            <a:r>
              <a:rPr lang="ru-RU" dirty="0" smtClean="0"/>
              <a:t>() будет выглядеть так:</a:t>
            </a:r>
          </a:p>
          <a:p>
            <a:pPr marL="0" indent="0">
              <a:buNone/>
            </a:pPr>
            <a:r>
              <a:rPr lang="ru-RU" dirty="0" smtClean="0">
                <a:solidFill>
                  <a:srgbClr val="FF0000"/>
                </a:solidFill>
              </a:rPr>
              <a:t>// инструкция является вызовом конструктора</a:t>
            </a:r>
          </a:p>
          <a:p>
            <a:pPr marL="0" indent="0">
              <a:buNone/>
            </a:pPr>
            <a:r>
              <a:rPr lang="ru-RU" dirty="0" err="1" smtClean="0"/>
              <a:t>throw</a:t>
            </a:r>
            <a:r>
              <a:rPr lang="ru-RU" dirty="0" smtClean="0"/>
              <a:t> </a:t>
            </a:r>
            <a:r>
              <a:rPr lang="ru-RU" dirty="0" err="1" smtClean="0"/>
              <a:t>popOnEmpty</a:t>
            </a:r>
            <a:r>
              <a:rPr lang="ru-RU" dirty="0" smtClean="0"/>
              <a:t>();</a:t>
            </a:r>
            <a:endParaRPr lang="ru-RU" dirty="0"/>
          </a:p>
        </p:txBody>
      </p:sp>
    </p:spTree>
    <p:extLst>
      <p:ext uri="{BB962C8B-B14F-4D97-AF65-F5344CB8AC3E}">
        <p14:creationId xmlns:p14="http://schemas.microsoft.com/office/powerpoint/2010/main" val="620759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85000" lnSpcReduction="20000"/>
          </a:bodyPr>
          <a:lstStyle/>
          <a:p>
            <a:pPr marL="0" indent="0">
              <a:buNone/>
            </a:pPr>
            <a:r>
              <a:rPr lang="ru-RU" dirty="0" smtClean="0"/>
              <a:t>функции-члены </a:t>
            </a:r>
            <a:r>
              <a:rPr lang="ru-RU" dirty="0" err="1" smtClean="0"/>
              <a:t>pop</a:t>
            </a:r>
            <a:r>
              <a:rPr lang="ru-RU" dirty="0" smtClean="0"/>
              <a:t>() и </a:t>
            </a:r>
            <a:r>
              <a:rPr lang="ru-RU" dirty="0" err="1" smtClean="0"/>
              <a:t>push</a:t>
            </a:r>
            <a:r>
              <a:rPr lang="ru-RU" dirty="0" smtClean="0"/>
              <a:t>() были определены как возвращающие значение типа </a:t>
            </a:r>
            <a:r>
              <a:rPr lang="ru-RU" dirty="0" err="1" smtClean="0"/>
              <a:t>bool</a:t>
            </a:r>
            <a:r>
              <a:rPr lang="ru-RU" dirty="0" smtClean="0"/>
              <a:t>: </a:t>
            </a:r>
            <a:r>
              <a:rPr lang="ru-RU" dirty="0" err="1" smtClean="0"/>
              <a:t>true</a:t>
            </a:r>
            <a:r>
              <a:rPr lang="ru-RU" dirty="0" smtClean="0"/>
              <a:t> означало, что операция завершилась успешно, а </a:t>
            </a:r>
            <a:r>
              <a:rPr lang="ru-RU" dirty="0" err="1" smtClean="0"/>
              <a:t>false</a:t>
            </a:r>
            <a:r>
              <a:rPr lang="ru-RU" dirty="0" smtClean="0"/>
              <a:t> – что произошла ошибка. Поскольку теперь для извещения о неудаче </a:t>
            </a:r>
            <a:r>
              <a:rPr lang="ru-RU" dirty="0" err="1" smtClean="0"/>
              <a:t>pop</a:t>
            </a:r>
            <a:r>
              <a:rPr lang="ru-RU" dirty="0" smtClean="0"/>
              <a:t>() и </a:t>
            </a:r>
            <a:r>
              <a:rPr lang="ru-RU" dirty="0" err="1" smtClean="0"/>
              <a:t>push</a:t>
            </a:r>
            <a:r>
              <a:rPr lang="ru-RU" dirty="0" smtClean="0"/>
              <a:t>() используют исключения, возвращать значение необязательно. Поэтому мы будем считать, что эти функции-члены имеют тип </a:t>
            </a:r>
            <a:r>
              <a:rPr lang="ru-RU" dirty="0" err="1" smtClean="0"/>
              <a:t>void</a:t>
            </a:r>
            <a:r>
              <a:rPr lang="ru-RU" dirty="0" smtClean="0"/>
              <a:t>:</a:t>
            </a:r>
          </a:p>
          <a:p>
            <a:pPr marL="0" indent="0">
              <a:buNone/>
            </a:pPr>
            <a:endParaRPr lang="ru-RU" dirty="0" smtClean="0"/>
          </a:p>
          <a:p>
            <a:pPr marL="0" indent="0">
              <a:buNone/>
            </a:pPr>
            <a:r>
              <a:rPr lang="ru-RU" dirty="0" err="1" smtClean="0"/>
              <a:t>class</a:t>
            </a:r>
            <a:r>
              <a:rPr lang="ru-RU" dirty="0" smtClean="0"/>
              <a:t> </a:t>
            </a:r>
            <a:r>
              <a:rPr lang="ru-RU" dirty="0" err="1" smtClean="0"/>
              <a:t>iStack</a:t>
            </a:r>
            <a:r>
              <a:rPr lang="ru-RU" dirty="0" smtClean="0"/>
              <a:t> {</a:t>
            </a:r>
          </a:p>
          <a:p>
            <a:pPr marL="0" indent="0">
              <a:buNone/>
            </a:pPr>
            <a:r>
              <a:rPr lang="ru-RU" dirty="0" err="1" smtClean="0"/>
              <a:t>public</a:t>
            </a:r>
            <a:r>
              <a:rPr lang="ru-RU" dirty="0" smtClean="0"/>
              <a:t>:</a:t>
            </a:r>
          </a:p>
          <a:p>
            <a:pPr marL="0" indent="0">
              <a:buNone/>
            </a:pPr>
            <a:r>
              <a:rPr lang="ru-RU" dirty="0" smtClean="0"/>
              <a:t>   // ...</a:t>
            </a:r>
          </a:p>
          <a:p>
            <a:pPr marL="0" indent="0">
              <a:buNone/>
            </a:pPr>
            <a:r>
              <a:rPr lang="ru-RU" dirty="0" smtClean="0"/>
              <a:t>   // больше не возвращают значения</a:t>
            </a:r>
          </a:p>
          <a:p>
            <a:pPr marL="0" indent="0">
              <a:buNone/>
            </a:pPr>
            <a:r>
              <a:rPr lang="ru-RU" dirty="0" smtClean="0"/>
              <a:t>   </a:t>
            </a:r>
            <a:r>
              <a:rPr lang="ru-RU" dirty="0" err="1" smtClean="0"/>
              <a:t>void</a:t>
            </a:r>
            <a:r>
              <a:rPr lang="ru-RU" dirty="0" smtClean="0"/>
              <a:t> </a:t>
            </a:r>
            <a:r>
              <a:rPr lang="ru-RU" dirty="0" err="1" smtClean="0"/>
              <a:t>pop</a:t>
            </a:r>
            <a:r>
              <a:rPr lang="ru-RU" dirty="0" smtClean="0"/>
              <a:t>( </a:t>
            </a:r>
            <a:r>
              <a:rPr lang="ru-RU" dirty="0" err="1" smtClean="0"/>
              <a:t>int</a:t>
            </a:r>
            <a:r>
              <a:rPr lang="ru-RU" dirty="0" smtClean="0"/>
              <a:t> &amp;</a:t>
            </a:r>
            <a:r>
              <a:rPr lang="ru-RU" dirty="0" err="1" smtClean="0"/>
              <a:t>value</a:t>
            </a:r>
            <a:r>
              <a:rPr lang="ru-RU" dirty="0" smtClean="0"/>
              <a:t> );</a:t>
            </a:r>
          </a:p>
          <a:p>
            <a:pPr marL="0" indent="0">
              <a:buNone/>
            </a:pPr>
            <a:r>
              <a:rPr lang="ru-RU" dirty="0" smtClean="0"/>
              <a:t>   </a:t>
            </a:r>
            <a:r>
              <a:rPr lang="ru-RU" dirty="0" err="1" smtClean="0"/>
              <a:t>void</a:t>
            </a:r>
            <a:r>
              <a:rPr lang="ru-RU" dirty="0" smtClean="0"/>
              <a:t> </a:t>
            </a:r>
            <a:r>
              <a:rPr lang="ru-RU" dirty="0" err="1" smtClean="0"/>
              <a:t>push</a:t>
            </a:r>
            <a:r>
              <a:rPr lang="ru-RU" dirty="0" smtClean="0"/>
              <a:t>( </a:t>
            </a:r>
            <a:r>
              <a:rPr lang="ru-RU" dirty="0" err="1" smtClean="0"/>
              <a:t>int</a:t>
            </a:r>
            <a:r>
              <a:rPr lang="ru-RU" dirty="0" smtClean="0"/>
              <a:t> </a:t>
            </a:r>
            <a:r>
              <a:rPr lang="ru-RU" dirty="0" err="1" smtClean="0"/>
              <a:t>value</a:t>
            </a:r>
            <a:r>
              <a:rPr lang="ru-RU" dirty="0" smtClean="0"/>
              <a:t> );</a:t>
            </a:r>
          </a:p>
          <a:p>
            <a:pPr marL="0" indent="0">
              <a:buNone/>
            </a:pPr>
            <a:r>
              <a:rPr lang="ru-RU" dirty="0" err="1" smtClean="0"/>
              <a:t>private</a:t>
            </a:r>
            <a:r>
              <a:rPr lang="ru-RU" dirty="0" smtClean="0"/>
              <a:t>:</a:t>
            </a:r>
          </a:p>
          <a:p>
            <a:pPr marL="0" indent="0">
              <a:buNone/>
            </a:pPr>
            <a:r>
              <a:rPr lang="ru-RU" dirty="0" smtClean="0"/>
              <a:t>   // ...</a:t>
            </a:r>
          </a:p>
          <a:p>
            <a:pPr marL="0" indent="0">
              <a:buNone/>
            </a:pPr>
            <a:r>
              <a:rPr lang="ru-RU" dirty="0" smtClean="0"/>
              <a:t>};</a:t>
            </a:r>
            <a:endParaRPr lang="ru-RU" dirty="0"/>
          </a:p>
        </p:txBody>
      </p:sp>
    </p:spTree>
    <p:extLst>
      <p:ext uri="{BB962C8B-B14F-4D97-AF65-F5344CB8AC3E}">
        <p14:creationId xmlns:p14="http://schemas.microsoft.com/office/powerpoint/2010/main" val="1511502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r>
              <a:rPr lang="ru-RU" dirty="0" smtClean="0"/>
              <a:t>Теперь функции, пользующиеся нашим классом </a:t>
            </a:r>
            <a:r>
              <a:rPr lang="ru-RU" dirty="0" err="1" smtClean="0"/>
              <a:t>iStack</a:t>
            </a:r>
            <a:r>
              <a:rPr lang="ru-RU" dirty="0" smtClean="0"/>
              <a:t>, будут предполагать, что все хорошо, если только не возбуждено исключение; им больше не надо проверять возвращенное значение, чтобы узнать, как завершилась операция. Далее мы покажем, как определить функцию для обработки исключений, а сейчас представим новые реализации функций-членов </a:t>
            </a:r>
            <a:r>
              <a:rPr lang="ru-RU" dirty="0" err="1" smtClean="0"/>
              <a:t>pop</a:t>
            </a:r>
            <a:r>
              <a:rPr lang="ru-RU" dirty="0" smtClean="0"/>
              <a:t>() и </a:t>
            </a:r>
            <a:r>
              <a:rPr lang="ru-RU" dirty="0" err="1" smtClean="0"/>
              <a:t>push</a:t>
            </a:r>
            <a:r>
              <a:rPr lang="ru-RU" dirty="0" smtClean="0"/>
              <a:t>() класса </a:t>
            </a:r>
            <a:r>
              <a:rPr lang="ru-RU" dirty="0" err="1" smtClean="0"/>
              <a:t>iStack</a:t>
            </a:r>
            <a:r>
              <a:rPr lang="ru-RU" dirty="0" smtClean="0"/>
              <a:t>:</a:t>
            </a:r>
            <a:endParaRPr lang="ru-RU" dirty="0"/>
          </a:p>
        </p:txBody>
      </p:sp>
    </p:spTree>
    <p:extLst>
      <p:ext uri="{BB962C8B-B14F-4D97-AF65-F5344CB8AC3E}">
        <p14:creationId xmlns:p14="http://schemas.microsoft.com/office/powerpoint/2010/main" val="3743282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565265"/>
            <a:ext cx="10515600" cy="5611698"/>
          </a:xfrm>
        </p:spPr>
        <p:txBody>
          <a:bodyPr>
            <a:normAutofit fontScale="62500" lnSpcReduction="20000"/>
          </a:bodyPr>
          <a:lstStyle/>
          <a:p>
            <a:pPr marL="0" indent="0">
              <a:lnSpc>
                <a:spcPct val="120000"/>
              </a:lnSpc>
              <a:spcBef>
                <a:spcPts val="0"/>
              </a:spcBef>
              <a:buNone/>
            </a:pPr>
            <a:r>
              <a:rPr lang="en-US" dirty="0" smtClean="0"/>
              <a:t>#include "</a:t>
            </a:r>
            <a:r>
              <a:rPr lang="en-US" dirty="0" err="1" smtClean="0"/>
              <a:t>stackExcp.h</a:t>
            </a:r>
            <a:r>
              <a:rPr lang="en-US" dirty="0" smtClean="0"/>
              <a:t>"</a:t>
            </a:r>
          </a:p>
          <a:p>
            <a:pPr marL="0" indent="0">
              <a:lnSpc>
                <a:spcPct val="120000"/>
              </a:lnSpc>
              <a:spcBef>
                <a:spcPts val="0"/>
              </a:spcBef>
              <a:buNone/>
            </a:pPr>
            <a:r>
              <a:rPr lang="en-US" dirty="0" smtClean="0"/>
              <a:t>void </a:t>
            </a:r>
            <a:r>
              <a:rPr lang="en-US" dirty="0" err="1" smtClean="0"/>
              <a:t>iStack</a:t>
            </a:r>
            <a:r>
              <a:rPr lang="en-US" dirty="0" smtClean="0"/>
              <a:t>::pop( </a:t>
            </a:r>
            <a:r>
              <a:rPr lang="en-US" dirty="0" err="1" smtClean="0"/>
              <a:t>int</a:t>
            </a:r>
            <a:r>
              <a:rPr lang="en-US" dirty="0" smtClean="0"/>
              <a:t> &amp;</a:t>
            </a:r>
            <a:r>
              <a:rPr lang="en-US" dirty="0" err="1" smtClean="0"/>
              <a:t>top_value</a:t>
            </a:r>
            <a:r>
              <a:rPr lang="en-US" dirty="0" smtClean="0"/>
              <a:t> )</a:t>
            </a:r>
          </a:p>
          <a:p>
            <a:pPr marL="0" indent="0">
              <a:lnSpc>
                <a:spcPct val="120000"/>
              </a:lnSpc>
              <a:spcBef>
                <a:spcPts val="0"/>
              </a:spcBef>
              <a:buNone/>
            </a:pPr>
            <a:r>
              <a:rPr lang="en-US" dirty="0" smtClean="0"/>
              <a:t>{</a:t>
            </a:r>
          </a:p>
          <a:p>
            <a:pPr marL="0" indent="0">
              <a:lnSpc>
                <a:spcPct val="120000"/>
              </a:lnSpc>
              <a:spcBef>
                <a:spcPts val="0"/>
              </a:spcBef>
              <a:buNone/>
            </a:pPr>
            <a:r>
              <a:rPr lang="en-US" dirty="0" smtClean="0"/>
              <a:t>   if ( empty() )</a:t>
            </a:r>
          </a:p>
          <a:p>
            <a:pPr marL="0" indent="0">
              <a:lnSpc>
                <a:spcPct val="120000"/>
              </a:lnSpc>
              <a:spcBef>
                <a:spcPts val="0"/>
              </a:spcBef>
              <a:buNone/>
            </a:pPr>
            <a:r>
              <a:rPr lang="en-US" dirty="0" smtClean="0"/>
              <a:t>      throw </a:t>
            </a:r>
            <a:r>
              <a:rPr lang="en-US" dirty="0" err="1" smtClean="0"/>
              <a:t>popOnEmpty</a:t>
            </a:r>
            <a:r>
              <a:rPr lang="en-US" dirty="0" smtClean="0"/>
              <a:t>();</a:t>
            </a:r>
          </a:p>
          <a:p>
            <a:pPr marL="0" indent="0">
              <a:lnSpc>
                <a:spcPct val="120000"/>
              </a:lnSpc>
              <a:spcBef>
                <a:spcPts val="0"/>
              </a:spcBef>
              <a:buNone/>
            </a:pPr>
            <a:endParaRPr lang="en-US" dirty="0" smtClean="0"/>
          </a:p>
          <a:p>
            <a:pPr marL="0" indent="0">
              <a:lnSpc>
                <a:spcPct val="120000"/>
              </a:lnSpc>
              <a:spcBef>
                <a:spcPts val="0"/>
              </a:spcBef>
              <a:buNone/>
            </a:pPr>
            <a:r>
              <a:rPr lang="en-US" dirty="0" smtClean="0"/>
              <a:t>   </a:t>
            </a:r>
            <a:r>
              <a:rPr lang="en-US" dirty="0" err="1" smtClean="0"/>
              <a:t>top_value</a:t>
            </a:r>
            <a:r>
              <a:rPr lang="en-US" dirty="0" smtClean="0"/>
              <a:t> = _stack[ --_top ];</a:t>
            </a:r>
          </a:p>
          <a:p>
            <a:pPr marL="0" indent="0">
              <a:lnSpc>
                <a:spcPct val="120000"/>
              </a:lnSpc>
              <a:spcBef>
                <a:spcPts val="0"/>
              </a:spcBef>
              <a:buNone/>
            </a:pPr>
            <a:endParaRPr lang="en-US" dirty="0" smtClean="0"/>
          </a:p>
          <a:p>
            <a:pPr marL="0" indent="0">
              <a:lnSpc>
                <a:spcPct val="120000"/>
              </a:lnSpc>
              <a:spcBef>
                <a:spcPts val="0"/>
              </a:spcBef>
              <a:buNone/>
            </a:pPr>
            <a:r>
              <a:rPr lang="en-US" dirty="0" smtClean="0"/>
              <a:t>   </a:t>
            </a:r>
            <a:r>
              <a:rPr lang="en-US" dirty="0" err="1" smtClean="0"/>
              <a:t>cout</a:t>
            </a:r>
            <a:r>
              <a:rPr lang="en-US" dirty="0" smtClean="0"/>
              <a:t> &lt;&lt; "</a:t>
            </a:r>
            <a:r>
              <a:rPr lang="en-US" dirty="0" err="1" smtClean="0"/>
              <a:t>iStack</a:t>
            </a:r>
            <a:r>
              <a:rPr lang="en-US" dirty="0" smtClean="0"/>
              <a:t>::pop(): "&lt;&lt;</a:t>
            </a:r>
            <a:r>
              <a:rPr lang="en-US" dirty="0" err="1" smtClean="0"/>
              <a:t>top_value</a:t>
            </a:r>
            <a:r>
              <a:rPr lang="en-US" dirty="0" smtClean="0"/>
              <a:t> " </a:t>
            </a:r>
            <a:r>
              <a:rPr lang="en-US" dirty="0" err="1" smtClean="0"/>
              <a:t>endl</a:t>
            </a:r>
            <a:r>
              <a:rPr lang="en-US" dirty="0" smtClean="0"/>
              <a:t>;</a:t>
            </a:r>
          </a:p>
          <a:p>
            <a:pPr marL="0" indent="0">
              <a:lnSpc>
                <a:spcPct val="120000"/>
              </a:lnSpc>
              <a:spcBef>
                <a:spcPts val="0"/>
              </a:spcBef>
              <a:buNone/>
            </a:pPr>
            <a:r>
              <a:rPr lang="en-US" dirty="0" smtClean="0"/>
              <a:t>}</a:t>
            </a:r>
          </a:p>
          <a:p>
            <a:pPr marL="0" indent="0">
              <a:lnSpc>
                <a:spcPct val="120000"/>
              </a:lnSpc>
              <a:spcBef>
                <a:spcPts val="0"/>
              </a:spcBef>
              <a:buNone/>
            </a:pPr>
            <a:r>
              <a:rPr lang="en-US" dirty="0" smtClean="0"/>
              <a:t>void </a:t>
            </a:r>
            <a:r>
              <a:rPr lang="en-US" dirty="0" err="1" smtClean="0"/>
              <a:t>iStack</a:t>
            </a:r>
            <a:r>
              <a:rPr lang="en-US" dirty="0" smtClean="0"/>
              <a:t>::push( </a:t>
            </a:r>
            <a:r>
              <a:rPr lang="en-US" dirty="0" err="1" smtClean="0"/>
              <a:t>int</a:t>
            </a:r>
            <a:r>
              <a:rPr lang="en-US" dirty="0" smtClean="0"/>
              <a:t> value )</a:t>
            </a:r>
          </a:p>
          <a:p>
            <a:pPr marL="0" indent="0">
              <a:lnSpc>
                <a:spcPct val="120000"/>
              </a:lnSpc>
              <a:spcBef>
                <a:spcPts val="0"/>
              </a:spcBef>
              <a:buNone/>
            </a:pPr>
            <a:r>
              <a:rPr lang="en-US" dirty="0" smtClean="0"/>
              <a:t>{</a:t>
            </a:r>
          </a:p>
          <a:p>
            <a:pPr marL="0" indent="0">
              <a:lnSpc>
                <a:spcPct val="120000"/>
              </a:lnSpc>
              <a:spcBef>
                <a:spcPts val="0"/>
              </a:spcBef>
              <a:buNone/>
            </a:pPr>
            <a:r>
              <a:rPr lang="en-US" dirty="0" smtClean="0"/>
              <a:t>   </a:t>
            </a:r>
            <a:r>
              <a:rPr lang="en-US" dirty="0" err="1" smtClean="0"/>
              <a:t>cout</a:t>
            </a:r>
            <a:r>
              <a:rPr lang="en-US" dirty="0" smtClean="0"/>
              <a:t> &lt;&lt; "</a:t>
            </a:r>
            <a:r>
              <a:rPr lang="en-US" dirty="0" err="1" smtClean="0"/>
              <a:t>iStack</a:t>
            </a:r>
            <a:r>
              <a:rPr lang="en-US" dirty="0" smtClean="0"/>
              <a:t>::push( "&lt;&lt; value &lt;&lt; " )\n";</a:t>
            </a:r>
          </a:p>
          <a:p>
            <a:pPr marL="0" indent="0">
              <a:lnSpc>
                <a:spcPct val="120000"/>
              </a:lnSpc>
              <a:spcBef>
                <a:spcPts val="0"/>
              </a:spcBef>
              <a:buNone/>
            </a:pPr>
            <a:endParaRPr lang="en-US" dirty="0" smtClean="0"/>
          </a:p>
          <a:p>
            <a:pPr marL="0" indent="0">
              <a:lnSpc>
                <a:spcPct val="120000"/>
              </a:lnSpc>
              <a:spcBef>
                <a:spcPts val="0"/>
              </a:spcBef>
              <a:buNone/>
            </a:pPr>
            <a:r>
              <a:rPr lang="en-US" dirty="0" smtClean="0"/>
              <a:t>   if ( full() )</a:t>
            </a:r>
          </a:p>
          <a:p>
            <a:pPr marL="0" indent="0">
              <a:lnSpc>
                <a:spcPct val="120000"/>
              </a:lnSpc>
              <a:spcBef>
                <a:spcPts val="0"/>
              </a:spcBef>
              <a:buNone/>
            </a:pPr>
            <a:r>
              <a:rPr lang="en-US" dirty="0" smtClean="0"/>
              <a:t>      throw </a:t>
            </a:r>
            <a:r>
              <a:rPr lang="en-US" dirty="0" err="1" smtClean="0"/>
              <a:t>pushOnFull</a:t>
            </a:r>
            <a:r>
              <a:rPr lang="en-US" dirty="0" smtClean="0"/>
              <a:t>( value );</a:t>
            </a:r>
          </a:p>
          <a:p>
            <a:pPr marL="0" indent="0">
              <a:lnSpc>
                <a:spcPct val="120000"/>
              </a:lnSpc>
              <a:spcBef>
                <a:spcPts val="0"/>
              </a:spcBef>
              <a:buNone/>
            </a:pPr>
            <a:endParaRPr lang="en-US" dirty="0" smtClean="0"/>
          </a:p>
          <a:p>
            <a:pPr marL="0" indent="0">
              <a:lnSpc>
                <a:spcPct val="120000"/>
              </a:lnSpc>
              <a:spcBef>
                <a:spcPts val="0"/>
              </a:spcBef>
              <a:buNone/>
            </a:pPr>
            <a:r>
              <a:rPr lang="en-US" dirty="0" smtClean="0"/>
              <a:t>   _stack[ _top++ ] = value;</a:t>
            </a:r>
          </a:p>
          <a:p>
            <a:pPr marL="0" indent="0">
              <a:lnSpc>
                <a:spcPct val="120000"/>
              </a:lnSpc>
              <a:spcBef>
                <a:spcPts val="0"/>
              </a:spcBef>
              <a:buNone/>
            </a:pPr>
            <a:r>
              <a:rPr lang="en-US" dirty="0" smtClean="0"/>
              <a:t>}</a:t>
            </a:r>
            <a:endParaRPr lang="ru-RU" dirty="0"/>
          </a:p>
        </p:txBody>
      </p:sp>
    </p:spTree>
    <p:extLst>
      <p:ext uri="{BB962C8B-B14F-4D97-AF65-F5344CB8AC3E}">
        <p14:creationId xmlns:p14="http://schemas.microsoft.com/office/powerpoint/2010/main" val="1735601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581891"/>
            <a:ext cx="10515600" cy="5595072"/>
          </a:xfrm>
        </p:spPr>
        <p:txBody>
          <a:bodyPr>
            <a:normAutofit fontScale="92500" lnSpcReduction="10000"/>
          </a:bodyPr>
          <a:lstStyle/>
          <a:p>
            <a:pPr marL="0" indent="0">
              <a:buNone/>
            </a:pPr>
            <a:r>
              <a:rPr lang="ru-RU" dirty="0" smtClean="0"/>
              <a:t>Хотя исключения чаще всего представляют собой объекты типа класса, инструкция </a:t>
            </a:r>
            <a:r>
              <a:rPr lang="ru-RU" dirty="0" err="1" smtClean="0"/>
              <a:t>throw</a:t>
            </a:r>
            <a:r>
              <a:rPr lang="ru-RU" dirty="0" smtClean="0"/>
              <a:t> может генерировать объекты любого типа. Например, функция </a:t>
            </a:r>
            <a:r>
              <a:rPr lang="ru-RU" dirty="0" err="1" smtClean="0"/>
              <a:t>mathFunc</a:t>
            </a:r>
            <a:r>
              <a:rPr lang="ru-RU" dirty="0" smtClean="0"/>
              <a:t>() в следующем примере возбуждает исключение в виде объекта-перечисления . Это корректный код C++:</a:t>
            </a:r>
          </a:p>
          <a:p>
            <a:pPr marL="0" indent="0">
              <a:buNone/>
            </a:pPr>
            <a:endParaRPr lang="ru-RU" dirty="0" smtClean="0"/>
          </a:p>
          <a:p>
            <a:pPr marL="0" indent="0">
              <a:buNone/>
            </a:pPr>
            <a:r>
              <a:rPr lang="ru-RU" dirty="0" err="1" smtClean="0"/>
              <a:t>enum</a:t>
            </a:r>
            <a:r>
              <a:rPr lang="ru-RU" dirty="0" smtClean="0"/>
              <a:t> </a:t>
            </a:r>
            <a:r>
              <a:rPr lang="ru-RU" dirty="0" err="1" smtClean="0"/>
              <a:t>EHstate</a:t>
            </a:r>
            <a:r>
              <a:rPr lang="ru-RU" dirty="0" smtClean="0"/>
              <a:t> { </a:t>
            </a:r>
            <a:r>
              <a:rPr lang="ru-RU" dirty="0" err="1" smtClean="0"/>
              <a:t>noErr</a:t>
            </a:r>
            <a:r>
              <a:rPr lang="ru-RU" dirty="0" smtClean="0"/>
              <a:t>, </a:t>
            </a:r>
            <a:r>
              <a:rPr lang="ru-RU" dirty="0" err="1" smtClean="0"/>
              <a:t>zeroOp</a:t>
            </a:r>
            <a:r>
              <a:rPr lang="ru-RU" dirty="0" smtClean="0"/>
              <a:t>, </a:t>
            </a:r>
            <a:r>
              <a:rPr lang="ru-RU" dirty="0" err="1" smtClean="0"/>
              <a:t>negativeOp</a:t>
            </a:r>
            <a:r>
              <a:rPr lang="ru-RU" dirty="0" smtClean="0"/>
              <a:t>, </a:t>
            </a:r>
            <a:r>
              <a:rPr lang="ru-RU" dirty="0" err="1" smtClean="0"/>
              <a:t>severeError</a:t>
            </a:r>
            <a:r>
              <a:rPr lang="ru-RU" dirty="0" smtClean="0"/>
              <a:t> };</a:t>
            </a:r>
          </a:p>
          <a:p>
            <a:pPr marL="0" indent="0">
              <a:buNone/>
            </a:pPr>
            <a:endParaRPr lang="ru-RU" dirty="0" smtClean="0"/>
          </a:p>
          <a:p>
            <a:pPr marL="0" indent="0">
              <a:buNone/>
            </a:pPr>
            <a:r>
              <a:rPr lang="ru-RU" dirty="0" err="1" smtClean="0"/>
              <a:t>int</a:t>
            </a:r>
            <a:r>
              <a:rPr lang="ru-RU" dirty="0" smtClean="0"/>
              <a:t> </a:t>
            </a:r>
            <a:r>
              <a:rPr lang="ru-RU" dirty="0" err="1" smtClean="0"/>
              <a:t>mathFunc</a:t>
            </a:r>
            <a:r>
              <a:rPr lang="ru-RU" dirty="0" smtClean="0"/>
              <a:t>( </a:t>
            </a:r>
            <a:r>
              <a:rPr lang="ru-RU" dirty="0" err="1" smtClean="0"/>
              <a:t>int</a:t>
            </a:r>
            <a:r>
              <a:rPr lang="ru-RU" dirty="0" smtClean="0"/>
              <a:t> i ) {</a:t>
            </a:r>
          </a:p>
          <a:p>
            <a:pPr marL="0" indent="0">
              <a:buNone/>
            </a:pPr>
            <a:r>
              <a:rPr lang="ru-RU" dirty="0" smtClean="0"/>
              <a:t>   </a:t>
            </a:r>
            <a:r>
              <a:rPr lang="ru-RU" dirty="0" err="1" smtClean="0"/>
              <a:t>if</a:t>
            </a:r>
            <a:r>
              <a:rPr lang="ru-RU" dirty="0" smtClean="0"/>
              <a:t> ( i == 0 )</a:t>
            </a:r>
          </a:p>
          <a:p>
            <a:pPr marL="0" indent="0">
              <a:buNone/>
            </a:pPr>
            <a:r>
              <a:rPr lang="ru-RU" dirty="0" smtClean="0"/>
              <a:t>      </a:t>
            </a:r>
            <a:r>
              <a:rPr lang="ru-RU" dirty="0" err="1" smtClean="0"/>
              <a:t>throw</a:t>
            </a:r>
            <a:r>
              <a:rPr lang="ru-RU" dirty="0" smtClean="0"/>
              <a:t> </a:t>
            </a:r>
            <a:r>
              <a:rPr lang="ru-RU" dirty="0" err="1" smtClean="0"/>
              <a:t>zeroOp</a:t>
            </a:r>
            <a:r>
              <a:rPr lang="ru-RU" dirty="0" smtClean="0"/>
              <a:t>;  // исключение в виде объекта-перечисления</a:t>
            </a:r>
          </a:p>
          <a:p>
            <a:pPr marL="0" indent="0">
              <a:buNone/>
            </a:pPr>
            <a:endParaRPr lang="ru-RU" dirty="0" smtClean="0"/>
          </a:p>
          <a:p>
            <a:pPr marL="0" indent="0">
              <a:buNone/>
            </a:pPr>
            <a:r>
              <a:rPr lang="ru-RU" dirty="0" smtClean="0"/>
              <a:t>   // в противном случае продолжается нормальная обработка</a:t>
            </a:r>
          </a:p>
          <a:p>
            <a:pPr marL="0" indent="0">
              <a:buNone/>
            </a:pPr>
            <a:r>
              <a:rPr lang="ru-RU" dirty="0" smtClean="0"/>
              <a:t>}</a:t>
            </a:r>
            <a:endParaRPr lang="ru-RU" dirty="0"/>
          </a:p>
        </p:txBody>
      </p:sp>
    </p:spTree>
    <p:extLst>
      <p:ext uri="{BB962C8B-B14F-4D97-AF65-F5344CB8AC3E}">
        <p14:creationId xmlns:p14="http://schemas.microsoft.com/office/powerpoint/2010/main" val="1855932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6024"/>
          </a:xfrm>
        </p:spPr>
        <p:txBody>
          <a:bodyPr>
            <a:normAutofit fontScale="90000"/>
          </a:bodyPr>
          <a:lstStyle/>
          <a:p>
            <a:pPr algn="ctr"/>
            <a:r>
              <a:rPr lang="en-US" dirty="0" smtClean="0"/>
              <a:t>Try-</a:t>
            </a:r>
            <a:r>
              <a:rPr lang="ru-RU" dirty="0" smtClean="0"/>
              <a:t>блок</a:t>
            </a:r>
            <a:endParaRPr lang="ru-RU" dirty="0"/>
          </a:p>
        </p:txBody>
      </p:sp>
      <p:sp>
        <p:nvSpPr>
          <p:cNvPr id="3" name="Объект 2"/>
          <p:cNvSpPr>
            <a:spLocks noGrp="1"/>
          </p:cNvSpPr>
          <p:nvPr>
            <p:ph idx="1"/>
          </p:nvPr>
        </p:nvSpPr>
        <p:spPr>
          <a:xfrm>
            <a:off x="838200" y="1030778"/>
            <a:ext cx="10515600" cy="5146185"/>
          </a:xfrm>
        </p:spPr>
        <p:txBody>
          <a:bodyPr/>
          <a:lstStyle/>
          <a:p>
            <a:r>
              <a:rPr lang="ru-RU" dirty="0" smtClean="0"/>
              <a:t>В нашей программе тестируется определенный в предыдущем разделе класс </a:t>
            </a:r>
            <a:r>
              <a:rPr lang="ru-RU" dirty="0" err="1" smtClean="0"/>
              <a:t>iStack</a:t>
            </a:r>
            <a:r>
              <a:rPr lang="ru-RU" dirty="0" smtClean="0"/>
              <a:t> и его функции-члены </a:t>
            </a:r>
            <a:r>
              <a:rPr lang="ru-RU" dirty="0" err="1" smtClean="0"/>
              <a:t>pop</a:t>
            </a:r>
            <a:r>
              <a:rPr lang="ru-RU" dirty="0" smtClean="0"/>
              <a:t>() и </a:t>
            </a:r>
            <a:r>
              <a:rPr lang="ru-RU" dirty="0" err="1" smtClean="0"/>
              <a:t>push</a:t>
            </a:r>
            <a:r>
              <a:rPr lang="ru-RU" dirty="0" smtClean="0"/>
              <a:t>(). Выполняется 50 итераций цикла </a:t>
            </a:r>
            <a:r>
              <a:rPr lang="ru-RU" dirty="0" err="1" smtClean="0"/>
              <a:t>for</a:t>
            </a:r>
            <a:r>
              <a:rPr lang="ru-RU" dirty="0" smtClean="0"/>
              <a:t>. На каждой итерации в стек помещается значение, кратное 3: 3, 6, 9 и т.д. Если значение кратно 4 (4, 8, 12...), то выводится текущее содержимое стека, а если кратно 10 (10, 20, 30...), то с вершины снимается один элемент, после чего содержимое стека выводится снова. Как нужно изменить функцию </a:t>
            </a:r>
            <a:r>
              <a:rPr lang="ru-RU" dirty="0" err="1" smtClean="0"/>
              <a:t>main</a:t>
            </a:r>
            <a:r>
              <a:rPr lang="ru-RU" dirty="0" smtClean="0"/>
              <a:t>(), чтобы она обрабатывала исключения, возбуждаемые функциями-членами класса </a:t>
            </a:r>
            <a:r>
              <a:rPr lang="ru-RU" dirty="0" err="1" smtClean="0"/>
              <a:t>iStack</a:t>
            </a:r>
            <a:r>
              <a:rPr lang="ru-RU" dirty="0" smtClean="0"/>
              <a:t>?</a:t>
            </a:r>
            <a:endParaRPr lang="ru-RU" dirty="0"/>
          </a:p>
        </p:txBody>
      </p:sp>
    </p:spTree>
    <p:extLst>
      <p:ext uri="{BB962C8B-B14F-4D97-AF65-F5344CB8AC3E}">
        <p14:creationId xmlns:p14="http://schemas.microsoft.com/office/powerpoint/2010/main" val="2195465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normAutofit fontScale="62500" lnSpcReduction="20000"/>
          </a:bodyPr>
          <a:lstStyle/>
          <a:p>
            <a:pPr marL="0" indent="0">
              <a:lnSpc>
                <a:spcPct val="120000"/>
              </a:lnSpc>
              <a:spcBef>
                <a:spcPts val="0"/>
              </a:spcBef>
              <a:buNone/>
            </a:pPr>
            <a:r>
              <a:rPr lang="en-US" dirty="0" smtClean="0"/>
              <a:t>#include </a:t>
            </a:r>
          </a:p>
          <a:p>
            <a:pPr marL="0" indent="0">
              <a:lnSpc>
                <a:spcPct val="120000"/>
              </a:lnSpc>
              <a:spcBef>
                <a:spcPts val="0"/>
              </a:spcBef>
              <a:buNone/>
            </a:pPr>
            <a:r>
              <a:rPr lang="en-US" dirty="0" smtClean="0"/>
              <a:t>#include "</a:t>
            </a:r>
            <a:r>
              <a:rPr lang="en-US" dirty="0" err="1" smtClean="0"/>
              <a:t>iStack.h</a:t>
            </a:r>
            <a:r>
              <a:rPr lang="en-US" dirty="0" smtClean="0"/>
              <a:t>"</a:t>
            </a:r>
          </a:p>
          <a:p>
            <a:pPr marL="0" indent="0">
              <a:lnSpc>
                <a:spcPct val="120000"/>
              </a:lnSpc>
              <a:spcBef>
                <a:spcPts val="0"/>
              </a:spcBef>
              <a:buNone/>
            </a:pPr>
            <a:r>
              <a:rPr lang="en-US" dirty="0" err="1" smtClean="0"/>
              <a:t>int</a:t>
            </a:r>
            <a:r>
              <a:rPr lang="en-US" dirty="0" smtClean="0"/>
              <a:t> main() {</a:t>
            </a:r>
          </a:p>
          <a:p>
            <a:pPr marL="0" indent="0">
              <a:lnSpc>
                <a:spcPct val="120000"/>
              </a:lnSpc>
              <a:spcBef>
                <a:spcPts val="0"/>
              </a:spcBef>
              <a:buNone/>
            </a:pPr>
            <a:r>
              <a:rPr lang="en-US" dirty="0" smtClean="0"/>
              <a:t>   </a:t>
            </a:r>
            <a:r>
              <a:rPr lang="en-US" dirty="0" err="1" smtClean="0"/>
              <a:t>iStack</a:t>
            </a:r>
            <a:r>
              <a:rPr lang="en-US" dirty="0" smtClean="0"/>
              <a:t> stack( 32 );</a:t>
            </a:r>
          </a:p>
          <a:p>
            <a:pPr marL="0" indent="0">
              <a:lnSpc>
                <a:spcPct val="120000"/>
              </a:lnSpc>
              <a:spcBef>
                <a:spcPts val="0"/>
              </a:spcBef>
              <a:buNone/>
            </a:pPr>
            <a:r>
              <a:rPr lang="en-US" dirty="0" smtClean="0"/>
              <a:t>   </a:t>
            </a:r>
            <a:r>
              <a:rPr lang="en-US" dirty="0" err="1" smtClean="0"/>
              <a:t>stack.display</a:t>
            </a:r>
            <a:r>
              <a:rPr lang="en-US" dirty="0" smtClean="0"/>
              <a:t>();</a:t>
            </a:r>
          </a:p>
          <a:p>
            <a:pPr marL="0" indent="0">
              <a:lnSpc>
                <a:spcPct val="120000"/>
              </a:lnSpc>
              <a:spcBef>
                <a:spcPts val="0"/>
              </a:spcBef>
              <a:buNone/>
            </a:pPr>
            <a:r>
              <a:rPr lang="en-US" dirty="0" smtClean="0"/>
              <a:t>   for ( </a:t>
            </a:r>
            <a:r>
              <a:rPr lang="en-US" dirty="0" err="1" smtClean="0"/>
              <a:t>int</a:t>
            </a:r>
            <a:r>
              <a:rPr lang="en-US" dirty="0" smtClean="0"/>
              <a:t> ix = 1; ix &lt; 51; ++ix )</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if ( ix % 3 == 0 )</a:t>
            </a:r>
          </a:p>
          <a:p>
            <a:pPr marL="0" indent="0">
              <a:lnSpc>
                <a:spcPct val="120000"/>
              </a:lnSpc>
              <a:spcBef>
                <a:spcPts val="0"/>
              </a:spcBef>
              <a:buNone/>
            </a:pPr>
            <a:r>
              <a:rPr lang="en-US" dirty="0" smtClean="0"/>
              <a:t>          </a:t>
            </a:r>
            <a:r>
              <a:rPr lang="en-US" dirty="0" err="1" smtClean="0"/>
              <a:t>stack.push</a:t>
            </a:r>
            <a:r>
              <a:rPr lang="en-US" dirty="0" smtClean="0"/>
              <a:t>( ix );</a:t>
            </a:r>
          </a:p>
          <a:p>
            <a:pPr marL="0" indent="0">
              <a:lnSpc>
                <a:spcPct val="120000"/>
              </a:lnSpc>
              <a:spcBef>
                <a:spcPts val="0"/>
              </a:spcBef>
              <a:buNone/>
            </a:pPr>
            <a:r>
              <a:rPr lang="en-US" dirty="0" smtClean="0"/>
              <a:t>	  if ( ix % 4 == 0 )</a:t>
            </a:r>
          </a:p>
          <a:p>
            <a:pPr marL="0" indent="0">
              <a:lnSpc>
                <a:spcPct val="120000"/>
              </a:lnSpc>
              <a:spcBef>
                <a:spcPts val="0"/>
              </a:spcBef>
              <a:buNone/>
            </a:pPr>
            <a:r>
              <a:rPr lang="en-US" dirty="0" smtClean="0"/>
              <a:t>	     </a:t>
            </a:r>
            <a:r>
              <a:rPr lang="en-US" dirty="0" err="1" smtClean="0"/>
              <a:t>stack.display</a:t>
            </a:r>
            <a:r>
              <a:rPr lang="en-US" dirty="0" smtClean="0"/>
              <a:t>();</a:t>
            </a:r>
          </a:p>
          <a:p>
            <a:pPr marL="0" indent="0">
              <a:lnSpc>
                <a:spcPct val="120000"/>
              </a:lnSpc>
              <a:spcBef>
                <a:spcPts val="0"/>
              </a:spcBef>
              <a:buNone/>
            </a:pPr>
            <a:r>
              <a:rPr lang="en-US" dirty="0" smtClean="0"/>
              <a:t>	  if ( ix % 10  == 0 ) {</a:t>
            </a:r>
          </a:p>
          <a:p>
            <a:pPr marL="0" indent="0">
              <a:lnSpc>
                <a:spcPct val="120000"/>
              </a:lnSpc>
              <a:spcBef>
                <a:spcPts val="0"/>
              </a:spcBef>
              <a:buNone/>
            </a:pPr>
            <a:r>
              <a:rPr lang="en-US" dirty="0" smtClean="0"/>
              <a:t>	     </a:t>
            </a:r>
            <a:r>
              <a:rPr lang="en-US" dirty="0" err="1" smtClean="0"/>
              <a:t>int</a:t>
            </a:r>
            <a:r>
              <a:rPr lang="en-US" dirty="0" smtClean="0"/>
              <a:t> dummy;</a:t>
            </a:r>
          </a:p>
          <a:p>
            <a:pPr marL="0" indent="0">
              <a:lnSpc>
                <a:spcPct val="120000"/>
              </a:lnSpc>
              <a:spcBef>
                <a:spcPts val="0"/>
              </a:spcBef>
              <a:buNone/>
            </a:pPr>
            <a:r>
              <a:rPr lang="en-US" dirty="0" smtClean="0"/>
              <a:t>	     </a:t>
            </a:r>
            <a:r>
              <a:rPr lang="en-US" dirty="0" err="1" smtClean="0"/>
              <a:t>stack.pop</a:t>
            </a:r>
            <a:r>
              <a:rPr lang="en-US" dirty="0" smtClean="0"/>
              <a:t>( dummy );</a:t>
            </a:r>
          </a:p>
          <a:p>
            <a:pPr marL="0" indent="0">
              <a:lnSpc>
                <a:spcPct val="120000"/>
              </a:lnSpc>
              <a:spcBef>
                <a:spcPts val="0"/>
              </a:spcBef>
              <a:buNone/>
            </a:pPr>
            <a:r>
              <a:rPr lang="en-US" dirty="0" smtClean="0"/>
              <a:t>	     </a:t>
            </a:r>
            <a:r>
              <a:rPr lang="en-US" dirty="0" err="1" smtClean="0"/>
              <a:t>stack.display</a:t>
            </a:r>
            <a:r>
              <a:rPr lang="en-US" dirty="0" smtClean="0"/>
              <a:t>();</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return 0;</a:t>
            </a:r>
          </a:p>
          <a:p>
            <a:pPr marL="0" indent="0">
              <a:lnSpc>
                <a:spcPct val="120000"/>
              </a:lnSpc>
              <a:spcBef>
                <a:spcPts val="0"/>
              </a:spcBef>
              <a:buNone/>
            </a:pPr>
            <a:r>
              <a:rPr lang="en-US" dirty="0" smtClean="0"/>
              <a:t>}</a:t>
            </a:r>
            <a:endParaRPr lang="ru-RU" dirty="0"/>
          </a:p>
        </p:txBody>
      </p:sp>
    </p:spTree>
    <p:extLst>
      <p:ext uri="{BB962C8B-B14F-4D97-AF65-F5344CB8AC3E}">
        <p14:creationId xmlns:p14="http://schemas.microsoft.com/office/powerpoint/2010/main" val="2152060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00140"/>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lstStyle/>
          <a:p>
            <a:r>
              <a:rPr lang="ru-RU" dirty="0" smtClean="0"/>
              <a:t>Инструкции, которые могут возбуждать исключения, должны быть заключены в </a:t>
            </a:r>
            <a:r>
              <a:rPr lang="ru-RU" dirty="0" err="1" smtClean="0"/>
              <a:t>try</a:t>
            </a:r>
            <a:r>
              <a:rPr lang="ru-RU" dirty="0" smtClean="0"/>
              <a:t>-блок. Такой блок начинается с ключевого слова </a:t>
            </a:r>
            <a:r>
              <a:rPr lang="ru-RU" dirty="0" err="1" smtClean="0"/>
              <a:t>try</a:t>
            </a:r>
            <a:r>
              <a:rPr lang="ru-RU" dirty="0" smtClean="0"/>
              <a:t>, за которым идет последовательность инструкций, заключенная в фигурные скобки, а после этого – список обработчиков, называемых </a:t>
            </a:r>
            <a:r>
              <a:rPr lang="ru-RU" dirty="0" err="1" smtClean="0"/>
              <a:t>catch</a:t>
            </a:r>
            <a:r>
              <a:rPr lang="ru-RU" dirty="0" smtClean="0"/>
              <a:t>-предложениями. </a:t>
            </a:r>
            <a:r>
              <a:rPr lang="ru-RU" dirty="0" err="1" smtClean="0"/>
              <a:t>Try</a:t>
            </a:r>
            <a:r>
              <a:rPr lang="ru-RU" dirty="0" smtClean="0"/>
              <a:t>-блок группирует инструкции программы и ассоциирует с ними обработчики исключений. Куда нужно поместить </a:t>
            </a:r>
            <a:r>
              <a:rPr lang="ru-RU" dirty="0" err="1" smtClean="0"/>
              <a:t>try</a:t>
            </a:r>
            <a:r>
              <a:rPr lang="ru-RU" dirty="0" smtClean="0"/>
              <a:t>-блоки в функции </a:t>
            </a:r>
            <a:r>
              <a:rPr lang="ru-RU" dirty="0" err="1" smtClean="0"/>
              <a:t>main</a:t>
            </a:r>
            <a:r>
              <a:rPr lang="ru-RU" dirty="0" smtClean="0"/>
              <a:t>(), чтобы были обработаны исключения </a:t>
            </a:r>
            <a:r>
              <a:rPr lang="ru-RU" dirty="0" err="1" smtClean="0"/>
              <a:t>popOnEmpty</a:t>
            </a:r>
            <a:r>
              <a:rPr lang="ru-RU" dirty="0" smtClean="0"/>
              <a:t> и </a:t>
            </a:r>
            <a:r>
              <a:rPr lang="ru-RU" dirty="0" err="1" smtClean="0"/>
              <a:t>pushOnFull</a:t>
            </a:r>
            <a:r>
              <a:rPr lang="ru-RU" dirty="0" smtClean="0"/>
              <a:t>?</a:t>
            </a:r>
            <a:endParaRPr lang="ru-RU" dirty="0"/>
          </a:p>
        </p:txBody>
      </p:sp>
    </p:spTree>
    <p:extLst>
      <p:ext uri="{BB962C8B-B14F-4D97-AF65-F5344CB8AC3E}">
        <p14:creationId xmlns:p14="http://schemas.microsoft.com/office/powerpoint/2010/main" val="233971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7"/>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normAutofit fontScale="62500" lnSpcReduction="20000"/>
          </a:bodyPr>
          <a:lstStyle/>
          <a:p>
            <a:pPr marL="0" indent="0">
              <a:lnSpc>
                <a:spcPct val="120000"/>
              </a:lnSpc>
              <a:spcBef>
                <a:spcPts val="0"/>
              </a:spcBef>
              <a:buNone/>
            </a:pPr>
            <a:r>
              <a:rPr lang="en-US" dirty="0" smtClean="0"/>
              <a:t>for ( </a:t>
            </a:r>
            <a:r>
              <a:rPr lang="en-US" dirty="0" err="1" smtClean="0"/>
              <a:t>int</a:t>
            </a:r>
            <a:r>
              <a:rPr lang="en-US" dirty="0" smtClean="0"/>
              <a:t> ix = 1; ix &lt; 51; ++ix ) {</a:t>
            </a:r>
          </a:p>
          <a:p>
            <a:pPr marL="0" indent="0">
              <a:lnSpc>
                <a:spcPct val="120000"/>
              </a:lnSpc>
              <a:spcBef>
                <a:spcPts val="0"/>
              </a:spcBef>
              <a:buNone/>
            </a:pPr>
            <a:r>
              <a:rPr lang="en-US" dirty="0" smtClean="0"/>
              <a:t>   try {   // try-</a:t>
            </a:r>
            <a:r>
              <a:rPr lang="ru-RU" dirty="0" smtClean="0"/>
              <a:t>блок для исключений </a:t>
            </a:r>
            <a:r>
              <a:rPr lang="en-US" dirty="0" err="1" smtClean="0"/>
              <a:t>pushOnFull</a:t>
            </a:r>
            <a:endParaRPr lang="en-US" dirty="0" smtClean="0"/>
          </a:p>
          <a:p>
            <a:pPr marL="0" indent="0">
              <a:lnSpc>
                <a:spcPct val="120000"/>
              </a:lnSpc>
              <a:spcBef>
                <a:spcPts val="0"/>
              </a:spcBef>
              <a:buNone/>
            </a:pPr>
            <a:r>
              <a:rPr lang="en-US" dirty="0" smtClean="0"/>
              <a:t>	 if ( ix % 3 == 0 )</a:t>
            </a:r>
          </a:p>
          <a:p>
            <a:pPr marL="0" indent="0">
              <a:lnSpc>
                <a:spcPct val="120000"/>
              </a:lnSpc>
              <a:spcBef>
                <a:spcPts val="0"/>
              </a:spcBef>
              <a:buNone/>
            </a:pPr>
            <a:r>
              <a:rPr lang="en-US" dirty="0" smtClean="0"/>
              <a:t>         </a:t>
            </a:r>
            <a:r>
              <a:rPr lang="en-US" dirty="0" err="1" smtClean="0"/>
              <a:t>stack.push</a:t>
            </a:r>
            <a:r>
              <a:rPr lang="en-US" dirty="0" smtClean="0"/>
              <a:t>( ix );</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catch ( </a:t>
            </a:r>
            <a:r>
              <a:rPr lang="en-US" dirty="0" err="1" smtClean="0"/>
              <a:t>pusOnFull</a:t>
            </a:r>
            <a:r>
              <a:rPr lang="en-US" dirty="0" smtClean="0"/>
              <a:t> ) { ... }</a:t>
            </a:r>
          </a:p>
          <a:p>
            <a:pPr marL="0" indent="0">
              <a:lnSpc>
                <a:spcPct val="120000"/>
              </a:lnSpc>
              <a:spcBef>
                <a:spcPts val="0"/>
              </a:spcBef>
              <a:buNone/>
            </a:pPr>
            <a:endParaRPr lang="en-US" dirty="0" smtClean="0"/>
          </a:p>
          <a:p>
            <a:pPr marL="0" indent="0">
              <a:lnSpc>
                <a:spcPct val="120000"/>
              </a:lnSpc>
              <a:spcBef>
                <a:spcPts val="0"/>
              </a:spcBef>
              <a:buNone/>
            </a:pPr>
            <a:r>
              <a:rPr lang="en-US" dirty="0" smtClean="0"/>
              <a:t>   if ( ix % 4 == 0 )</a:t>
            </a:r>
          </a:p>
          <a:p>
            <a:pPr marL="0" indent="0">
              <a:lnSpc>
                <a:spcPct val="120000"/>
              </a:lnSpc>
              <a:spcBef>
                <a:spcPts val="0"/>
              </a:spcBef>
              <a:buNone/>
            </a:pPr>
            <a:r>
              <a:rPr lang="en-US" dirty="0" smtClean="0"/>
              <a:t>      </a:t>
            </a:r>
            <a:r>
              <a:rPr lang="en-US" dirty="0" err="1" smtClean="0"/>
              <a:t>stack.display</a:t>
            </a:r>
            <a:r>
              <a:rPr lang="en-US" dirty="0" smtClean="0"/>
              <a:t>();</a:t>
            </a:r>
          </a:p>
          <a:p>
            <a:pPr marL="0" indent="0">
              <a:lnSpc>
                <a:spcPct val="120000"/>
              </a:lnSpc>
              <a:spcBef>
                <a:spcPts val="0"/>
              </a:spcBef>
              <a:buNone/>
            </a:pPr>
            <a:r>
              <a:rPr lang="en-US" dirty="0" smtClean="0"/>
              <a:t>   try {   // try-</a:t>
            </a:r>
            <a:r>
              <a:rPr lang="ru-RU" dirty="0" smtClean="0"/>
              <a:t>блок для исключений </a:t>
            </a:r>
            <a:r>
              <a:rPr lang="en-US" dirty="0" err="1" smtClean="0"/>
              <a:t>popOnEmpty</a:t>
            </a:r>
            <a:endParaRPr lang="en-US" dirty="0" smtClean="0"/>
          </a:p>
          <a:p>
            <a:pPr marL="0" indent="0">
              <a:lnSpc>
                <a:spcPct val="120000"/>
              </a:lnSpc>
              <a:spcBef>
                <a:spcPts val="0"/>
              </a:spcBef>
              <a:buNone/>
            </a:pPr>
            <a:r>
              <a:rPr lang="en-US" dirty="0" smtClean="0"/>
              <a:t>	 if ( ix % 10  == 0 ) {</a:t>
            </a:r>
          </a:p>
          <a:p>
            <a:pPr marL="0" indent="0">
              <a:lnSpc>
                <a:spcPct val="120000"/>
              </a:lnSpc>
              <a:spcBef>
                <a:spcPts val="0"/>
              </a:spcBef>
              <a:buNone/>
            </a:pPr>
            <a:r>
              <a:rPr lang="en-US" dirty="0" smtClean="0"/>
              <a:t>	    </a:t>
            </a:r>
            <a:r>
              <a:rPr lang="en-US" dirty="0" err="1" smtClean="0"/>
              <a:t>int</a:t>
            </a:r>
            <a:r>
              <a:rPr lang="en-US" dirty="0" smtClean="0"/>
              <a:t> dummy;</a:t>
            </a:r>
          </a:p>
          <a:p>
            <a:pPr marL="0" indent="0">
              <a:lnSpc>
                <a:spcPct val="120000"/>
              </a:lnSpc>
              <a:spcBef>
                <a:spcPts val="0"/>
              </a:spcBef>
              <a:buNone/>
            </a:pPr>
            <a:r>
              <a:rPr lang="en-US" dirty="0" smtClean="0"/>
              <a:t>	    </a:t>
            </a:r>
            <a:r>
              <a:rPr lang="en-US" dirty="0" err="1" smtClean="0"/>
              <a:t>stack.pop</a:t>
            </a:r>
            <a:r>
              <a:rPr lang="en-US" dirty="0" smtClean="0"/>
              <a:t>( dummy );</a:t>
            </a:r>
          </a:p>
          <a:p>
            <a:pPr marL="0" indent="0">
              <a:lnSpc>
                <a:spcPct val="120000"/>
              </a:lnSpc>
              <a:spcBef>
                <a:spcPts val="0"/>
              </a:spcBef>
              <a:buNone/>
            </a:pPr>
            <a:r>
              <a:rPr lang="en-US" dirty="0" smtClean="0"/>
              <a:t>	    </a:t>
            </a:r>
            <a:r>
              <a:rPr lang="en-US" dirty="0" err="1" smtClean="0"/>
              <a:t>stack.display</a:t>
            </a:r>
            <a:r>
              <a:rPr lang="en-US" dirty="0" smtClean="0"/>
              <a:t>();</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catch ( </a:t>
            </a:r>
            <a:r>
              <a:rPr lang="en-US" dirty="0" err="1" smtClean="0"/>
              <a:t>popOnEmpty</a:t>
            </a:r>
            <a:r>
              <a:rPr lang="en-US" dirty="0" smtClean="0"/>
              <a:t> ) { ... }</a:t>
            </a:r>
          </a:p>
          <a:p>
            <a:pPr marL="0" indent="0">
              <a:lnSpc>
                <a:spcPct val="120000"/>
              </a:lnSpc>
              <a:spcBef>
                <a:spcPts val="0"/>
              </a:spcBef>
              <a:buNone/>
            </a:pPr>
            <a:r>
              <a:rPr lang="en-US" dirty="0" smtClean="0"/>
              <a:t>}</a:t>
            </a:r>
            <a:endParaRPr lang="ru-RU" dirty="0"/>
          </a:p>
        </p:txBody>
      </p:sp>
    </p:spTree>
    <p:extLst>
      <p:ext uri="{BB962C8B-B14F-4D97-AF65-F5344CB8AC3E}">
        <p14:creationId xmlns:p14="http://schemas.microsoft.com/office/powerpoint/2010/main" val="2242272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lstStyle/>
          <a:p>
            <a:r>
              <a:rPr lang="ru-RU" dirty="0" smtClean="0"/>
              <a:t>В таком виде программа выполняется корректно. Однако обработка исключений в ней перемежается с кодом, использующимся при нормальных обстоятельствах, а такая организация несовершенна. В конце концов, исключения – это аномальные ситуации, возникающие только в особых случаях. Желательно отделить код для обработки аномалий от кода, реализующего операции со стеком. Мы полагаем, что показанная ниже схема облегчает чтение и сопровождение программы:</a:t>
            </a:r>
            <a:endParaRPr lang="ru-RU" dirty="0"/>
          </a:p>
        </p:txBody>
      </p:sp>
    </p:spTree>
    <p:extLst>
      <p:ext uri="{BB962C8B-B14F-4D97-AF65-F5344CB8AC3E}">
        <p14:creationId xmlns:p14="http://schemas.microsoft.com/office/powerpoint/2010/main" val="3825567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70000" lnSpcReduction="20000"/>
          </a:bodyPr>
          <a:lstStyle/>
          <a:p>
            <a:pPr marL="0" indent="0">
              <a:buNone/>
            </a:pPr>
            <a:r>
              <a:rPr lang="en-US" dirty="0" smtClean="0"/>
              <a:t>try {</a:t>
            </a:r>
          </a:p>
          <a:p>
            <a:pPr marL="0" indent="0">
              <a:buNone/>
            </a:pPr>
            <a:r>
              <a:rPr lang="en-US" dirty="0" smtClean="0"/>
              <a:t>   for ( </a:t>
            </a:r>
            <a:r>
              <a:rPr lang="en-US" dirty="0" err="1" smtClean="0"/>
              <a:t>int</a:t>
            </a:r>
            <a:r>
              <a:rPr lang="en-US" dirty="0" smtClean="0"/>
              <a:t> ix = 1; ix &lt; 51; ++ix )</a:t>
            </a:r>
          </a:p>
          <a:p>
            <a:pPr marL="0" indent="0">
              <a:buNone/>
            </a:pPr>
            <a:r>
              <a:rPr lang="en-US" dirty="0" smtClean="0"/>
              <a:t>   {</a:t>
            </a:r>
          </a:p>
          <a:p>
            <a:pPr marL="0" indent="0">
              <a:buNone/>
            </a:pPr>
            <a:r>
              <a:rPr lang="en-US" dirty="0" smtClean="0"/>
              <a:t>      if ( ix % 3 == 0 )</a:t>
            </a:r>
          </a:p>
          <a:p>
            <a:pPr marL="0" indent="0">
              <a:buNone/>
            </a:pPr>
            <a:r>
              <a:rPr lang="en-US" dirty="0" smtClean="0"/>
              <a:t>         </a:t>
            </a:r>
            <a:r>
              <a:rPr lang="en-US" dirty="0" err="1" smtClean="0"/>
              <a:t>stack.push</a:t>
            </a:r>
            <a:r>
              <a:rPr lang="en-US" dirty="0" smtClean="0"/>
              <a:t>( ix );</a:t>
            </a:r>
          </a:p>
          <a:p>
            <a:pPr marL="0" indent="0">
              <a:buNone/>
            </a:pPr>
            <a:r>
              <a:rPr lang="en-US" dirty="0" smtClean="0"/>
              <a:t>      if ( ix % 4 == 0 )</a:t>
            </a:r>
          </a:p>
          <a:p>
            <a:pPr marL="0" indent="0">
              <a:buNone/>
            </a:pPr>
            <a:r>
              <a:rPr lang="en-US" dirty="0" smtClean="0"/>
              <a:t>	    </a:t>
            </a:r>
            <a:r>
              <a:rPr lang="en-US" dirty="0" err="1" smtClean="0"/>
              <a:t>stack.display</a:t>
            </a:r>
            <a:r>
              <a:rPr lang="en-US" dirty="0" smtClean="0"/>
              <a:t>();</a:t>
            </a:r>
          </a:p>
          <a:p>
            <a:pPr marL="0" indent="0">
              <a:buNone/>
            </a:pPr>
            <a:r>
              <a:rPr lang="en-US" dirty="0" smtClean="0"/>
              <a:t>      if ( ix % 10  == 0 ) {</a:t>
            </a:r>
          </a:p>
          <a:p>
            <a:pPr marL="0" indent="0">
              <a:buNone/>
            </a:pPr>
            <a:r>
              <a:rPr lang="en-US" dirty="0" smtClean="0"/>
              <a:t>	    </a:t>
            </a:r>
            <a:r>
              <a:rPr lang="en-US" dirty="0" err="1" smtClean="0"/>
              <a:t>int</a:t>
            </a:r>
            <a:r>
              <a:rPr lang="en-US" dirty="0" smtClean="0"/>
              <a:t> dummy;</a:t>
            </a:r>
          </a:p>
          <a:p>
            <a:pPr marL="0" indent="0">
              <a:buNone/>
            </a:pPr>
            <a:r>
              <a:rPr lang="en-US" dirty="0" smtClean="0"/>
              <a:t>	    </a:t>
            </a:r>
            <a:r>
              <a:rPr lang="en-US" dirty="0" err="1" smtClean="0"/>
              <a:t>stack.pop</a:t>
            </a:r>
            <a:r>
              <a:rPr lang="en-US" dirty="0" smtClean="0"/>
              <a:t>( dummy );</a:t>
            </a:r>
          </a:p>
          <a:p>
            <a:pPr marL="0" indent="0">
              <a:buNone/>
            </a:pPr>
            <a:r>
              <a:rPr lang="en-US" dirty="0" smtClean="0"/>
              <a:t>	    </a:t>
            </a:r>
            <a:r>
              <a:rPr lang="en-US" dirty="0" err="1" smtClean="0"/>
              <a:t>stack.display</a:t>
            </a:r>
            <a:r>
              <a:rPr lang="en-US" dirty="0" smtClean="0"/>
              <a:t>();</a:t>
            </a:r>
          </a:p>
          <a:p>
            <a:pPr marL="0" indent="0">
              <a:buNone/>
            </a:pPr>
            <a:r>
              <a:rPr lang="en-US" dirty="0" smtClean="0"/>
              <a:t>      }</a:t>
            </a:r>
          </a:p>
          <a:p>
            <a:pPr marL="0" indent="0">
              <a:buNone/>
            </a:pPr>
            <a:r>
              <a:rPr lang="en-US" dirty="0" smtClean="0"/>
              <a:t>   }</a:t>
            </a:r>
          </a:p>
          <a:p>
            <a:pPr marL="0" indent="0">
              <a:buNone/>
            </a:pPr>
            <a:r>
              <a:rPr lang="en-US" dirty="0" smtClean="0"/>
              <a:t>}</a:t>
            </a:r>
          </a:p>
          <a:p>
            <a:pPr marL="0" indent="0">
              <a:buNone/>
            </a:pPr>
            <a:r>
              <a:rPr lang="en-US" dirty="0" smtClean="0"/>
              <a:t>catch ( </a:t>
            </a:r>
            <a:r>
              <a:rPr lang="en-US" dirty="0" err="1" smtClean="0"/>
              <a:t>pushOnFull</a:t>
            </a:r>
            <a:r>
              <a:rPr lang="en-US" dirty="0" smtClean="0"/>
              <a:t> ) { ... }</a:t>
            </a:r>
          </a:p>
          <a:p>
            <a:pPr marL="0" indent="0">
              <a:buNone/>
            </a:pPr>
            <a:r>
              <a:rPr lang="en-US" dirty="0" smtClean="0"/>
              <a:t>catch ( </a:t>
            </a:r>
            <a:r>
              <a:rPr lang="en-US" dirty="0" err="1" smtClean="0"/>
              <a:t>popOnEmpty</a:t>
            </a:r>
            <a:r>
              <a:rPr lang="en-US" dirty="0" smtClean="0"/>
              <a:t> ) { ... }</a:t>
            </a:r>
            <a:endParaRPr lang="ru-RU" dirty="0"/>
          </a:p>
        </p:txBody>
      </p:sp>
    </p:spTree>
    <p:extLst>
      <p:ext uri="{BB962C8B-B14F-4D97-AF65-F5344CB8AC3E}">
        <p14:creationId xmlns:p14="http://schemas.microsoft.com/office/powerpoint/2010/main" val="1746846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lstStyle/>
          <a:p>
            <a:r>
              <a:rPr lang="ru-RU" dirty="0" smtClean="0"/>
              <a:t>С </a:t>
            </a:r>
            <a:r>
              <a:rPr lang="ru-RU" dirty="0" err="1" smtClean="0"/>
              <a:t>try</a:t>
            </a:r>
            <a:r>
              <a:rPr lang="ru-RU" dirty="0" smtClean="0"/>
              <a:t>-блоком ассоциированы два </a:t>
            </a:r>
            <a:r>
              <a:rPr lang="ru-RU" dirty="0" err="1" smtClean="0"/>
              <a:t>catch</a:t>
            </a:r>
            <a:r>
              <a:rPr lang="ru-RU" dirty="0" smtClean="0"/>
              <a:t>-предложения, которые могут обработать исключения </a:t>
            </a:r>
            <a:r>
              <a:rPr lang="ru-RU" dirty="0" err="1" smtClean="0"/>
              <a:t>pushOnFull</a:t>
            </a:r>
            <a:r>
              <a:rPr lang="ru-RU" dirty="0" smtClean="0"/>
              <a:t> и </a:t>
            </a:r>
            <a:r>
              <a:rPr lang="ru-RU" dirty="0" err="1" smtClean="0"/>
              <a:t>popOnEmpty</a:t>
            </a:r>
            <a:r>
              <a:rPr lang="ru-RU" dirty="0" smtClean="0"/>
              <a:t>, возбуждаемые функциями-членами </a:t>
            </a:r>
            <a:r>
              <a:rPr lang="ru-RU" dirty="0" err="1" smtClean="0"/>
              <a:t>push</a:t>
            </a:r>
            <a:r>
              <a:rPr lang="ru-RU" dirty="0" smtClean="0"/>
              <a:t>() и </a:t>
            </a:r>
            <a:r>
              <a:rPr lang="ru-RU" dirty="0" err="1" smtClean="0"/>
              <a:t>pop</a:t>
            </a:r>
            <a:r>
              <a:rPr lang="ru-RU" dirty="0" smtClean="0"/>
              <a:t>() внутри этого блока. Каждый </a:t>
            </a:r>
            <a:r>
              <a:rPr lang="ru-RU" dirty="0" err="1" smtClean="0"/>
              <a:t>catch</a:t>
            </a:r>
            <a:r>
              <a:rPr lang="ru-RU" dirty="0" smtClean="0"/>
              <a:t>-обработчик определяет тип "своего" исключения. Код для обработки исключения помещается внутрь составной инструкции (между фигурными скобками), которая является частью </a:t>
            </a:r>
            <a:r>
              <a:rPr lang="ru-RU" dirty="0" err="1" smtClean="0"/>
              <a:t>catch</a:t>
            </a:r>
            <a:r>
              <a:rPr lang="ru-RU" dirty="0" smtClean="0"/>
              <a:t>-обработчика.</a:t>
            </a:r>
            <a:endParaRPr lang="ru-RU" dirty="0"/>
          </a:p>
        </p:txBody>
      </p:sp>
    </p:spTree>
    <p:extLst>
      <p:ext uri="{BB962C8B-B14F-4D97-AF65-F5344CB8AC3E}">
        <p14:creationId xmlns:p14="http://schemas.microsoft.com/office/powerpoint/2010/main" val="96586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normAutofit lnSpcReduction="10000"/>
          </a:bodyPr>
          <a:lstStyle/>
          <a:p>
            <a:pPr marL="0" indent="0">
              <a:buNone/>
            </a:pPr>
            <a:r>
              <a:rPr lang="ru-RU" dirty="0" smtClean="0"/>
              <a:t>Исполнение программы может пойти по одному из следующих путей:</a:t>
            </a:r>
          </a:p>
          <a:p>
            <a:pPr marL="0" indent="0">
              <a:buNone/>
            </a:pPr>
            <a:endParaRPr lang="ru-RU" dirty="0" smtClean="0"/>
          </a:p>
          <a:p>
            <a:r>
              <a:rPr lang="ru-RU" dirty="0" smtClean="0"/>
              <a:t>если исключение не возбуждено, то выполняется код внутри </a:t>
            </a:r>
            <a:r>
              <a:rPr lang="ru-RU" dirty="0" err="1" smtClean="0"/>
              <a:t>try</a:t>
            </a:r>
            <a:r>
              <a:rPr lang="ru-RU" dirty="0" smtClean="0"/>
              <a:t>-блока, а ассоциированные с ним обработчики игнорируются. Функция </a:t>
            </a:r>
            <a:r>
              <a:rPr lang="ru-RU" dirty="0" err="1" smtClean="0"/>
              <a:t>main</a:t>
            </a:r>
            <a:r>
              <a:rPr lang="ru-RU" dirty="0" smtClean="0"/>
              <a:t>() возвращает 0;</a:t>
            </a:r>
          </a:p>
          <a:p>
            <a:r>
              <a:rPr lang="ru-RU" dirty="0" smtClean="0"/>
              <a:t>если функция-член </a:t>
            </a:r>
            <a:r>
              <a:rPr lang="ru-RU" dirty="0" err="1" smtClean="0"/>
              <a:t>push</a:t>
            </a:r>
            <a:r>
              <a:rPr lang="ru-RU" dirty="0" smtClean="0"/>
              <a:t>(), вызванная из первой инструкции </a:t>
            </a:r>
            <a:r>
              <a:rPr lang="ru-RU" dirty="0" err="1" smtClean="0"/>
              <a:t>if</a:t>
            </a:r>
            <a:r>
              <a:rPr lang="ru-RU" dirty="0" smtClean="0"/>
              <a:t> внутри цикла </a:t>
            </a:r>
            <a:r>
              <a:rPr lang="ru-RU" dirty="0" err="1" smtClean="0"/>
              <a:t>for</a:t>
            </a:r>
            <a:r>
              <a:rPr lang="ru-RU" dirty="0" smtClean="0"/>
              <a:t>, возбуждает исключение, то вторая и третья инструкции </a:t>
            </a:r>
            <a:r>
              <a:rPr lang="ru-RU" dirty="0" err="1" smtClean="0"/>
              <a:t>if</a:t>
            </a:r>
            <a:r>
              <a:rPr lang="ru-RU" dirty="0" smtClean="0"/>
              <a:t> игнорируются, управление покидает цикл </a:t>
            </a:r>
            <a:r>
              <a:rPr lang="ru-RU" dirty="0" err="1" smtClean="0"/>
              <a:t>for</a:t>
            </a:r>
            <a:r>
              <a:rPr lang="ru-RU" dirty="0" smtClean="0"/>
              <a:t> и </a:t>
            </a:r>
            <a:r>
              <a:rPr lang="ru-RU" dirty="0" err="1" smtClean="0"/>
              <a:t>try</a:t>
            </a:r>
            <a:r>
              <a:rPr lang="ru-RU" dirty="0" smtClean="0"/>
              <a:t>-блок, и выполняется обработчик исключений типа </a:t>
            </a:r>
            <a:r>
              <a:rPr lang="ru-RU" dirty="0" err="1" smtClean="0"/>
              <a:t>pushOnFull</a:t>
            </a:r>
            <a:r>
              <a:rPr lang="ru-RU" dirty="0" smtClean="0"/>
              <a:t>;</a:t>
            </a:r>
          </a:p>
          <a:p>
            <a:r>
              <a:rPr lang="ru-RU" dirty="0" smtClean="0"/>
              <a:t>если функция-член </a:t>
            </a:r>
            <a:r>
              <a:rPr lang="ru-RU" dirty="0" err="1" smtClean="0"/>
              <a:t>pop</a:t>
            </a:r>
            <a:r>
              <a:rPr lang="ru-RU" dirty="0" smtClean="0"/>
              <a:t>(), вызванная из третьей инструкции </a:t>
            </a:r>
            <a:r>
              <a:rPr lang="ru-RU" dirty="0" err="1" smtClean="0"/>
              <a:t>if</a:t>
            </a:r>
            <a:r>
              <a:rPr lang="ru-RU" dirty="0" smtClean="0"/>
              <a:t> внутри цикла </a:t>
            </a:r>
            <a:r>
              <a:rPr lang="ru-RU" dirty="0" err="1" smtClean="0"/>
              <a:t>for</a:t>
            </a:r>
            <a:r>
              <a:rPr lang="ru-RU" dirty="0" smtClean="0"/>
              <a:t>, возбуждает исключение, то вызов </a:t>
            </a:r>
            <a:r>
              <a:rPr lang="ru-RU" dirty="0" err="1" smtClean="0"/>
              <a:t>display</a:t>
            </a:r>
            <a:r>
              <a:rPr lang="ru-RU" dirty="0" smtClean="0"/>
              <a:t>() игнорируется, управление покидает цикл </a:t>
            </a:r>
            <a:r>
              <a:rPr lang="ru-RU" dirty="0" err="1" smtClean="0"/>
              <a:t>for</a:t>
            </a:r>
            <a:r>
              <a:rPr lang="ru-RU" dirty="0" smtClean="0"/>
              <a:t> и </a:t>
            </a:r>
            <a:r>
              <a:rPr lang="ru-RU" dirty="0" err="1" smtClean="0"/>
              <a:t>try</a:t>
            </a:r>
            <a:r>
              <a:rPr lang="ru-RU" dirty="0" smtClean="0"/>
              <a:t>-блок, и выполняется обработчик исключений типа </a:t>
            </a:r>
            <a:r>
              <a:rPr lang="ru-RU" dirty="0" err="1" smtClean="0"/>
              <a:t>popOnEmpty</a:t>
            </a:r>
            <a:r>
              <a:rPr lang="ru-RU" dirty="0" smtClean="0"/>
              <a:t>.</a:t>
            </a:r>
            <a:endParaRPr lang="ru-RU" dirty="0"/>
          </a:p>
        </p:txBody>
      </p:sp>
    </p:spTree>
    <p:extLst>
      <p:ext uri="{BB962C8B-B14F-4D97-AF65-F5344CB8AC3E}">
        <p14:creationId xmlns:p14="http://schemas.microsoft.com/office/powerpoint/2010/main" val="2710861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lstStyle/>
          <a:p>
            <a:r>
              <a:rPr lang="ru-RU" dirty="0" smtClean="0"/>
              <a:t>Когда возбуждается исключение, пропускаются все инструкции, следующие за той, где оно было возбуждено. Исполнение программы возобновляется в </a:t>
            </a:r>
            <a:r>
              <a:rPr lang="ru-RU" dirty="0" err="1" smtClean="0"/>
              <a:t>catch</a:t>
            </a:r>
            <a:r>
              <a:rPr lang="ru-RU" dirty="0" smtClean="0"/>
              <a:t>-обработчике этого исключения. Если такого обработчика не существует, то управление передается в функцию </a:t>
            </a:r>
            <a:r>
              <a:rPr lang="ru-RU" dirty="0" err="1" smtClean="0"/>
              <a:t>terminate</a:t>
            </a:r>
            <a:r>
              <a:rPr lang="ru-RU" dirty="0" smtClean="0"/>
              <a:t>(), определенную в стандартной библиотеке C++. </a:t>
            </a:r>
            <a:r>
              <a:rPr lang="ru-RU" dirty="0" err="1" smtClean="0"/>
              <a:t>Try</a:t>
            </a:r>
            <a:r>
              <a:rPr lang="ru-RU" dirty="0" smtClean="0"/>
              <a:t>-блок может содержать любую инструкцию языка C++: как выражения, так и объявления. Он вводит локальную область видимости, так что объявленные внутри него переменные недоступны вне этого блока, в том числе и в </a:t>
            </a:r>
            <a:r>
              <a:rPr lang="ru-RU" dirty="0" err="1" smtClean="0"/>
              <a:t>catch</a:t>
            </a:r>
            <a:r>
              <a:rPr lang="ru-RU" dirty="0" smtClean="0"/>
              <a:t>-обработчиках. Например, функцию </a:t>
            </a:r>
            <a:r>
              <a:rPr lang="ru-RU" dirty="0" err="1" smtClean="0"/>
              <a:t>main</a:t>
            </a:r>
            <a:r>
              <a:rPr lang="ru-RU" dirty="0" smtClean="0"/>
              <a:t>() можно переписать так, что объявление переменной </a:t>
            </a:r>
            <a:r>
              <a:rPr lang="ru-RU" dirty="0" err="1" smtClean="0"/>
              <a:t>stack</a:t>
            </a:r>
            <a:r>
              <a:rPr lang="ru-RU" dirty="0" smtClean="0"/>
              <a:t> окажется в </a:t>
            </a:r>
            <a:r>
              <a:rPr lang="ru-RU" dirty="0" err="1" smtClean="0"/>
              <a:t>try</a:t>
            </a:r>
            <a:r>
              <a:rPr lang="ru-RU" dirty="0" smtClean="0"/>
              <a:t>-блоке. В таком случае обращаться к этой переменной в </a:t>
            </a:r>
            <a:r>
              <a:rPr lang="ru-RU" dirty="0" err="1" smtClean="0"/>
              <a:t>catch</a:t>
            </a:r>
            <a:r>
              <a:rPr lang="ru-RU" dirty="0" smtClean="0"/>
              <a:t>-обработчиках нельзя:</a:t>
            </a:r>
            <a:endParaRPr lang="ru-RU" dirty="0"/>
          </a:p>
        </p:txBody>
      </p:sp>
    </p:spTree>
    <p:extLst>
      <p:ext uri="{BB962C8B-B14F-4D97-AF65-F5344CB8AC3E}">
        <p14:creationId xmlns:p14="http://schemas.microsoft.com/office/powerpoint/2010/main" val="963874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15142"/>
            <a:ext cx="10515600" cy="5561821"/>
          </a:xfrm>
        </p:spPr>
        <p:txBody>
          <a:bodyPr>
            <a:noAutofit/>
          </a:bodyPr>
          <a:lstStyle/>
          <a:p>
            <a:pPr marL="0" indent="0">
              <a:lnSpc>
                <a:spcPct val="100000"/>
              </a:lnSpc>
              <a:spcBef>
                <a:spcPts val="0"/>
              </a:spcBef>
              <a:buNone/>
            </a:pPr>
            <a:r>
              <a:rPr lang="en-US" sz="1800" dirty="0" err="1" smtClean="0"/>
              <a:t>int</a:t>
            </a:r>
            <a:r>
              <a:rPr lang="en-US" sz="1800" dirty="0" smtClean="0"/>
              <a:t> main() {</a:t>
            </a:r>
          </a:p>
          <a:p>
            <a:pPr marL="0" indent="0">
              <a:lnSpc>
                <a:spcPct val="100000"/>
              </a:lnSpc>
              <a:spcBef>
                <a:spcPts val="0"/>
              </a:spcBef>
              <a:buNone/>
            </a:pPr>
            <a:r>
              <a:rPr lang="en-US" sz="1800" dirty="0" smtClean="0"/>
              <a:t>   try {</a:t>
            </a:r>
          </a:p>
          <a:p>
            <a:pPr marL="0" indent="0">
              <a:lnSpc>
                <a:spcPct val="100000"/>
              </a:lnSpc>
              <a:spcBef>
                <a:spcPts val="0"/>
              </a:spcBef>
              <a:buNone/>
            </a:pPr>
            <a:r>
              <a:rPr lang="en-US" sz="1800" dirty="0" smtClean="0"/>
              <a:t>      </a:t>
            </a:r>
            <a:r>
              <a:rPr lang="en-US" sz="1800" dirty="0" err="1" smtClean="0"/>
              <a:t>iStack</a:t>
            </a:r>
            <a:r>
              <a:rPr lang="en-US" sz="1800" dirty="0" smtClean="0"/>
              <a:t> stack( 32 );    // </a:t>
            </a:r>
            <a:r>
              <a:rPr lang="ru-RU" sz="1800" dirty="0" smtClean="0"/>
              <a:t>правильно: объявление внутри </a:t>
            </a:r>
            <a:r>
              <a:rPr lang="en-US" sz="1800" dirty="0" smtClean="0"/>
              <a:t>try-</a:t>
            </a:r>
            <a:r>
              <a:rPr lang="ru-RU" sz="1800" dirty="0" smtClean="0"/>
              <a:t>блока</a:t>
            </a:r>
          </a:p>
          <a:p>
            <a:pPr marL="0" indent="0">
              <a:lnSpc>
                <a:spcPct val="100000"/>
              </a:lnSpc>
              <a:spcBef>
                <a:spcPts val="0"/>
              </a:spcBef>
              <a:buNone/>
            </a:pPr>
            <a:r>
              <a:rPr lang="ru-RU" sz="1800" dirty="0" smtClean="0"/>
              <a:t>      </a:t>
            </a:r>
            <a:r>
              <a:rPr lang="en-US" sz="1800" dirty="0" err="1" smtClean="0"/>
              <a:t>stack.display</a:t>
            </a:r>
            <a:r>
              <a:rPr lang="en-US" sz="1800" dirty="0" smtClean="0"/>
              <a:t>();</a:t>
            </a:r>
          </a:p>
          <a:p>
            <a:pPr marL="0" indent="0">
              <a:lnSpc>
                <a:spcPct val="100000"/>
              </a:lnSpc>
              <a:spcBef>
                <a:spcPts val="0"/>
              </a:spcBef>
              <a:buNone/>
            </a:pPr>
            <a:r>
              <a:rPr lang="en-US" sz="1800" dirty="0" smtClean="0"/>
              <a:t>      for ( </a:t>
            </a:r>
            <a:r>
              <a:rPr lang="en-US" sz="1800" dirty="0" err="1" smtClean="0"/>
              <a:t>int</a:t>
            </a:r>
            <a:r>
              <a:rPr lang="en-US" sz="1800" dirty="0" smtClean="0"/>
              <a:t> ix = 1; ix &lt; 51; ++ix )</a:t>
            </a:r>
          </a:p>
          <a:p>
            <a:pPr marL="0" indent="0">
              <a:lnSpc>
                <a:spcPct val="100000"/>
              </a:lnSpc>
              <a:spcBef>
                <a:spcPts val="0"/>
              </a:spcBef>
              <a:buNone/>
            </a:pPr>
            <a:r>
              <a:rPr lang="en-US" sz="1800" dirty="0" smtClean="0"/>
              <a:t>      {</a:t>
            </a:r>
          </a:p>
          <a:p>
            <a:pPr marL="0" indent="0">
              <a:lnSpc>
                <a:spcPct val="100000"/>
              </a:lnSpc>
              <a:spcBef>
                <a:spcPts val="0"/>
              </a:spcBef>
              <a:buNone/>
            </a:pPr>
            <a:r>
              <a:rPr lang="en-US" sz="1800" dirty="0" smtClean="0"/>
              <a:t>          // </a:t>
            </a:r>
            <a:r>
              <a:rPr lang="ru-RU" sz="1800" dirty="0" smtClean="0"/>
              <a:t>то же, что и раньше</a:t>
            </a:r>
          </a:p>
          <a:p>
            <a:pPr marL="0" indent="0">
              <a:lnSpc>
                <a:spcPct val="100000"/>
              </a:lnSpc>
              <a:spcBef>
                <a:spcPts val="0"/>
              </a:spcBef>
              <a:buNone/>
            </a:pPr>
            <a:r>
              <a:rPr lang="ru-RU" sz="1800" dirty="0" smtClean="0"/>
              <a:t>      }</a:t>
            </a:r>
          </a:p>
          <a:p>
            <a:pPr marL="0" indent="0">
              <a:lnSpc>
                <a:spcPct val="100000"/>
              </a:lnSpc>
              <a:spcBef>
                <a:spcPts val="0"/>
              </a:spcBef>
              <a:buNone/>
            </a:pPr>
            <a:r>
              <a:rPr lang="ru-RU" sz="1800" dirty="0" smtClean="0"/>
              <a:t>   }</a:t>
            </a:r>
          </a:p>
          <a:p>
            <a:pPr marL="0" indent="0">
              <a:lnSpc>
                <a:spcPct val="100000"/>
              </a:lnSpc>
              <a:spcBef>
                <a:spcPts val="0"/>
              </a:spcBef>
              <a:buNone/>
            </a:pPr>
            <a:r>
              <a:rPr lang="ru-RU" sz="1800" dirty="0" smtClean="0"/>
              <a:t>   </a:t>
            </a:r>
            <a:r>
              <a:rPr lang="en-US" sz="1800" dirty="0" smtClean="0"/>
              <a:t>catch ( </a:t>
            </a:r>
            <a:r>
              <a:rPr lang="en-US" sz="1800" dirty="0" err="1" smtClean="0"/>
              <a:t>pushOnFull</a:t>
            </a:r>
            <a:r>
              <a:rPr lang="en-US" sz="1800" dirty="0" smtClean="0"/>
              <a:t> ) {</a:t>
            </a:r>
          </a:p>
          <a:p>
            <a:pPr marL="0" indent="0">
              <a:lnSpc>
                <a:spcPct val="100000"/>
              </a:lnSpc>
              <a:spcBef>
                <a:spcPts val="0"/>
              </a:spcBef>
              <a:buNone/>
            </a:pPr>
            <a:r>
              <a:rPr lang="en-US" sz="1800" dirty="0" smtClean="0"/>
              <a:t>      // </a:t>
            </a:r>
            <a:r>
              <a:rPr lang="ru-RU" sz="1800" dirty="0" smtClean="0"/>
              <a:t>здесь к переменной </a:t>
            </a:r>
            <a:r>
              <a:rPr lang="en-US" sz="1800" dirty="0" smtClean="0"/>
              <a:t>stack </a:t>
            </a:r>
            <a:r>
              <a:rPr lang="ru-RU" sz="1800" dirty="0" smtClean="0"/>
              <a:t>обращаться нельзя</a:t>
            </a:r>
          </a:p>
          <a:p>
            <a:pPr marL="0" indent="0">
              <a:lnSpc>
                <a:spcPct val="100000"/>
              </a:lnSpc>
              <a:spcBef>
                <a:spcPts val="0"/>
              </a:spcBef>
              <a:buNone/>
            </a:pPr>
            <a:r>
              <a:rPr lang="ru-RU" sz="1800" dirty="0" smtClean="0"/>
              <a:t>   }</a:t>
            </a:r>
          </a:p>
          <a:p>
            <a:pPr marL="0" indent="0">
              <a:lnSpc>
                <a:spcPct val="100000"/>
              </a:lnSpc>
              <a:spcBef>
                <a:spcPts val="0"/>
              </a:spcBef>
              <a:buNone/>
            </a:pPr>
            <a:r>
              <a:rPr lang="ru-RU" sz="1800" dirty="0" smtClean="0"/>
              <a:t>   </a:t>
            </a:r>
            <a:r>
              <a:rPr lang="en-US" sz="1800" dirty="0" smtClean="0"/>
              <a:t>catch ( </a:t>
            </a:r>
            <a:r>
              <a:rPr lang="en-US" sz="1800" dirty="0" err="1" smtClean="0"/>
              <a:t>popOnEmpty</a:t>
            </a:r>
            <a:r>
              <a:rPr lang="en-US" sz="1800" dirty="0" smtClean="0"/>
              <a:t> ) {</a:t>
            </a:r>
          </a:p>
          <a:p>
            <a:pPr marL="0" indent="0">
              <a:lnSpc>
                <a:spcPct val="100000"/>
              </a:lnSpc>
              <a:spcBef>
                <a:spcPts val="0"/>
              </a:spcBef>
              <a:buNone/>
            </a:pPr>
            <a:r>
              <a:rPr lang="en-US" sz="1800" dirty="0" smtClean="0"/>
              <a:t>      // </a:t>
            </a:r>
            <a:r>
              <a:rPr lang="ru-RU" sz="1800" dirty="0" smtClean="0"/>
              <a:t>здесь к переменной </a:t>
            </a:r>
            <a:r>
              <a:rPr lang="en-US" sz="1800" dirty="0" smtClean="0"/>
              <a:t>stack </a:t>
            </a:r>
            <a:r>
              <a:rPr lang="ru-RU" sz="1800" dirty="0" smtClean="0"/>
              <a:t>обращаться нельзя</a:t>
            </a:r>
          </a:p>
          <a:p>
            <a:pPr marL="0" indent="0">
              <a:lnSpc>
                <a:spcPct val="100000"/>
              </a:lnSpc>
              <a:spcBef>
                <a:spcPts val="0"/>
              </a:spcBef>
              <a:buNone/>
            </a:pPr>
            <a:r>
              <a:rPr lang="ru-RU" sz="1800" dirty="0" smtClean="0"/>
              <a:t>   }</a:t>
            </a:r>
          </a:p>
          <a:p>
            <a:pPr marL="0" indent="0">
              <a:lnSpc>
                <a:spcPct val="100000"/>
              </a:lnSpc>
              <a:spcBef>
                <a:spcPts val="0"/>
              </a:spcBef>
              <a:buNone/>
            </a:pPr>
            <a:r>
              <a:rPr lang="ru-RU" sz="1800" dirty="0" smtClean="0"/>
              <a:t>   // и здесь к переменной </a:t>
            </a:r>
            <a:r>
              <a:rPr lang="en-US" sz="1800" dirty="0" smtClean="0"/>
              <a:t>stack </a:t>
            </a:r>
            <a:r>
              <a:rPr lang="ru-RU" sz="1800" dirty="0" smtClean="0"/>
              <a:t>обращаться нельзя</a:t>
            </a:r>
          </a:p>
          <a:p>
            <a:pPr marL="0" indent="0">
              <a:lnSpc>
                <a:spcPct val="100000"/>
              </a:lnSpc>
              <a:spcBef>
                <a:spcPts val="0"/>
              </a:spcBef>
              <a:buNone/>
            </a:pPr>
            <a:r>
              <a:rPr lang="ru-RU" sz="1800" dirty="0" smtClean="0"/>
              <a:t>   </a:t>
            </a:r>
            <a:r>
              <a:rPr lang="en-US" sz="1800" dirty="0" smtClean="0"/>
              <a:t>return 0;</a:t>
            </a:r>
          </a:p>
          <a:p>
            <a:pPr marL="0" indent="0">
              <a:lnSpc>
                <a:spcPct val="100000"/>
              </a:lnSpc>
              <a:spcBef>
                <a:spcPts val="0"/>
              </a:spcBef>
              <a:buNone/>
            </a:pPr>
            <a:r>
              <a:rPr lang="en-US" sz="1800" dirty="0" smtClean="0"/>
              <a:t>}</a:t>
            </a:r>
            <a:endParaRPr lang="ru-RU" sz="1800" dirty="0"/>
          </a:p>
        </p:txBody>
      </p:sp>
    </p:spTree>
    <p:extLst>
      <p:ext uri="{BB962C8B-B14F-4D97-AF65-F5344CB8AC3E}">
        <p14:creationId xmlns:p14="http://schemas.microsoft.com/office/powerpoint/2010/main" val="1731673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lstStyle/>
          <a:p>
            <a:pPr marL="0" indent="0">
              <a:buNone/>
            </a:pPr>
            <a:r>
              <a:rPr lang="ru-RU" dirty="0" smtClean="0"/>
              <a:t>Обратите внимание, что ключевое слово </a:t>
            </a:r>
            <a:r>
              <a:rPr lang="ru-RU" dirty="0" err="1" smtClean="0"/>
              <a:t>try</a:t>
            </a:r>
            <a:r>
              <a:rPr lang="ru-RU" dirty="0" smtClean="0"/>
              <a:t> находится перед фигурной скобкой, открывающей тело функции, а </a:t>
            </a:r>
            <a:r>
              <a:rPr lang="ru-RU" dirty="0" err="1" smtClean="0"/>
              <a:t>catch</a:t>
            </a:r>
            <a:r>
              <a:rPr lang="ru-RU" dirty="0" smtClean="0"/>
              <a:t>-обработчики перечислены после закрывающей его скобки. Как видим, код, осуществляющий нормальную обработку, находится внутри тела функции и четко отделен от кода для обработки исключений. Однако к переменным, объявленным в </a:t>
            </a:r>
            <a:r>
              <a:rPr lang="ru-RU" dirty="0" err="1" smtClean="0"/>
              <a:t>main</a:t>
            </a:r>
            <a:r>
              <a:rPr lang="ru-RU" dirty="0" smtClean="0"/>
              <a:t>(), нельзя обратиться из обработчиков исключений.</a:t>
            </a:r>
          </a:p>
          <a:p>
            <a:pPr marL="0" indent="0">
              <a:buNone/>
            </a:pPr>
            <a:r>
              <a:rPr lang="ru-RU" dirty="0" smtClean="0"/>
              <a:t>Функциональный </a:t>
            </a:r>
            <a:r>
              <a:rPr lang="ru-RU" dirty="0" err="1" smtClean="0"/>
              <a:t>try</a:t>
            </a:r>
            <a:r>
              <a:rPr lang="ru-RU" dirty="0" smtClean="0"/>
              <a:t>-блок ассоциирует группу </a:t>
            </a:r>
            <a:r>
              <a:rPr lang="ru-RU" dirty="0" err="1" smtClean="0"/>
              <a:t>catch</a:t>
            </a:r>
            <a:r>
              <a:rPr lang="ru-RU" dirty="0" smtClean="0"/>
              <a:t>-обработчиков с телом функции. Если инструкция возбуждает исключение, то поиск обработчика, способного перехватить это исключение, ведется среди тех, что идут за телом функции. Функциональные </a:t>
            </a:r>
            <a:r>
              <a:rPr lang="ru-RU" dirty="0" err="1" smtClean="0"/>
              <a:t>try</a:t>
            </a:r>
            <a:r>
              <a:rPr lang="ru-RU" dirty="0" smtClean="0"/>
              <a:t>-блоки особенно полезны в сочетании с конструкторами классов.</a:t>
            </a:r>
            <a:endParaRPr lang="ru-RU" dirty="0"/>
          </a:p>
        </p:txBody>
      </p:sp>
    </p:spTree>
    <p:extLst>
      <p:ext uri="{BB962C8B-B14F-4D97-AF65-F5344CB8AC3E}">
        <p14:creationId xmlns:p14="http://schemas.microsoft.com/office/powerpoint/2010/main" val="898455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49522"/>
          </a:xfrm>
        </p:spPr>
        <p:txBody>
          <a:bodyPr>
            <a:normAutofit fontScale="90000"/>
          </a:bodyPr>
          <a:lstStyle/>
          <a:p>
            <a:pPr algn="ctr"/>
            <a:r>
              <a:rPr lang="ru-RU" dirty="0" smtClean="0"/>
              <a:t>Перехват исключений</a:t>
            </a:r>
            <a:endParaRPr lang="ru-RU" dirty="0"/>
          </a:p>
        </p:txBody>
      </p:sp>
      <p:sp>
        <p:nvSpPr>
          <p:cNvPr id="3" name="Объект 2"/>
          <p:cNvSpPr>
            <a:spLocks noGrp="1"/>
          </p:cNvSpPr>
          <p:nvPr>
            <p:ph idx="1"/>
          </p:nvPr>
        </p:nvSpPr>
        <p:spPr>
          <a:xfrm>
            <a:off x="838200" y="947651"/>
            <a:ext cx="10515600" cy="5229312"/>
          </a:xfrm>
        </p:spPr>
        <p:txBody>
          <a:bodyPr/>
          <a:lstStyle/>
          <a:p>
            <a:pPr marL="0" indent="0">
              <a:buNone/>
            </a:pPr>
            <a:r>
              <a:rPr lang="ru-RU" dirty="0" smtClean="0"/>
              <a:t>В языке C++ исключения обрабатываются в предложениях </a:t>
            </a:r>
            <a:r>
              <a:rPr lang="ru-RU" dirty="0" err="1" smtClean="0"/>
              <a:t>catch</a:t>
            </a:r>
            <a:r>
              <a:rPr lang="ru-RU" dirty="0" smtClean="0"/>
              <a:t>. Когда какая-то инструкция внутри </a:t>
            </a:r>
            <a:r>
              <a:rPr lang="ru-RU" dirty="0" err="1" smtClean="0"/>
              <a:t>try</a:t>
            </a:r>
            <a:r>
              <a:rPr lang="ru-RU" dirty="0" smtClean="0"/>
              <a:t>-блока возбуждает исключение, то просматривается список последующих предложений </a:t>
            </a:r>
            <a:r>
              <a:rPr lang="ru-RU" dirty="0" err="1" smtClean="0"/>
              <a:t>catch</a:t>
            </a:r>
            <a:r>
              <a:rPr lang="ru-RU" dirty="0" smtClean="0"/>
              <a:t> в поисках такого, который может его обработать.</a:t>
            </a:r>
          </a:p>
          <a:p>
            <a:pPr marL="0" indent="0">
              <a:buNone/>
            </a:pPr>
            <a:r>
              <a:rPr lang="ru-RU" dirty="0" err="1" smtClean="0"/>
              <a:t>Catch</a:t>
            </a:r>
            <a:r>
              <a:rPr lang="ru-RU" dirty="0" smtClean="0"/>
              <a:t>-обработчик состоит из трех частей: ключевого слова </a:t>
            </a:r>
            <a:r>
              <a:rPr lang="ru-RU" dirty="0" err="1" smtClean="0"/>
              <a:t>catch</a:t>
            </a:r>
            <a:r>
              <a:rPr lang="ru-RU" dirty="0" smtClean="0"/>
              <a:t>, объявления одного типа или одного объекта, заключенного в круглые скобки (оно называется объявлением исключения), и составной инструкции. Если для обработки исключения выбрано некоторое </a:t>
            </a:r>
            <a:r>
              <a:rPr lang="ru-RU" dirty="0" err="1" smtClean="0"/>
              <a:t>catch</a:t>
            </a:r>
            <a:r>
              <a:rPr lang="ru-RU" dirty="0" smtClean="0"/>
              <a:t>-предложение, то выполняется эта составная инструкция. Рассмотрим </a:t>
            </a:r>
            <a:r>
              <a:rPr lang="ru-RU" dirty="0" err="1" smtClean="0"/>
              <a:t>catch</a:t>
            </a:r>
            <a:r>
              <a:rPr lang="ru-RU" dirty="0" smtClean="0"/>
              <a:t>-обработчики исключений </a:t>
            </a:r>
            <a:r>
              <a:rPr lang="ru-RU" dirty="0" err="1" smtClean="0"/>
              <a:t>pushOnFull</a:t>
            </a:r>
            <a:r>
              <a:rPr lang="ru-RU" dirty="0" smtClean="0"/>
              <a:t> и </a:t>
            </a:r>
            <a:r>
              <a:rPr lang="ru-RU" dirty="0" err="1" smtClean="0"/>
              <a:t>popOnEmpty</a:t>
            </a:r>
            <a:r>
              <a:rPr lang="ru-RU" dirty="0" smtClean="0"/>
              <a:t> в функции </a:t>
            </a:r>
            <a:r>
              <a:rPr lang="ru-RU" dirty="0" err="1" smtClean="0"/>
              <a:t>main</a:t>
            </a:r>
            <a:r>
              <a:rPr lang="ru-RU" dirty="0" smtClean="0"/>
              <a:t>() более подробно:</a:t>
            </a:r>
            <a:endParaRPr lang="ru-RU" dirty="0"/>
          </a:p>
        </p:txBody>
      </p:sp>
    </p:spTree>
    <p:extLst>
      <p:ext uri="{BB962C8B-B14F-4D97-AF65-F5344CB8AC3E}">
        <p14:creationId xmlns:p14="http://schemas.microsoft.com/office/powerpoint/2010/main" val="2776222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92500" lnSpcReduction="10000"/>
          </a:bodyPr>
          <a:lstStyle/>
          <a:p>
            <a:pPr marL="0" indent="0">
              <a:buNone/>
            </a:pPr>
            <a:r>
              <a:rPr lang="en-US" dirty="0" smtClean="0"/>
              <a:t>catch ( </a:t>
            </a:r>
            <a:r>
              <a:rPr lang="en-US" dirty="0" err="1" smtClean="0"/>
              <a:t>pushOnFull</a:t>
            </a:r>
            <a:r>
              <a:rPr lang="en-US" dirty="0" smtClean="0"/>
              <a:t> ) {</a:t>
            </a:r>
          </a:p>
          <a:p>
            <a:pPr marL="0" indent="0">
              <a:buNone/>
            </a:pPr>
            <a:r>
              <a:rPr lang="en-US" dirty="0" smtClean="0"/>
              <a:t>   </a:t>
            </a:r>
            <a:r>
              <a:rPr lang="en-US" dirty="0" err="1" smtClean="0"/>
              <a:t>cerr</a:t>
            </a:r>
            <a:r>
              <a:rPr lang="en-US" dirty="0" smtClean="0"/>
              <a:t> &lt;&lt; "trying to push value on a full stack\n";</a:t>
            </a:r>
          </a:p>
          <a:p>
            <a:pPr marL="0" indent="0">
              <a:buNone/>
            </a:pPr>
            <a:r>
              <a:rPr lang="en-US" dirty="0" smtClean="0"/>
              <a:t>   return errorCode88;</a:t>
            </a:r>
          </a:p>
          <a:p>
            <a:pPr marL="0" indent="0">
              <a:buNone/>
            </a:pPr>
            <a:r>
              <a:rPr lang="en-US" dirty="0" smtClean="0"/>
              <a:t>}</a:t>
            </a:r>
          </a:p>
          <a:p>
            <a:pPr marL="0" indent="0">
              <a:buNone/>
            </a:pPr>
            <a:r>
              <a:rPr lang="en-US" dirty="0" smtClean="0"/>
              <a:t>catch ( </a:t>
            </a:r>
            <a:r>
              <a:rPr lang="en-US" dirty="0" err="1" smtClean="0"/>
              <a:t>popOnEmpty</a:t>
            </a:r>
            <a:r>
              <a:rPr lang="en-US" dirty="0" smtClean="0"/>
              <a:t> ) {</a:t>
            </a:r>
          </a:p>
          <a:p>
            <a:pPr marL="0" indent="0">
              <a:buNone/>
            </a:pPr>
            <a:r>
              <a:rPr lang="en-US" dirty="0" smtClean="0"/>
              <a:t>   </a:t>
            </a:r>
            <a:r>
              <a:rPr lang="en-US" dirty="0" err="1" smtClean="0"/>
              <a:t>cerr</a:t>
            </a:r>
            <a:r>
              <a:rPr lang="en-US" dirty="0" smtClean="0"/>
              <a:t> &lt;&lt; "trying to pop a value on an empty stack\n";</a:t>
            </a:r>
          </a:p>
          <a:p>
            <a:pPr marL="0" indent="0">
              <a:buNone/>
            </a:pPr>
            <a:r>
              <a:rPr lang="en-US" dirty="0" smtClean="0"/>
              <a:t>   return errorCode89;</a:t>
            </a:r>
          </a:p>
          <a:p>
            <a:pPr marL="0" indent="0">
              <a:buNone/>
            </a:pPr>
            <a:r>
              <a:rPr lang="en-US" dirty="0" smtClean="0"/>
              <a:t>}</a:t>
            </a:r>
            <a:endParaRPr lang="ru-RU" dirty="0" smtClean="0"/>
          </a:p>
          <a:p>
            <a:pPr marL="0" indent="0">
              <a:buNone/>
            </a:pPr>
            <a:r>
              <a:rPr lang="ru-RU" dirty="0" err="1" smtClean="0">
                <a:solidFill>
                  <a:srgbClr val="FF0000"/>
                </a:solidFill>
              </a:rPr>
              <a:t>cin</a:t>
            </a:r>
            <a:r>
              <a:rPr lang="ru-RU" dirty="0" smtClean="0">
                <a:solidFill>
                  <a:srgbClr val="FF0000"/>
                </a:solidFill>
              </a:rPr>
              <a:t> связан со стандартным потоком ввода,</a:t>
            </a:r>
          </a:p>
          <a:p>
            <a:pPr marL="0" indent="0">
              <a:buNone/>
            </a:pPr>
            <a:r>
              <a:rPr lang="ru-RU" dirty="0" err="1" smtClean="0">
                <a:solidFill>
                  <a:srgbClr val="FF0000"/>
                </a:solidFill>
              </a:rPr>
              <a:t>cout</a:t>
            </a:r>
            <a:r>
              <a:rPr lang="ru-RU" dirty="0" smtClean="0">
                <a:solidFill>
                  <a:srgbClr val="FF0000"/>
                </a:solidFill>
              </a:rPr>
              <a:t> -- со стандартным потоком вывода,</a:t>
            </a:r>
          </a:p>
          <a:p>
            <a:pPr marL="0" indent="0">
              <a:buNone/>
            </a:pPr>
            <a:r>
              <a:rPr lang="ru-RU" dirty="0" err="1" smtClean="0">
                <a:solidFill>
                  <a:srgbClr val="FF0000"/>
                </a:solidFill>
              </a:rPr>
              <a:t>cerr</a:t>
            </a:r>
            <a:r>
              <a:rPr lang="ru-RU" dirty="0" smtClean="0">
                <a:solidFill>
                  <a:srgbClr val="FF0000"/>
                </a:solidFill>
              </a:rPr>
              <a:t> -- со стандартным потоком ошибок (</a:t>
            </a:r>
            <a:r>
              <a:rPr lang="ru-RU" dirty="0" err="1" smtClean="0">
                <a:solidFill>
                  <a:srgbClr val="FF0000"/>
                </a:solidFill>
              </a:rPr>
              <a:t>небуферизированный</a:t>
            </a:r>
            <a:r>
              <a:rPr lang="ru-RU" dirty="0" smtClean="0">
                <a:solidFill>
                  <a:srgbClr val="FF0000"/>
                </a:solidFill>
              </a:rPr>
              <a:t> вывод),</a:t>
            </a:r>
          </a:p>
          <a:p>
            <a:pPr marL="0" indent="0">
              <a:buNone/>
            </a:pPr>
            <a:r>
              <a:rPr lang="ru-RU" dirty="0" err="1" smtClean="0">
                <a:solidFill>
                  <a:srgbClr val="FF0000"/>
                </a:solidFill>
              </a:rPr>
              <a:t>clog</a:t>
            </a:r>
            <a:r>
              <a:rPr lang="ru-RU" dirty="0" smtClean="0">
                <a:solidFill>
                  <a:srgbClr val="FF0000"/>
                </a:solidFill>
              </a:rPr>
              <a:t> -- со стандартным потоком ошибок (буферизированный вывод).</a:t>
            </a:r>
            <a:endParaRPr lang="ru-RU" dirty="0">
              <a:solidFill>
                <a:srgbClr val="FF0000"/>
              </a:solidFill>
            </a:endParaRPr>
          </a:p>
        </p:txBody>
      </p:sp>
    </p:spTree>
    <p:extLst>
      <p:ext uri="{BB962C8B-B14F-4D97-AF65-F5344CB8AC3E}">
        <p14:creationId xmlns:p14="http://schemas.microsoft.com/office/powerpoint/2010/main" val="194332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92500" lnSpcReduction="10000"/>
          </a:bodyPr>
          <a:lstStyle/>
          <a:p>
            <a:pPr marL="0" indent="0">
              <a:buNone/>
            </a:pPr>
            <a:r>
              <a:rPr lang="ru-RU" dirty="0" smtClean="0"/>
              <a:t>В обоих </a:t>
            </a:r>
            <a:r>
              <a:rPr lang="ru-RU" dirty="0" err="1" smtClean="0"/>
              <a:t>catch</a:t>
            </a:r>
            <a:r>
              <a:rPr lang="ru-RU" dirty="0" smtClean="0"/>
              <a:t>-обработчиках есть объявление типа класса; в первом это </a:t>
            </a:r>
            <a:r>
              <a:rPr lang="ru-RU" dirty="0" err="1" smtClean="0"/>
              <a:t>pushOnFull</a:t>
            </a:r>
            <a:r>
              <a:rPr lang="ru-RU" dirty="0" smtClean="0"/>
              <a:t>, а во втором – </a:t>
            </a:r>
            <a:r>
              <a:rPr lang="ru-RU" dirty="0" err="1" smtClean="0"/>
              <a:t>popOnEmpty</a:t>
            </a:r>
            <a:r>
              <a:rPr lang="ru-RU" dirty="0" smtClean="0"/>
              <a:t>. Для обработки исключения выбирается тот обработчик, для которого типы в объявлении исключения и в возбужденном исключении совпадают. (Типы не обязаны совпадать точно: обработчик для базового класса подходит и для исключений с производными классами.) Например, когда функция-член </a:t>
            </a:r>
            <a:r>
              <a:rPr lang="ru-RU" dirty="0" err="1" smtClean="0"/>
              <a:t>pop</a:t>
            </a:r>
            <a:r>
              <a:rPr lang="ru-RU" dirty="0" smtClean="0"/>
              <a:t>() класса </a:t>
            </a:r>
            <a:r>
              <a:rPr lang="ru-RU" dirty="0" err="1" smtClean="0"/>
              <a:t>iStack</a:t>
            </a:r>
            <a:r>
              <a:rPr lang="ru-RU" dirty="0" smtClean="0"/>
              <a:t> возбуждает исключение </a:t>
            </a:r>
            <a:r>
              <a:rPr lang="ru-RU" dirty="0" err="1" smtClean="0"/>
              <a:t>popOnEmpty</a:t>
            </a:r>
            <a:r>
              <a:rPr lang="ru-RU" dirty="0" smtClean="0"/>
              <a:t>, то управление попадает во второй обработчик. После вывода сообщения об ошибке в </a:t>
            </a:r>
            <a:r>
              <a:rPr lang="ru-RU" dirty="0" err="1" smtClean="0"/>
              <a:t>cerr</a:t>
            </a:r>
            <a:r>
              <a:rPr lang="ru-RU" dirty="0" smtClean="0"/>
              <a:t>, функция </a:t>
            </a:r>
            <a:r>
              <a:rPr lang="ru-RU" dirty="0" err="1" smtClean="0"/>
              <a:t>main</a:t>
            </a:r>
            <a:r>
              <a:rPr lang="ru-RU" dirty="0" smtClean="0"/>
              <a:t>() возвращает код errorCode89.</a:t>
            </a:r>
          </a:p>
          <a:p>
            <a:pPr marL="0" indent="0">
              <a:buNone/>
            </a:pPr>
            <a:r>
              <a:rPr lang="ru-RU" dirty="0" smtClean="0"/>
              <a:t>А если </a:t>
            </a:r>
            <a:r>
              <a:rPr lang="ru-RU" dirty="0" err="1" smtClean="0"/>
              <a:t>catch</a:t>
            </a:r>
            <a:r>
              <a:rPr lang="ru-RU" dirty="0" smtClean="0"/>
              <a:t>-обработчики не содержат инструкции </a:t>
            </a:r>
            <a:r>
              <a:rPr lang="ru-RU" dirty="0" err="1" smtClean="0"/>
              <a:t>return</a:t>
            </a:r>
            <a:r>
              <a:rPr lang="ru-RU" dirty="0" smtClean="0"/>
              <a:t>, с какого места будет продолжено выполнение программы? После завершения обработчика выполнение возобновляется с инструкции, идущей за последним </a:t>
            </a:r>
            <a:r>
              <a:rPr lang="ru-RU" dirty="0" err="1" smtClean="0"/>
              <a:t>catch</a:t>
            </a:r>
            <a:r>
              <a:rPr lang="ru-RU" dirty="0" smtClean="0"/>
              <a:t>-обработчиком в списке. В нашем примере оно продолжается с инструкции </a:t>
            </a:r>
            <a:r>
              <a:rPr lang="ru-RU" dirty="0" err="1" smtClean="0"/>
              <a:t>return</a:t>
            </a:r>
            <a:r>
              <a:rPr lang="ru-RU" dirty="0" smtClean="0"/>
              <a:t> в функции </a:t>
            </a:r>
            <a:r>
              <a:rPr lang="ru-RU" dirty="0" err="1" smtClean="0"/>
              <a:t>main</a:t>
            </a:r>
            <a:r>
              <a:rPr lang="ru-RU" dirty="0" smtClean="0"/>
              <a:t>(). После того как </a:t>
            </a:r>
            <a:r>
              <a:rPr lang="ru-RU" dirty="0" err="1" smtClean="0"/>
              <a:t>catch</a:t>
            </a:r>
            <a:r>
              <a:rPr lang="ru-RU" dirty="0" smtClean="0"/>
              <a:t>-обработчик </a:t>
            </a:r>
            <a:r>
              <a:rPr lang="ru-RU" dirty="0" err="1" smtClean="0"/>
              <a:t>popOnEmpty</a:t>
            </a:r>
            <a:r>
              <a:rPr lang="ru-RU" dirty="0" smtClean="0"/>
              <a:t> выведет сообщение об ошибке, </a:t>
            </a:r>
            <a:r>
              <a:rPr lang="ru-RU" dirty="0" err="1" smtClean="0"/>
              <a:t>main</a:t>
            </a:r>
            <a:r>
              <a:rPr lang="ru-RU" dirty="0" smtClean="0"/>
              <a:t>() вернет 0.</a:t>
            </a:r>
            <a:endParaRPr lang="ru-RU" dirty="0"/>
          </a:p>
        </p:txBody>
      </p:sp>
    </p:spTree>
    <p:extLst>
      <p:ext uri="{BB962C8B-B14F-4D97-AF65-F5344CB8AC3E}">
        <p14:creationId xmlns:p14="http://schemas.microsoft.com/office/powerpoint/2010/main" val="2081300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465514"/>
            <a:ext cx="10515600" cy="5711449"/>
          </a:xfrm>
        </p:spPr>
        <p:txBody>
          <a:bodyPr>
            <a:normAutofit fontScale="70000" lnSpcReduction="20000"/>
          </a:bodyPr>
          <a:lstStyle/>
          <a:p>
            <a:pPr marL="0" indent="0">
              <a:lnSpc>
                <a:spcPct val="120000"/>
              </a:lnSpc>
              <a:spcBef>
                <a:spcPts val="0"/>
              </a:spcBef>
              <a:buNone/>
            </a:pPr>
            <a:r>
              <a:rPr lang="en-US" dirty="0" err="1" smtClean="0"/>
              <a:t>int</a:t>
            </a:r>
            <a:r>
              <a:rPr lang="en-US" dirty="0" smtClean="0"/>
              <a:t> main() {</a:t>
            </a:r>
          </a:p>
          <a:p>
            <a:pPr marL="0" indent="0">
              <a:lnSpc>
                <a:spcPct val="120000"/>
              </a:lnSpc>
              <a:spcBef>
                <a:spcPts val="0"/>
              </a:spcBef>
              <a:buNone/>
            </a:pPr>
            <a:r>
              <a:rPr lang="en-US" dirty="0" smtClean="0"/>
              <a:t>   </a:t>
            </a:r>
            <a:r>
              <a:rPr lang="en-US" dirty="0" err="1" smtClean="0"/>
              <a:t>iStack</a:t>
            </a:r>
            <a:r>
              <a:rPr lang="en-US" dirty="0" smtClean="0"/>
              <a:t> stack( 32 );</a:t>
            </a:r>
          </a:p>
          <a:p>
            <a:pPr marL="0" indent="0">
              <a:lnSpc>
                <a:spcPct val="120000"/>
              </a:lnSpc>
              <a:spcBef>
                <a:spcPts val="0"/>
              </a:spcBef>
              <a:buNone/>
            </a:pPr>
            <a:r>
              <a:rPr lang="en-US" dirty="0" smtClean="0"/>
              <a:t>   try {</a:t>
            </a:r>
          </a:p>
          <a:p>
            <a:pPr marL="0" indent="0">
              <a:lnSpc>
                <a:spcPct val="120000"/>
              </a:lnSpc>
              <a:spcBef>
                <a:spcPts val="0"/>
              </a:spcBef>
              <a:buNone/>
            </a:pPr>
            <a:r>
              <a:rPr lang="en-US" dirty="0" smtClean="0"/>
              <a:t>      </a:t>
            </a:r>
            <a:r>
              <a:rPr lang="en-US" dirty="0" err="1" smtClean="0"/>
              <a:t>stack.display</a:t>
            </a:r>
            <a:r>
              <a:rPr lang="en-US" dirty="0" smtClean="0"/>
              <a:t>();</a:t>
            </a:r>
          </a:p>
          <a:p>
            <a:pPr marL="0" indent="0">
              <a:lnSpc>
                <a:spcPct val="120000"/>
              </a:lnSpc>
              <a:spcBef>
                <a:spcPts val="0"/>
              </a:spcBef>
              <a:buNone/>
            </a:pPr>
            <a:r>
              <a:rPr lang="en-US" dirty="0" smtClean="0"/>
              <a:t>      for ( </a:t>
            </a:r>
            <a:r>
              <a:rPr lang="en-US" dirty="0" err="1" smtClean="0"/>
              <a:t>int</a:t>
            </a:r>
            <a:r>
              <a:rPr lang="en-US" dirty="0" smtClean="0"/>
              <a:t> x = 1; ix &lt; 51; ++ix )</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 </a:t>
            </a:r>
            <a:r>
              <a:rPr lang="ru-RU" dirty="0" smtClean="0"/>
              <a:t>то же, что и раньше</a:t>
            </a:r>
          </a:p>
          <a:p>
            <a:pPr marL="0" indent="0">
              <a:lnSpc>
                <a:spcPct val="120000"/>
              </a:lnSpc>
              <a:spcBef>
                <a:spcPts val="0"/>
              </a:spcBef>
              <a:buNone/>
            </a:pPr>
            <a:r>
              <a:rPr lang="ru-RU" dirty="0" smtClean="0"/>
              <a:t>      }</a:t>
            </a:r>
          </a:p>
          <a:p>
            <a:pPr marL="0" indent="0">
              <a:lnSpc>
                <a:spcPct val="120000"/>
              </a:lnSpc>
              <a:spcBef>
                <a:spcPts val="0"/>
              </a:spcBef>
              <a:buNone/>
            </a:pPr>
            <a:r>
              <a:rPr lang="ru-RU" dirty="0" smtClean="0"/>
              <a:t>   }</a:t>
            </a:r>
          </a:p>
          <a:p>
            <a:pPr marL="0" indent="0">
              <a:lnSpc>
                <a:spcPct val="120000"/>
              </a:lnSpc>
              <a:spcBef>
                <a:spcPts val="0"/>
              </a:spcBef>
              <a:buNone/>
            </a:pPr>
            <a:r>
              <a:rPr lang="ru-RU" dirty="0" smtClean="0"/>
              <a:t>   </a:t>
            </a:r>
            <a:r>
              <a:rPr lang="en-US" dirty="0" smtClean="0"/>
              <a:t>catch ( </a:t>
            </a:r>
            <a:r>
              <a:rPr lang="en-US" dirty="0" err="1" smtClean="0"/>
              <a:t>pushOnFull</a:t>
            </a:r>
            <a:r>
              <a:rPr lang="en-US" dirty="0" smtClean="0"/>
              <a:t> ) {</a:t>
            </a:r>
          </a:p>
          <a:p>
            <a:pPr marL="0" indent="0">
              <a:lnSpc>
                <a:spcPct val="120000"/>
              </a:lnSpc>
              <a:spcBef>
                <a:spcPts val="0"/>
              </a:spcBef>
              <a:buNone/>
            </a:pPr>
            <a:r>
              <a:rPr lang="en-US" dirty="0" smtClean="0"/>
              <a:t>      </a:t>
            </a:r>
            <a:r>
              <a:rPr lang="en-US" dirty="0" err="1" smtClean="0"/>
              <a:t>cerr</a:t>
            </a:r>
            <a:r>
              <a:rPr lang="en-US" dirty="0" smtClean="0"/>
              <a:t> &lt;&lt; "trying to push value on a full stack\n";</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catch ( </a:t>
            </a:r>
            <a:r>
              <a:rPr lang="en-US" dirty="0" err="1" smtClean="0"/>
              <a:t>popOnEmpty</a:t>
            </a:r>
            <a:r>
              <a:rPr lang="en-US" dirty="0" smtClean="0"/>
              <a:t> ) {</a:t>
            </a:r>
          </a:p>
          <a:p>
            <a:pPr marL="0" indent="0">
              <a:lnSpc>
                <a:spcPct val="120000"/>
              </a:lnSpc>
              <a:spcBef>
                <a:spcPts val="0"/>
              </a:spcBef>
              <a:buNone/>
            </a:pPr>
            <a:r>
              <a:rPr lang="en-US" dirty="0" smtClean="0"/>
              <a:t>      </a:t>
            </a:r>
            <a:r>
              <a:rPr lang="en-US" dirty="0" err="1" smtClean="0"/>
              <a:t>cerr</a:t>
            </a:r>
            <a:r>
              <a:rPr lang="en-US" dirty="0" smtClean="0"/>
              <a:t> &lt;&lt; "trying to pop a value on an empty stack\n";</a:t>
            </a:r>
          </a:p>
          <a:p>
            <a:pPr marL="0" indent="0">
              <a:lnSpc>
                <a:spcPct val="120000"/>
              </a:lnSpc>
              <a:spcBef>
                <a:spcPts val="0"/>
              </a:spcBef>
              <a:buNone/>
            </a:pPr>
            <a:r>
              <a:rPr lang="en-US" dirty="0" smtClean="0"/>
              <a:t>   }</a:t>
            </a:r>
          </a:p>
          <a:p>
            <a:pPr marL="0" indent="0">
              <a:lnSpc>
                <a:spcPct val="120000"/>
              </a:lnSpc>
              <a:spcBef>
                <a:spcPts val="0"/>
              </a:spcBef>
              <a:buNone/>
            </a:pPr>
            <a:r>
              <a:rPr lang="en-US" dirty="0" smtClean="0"/>
              <a:t>   // </a:t>
            </a:r>
            <a:r>
              <a:rPr lang="ru-RU" dirty="0" smtClean="0"/>
              <a:t>исполнение продолжается отсюда</a:t>
            </a:r>
          </a:p>
          <a:p>
            <a:pPr marL="0" indent="0">
              <a:lnSpc>
                <a:spcPct val="120000"/>
              </a:lnSpc>
              <a:spcBef>
                <a:spcPts val="0"/>
              </a:spcBef>
              <a:buNone/>
            </a:pPr>
            <a:r>
              <a:rPr lang="ru-RU" dirty="0" smtClean="0"/>
              <a:t>   </a:t>
            </a:r>
            <a:r>
              <a:rPr lang="en-US" dirty="0" smtClean="0"/>
              <a:t>return 0;</a:t>
            </a:r>
          </a:p>
          <a:p>
            <a:pPr marL="0" indent="0">
              <a:lnSpc>
                <a:spcPct val="120000"/>
              </a:lnSpc>
              <a:spcBef>
                <a:spcPts val="0"/>
              </a:spcBef>
              <a:buNone/>
            </a:pPr>
            <a:r>
              <a:rPr lang="en-US" dirty="0" smtClean="0"/>
              <a:t>}</a:t>
            </a:r>
            <a:endParaRPr lang="ru-RU" dirty="0"/>
          </a:p>
        </p:txBody>
      </p:sp>
    </p:spTree>
    <p:extLst>
      <p:ext uri="{BB962C8B-B14F-4D97-AF65-F5344CB8AC3E}">
        <p14:creationId xmlns:p14="http://schemas.microsoft.com/office/powerpoint/2010/main" val="3208028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r>
              <a:rPr lang="ru-RU" dirty="0" smtClean="0"/>
              <a:t>Говорят, что механизм обработки исключений в C++ невозвратный: после того как исключение обработано, управление не возобновляется с того места, где оно было возбуждено. В нашем примере управление не возвращается в функцию-член </a:t>
            </a:r>
            <a:r>
              <a:rPr lang="ru-RU" dirty="0" err="1" smtClean="0"/>
              <a:t>pop</a:t>
            </a:r>
            <a:r>
              <a:rPr lang="ru-RU" dirty="0" smtClean="0"/>
              <a:t>(), возбудившую исключение.</a:t>
            </a:r>
            <a:endParaRPr lang="ru-RU" dirty="0"/>
          </a:p>
        </p:txBody>
      </p:sp>
    </p:spTree>
    <p:extLst>
      <p:ext uri="{BB962C8B-B14F-4D97-AF65-F5344CB8AC3E}">
        <p14:creationId xmlns:p14="http://schemas.microsoft.com/office/powerpoint/2010/main" val="1507966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6024"/>
          </a:xfrm>
        </p:spPr>
        <p:txBody>
          <a:bodyPr>
            <a:normAutofit fontScale="90000"/>
          </a:bodyPr>
          <a:lstStyle/>
          <a:p>
            <a:r>
              <a:rPr lang="ru-RU" dirty="0" smtClean="0"/>
              <a:t>Объекты-исключения </a:t>
            </a:r>
            <a:endParaRPr lang="ru-RU" dirty="0"/>
          </a:p>
        </p:txBody>
      </p:sp>
      <p:sp>
        <p:nvSpPr>
          <p:cNvPr id="3" name="Объект 2"/>
          <p:cNvSpPr>
            <a:spLocks noGrp="1"/>
          </p:cNvSpPr>
          <p:nvPr>
            <p:ph idx="1"/>
          </p:nvPr>
        </p:nvSpPr>
        <p:spPr>
          <a:xfrm>
            <a:off x="838200" y="881150"/>
            <a:ext cx="10515600" cy="5295813"/>
          </a:xfrm>
        </p:spPr>
        <p:txBody>
          <a:bodyPr>
            <a:normAutofit lnSpcReduction="10000"/>
          </a:bodyPr>
          <a:lstStyle/>
          <a:p>
            <a:pPr marL="0" indent="0">
              <a:buNone/>
            </a:pPr>
            <a:r>
              <a:rPr lang="ru-RU" dirty="0" smtClean="0"/>
              <a:t>Объявлением исключения в </a:t>
            </a:r>
            <a:r>
              <a:rPr lang="ru-RU" dirty="0" err="1" smtClean="0"/>
              <a:t>catch</a:t>
            </a:r>
            <a:r>
              <a:rPr lang="ru-RU" dirty="0" smtClean="0"/>
              <a:t>-обработчике могут быть объявления типа или объекта. В каких случаях это следует делать? Тогда, когда необходимо получить значение или как-то манипулировать объектом, созданным в выражении </a:t>
            </a:r>
            <a:r>
              <a:rPr lang="ru-RU" dirty="0" err="1" smtClean="0"/>
              <a:t>throw</a:t>
            </a:r>
            <a:r>
              <a:rPr lang="ru-RU" dirty="0" smtClean="0"/>
              <a:t>. Если классы исключений спроектированы так, что в объектах-исключениях при возбуждении сохраняется некоторая информация и если в объявлении исключения фигурирует такой объект, то инструкции внутри </a:t>
            </a:r>
            <a:r>
              <a:rPr lang="ru-RU" dirty="0" err="1" smtClean="0"/>
              <a:t>catch</a:t>
            </a:r>
            <a:r>
              <a:rPr lang="ru-RU" dirty="0" smtClean="0"/>
              <a:t>-обработчика могут обращаться к информации, сохраненной в объекте выражением </a:t>
            </a:r>
            <a:r>
              <a:rPr lang="ru-RU" dirty="0" err="1" smtClean="0"/>
              <a:t>throw</a:t>
            </a:r>
            <a:r>
              <a:rPr lang="ru-RU" dirty="0" smtClean="0"/>
              <a:t>.</a:t>
            </a:r>
          </a:p>
          <a:p>
            <a:pPr marL="0" indent="0">
              <a:buNone/>
            </a:pPr>
            <a:r>
              <a:rPr lang="ru-RU" dirty="0" smtClean="0"/>
              <a:t>Изменим реализацию класса исключения </a:t>
            </a:r>
            <a:r>
              <a:rPr lang="ru-RU" dirty="0" err="1" smtClean="0"/>
              <a:t>pushOnFull</a:t>
            </a:r>
            <a:r>
              <a:rPr lang="ru-RU" dirty="0" smtClean="0"/>
              <a:t>, сохранив в объекте-исключении то значение, которое не удалось поместить в стек. </a:t>
            </a:r>
            <a:r>
              <a:rPr lang="ru-RU" dirty="0" err="1" smtClean="0"/>
              <a:t>Catch</a:t>
            </a:r>
            <a:r>
              <a:rPr lang="ru-RU" dirty="0" smtClean="0"/>
              <a:t>-обработчик, сообщая об ошибке, теперь будет выводить его в </a:t>
            </a:r>
            <a:r>
              <a:rPr lang="ru-RU" dirty="0" err="1" smtClean="0"/>
              <a:t>cerr</a:t>
            </a:r>
            <a:r>
              <a:rPr lang="ru-RU" dirty="0" smtClean="0"/>
              <a:t>. </a:t>
            </a:r>
            <a:r>
              <a:rPr lang="ru-RU" dirty="0" smtClean="0">
                <a:solidFill>
                  <a:srgbClr val="FF0000"/>
                </a:solidFill>
              </a:rPr>
              <a:t>Для этого мы сначала модифицируем определение типа класса </a:t>
            </a:r>
            <a:r>
              <a:rPr lang="ru-RU" dirty="0" err="1" smtClean="0">
                <a:solidFill>
                  <a:srgbClr val="FF0000"/>
                </a:solidFill>
              </a:rPr>
              <a:t>pushOnFull</a:t>
            </a:r>
            <a:r>
              <a:rPr lang="ru-RU" dirty="0" smtClean="0">
                <a:solidFill>
                  <a:srgbClr val="FF0000"/>
                </a:solidFill>
              </a:rPr>
              <a:t> следующим образом:</a:t>
            </a:r>
            <a:endParaRPr lang="ru-RU" dirty="0">
              <a:solidFill>
                <a:srgbClr val="FF0000"/>
              </a:solidFill>
            </a:endParaRPr>
          </a:p>
        </p:txBody>
      </p:sp>
    </p:spTree>
    <p:extLst>
      <p:ext uri="{BB962C8B-B14F-4D97-AF65-F5344CB8AC3E}">
        <p14:creationId xmlns:p14="http://schemas.microsoft.com/office/powerpoint/2010/main" val="3775699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lstStyle/>
          <a:p>
            <a:pPr marL="0" indent="0">
              <a:buNone/>
            </a:pPr>
            <a:r>
              <a:rPr lang="ru-RU" dirty="0" smtClean="0"/>
              <a:t>// новый класс исключения:</a:t>
            </a:r>
          </a:p>
          <a:p>
            <a:pPr marL="0" indent="0">
              <a:buNone/>
            </a:pPr>
            <a:r>
              <a:rPr lang="ru-RU" dirty="0" smtClean="0"/>
              <a:t>// он сохраняет значение, которое не удалось поместить в стек</a:t>
            </a:r>
          </a:p>
          <a:p>
            <a:pPr marL="0" indent="0">
              <a:buNone/>
            </a:pPr>
            <a:r>
              <a:rPr lang="en-US" dirty="0" smtClean="0"/>
              <a:t>class </a:t>
            </a:r>
            <a:r>
              <a:rPr lang="en-US" dirty="0" err="1" smtClean="0"/>
              <a:t>pushOnFull</a:t>
            </a:r>
            <a:r>
              <a:rPr lang="en-US" dirty="0" smtClean="0"/>
              <a:t> {</a:t>
            </a:r>
          </a:p>
          <a:p>
            <a:pPr marL="0" indent="0">
              <a:buNone/>
            </a:pPr>
            <a:r>
              <a:rPr lang="en-US" dirty="0" smtClean="0"/>
              <a:t>public:</a:t>
            </a:r>
          </a:p>
          <a:p>
            <a:pPr marL="0" indent="0">
              <a:buNone/>
            </a:pPr>
            <a:r>
              <a:rPr lang="en-US" dirty="0" smtClean="0"/>
              <a:t>   </a:t>
            </a:r>
            <a:r>
              <a:rPr lang="en-US" dirty="0" err="1" smtClean="0"/>
              <a:t>pushOnFull</a:t>
            </a:r>
            <a:r>
              <a:rPr lang="en-US" dirty="0" smtClean="0"/>
              <a:t>( </a:t>
            </a:r>
            <a:r>
              <a:rPr lang="en-US" dirty="0" err="1" smtClean="0"/>
              <a:t>int</a:t>
            </a:r>
            <a:r>
              <a:rPr lang="en-US" dirty="0" smtClean="0"/>
              <a:t> </a:t>
            </a:r>
            <a:r>
              <a:rPr lang="en-US" dirty="0" err="1" smtClean="0"/>
              <a:t>i</a:t>
            </a:r>
            <a:r>
              <a:rPr lang="en-US" dirty="0" smtClean="0"/>
              <a:t> ) : _value( </a:t>
            </a:r>
            <a:r>
              <a:rPr lang="en-US" dirty="0" err="1" smtClean="0"/>
              <a:t>i</a:t>
            </a:r>
            <a:r>
              <a:rPr lang="en-US" dirty="0" smtClean="0"/>
              <a:t> ) { }</a:t>
            </a:r>
          </a:p>
          <a:p>
            <a:pPr marL="0" indent="0">
              <a:buNone/>
            </a:pPr>
            <a:r>
              <a:rPr lang="en-US" dirty="0" smtClean="0"/>
              <a:t>   </a:t>
            </a:r>
            <a:r>
              <a:rPr lang="en-US" dirty="0" err="1" smtClean="0"/>
              <a:t>int</a:t>
            </a:r>
            <a:r>
              <a:rPr lang="en-US" dirty="0" smtClean="0"/>
              <a:t> value { return _value; }</a:t>
            </a:r>
          </a:p>
          <a:p>
            <a:pPr marL="0" indent="0">
              <a:buNone/>
            </a:pPr>
            <a:r>
              <a:rPr lang="en-US" dirty="0" smtClean="0"/>
              <a:t>private:</a:t>
            </a:r>
          </a:p>
          <a:p>
            <a:pPr marL="0" indent="0">
              <a:buNone/>
            </a:pPr>
            <a:r>
              <a:rPr lang="en-US" dirty="0" smtClean="0"/>
              <a:t>   </a:t>
            </a:r>
            <a:r>
              <a:rPr lang="en-US" dirty="0" err="1" smtClean="0"/>
              <a:t>int</a:t>
            </a:r>
            <a:r>
              <a:rPr lang="en-US" dirty="0" smtClean="0"/>
              <a:t> _value;</a:t>
            </a:r>
          </a:p>
          <a:p>
            <a:pPr marL="0" indent="0">
              <a:buNone/>
            </a:pPr>
            <a:r>
              <a:rPr lang="en-US" dirty="0" smtClean="0"/>
              <a:t>};</a:t>
            </a:r>
            <a:endParaRPr lang="ru-RU" dirty="0"/>
          </a:p>
        </p:txBody>
      </p:sp>
    </p:spTree>
    <p:extLst>
      <p:ext uri="{BB962C8B-B14F-4D97-AF65-F5344CB8AC3E}">
        <p14:creationId xmlns:p14="http://schemas.microsoft.com/office/powerpoint/2010/main" val="390650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15142"/>
            <a:ext cx="10515600" cy="5561821"/>
          </a:xfrm>
        </p:spPr>
        <p:txBody>
          <a:bodyPr>
            <a:normAutofit fontScale="92500" lnSpcReduction="10000"/>
          </a:bodyPr>
          <a:lstStyle/>
          <a:p>
            <a:pPr marL="0" indent="0">
              <a:buNone/>
            </a:pPr>
            <a:r>
              <a:rPr lang="ru-RU" dirty="0" smtClean="0"/>
              <a:t>Новый закрытый член _</a:t>
            </a:r>
            <a:r>
              <a:rPr lang="ru-RU" dirty="0" err="1" smtClean="0"/>
              <a:t>value</a:t>
            </a:r>
            <a:r>
              <a:rPr lang="ru-RU" dirty="0" smtClean="0"/>
              <a:t> содержит число, которое не удалось поместить в стек. Конструктор принимает значение типа </a:t>
            </a:r>
            <a:r>
              <a:rPr lang="ru-RU" dirty="0" err="1" smtClean="0"/>
              <a:t>int</a:t>
            </a:r>
            <a:r>
              <a:rPr lang="ru-RU" dirty="0" smtClean="0"/>
              <a:t> и сохраняет его в члене _</a:t>
            </a:r>
            <a:r>
              <a:rPr lang="ru-RU" dirty="0" err="1" smtClean="0"/>
              <a:t>data</a:t>
            </a:r>
            <a:r>
              <a:rPr lang="ru-RU" dirty="0" smtClean="0"/>
              <a:t>. Вот как вызывается этот конструктор для сохранения значения из выражения </a:t>
            </a:r>
            <a:r>
              <a:rPr lang="ru-RU" dirty="0" err="1" smtClean="0"/>
              <a:t>throw</a:t>
            </a:r>
            <a:r>
              <a:rPr lang="ru-RU" dirty="0" smtClean="0"/>
              <a:t>:</a:t>
            </a:r>
          </a:p>
          <a:p>
            <a:pPr marL="0" indent="0">
              <a:buNone/>
            </a:pPr>
            <a:endParaRPr lang="ru-RU" dirty="0" smtClean="0"/>
          </a:p>
          <a:p>
            <a:pPr marL="0" indent="0">
              <a:buNone/>
            </a:pPr>
            <a:r>
              <a:rPr lang="ru-RU" dirty="0" err="1" smtClean="0"/>
              <a:t>void</a:t>
            </a:r>
            <a:r>
              <a:rPr lang="ru-RU" dirty="0" smtClean="0"/>
              <a:t> </a:t>
            </a:r>
            <a:r>
              <a:rPr lang="ru-RU" dirty="0" err="1" smtClean="0"/>
              <a:t>iStack</a:t>
            </a:r>
            <a:r>
              <a:rPr lang="ru-RU" dirty="0" smtClean="0"/>
              <a:t>::</a:t>
            </a:r>
            <a:r>
              <a:rPr lang="ru-RU" dirty="0" err="1" smtClean="0"/>
              <a:t>push</a:t>
            </a:r>
            <a:r>
              <a:rPr lang="ru-RU" dirty="0" smtClean="0"/>
              <a:t>( </a:t>
            </a:r>
            <a:r>
              <a:rPr lang="ru-RU" dirty="0" err="1" smtClean="0"/>
              <a:t>int</a:t>
            </a:r>
            <a:r>
              <a:rPr lang="ru-RU" dirty="0" smtClean="0"/>
              <a:t> </a:t>
            </a:r>
            <a:r>
              <a:rPr lang="ru-RU" dirty="0" err="1" smtClean="0"/>
              <a:t>value</a:t>
            </a:r>
            <a:r>
              <a:rPr lang="ru-RU" dirty="0" smtClean="0"/>
              <a:t> )</a:t>
            </a:r>
          </a:p>
          <a:p>
            <a:pPr marL="0" indent="0">
              <a:buNone/>
            </a:pPr>
            <a:r>
              <a:rPr lang="ru-RU" dirty="0" smtClean="0"/>
              <a:t>{</a:t>
            </a:r>
          </a:p>
          <a:p>
            <a:pPr marL="0" indent="0">
              <a:buNone/>
            </a:pPr>
            <a:r>
              <a:rPr lang="ru-RU" dirty="0" smtClean="0"/>
              <a:t>   </a:t>
            </a:r>
            <a:r>
              <a:rPr lang="ru-RU" dirty="0" err="1" smtClean="0"/>
              <a:t>if</a:t>
            </a:r>
            <a:r>
              <a:rPr lang="ru-RU" dirty="0" smtClean="0"/>
              <a:t> ( </a:t>
            </a:r>
            <a:r>
              <a:rPr lang="ru-RU" dirty="0" err="1" smtClean="0"/>
              <a:t>full</a:t>
            </a:r>
            <a:r>
              <a:rPr lang="ru-RU" dirty="0" smtClean="0"/>
              <a:t>() )</a:t>
            </a:r>
          </a:p>
          <a:p>
            <a:pPr marL="0" indent="0">
              <a:buNone/>
            </a:pPr>
            <a:r>
              <a:rPr lang="ru-RU" dirty="0" smtClean="0"/>
              <a:t>      // значение, сохраняемое в объекте-исключении</a:t>
            </a:r>
          </a:p>
          <a:p>
            <a:pPr marL="0" indent="0">
              <a:buNone/>
            </a:pPr>
            <a:r>
              <a:rPr lang="ru-RU" dirty="0" smtClean="0"/>
              <a:t>      </a:t>
            </a:r>
            <a:r>
              <a:rPr lang="ru-RU" dirty="0" err="1" smtClean="0"/>
              <a:t>throw</a:t>
            </a:r>
            <a:r>
              <a:rPr lang="ru-RU" dirty="0" smtClean="0"/>
              <a:t> </a:t>
            </a:r>
            <a:r>
              <a:rPr lang="ru-RU" dirty="0" err="1" smtClean="0"/>
              <a:t>pushOnFull</a:t>
            </a:r>
            <a:r>
              <a:rPr lang="ru-RU" dirty="0" smtClean="0"/>
              <a:t>( </a:t>
            </a:r>
            <a:r>
              <a:rPr lang="ru-RU" dirty="0" err="1" smtClean="0"/>
              <a:t>value</a:t>
            </a:r>
            <a:r>
              <a:rPr lang="ru-RU" dirty="0" smtClean="0"/>
              <a:t> );</a:t>
            </a:r>
          </a:p>
          <a:p>
            <a:pPr marL="0" indent="0">
              <a:buNone/>
            </a:pPr>
            <a:endParaRPr lang="ru-RU" dirty="0" smtClean="0"/>
          </a:p>
          <a:p>
            <a:pPr marL="0" indent="0">
              <a:buNone/>
            </a:pPr>
            <a:r>
              <a:rPr lang="ru-RU" dirty="0" smtClean="0"/>
              <a:t>   // ...</a:t>
            </a:r>
          </a:p>
          <a:p>
            <a:pPr marL="0" indent="0">
              <a:buNone/>
            </a:pPr>
            <a:r>
              <a:rPr lang="ru-RU" dirty="0" smtClean="0"/>
              <a:t>}</a:t>
            </a:r>
            <a:endParaRPr lang="ru-RU" dirty="0"/>
          </a:p>
        </p:txBody>
      </p:sp>
    </p:spTree>
    <p:extLst>
      <p:ext uri="{BB962C8B-B14F-4D97-AF65-F5344CB8AC3E}">
        <p14:creationId xmlns:p14="http://schemas.microsoft.com/office/powerpoint/2010/main" val="2481724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lstStyle/>
          <a:p>
            <a:pPr marL="0" indent="0">
              <a:buNone/>
            </a:pPr>
            <a:r>
              <a:rPr lang="ru-RU" dirty="0" smtClean="0"/>
              <a:t>У класса </a:t>
            </a:r>
            <a:r>
              <a:rPr lang="ru-RU" dirty="0" err="1" smtClean="0"/>
              <a:t>pushOnFull</a:t>
            </a:r>
            <a:r>
              <a:rPr lang="ru-RU" dirty="0" smtClean="0"/>
              <a:t> появилась также новая функция-член </a:t>
            </a:r>
            <a:r>
              <a:rPr lang="ru-RU" dirty="0" err="1" smtClean="0"/>
              <a:t>value</a:t>
            </a:r>
            <a:r>
              <a:rPr lang="ru-RU" dirty="0" smtClean="0"/>
              <a:t>(), которую можно использовать в </a:t>
            </a:r>
            <a:r>
              <a:rPr lang="ru-RU" dirty="0" err="1" smtClean="0"/>
              <a:t>catch</a:t>
            </a:r>
            <a:r>
              <a:rPr lang="ru-RU" dirty="0" smtClean="0"/>
              <a:t>-обработчике для вывода хранящегося в объекте-исключении значения:</a:t>
            </a:r>
          </a:p>
          <a:p>
            <a:pPr marL="0" indent="0">
              <a:buNone/>
            </a:pPr>
            <a:endParaRPr lang="ru-RU" dirty="0" smtClean="0"/>
          </a:p>
          <a:p>
            <a:pPr marL="0" indent="0">
              <a:buNone/>
            </a:pPr>
            <a:r>
              <a:rPr lang="ru-RU" dirty="0" err="1" smtClean="0"/>
              <a:t>catch</a:t>
            </a:r>
            <a:r>
              <a:rPr lang="ru-RU" dirty="0" smtClean="0"/>
              <a:t> ( </a:t>
            </a:r>
            <a:r>
              <a:rPr lang="ru-RU" dirty="0" err="1" smtClean="0"/>
              <a:t>pushOnFull</a:t>
            </a:r>
            <a:r>
              <a:rPr lang="ru-RU" dirty="0" smtClean="0"/>
              <a:t> </a:t>
            </a:r>
            <a:r>
              <a:rPr lang="ru-RU" dirty="0" err="1" smtClean="0"/>
              <a:t>eObj</a:t>
            </a:r>
            <a:r>
              <a:rPr lang="ru-RU" dirty="0" smtClean="0"/>
              <a:t> ) {</a:t>
            </a:r>
          </a:p>
          <a:p>
            <a:pPr marL="0" indent="0">
              <a:buNone/>
            </a:pPr>
            <a:r>
              <a:rPr lang="ru-RU" dirty="0" smtClean="0"/>
              <a:t>   </a:t>
            </a:r>
            <a:r>
              <a:rPr lang="ru-RU" dirty="0" err="1" smtClean="0"/>
              <a:t>cerr</a:t>
            </a:r>
            <a:r>
              <a:rPr lang="ru-RU" dirty="0" smtClean="0"/>
              <a:t> &lt;&lt; "</a:t>
            </a:r>
            <a:r>
              <a:rPr lang="ru-RU" dirty="0" err="1" smtClean="0"/>
              <a:t>trying</a:t>
            </a:r>
            <a:r>
              <a:rPr lang="ru-RU" dirty="0" smtClean="0"/>
              <a:t> </a:t>
            </a:r>
            <a:r>
              <a:rPr lang="ru-RU" dirty="0" err="1" smtClean="0"/>
              <a:t>to</a:t>
            </a:r>
            <a:r>
              <a:rPr lang="ru-RU" dirty="0" smtClean="0"/>
              <a:t> </a:t>
            </a:r>
            <a:r>
              <a:rPr lang="ru-RU" dirty="0" err="1" smtClean="0"/>
              <a:t>push</a:t>
            </a:r>
            <a:r>
              <a:rPr lang="ru-RU" dirty="0" smtClean="0"/>
              <a:t> </a:t>
            </a:r>
            <a:r>
              <a:rPr lang="ru-RU" dirty="0" err="1" smtClean="0"/>
              <a:t>value</a:t>
            </a:r>
            <a:r>
              <a:rPr lang="ru-RU" dirty="0" smtClean="0"/>
              <a:t> "</a:t>
            </a:r>
            <a:r>
              <a:rPr lang="ru-RU" dirty="0" smtClean="0"/>
              <a:t> &lt;&lt; </a:t>
            </a:r>
            <a:r>
              <a:rPr lang="ru-RU" dirty="0" err="1" smtClean="0"/>
              <a:t>eObj.value</a:t>
            </a:r>
            <a:r>
              <a:rPr lang="ru-RU" dirty="0" smtClean="0"/>
              <a:t>()</a:t>
            </a:r>
          </a:p>
          <a:p>
            <a:pPr marL="0" indent="0">
              <a:buNone/>
            </a:pPr>
            <a:r>
              <a:rPr lang="ru-RU" dirty="0" smtClean="0"/>
              <a:t>        &lt;&lt; "</a:t>
            </a:r>
            <a:r>
              <a:rPr lang="ru-RU" dirty="0" err="1" smtClean="0"/>
              <a:t>on</a:t>
            </a:r>
            <a:r>
              <a:rPr lang="ru-RU" dirty="0" smtClean="0"/>
              <a:t> a </a:t>
            </a:r>
            <a:r>
              <a:rPr lang="ru-RU" dirty="0" err="1" smtClean="0"/>
              <a:t>full</a:t>
            </a:r>
            <a:r>
              <a:rPr lang="ru-RU" dirty="0" smtClean="0"/>
              <a:t> </a:t>
            </a:r>
            <a:r>
              <a:rPr lang="ru-RU" dirty="0" err="1" smtClean="0"/>
              <a:t>stack</a:t>
            </a:r>
            <a:r>
              <a:rPr lang="ru-RU" dirty="0" smtClean="0"/>
              <a:t>\n";</a:t>
            </a:r>
          </a:p>
          <a:p>
            <a:pPr marL="0" indent="0">
              <a:buNone/>
            </a:pPr>
            <a:r>
              <a:rPr lang="ru-RU" dirty="0" smtClean="0"/>
              <a:t>}</a:t>
            </a:r>
          </a:p>
          <a:p>
            <a:pPr marL="0" indent="0">
              <a:buNone/>
            </a:pPr>
            <a:r>
              <a:rPr lang="ru-RU" dirty="0" smtClean="0"/>
              <a:t>Обратите внимание, что в объявлении исключения в </a:t>
            </a:r>
            <a:r>
              <a:rPr lang="ru-RU" dirty="0" err="1" smtClean="0"/>
              <a:t>catch</a:t>
            </a:r>
            <a:r>
              <a:rPr lang="ru-RU" dirty="0" smtClean="0"/>
              <a:t>-обработчике фигурирует объект </a:t>
            </a:r>
            <a:r>
              <a:rPr lang="ru-RU" dirty="0" err="1" smtClean="0"/>
              <a:t>eObj</a:t>
            </a:r>
            <a:r>
              <a:rPr lang="ru-RU" dirty="0" smtClean="0"/>
              <a:t>, с помощью которого вызывается функция-член </a:t>
            </a:r>
            <a:r>
              <a:rPr lang="ru-RU" dirty="0" err="1" smtClean="0"/>
              <a:t>value</a:t>
            </a:r>
            <a:r>
              <a:rPr lang="ru-RU" dirty="0" smtClean="0"/>
              <a:t>() класса </a:t>
            </a:r>
            <a:r>
              <a:rPr lang="ru-RU" dirty="0" err="1" smtClean="0"/>
              <a:t>pushOnFull</a:t>
            </a:r>
            <a:r>
              <a:rPr lang="ru-RU" dirty="0" smtClean="0"/>
              <a:t>.</a:t>
            </a:r>
            <a:endParaRPr lang="ru-RU" dirty="0"/>
          </a:p>
        </p:txBody>
      </p:sp>
    </p:spTree>
    <p:extLst>
      <p:ext uri="{BB962C8B-B14F-4D97-AF65-F5344CB8AC3E}">
        <p14:creationId xmlns:p14="http://schemas.microsoft.com/office/powerpoint/2010/main" val="428109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85000" lnSpcReduction="20000"/>
          </a:bodyPr>
          <a:lstStyle/>
          <a:p>
            <a:pPr marL="0" indent="0">
              <a:buNone/>
            </a:pPr>
            <a:r>
              <a:rPr lang="ru-RU" dirty="0" smtClean="0"/>
              <a:t>Объект-исключение всегда создается в точке возбуждения, даже если выражение </a:t>
            </a:r>
            <a:r>
              <a:rPr lang="en-US" dirty="0" smtClean="0"/>
              <a:t>throw – </a:t>
            </a:r>
            <a:r>
              <a:rPr lang="ru-RU" dirty="0" smtClean="0"/>
              <a:t>это не вызов конструктора и, на первый взгляд, не должно создавать объекта.</a:t>
            </a:r>
          </a:p>
          <a:p>
            <a:pPr marL="0" indent="0">
              <a:buNone/>
            </a:pPr>
            <a:r>
              <a:rPr lang="ru-RU" dirty="0" smtClean="0"/>
              <a:t>Например:</a:t>
            </a:r>
          </a:p>
          <a:p>
            <a:pPr marL="0" indent="0">
              <a:buNone/>
            </a:pPr>
            <a:endParaRPr lang="ru-RU" dirty="0" smtClean="0"/>
          </a:p>
          <a:p>
            <a:pPr marL="0" indent="0">
              <a:buNone/>
            </a:pPr>
            <a:r>
              <a:rPr lang="en-US" dirty="0" err="1" smtClean="0"/>
              <a:t>enum</a:t>
            </a:r>
            <a:r>
              <a:rPr lang="en-US" dirty="0" smtClean="0"/>
              <a:t> </a:t>
            </a:r>
            <a:r>
              <a:rPr lang="en-US" dirty="0" err="1" smtClean="0"/>
              <a:t>EHstate</a:t>
            </a:r>
            <a:r>
              <a:rPr lang="en-US" dirty="0" smtClean="0"/>
              <a:t> { </a:t>
            </a:r>
            <a:r>
              <a:rPr lang="en-US" dirty="0" err="1" smtClean="0"/>
              <a:t>noErr</a:t>
            </a:r>
            <a:r>
              <a:rPr lang="en-US" dirty="0" smtClean="0"/>
              <a:t>, </a:t>
            </a:r>
            <a:r>
              <a:rPr lang="en-US" dirty="0" err="1" smtClean="0"/>
              <a:t>zeroOp</a:t>
            </a:r>
            <a:r>
              <a:rPr lang="en-US" dirty="0" smtClean="0"/>
              <a:t>, </a:t>
            </a:r>
            <a:r>
              <a:rPr lang="en-US" dirty="0" err="1" smtClean="0"/>
              <a:t>negativeOp</a:t>
            </a:r>
            <a:r>
              <a:rPr lang="en-US" dirty="0" smtClean="0"/>
              <a:t>, </a:t>
            </a:r>
            <a:r>
              <a:rPr lang="en-US" dirty="0" err="1" smtClean="0"/>
              <a:t>severeError</a:t>
            </a:r>
            <a:r>
              <a:rPr lang="en-US" dirty="0" smtClean="0"/>
              <a:t> };</a:t>
            </a:r>
          </a:p>
          <a:p>
            <a:pPr marL="0" indent="0">
              <a:buNone/>
            </a:pPr>
            <a:r>
              <a:rPr lang="en-US" dirty="0" err="1" smtClean="0"/>
              <a:t>enum</a:t>
            </a:r>
            <a:r>
              <a:rPr lang="en-US" dirty="0" smtClean="0"/>
              <a:t> </a:t>
            </a:r>
            <a:r>
              <a:rPr lang="en-US" dirty="0" err="1" smtClean="0"/>
              <a:t>EHstate</a:t>
            </a:r>
            <a:r>
              <a:rPr lang="en-US" dirty="0" smtClean="0"/>
              <a:t> state = </a:t>
            </a:r>
            <a:r>
              <a:rPr lang="en-US" dirty="0" err="1" smtClean="0"/>
              <a:t>noErr</a:t>
            </a:r>
            <a:r>
              <a:rPr lang="en-US" dirty="0" smtClean="0"/>
              <a:t>;</a:t>
            </a:r>
          </a:p>
          <a:p>
            <a:pPr marL="0" indent="0">
              <a:buNone/>
            </a:pPr>
            <a:endParaRPr lang="en-US" dirty="0" smtClean="0"/>
          </a:p>
          <a:p>
            <a:pPr marL="0" indent="0">
              <a:buNone/>
            </a:pPr>
            <a:r>
              <a:rPr lang="en-US" dirty="0" err="1" smtClean="0"/>
              <a:t>int</a:t>
            </a:r>
            <a:r>
              <a:rPr lang="en-US" dirty="0" smtClean="0"/>
              <a:t> </a:t>
            </a:r>
            <a:r>
              <a:rPr lang="en-US" dirty="0" err="1" smtClean="0"/>
              <a:t>mathFunc</a:t>
            </a:r>
            <a:r>
              <a:rPr lang="en-US" dirty="0" smtClean="0"/>
              <a:t>( </a:t>
            </a:r>
            <a:r>
              <a:rPr lang="en-US" dirty="0" err="1" smtClean="0"/>
              <a:t>int</a:t>
            </a:r>
            <a:r>
              <a:rPr lang="en-US" dirty="0" smtClean="0"/>
              <a:t> </a:t>
            </a:r>
            <a:r>
              <a:rPr lang="en-US" dirty="0" err="1" smtClean="0"/>
              <a:t>i</a:t>
            </a:r>
            <a:r>
              <a:rPr lang="en-US" dirty="0" smtClean="0"/>
              <a:t> ) {</a:t>
            </a:r>
          </a:p>
          <a:p>
            <a:pPr marL="0" indent="0">
              <a:buNone/>
            </a:pPr>
            <a:r>
              <a:rPr lang="en-US" dirty="0" smtClean="0"/>
              <a:t>   if ( </a:t>
            </a:r>
            <a:r>
              <a:rPr lang="en-US" dirty="0" err="1" smtClean="0"/>
              <a:t>i</a:t>
            </a:r>
            <a:r>
              <a:rPr lang="en-US" dirty="0" smtClean="0"/>
              <a:t> == 0 ) {</a:t>
            </a:r>
          </a:p>
          <a:p>
            <a:pPr marL="0" indent="0">
              <a:buNone/>
            </a:pPr>
            <a:r>
              <a:rPr lang="en-US" dirty="0" smtClean="0"/>
              <a:t>      state = </a:t>
            </a:r>
            <a:r>
              <a:rPr lang="en-US" dirty="0" err="1" smtClean="0"/>
              <a:t>zeroOp</a:t>
            </a:r>
            <a:r>
              <a:rPr lang="en-US" dirty="0" smtClean="0"/>
              <a:t>;</a:t>
            </a:r>
          </a:p>
          <a:p>
            <a:pPr marL="0" indent="0">
              <a:buNone/>
            </a:pPr>
            <a:r>
              <a:rPr lang="en-US" dirty="0" smtClean="0"/>
              <a:t>      throw state;    // </a:t>
            </a:r>
            <a:r>
              <a:rPr lang="ru-RU" dirty="0" smtClean="0"/>
              <a:t>создан объект-исключение</a:t>
            </a:r>
          </a:p>
          <a:p>
            <a:pPr marL="0" indent="0">
              <a:buNone/>
            </a:pPr>
            <a:r>
              <a:rPr lang="ru-RU" dirty="0" smtClean="0"/>
              <a:t>   }</a:t>
            </a:r>
          </a:p>
          <a:p>
            <a:pPr marL="0" indent="0">
              <a:buNone/>
            </a:pPr>
            <a:r>
              <a:rPr lang="ru-RU" dirty="0" smtClean="0"/>
              <a:t>   // иначе продолжается обычная обработка</a:t>
            </a:r>
          </a:p>
          <a:p>
            <a:pPr marL="0" indent="0">
              <a:buNone/>
            </a:pPr>
            <a:r>
              <a:rPr lang="ru-RU" dirty="0" smtClean="0"/>
              <a:t>}</a:t>
            </a:r>
            <a:endParaRPr lang="ru-RU" dirty="0"/>
          </a:p>
        </p:txBody>
      </p:sp>
    </p:spTree>
    <p:extLst>
      <p:ext uri="{BB962C8B-B14F-4D97-AF65-F5344CB8AC3E}">
        <p14:creationId xmlns:p14="http://schemas.microsoft.com/office/powerpoint/2010/main" val="2520864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lnSpcReduction="10000"/>
          </a:bodyPr>
          <a:lstStyle/>
          <a:p>
            <a:pPr marL="0" indent="0">
              <a:buNone/>
            </a:pPr>
            <a:r>
              <a:rPr lang="ru-RU" dirty="0" smtClean="0"/>
              <a:t>В этом примере объект </a:t>
            </a:r>
            <a:r>
              <a:rPr lang="ru-RU" dirty="0" err="1" smtClean="0"/>
              <a:t>state</a:t>
            </a:r>
            <a:r>
              <a:rPr lang="ru-RU" dirty="0" smtClean="0"/>
              <a:t> не используется в качестве объекта-исключения. Вместо этого выражением </a:t>
            </a:r>
            <a:r>
              <a:rPr lang="ru-RU" dirty="0" err="1" smtClean="0"/>
              <a:t>throw</a:t>
            </a:r>
            <a:r>
              <a:rPr lang="ru-RU" dirty="0" smtClean="0"/>
              <a:t> создается объект-исключение типа </a:t>
            </a:r>
            <a:r>
              <a:rPr lang="ru-RU" dirty="0" err="1" smtClean="0"/>
              <a:t>EHstate</a:t>
            </a:r>
            <a:r>
              <a:rPr lang="ru-RU" dirty="0" smtClean="0"/>
              <a:t>, который инициализируется значением глобального объекта </a:t>
            </a:r>
            <a:r>
              <a:rPr lang="ru-RU" dirty="0" err="1" smtClean="0"/>
              <a:t>state</a:t>
            </a:r>
            <a:r>
              <a:rPr lang="ru-RU" dirty="0" smtClean="0"/>
              <a:t>. Как программа может различить их? Для ответа на этот вопрос мы должны присмотреться к объявлению исключения в </a:t>
            </a:r>
            <a:r>
              <a:rPr lang="ru-RU" dirty="0" err="1" smtClean="0"/>
              <a:t>catch</a:t>
            </a:r>
            <a:r>
              <a:rPr lang="ru-RU" dirty="0" smtClean="0"/>
              <a:t>-обработчике более внимательно.</a:t>
            </a:r>
          </a:p>
          <a:p>
            <a:pPr marL="0" indent="0">
              <a:buNone/>
            </a:pPr>
            <a:r>
              <a:rPr lang="ru-RU" dirty="0" smtClean="0"/>
              <a:t>Это объявление ведет себя почти так же, как объявление формального параметра. Если при входе в </a:t>
            </a:r>
            <a:r>
              <a:rPr lang="ru-RU" dirty="0" err="1" smtClean="0"/>
              <a:t>catch</a:t>
            </a:r>
            <a:r>
              <a:rPr lang="ru-RU" dirty="0" smtClean="0"/>
              <a:t>-обработчик исключения выясняется, что в нем объявлен объект, то он инициализируется копией объекта-исключения. Например, следующая функция </a:t>
            </a:r>
            <a:r>
              <a:rPr lang="ru-RU" dirty="0" err="1" smtClean="0"/>
              <a:t>calculate</a:t>
            </a:r>
            <a:r>
              <a:rPr lang="ru-RU" dirty="0" smtClean="0"/>
              <a:t>() вызывает определенную выше </a:t>
            </a:r>
            <a:r>
              <a:rPr lang="ru-RU" dirty="0" err="1" smtClean="0"/>
              <a:t>mathFunc</a:t>
            </a:r>
            <a:r>
              <a:rPr lang="ru-RU" dirty="0" smtClean="0"/>
              <a:t>(). При входе в </a:t>
            </a:r>
            <a:r>
              <a:rPr lang="ru-RU" dirty="0" err="1" smtClean="0"/>
              <a:t>catch</a:t>
            </a:r>
            <a:r>
              <a:rPr lang="ru-RU" dirty="0" smtClean="0"/>
              <a:t>-обработчик внутри </a:t>
            </a:r>
            <a:r>
              <a:rPr lang="ru-RU" dirty="0" err="1" smtClean="0"/>
              <a:t>calculate</a:t>
            </a:r>
            <a:r>
              <a:rPr lang="ru-RU" dirty="0" smtClean="0"/>
              <a:t>() объект </a:t>
            </a:r>
            <a:r>
              <a:rPr lang="ru-RU" dirty="0" err="1" smtClean="0"/>
              <a:t>eObj</a:t>
            </a:r>
            <a:r>
              <a:rPr lang="ru-RU" dirty="0" smtClean="0"/>
              <a:t> инициализируется копией объекта-исключения, созданного выражением </a:t>
            </a:r>
            <a:r>
              <a:rPr lang="ru-RU" dirty="0" err="1" smtClean="0"/>
              <a:t>throw</a:t>
            </a:r>
            <a:r>
              <a:rPr lang="ru-RU" dirty="0" smtClean="0"/>
              <a:t>.</a:t>
            </a:r>
            <a:endParaRPr lang="ru-RU" dirty="0"/>
          </a:p>
        </p:txBody>
      </p:sp>
    </p:spTree>
    <p:extLst>
      <p:ext uri="{BB962C8B-B14F-4D97-AF65-F5344CB8AC3E}">
        <p14:creationId xmlns:p14="http://schemas.microsoft.com/office/powerpoint/2010/main" val="791706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lstStyle/>
          <a:p>
            <a:pPr marL="0" indent="0">
              <a:buNone/>
            </a:pPr>
            <a:r>
              <a:rPr lang="en-US" dirty="0" smtClean="0"/>
              <a:t>void calculate( </a:t>
            </a:r>
            <a:r>
              <a:rPr lang="en-US" dirty="0" err="1" smtClean="0"/>
              <a:t>int</a:t>
            </a:r>
            <a:r>
              <a:rPr lang="en-US" dirty="0" smtClean="0"/>
              <a:t> op ) {</a:t>
            </a:r>
          </a:p>
          <a:p>
            <a:pPr marL="0" indent="0">
              <a:buNone/>
            </a:pPr>
            <a:r>
              <a:rPr lang="en-US" dirty="0" smtClean="0"/>
              <a:t>   try {</a:t>
            </a:r>
          </a:p>
          <a:p>
            <a:pPr marL="0" indent="0">
              <a:buNone/>
            </a:pPr>
            <a:r>
              <a:rPr lang="en-US" dirty="0" smtClean="0"/>
              <a:t>      </a:t>
            </a:r>
            <a:r>
              <a:rPr lang="en-US" dirty="0" err="1" smtClean="0"/>
              <a:t>mathFunc</a:t>
            </a:r>
            <a:r>
              <a:rPr lang="en-US" dirty="0" smtClean="0"/>
              <a:t>( op );</a:t>
            </a:r>
          </a:p>
          <a:p>
            <a:pPr marL="0" indent="0">
              <a:buNone/>
            </a:pPr>
            <a:r>
              <a:rPr lang="en-US" dirty="0" smtClean="0"/>
              <a:t>   }</a:t>
            </a:r>
          </a:p>
          <a:p>
            <a:pPr marL="0" indent="0">
              <a:buNone/>
            </a:pPr>
            <a:r>
              <a:rPr lang="en-US" dirty="0" smtClean="0"/>
              <a:t>   catch ( </a:t>
            </a:r>
            <a:r>
              <a:rPr lang="en-US" dirty="0" err="1" smtClean="0"/>
              <a:t>EHstate</a:t>
            </a:r>
            <a:r>
              <a:rPr lang="en-US" dirty="0" smtClean="0"/>
              <a:t> </a:t>
            </a:r>
            <a:r>
              <a:rPr lang="en-US" dirty="0" err="1" smtClean="0"/>
              <a:t>eObj</a:t>
            </a:r>
            <a:r>
              <a:rPr lang="en-US" dirty="0" smtClean="0"/>
              <a:t> ) {</a:t>
            </a:r>
          </a:p>
          <a:p>
            <a:pPr marL="0" indent="0">
              <a:buNone/>
            </a:pPr>
            <a:r>
              <a:rPr lang="en-US" dirty="0" smtClean="0"/>
              <a:t>      // </a:t>
            </a:r>
            <a:r>
              <a:rPr lang="en-US" dirty="0" err="1" smtClean="0"/>
              <a:t>eObj</a:t>
            </a:r>
            <a:r>
              <a:rPr lang="en-US" dirty="0" smtClean="0"/>
              <a:t> - </a:t>
            </a:r>
            <a:r>
              <a:rPr lang="ru-RU" dirty="0" smtClean="0"/>
              <a:t>копия сгенерированного объекта-исключения</a:t>
            </a:r>
          </a:p>
          <a:p>
            <a:pPr marL="0" indent="0">
              <a:buNone/>
            </a:pPr>
            <a:r>
              <a:rPr lang="ru-RU" dirty="0" smtClean="0"/>
              <a:t>   }</a:t>
            </a:r>
          </a:p>
          <a:p>
            <a:pPr marL="0" indent="0">
              <a:buNone/>
            </a:pPr>
            <a:r>
              <a:rPr lang="ru-RU" dirty="0" smtClean="0"/>
              <a:t>}</a:t>
            </a:r>
            <a:endParaRPr lang="ru-RU" dirty="0"/>
          </a:p>
        </p:txBody>
      </p:sp>
    </p:spTree>
    <p:extLst>
      <p:ext uri="{BB962C8B-B14F-4D97-AF65-F5344CB8AC3E}">
        <p14:creationId xmlns:p14="http://schemas.microsoft.com/office/powerpoint/2010/main" val="3369915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77500" lnSpcReduction="20000"/>
          </a:bodyPr>
          <a:lstStyle/>
          <a:p>
            <a:pPr marL="0" indent="0">
              <a:buNone/>
            </a:pPr>
            <a:r>
              <a:rPr lang="ru-RU" dirty="0" smtClean="0"/>
              <a:t>Объявление исключения в этом примере напоминает передачу параметра по значению. Объект </a:t>
            </a:r>
            <a:r>
              <a:rPr lang="ru-RU" dirty="0" err="1" smtClean="0"/>
              <a:t>eObj</a:t>
            </a:r>
            <a:r>
              <a:rPr lang="ru-RU" dirty="0" smtClean="0"/>
              <a:t> инициализируется значением объекта-исключения точно так же, как переданный по значению формальный параметр функции – значением соответствующего фактического аргумента. </a:t>
            </a:r>
          </a:p>
          <a:p>
            <a:pPr marL="0" indent="0">
              <a:buNone/>
            </a:pPr>
            <a:r>
              <a:rPr lang="ru-RU" dirty="0" smtClean="0"/>
              <a:t>Как и в случае параметров функции, в объявлении исключения может фигурировать ссылка. Тогда </a:t>
            </a:r>
            <a:r>
              <a:rPr lang="ru-RU" dirty="0" err="1" smtClean="0"/>
              <a:t>catch</a:t>
            </a:r>
            <a:r>
              <a:rPr lang="ru-RU" dirty="0" smtClean="0"/>
              <a:t>-обработчик будет напрямую ссылаться на объект-исключение, сгенерированный выражением </a:t>
            </a:r>
            <a:r>
              <a:rPr lang="ru-RU" dirty="0" err="1" smtClean="0"/>
              <a:t>throw</a:t>
            </a:r>
            <a:r>
              <a:rPr lang="ru-RU" dirty="0" smtClean="0"/>
              <a:t>, а не создавать его локальную копию:</a:t>
            </a:r>
          </a:p>
          <a:p>
            <a:pPr marL="0" indent="0">
              <a:buNone/>
            </a:pPr>
            <a:endParaRPr lang="ru-RU" dirty="0" smtClean="0"/>
          </a:p>
          <a:p>
            <a:pPr marL="0" indent="0">
              <a:buNone/>
            </a:pPr>
            <a:r>
              <a:rPr lang="ru-RU" dirty="0" err="1" smtClean="0"/>
              <a:t>void</a:t>
            </a:r>
            <a:r>
              <a:rPr lang="ru-RU" dirty="0" smtClean="0"/>
              <a:t> </a:t>
            </a:r>
            <a:r>
              <a:rPr lang="ru-RU" dirty="0" err="1" smtClean="0"/>
              <a:t>calculate</a:t>
            </a:r>
            <a:r>
              <a:rPr lang="ru-RU" dirty="0" smtClean="0"/>
              <a:t>( </a:t>
            </a:r>
            <a:r>
              <a:rPr lang="ru-RU" dirty="0" err="1" smtClean="0"/>
              <a:t>int</a:t>
            </a:r>
            <a:r>
              <a:rPr lang="ru-RU" dirty="0" smtClean="0"/>
              <a:t> </a:t>
            </a:r>
            <a:r>
              <a:rPr lang="ru-RU" dirty="0" err="1" smtClean="0"/>
              <a:t>op</a:t>
            </a:r>
            <a:r>
              <a:rPr lang="ru-RU" dirty="0" smtClean="0"/>
              <a:t> ) {</a:t>
            </a:r>
          </a:p>
          <a:p>
            <a:pPr marL="0" indent="0">
              <a:buNone/>
            </a:pPr>
            <a:r>
              <a:rPr lang="ru-RU" dirty="0" err="1" smtClean="0"/>
              <a:t>try</a:t>
            </a:r>
            <a:r>
              <a:rPr lang="ru-RU" dirty="0" smtClean="0"/>
              <a:t> {</a:t>
            </a:r>
          </a:p>
          <a:p>
            <a:pPr marL="0" indent="0">
              <a:buNone/>
            </a:pPr>
            <a:r>
              <a:rPr lang="ru-RU" dirty="0" smtClean="0"/>
              <a:t>      </a:t>
            </a:r>
            <a:r>
              <a:rPr lang="ru-RU" dirty="0" err="1" smtClean="0"/>
              <a:t>mathFunc</a:t>
            </a:r>
            <a:r>
              <a:rPr lang="ru-RU" dirty="0" smtClean="0"/>
              <a:t>( </a:t>
            </a:r>
            <a:r>
              <a:rPr lang="ru-RU" dirty="0" err="1" smtClean="0"/>
              <a:t>op</a:t>
            </a:r>
            <a:r>
              <a:rPr lang="ru-RU" dirty="0" smtClean="0"/>
              <a:t> );</a:t>
            </a:r>
          </a:p>
          <a:p>
            <a:pPr marL="0" indent="0">
              <a:buNone/>
            </a:pPr>
            <a:r>
              <a:rPr lang="ru-RU" dirty="0" smtClean="0"/>
              <a:t>   }</a:t>
            </a:r>
          </a:p>
          <a:p>
            <a:pPr marL="0" indent="0">
              <a:buNone/>
            </a:pPr>
            <a:r>
              <a:rPr lang="ru-RU" dirty="0" smtClean="0"/>
              <a:t>   </a:t>
            </a:r>
            <a:r>
              <a:rPr lang="ru-RU" dirty="0" err="1" smtClean="0"/>
              <a:t>catch</a:t>
            </a:r>
            <a:r>
              <a:rPr lang="ru-RU" dirty="0" smtClean="0"/>
              <a:t> ( </a:t>
            </a:r>
            <a:r>
              <a:rPr lang="ru-RU" dirty="0" err="1" smtClean="0"/>
              <a:t>EHstate</a:t>
            </a:r>
            <a:r>
              <a:rPr lang="ru-RU" dirty="0" smtClean="0"/>
              <a:t> &amp;</a:t>
            </a:r>
            <a:r>
              <a:rPr lang="ru-RU" dirty="0" err="1" smtClean="0"/>
              <a:t>eObj</a:t>
            </a:r>
            <a:r>
              <a:rPr lang="ru-RU" dirty="0" smtClean="0"/>
              <a:t> ) {</a:t>
            </a:r>
          </a:p>
          <a:p>
            <a:pPr marL="0" indent="0">
              <a:buNone/>
            </a:pPr>
            <a:r>
              <a:rPr lang="ru-RU" dirty="0" smtClean="0"/>
              <a:t>      // </a:t>
            </a:r>
            <a:r>
              <a:rPr lang="ru-RU" dirty="0" err="1" smtClean="0"/>
              <a:t>eObj</a:t>
            </a:r>
            <a:r>
              <a:rPr lang="ru-RU" dirty="0" smtClean="0"/>
              <a:t> ссылается на сгенерированный объект-исключение</a:t>
            </a:r>
          </a:p>
          <a:p>
            <a:pPr marL="0" indent="0">
              <a:buNone/>
            </a:pPr>
            <a:r>
              <a:rPr lang="ru-RU" dirty="0" smtClean="0"/>
              <a:t>   }</a:t>
            </a:r>
          </a:p>
          <a:p>
            <a:pPr marL="0" indent="0">
              <a:buNone/>
            </a:pPr>
            <a:r>
              <a:rPr lang="ru-RU" dirty="0" smtClean="0"/>
              <a:t>}</a:t>
            </a:r>
            <a:endParaRPr lang="ru-RU" dirty="0"/>
          </a:p>
        </p:txBody>
      </p:sp>
    </p:spTree>
    <p:extLst>
      <p:ext uri="{BB962C8B-B14F-4D97-AF65-F5344CB8AC3E}">
        <p14:creationId xmlns:p14="http://schemas.microsoft.com/office/powerpoint/2010/main" val="2093130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62500" lnSpcReduction="20000"/>
          </a:bodyPr>
          <a:lstStyle/>
          <a:p>
            <a:pPr marL="0" indent="0">
              <a:buNone/>
            </a:pPr>
            <a:r>
              <a:rPr lang="ru-RU" dirty="0" smtClean="0"/>
              <a:t>Для предотвращения ненужного копирования больших объектов применять ссылки следует не только в объявлениях параметров типа класса, но и в объявлениях исключений того же типа.</a:t>
            </a:r>
          </a:p>
          <a:p>
            <a:pPr marL="0" indent="0">
              <a:buNone/>
            </a:pPr>
            <a:r>
              <a:rPr lang="ru-RU" dirty="0" smtClean="0"/>
              <a:t>В последнем случае </a:t>
            </a:r>
            <a:r>
              <a:rPr lang="ru-RU" dirty="0" err="1" smtClean="0"/>
              <a:t>catch</a:t>
            </a:r>
            <a:r>
              <a:rPr lang="ru-RU" dirty="0" smtClean="0"/>
              <a:t>-обработчик сможет модифицировать объект-исключение. Однако переменные, определенные в выражении </a:t>
            </a:r>
            <a:r>
              <a:rPr lang="ru-RU" dirty="0" err="1" smtClean="0"/>
              <a:t>throw</a:t>
            </a:r>
            <a:r>
              <a:rPr lang="ru-RU" dirty="0" smtClean="0"/>
              <a:t>, остаются без изменения. Например, модификация </a:t>
            </a:r>
            <a:r>
              <a:rPr lang="ru-RU" dirty="0" err="1" smtClean="0"/>
              <a:t>eObj</a:t>
            </a:r>
            <a:r>
              <a:rPr lang="ru-RU" dirty="0" smtClean="0"/>
              <a:t> внутри </a:t>
            </a:r>
            <a:r>
              <a:rPr lang="ru-RU" dirty="0" err="1" smtClean="0"/>
              <a:t>catch</a:t>
            </a:r>
            <a:r>
              <a:rPr lang="ru-RU" dirty="0" smtClean="0"/>
              <a:t>-обработчика не затрагивает глобальную переменную </a:t>
            </a:r>
            <a:r>
              <a:rPr lang="ru-RU" dirty="0" err="1" smtClean="0"/>
              <a:t>state</a:t>
            </a:r>
            <a:r>
              <a:rPr lang="ru-RU" dirty="0" smtClean="0"/>
              <a:t>, установленную в выражении </a:t>
            </a:r>
            <a:r>
              <a:rPr lang="ru-RU" dirty="0" err="1" smtClean="0"/>
              <a:t>throw</a:t>
            </a:r>
            <a:r>
              <a:rPr lang="ru-RU" dirty="0" smtClean="0"/>
              <a:t>:</a:t>
            </a:r>
          </a:p>
          <a:p>
            <a:pPr marL="0" indent="0">
              <a:buNone/>
            </a:pPr>
            <a:endParaRPr lang="ru-RU" dirty="0" smtClean="0"/>
          </a:p>
          <a:p>
            <a:pPr marL="0" indent="0">
              <a:buNone/>
            </a:pPr>
            <a:r>
              <a:rPr lang="ru-RU" dirty="0" err="1" smtClean="0"/>
              <a:t>void</a:t>
            </a:r>
            <a:r>
              <a:rPr lang="ru-RU" dirty="0" smtClean="0"/>
              <a:t> </a:t>
            </a:r>
            <a:r>
              <a:rPr lang="ru-RU" dirty="0" err="1" smtClean="0"/>
              <a:t>calculate</a:t>
            </a:r>
            <a:r>
              <a:rPr lang="ru-RU" dirty="0" smtClean="0"/>
              <a:t>( </a:t>
            </a:r>
            <a:r>
              <a:rPr lang="ru-RU" dirty="0" err="1" smtClean="0"/>
              <a:t>int</a:t>
            </a:r>
            <a:r>
              <a:rPr lang="ru-RU" dirty="0" smtClean="0"/>
              <a:t> </a:t>
            </a:r>
            <a:r>
              <a:rPr lang="ru-RU" dirty="0" err="1" smtClean="0"/>
              <a:t>op</a:t>
            </a:r>
            <a:r>
              <a:rPr lang="ru-RU" dirty="0" smtClean="0"/>
              <a:t> ) {</a:t>
            </a:r>
          </a:p>
          <a:p>
            <a:pPr marL="0" indent="0">
              <a:buNone/>
            </a:pPr>
            <a:r>
              <a:rPr lang="ru-RU" dirty="0" err="1" smtClean="0"/>
              <a:t>try</a:t>
            </a:r>
            <a:r>
              <a:rPr lang="ru-RU" dirty="0" smtClean="0"/>
              <a:t> {</a:t>
            </a:r>
          </a:p>
          <a:p>
            <a:pPr marL="0" indent="0">
              <a:buNone/>
            </a:pPr>
            <a:r>
              <a:rPr lang="ru-RU" dirty="0" smtClean="0"/>
              <a:t>      </a:t>
            </a:r>
            <a:r>
              <a:rPr lang="ru-RU" dirty="0" err="1" smtClean="0"/>
              <a:t>mathFunc</a:t>
            </a:r>
            <a:r>
              <a:rPr lang="ru-RU" dirty="0" smtClean="0"/>
              <a:t>( </a:t>
            </a:r>
            <a:r>
              <a:rPr lang="ru-RU" dirty="0" err="1" smtClean="0"/>
              <a:t>op</a:t>
            </a:r>
            <a:r>
              <a:rPr lang="ru-RU" dirty="0" smtClean="0"/>
              <a:t> );</a:t>
            </a:r>
          </a:p>
          <a:p>
            <a:pPr marL="0" indent="0">
              <a:buNone/>
            </a:pPr>
            <a:r>
              <a:rPr lang="ru-RU" dirty="0" smtClean="0"/>
              <a:t>   }</a:t>
            </a:r>
          </a:p>
          <a:p>
            <a:pPr marL="0" indent="0">
              <a:buNone/>
            </a:pPr>
            <a:r>
              <a:rPr lang="ru-RU" dirty="0" smtClean="0"/>
              <a:t>   </a:t>
            </a:r>
            <a:r>
              <a:rPr lang="ru-RU" dirty="0" err="1" smtClean="0"/>
              <a:t>catch</a:t>
            </a:r>
            <a:r>
              <a:rPr lang="ru-RU" dirty="0" smtClean="0"/>
              <a:t> ( </a:t>
            </a:r>
            <a:r>
              <a:rPr lang="ru-RU" dirty="0" err="1" smtClean="0"/>
              <a:t>EHstate</a:t>
            </a:r>
            <a:r>
              <a:rPr lang="ru-RU" dirty="0" smtClean="0"/>
              <a:t> &amp;</a:t>
            </a:r>
            <a:r>
              <a:rPr lang="ru-RU" dirty="0" err="1" smtClean="0"/>
              <a:t>eObj</a:t>
            </a:r>
            <a:r>
              <a:rPr lang="ru-RU" dirty="0" smtClean="0"/>
              <a:t> ) {</a:t>
            </a:r>
          </a:p>
          <a:p>
            <a:pPr marL="0" indent="0">
              <a:buNone/>
            </a:pPr>
            <a:r>
              <a:rPr lang="ru-RU" dirty="0" smtClean="0"/>
              <a:t>      // исправить ошибку, вызвавшую исключение</a:t>
            </a:r>
          </a:p>
          <a:p>
            <a:pPr marL="0" indent="0">
              <a:buNone/>
            </a:pPr>
            <a:r>
              <a:rPr lang="ru-RU" dirty="0" smtClean="0"/>
              <a:t>      </a:t>
            </a:r>
            <a:r>
              <a:rPr lang="ru-RU" dirty="0" err="1" smtClean="0"/>
              <a:t>eObj</a:t>
            </a:r>
            <a:r>
              <a:rPr lang="ru-RU" dirty="0" smtClean="0"/>
              <a:t> = </a:t>
            </a:r>
            <a:r>
              <a:rPr lang="ru-RU" dirty="0" err="1" smtClean="0"/>
              <a:t>noErr</a:t>
            </a:r>
            <a:r>
              <a:rPr lang="ru-RU" dirty="0" smtClean="0"/>
              <a:t>;  // глобальная переменная </a:t>
            </a:r>
            <a:r>
              <a:rPr lang="ru-RU" dirty="0" err="1" smtClean="0"/>
              <a:t>state</a:t>
            </a:r>
            <a:r>
              <a:rPr lang="ru-RU" dirty="0" smtClean="0"/>
              <a:t> не изменилась</a:t>
            </a:r>
          </a:p>
          <a:p>
            <a:pPr marL="0" indent="0">
              <a:buNone/>
            </a:pPr>
            <a:r>
              <a:rPr lang="ru-RU" dirty="0" smtClean="0"/>
              <a:t>   }</a:t>
            </a:r>
          </a:p>
          <a:p>
            <a:pPr marL="0" indent="0">
              <a:buNone/>
            </a:pPr>
            <a:r>
              <a:rPr lang="ru-RU" dirty="0" smtClean="0"/>
              <a:t>}</a:t>
            </a:r>
          </a:p>
          <a:p>
            <a:pPr marL="0" indent="0">
              <a:buNone/>
            </a:pPr>
            <a:r>
              <a:rPr lang="ru-RU" dirty="0" err="1" smtClean="0"/>
              <a:t>Catch</a:t>
            </a:r>
            <a:r>
              <a:rPr lang="ru-RU" dirty="0" smtClean="0"/>
              <a:t>-обработчик переустанавливает </a:t>
            </a:r>
            <a:r>
              <a:rPr lang="ru-RU" dirty="0" err="1" smtClean="0"/>
              <a:t>eObj</a:t>
            </a:r>
            <a:r>
              <a:rPr lang="ru-RU" dirty="0" smtClean="0"/>
              <a:t> в </a:t>
            </a:r>
            <a:r>
              <a:rPr lang="ru-RU" dirty="0" err="1" smtClean="0"/>
              <a:t>noErr</a:t>
            </a:r>
            <a:r>
              <a:rPr lang="ru-RU" dirty="0" smtClean="0"/>
              <a:t> после исправления ошибки, вызвавшей исключение. Поскольку </a:t>
            </a:r>
            <a:r>
              <a:rPr lang="ru-RU" dirty="0" err="1" smtClean="0"/>
              <a:t>eObj</a:t>
            </a:r>
            <a:r>
              <a:rPr lang="ru-RU" dirty="0" smtClean="0"/>
              <a:t> – это ссылка, можно ожидать, что присваивание модифицирует глобальную переменную </a:t>
            </a:r>
            <a:r>
              <a:rPr lang="ru-RU" dirty="0" err="1" smtClean="0"/>
              <a:t>state</a:t>
            </a:r>
            <a:r>
              <a:rPr lang="ru-RU" dirty="0" smtClean="0"/>
              <a:t>. Однако изменяется лишь объект-исключение, созданный в выражении </a:t>
            </a:r>
            <a:r>
              <a:rPr lang="ru-RU" dirty="0" err="1" smtClean="0"/>
              <a:t>throw</a:t>
            </a:r>
            <a:r>
              <a:rPr lang="ru-RU" dirty="0" smtClean="0"/>
              <a:t>, поэтому модификация </a:t>
            </a:r>
            <a:r>
              <a:rPr lang="ru-RU" dirty="0" err="1" smtClean="0"/>
              <a:t>eObj</a:t>
            </a:r>
            <a:r>
              <a:rPr lang="ru-RU" dirty="0" smtClean="0"/>
              <a:t> не затрагивает </a:t>
            </a:r>
            <a:r>
              <a:rPr lang="ru-RU" dirty="0" err="1" smtClean="0"/>
              <a:t>state</a:t>
            </a:r>
            <a:r>
              <a:rPr lang="ru-RU" dirty="0" smtClean="0"/>
              <a:t>.</a:t>
            </a:r>
            <a:endParaRPr lang="ru-RU" dirty="0"/>
          </a:p>
        </p:txBody>
      </p:sp>
    </p:spTree>
    <p:extLst>
      <p:ext uri="{BB962C8B-B14F-4D97-AF65-F5344CB8AC3E}">
        <p14:creationId xmlns:p14="http://schemas.microsoft.com/office/powerpoint/2010/main" val="2460615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6024"/>
          </a:xfrm>
        </p:spPr>
        <p:txBody>
          <a:bodyPr>
            <a:normAutofit fontScale="90000"/>
          </a:bodyPr>
          <a:lstStyle/>
          <a:p>
            <a:pPr algn="ctr"/>
            <a:r>
              <a:rPr lang="ru-RU" dirty="0" smtClean="0"/>
              <a:t>Раскрутка стека</a:t>
            </a:r>
            <a:endParaRPr lang="ru-RU" dirty="0"/>
          </a:p>
        </p:txBody>
      </p:sp>
      <p:sp>
        <p:nvSpPr>
          <p:cNvPr id="3" name="Объект 2"/>
          <p:cNvSpPr>
            <a:spLocks noGrp="1"/>
          </p:cNvSpPr>
          <p:nvPr>
            <p:ph idx="1"/>
          </p:nvPr>
        </p:nvSpPr>
        <p:spPr>
          <a:xfrm>
            <a:off x="838200" y="881150"/>
            <a:ext cx="10515600" cy="5295813"/>
          </a:xfrm>
        </p:spPr>
        <p:txBody>
          <a:bodyPr>
            <a:normAutofit fontScale="77500" lnSpcReduction="20000"/>
          </a:bodyPr>
          <a:lstStyle/>
          <a:p>
            <a:pPr marL="0" indent="0">
              <a:buNone/>
            </a:pPr>
            <a:r>
              <a:rPr lang="ru-RU" dirty="0" smtClean="0"/>
              <a:t>Поиск </a:t>
            </a:r>
            <a:r>
              <a:rPr lang="ru-RU" dirty="0" err="1" smtClean="0"/>
              <a:t>catch-обработчикадля</a:t>
            </a:r>
            <a:r>
              <a:rPr lang="ru-RU" dirty="0" smtClean="0"/>
              <a:t> возбужденного исключения происходит следующим образом. Когда выражение </a:t>
            </a:r>
            <a:r>
              <a:rPr lang="ru-RU" dirty="0" err="1" smtClean="0"/>
              <a:t>throw</a:t>
            </a:r>
            <a:r>
              <a:rPr lang="ru-RU" dirty="0" smtClean="0"/>
              <a:t> находится в </a:t>
            </a:r>
            <a:r>
              <a:rPr lang="ru-RU" dirty="0" err="1" smtClean="0"/>
              <a:t>try</a:t>
            </a:r>
            <a:r>
              <a:rPr lang="ru-RU" dirty="0" smtClean="0"/>
              <a:t>-блоке, все ассоциированные с ним предложения </a:t>
            </a:r>
            <a:r>
              <a:rPr lang="ru-RU" dirty="0" err="1" smtClean="0"/>
              <a:t>catch</a:t>
            </a:r>
            <a:r>
              <a:rPr lang="ru-RU" dirty="0" smtClean="0"/>
              <a:t> исследуются с точки зрения того, могут ли они обработать исключение. Если подходящее предложение </a:t>
            </a:r>
            <a:r>
              <a:rPr lang="ru-RU" dirty="0" err="1" smtClean="0"/>
              <a:t>catch</a:t>
            </a:r>
            <a:r>
              <a:rPr lang="ru-RU" dirty="0" smtClean="0"/>
              <a:t> найдено, то исключение обрабатывается. В противном случае поиск продолжается в вызывающей функции. Предположим, что вызов функции, выполнение которой прекратилось в результате исключения, погружен в </a:t>
            </a:r>
            <a:r>
              <a:rPr lang="ru-RU" dirty="0" err="1" smtClean="0"/>
              <a:t>try</a:t>
            </a:r>
            <a:r>
              <a:rPr lang="ru-RU" dirty="0" smtClean="0"/>
              <a:t>-блок; в такой ситуации исследуются все предложения </a:t>
            </a:r>
            <a:r>
              <a:rPr lang="ru-RU" dirty="0" err="1" smtClean="0"/>
              <a:t>catch</a:t>
            </a:r>
            <a:r>
              <a:rPr lang="ru-RU" dirty="0" smtClean="0"/>
              <a:t>, ассоциированные с этим блоком. Если один из них может обработать исключение, то процесс заканчивается. В противном случае переходим к следующей по порядку вызывающей функции. Этот поиск последовательно проводится во всей цепочке вложенных вызовов. Как только будет найдено подходящее предложение, управление передается в соответствующий обработчик.</a:t>
            </a:r>
          </a:p>
          <a:p>
            <a:pPr marL="0" indent="0">
              <a:buNone/>
            </a:pPr>
            <a:r>
              <a:rPr lang="ru-RU" dirty="0" smtClean="0"/>
              <a:t>В нашем примере первая функция, для которой нужен </a:t>
            </a:r>
            <a:r>
              <a:rPr lang="ru-RU" dirty="0" err="1" smtClean="0"/>
              <a:t>catch</a:t>
            </a:r>
            <a:r>
              <a:rPr lang="ru-RU" dirty="0" smtClean="0"/>
              <a:t>-обработчик, – это функция-член </a:t>
            </a:r>
            <a:r>
              <a:rPr lang="ru-RU" dirty="0" err="1" smtClean="0"/>
              <a:t>pop</a:t>
            </a:r>
            <a:r>
              <a:rPr lang="ru-RU" dirty="0" smtClean="0"/>
              <a:t>() класса </a:t>
            </a:r>
            <a:r>
              <a:rPr lang="ru-RU" dirty="0" err="1" smtClean="0"/>
              <a:t>iStack</a:t>
            </a:r>
            <a:r>
              <a:rPr lang="ru-RU" dirty="0" smtClean="0"/>
              <a:t>. Поскольку выражение </a:t>
            </a:r>
            <a:r>
              <a:rPr lang="ru-RU" dirty="0" err="1" smtClean="0"/>
              <a:t>throw</a:t>
            </a:r>
            <a:r>
              <a:rPr lang="ru-RU" dirty="0" smtClean="0"/>
              <a:t> внутри </a:t>
            </a:r>
            <a:r>
              <a:rPr lang="ru-RU" dirty="0" err="1" smtClean="0"/>
              <a:t>pop</a:t>
            </a:r>
            <a:r>
              <a:rPr lang="ru-RU" dirty="0" smtClean="0"/>
              <a:t>() не находится в </a:t>
            </a:r>
            <a:r>
              <a:rPr lang="ru-RU" dirty="0" err="1" smtClean="0"/>
              <a:t>try</a:t>
            </a:r>
            <a:r>
              <a:rPr lang="ru-RU" dirty="0" smtClean="0"/>
              <a:t>-блоке, то программа покидает </a:t>
            </a:r>
            <a:r>
              <a:rPr lang="ru-RU" dirty="0" err="1" smtClean="0"/>
              <a:t>pop</a:t>
            </a:r>
            <a:r>
              <a:rPr lang="ru-RU" dirty="0" smtClean="0"/>
              <a:t>(), не обработав исключение. Следующей рассматривается функция, вызвавшая </a:t>
            </a:r>
            <a:r>
              <a:rPr lang="ru-RU" dirty="0" err="1" smtClean="0"/>
              <a:t>pop</a:t>
            </a:r>
            <a:r>
              <a:rPr lang="ru-RU" dirty="0" smtClean="0"/>
              <a:t>(), то есть </a:t>
            </a:r>
            <a:r>
              <a:rPr lang="ru-RU" dirty="0" err="1" smtClean="0"/>
              <a:t>main</a:t>
            </a:r>
            <a:r>
              <a:rPr lang="ru-RU" dirty="0" smtClean="0"/>
              <a:t>(). Вызов </a:t>
            </a:r>
            <a:r>
              <a:rPr lang="ru-RU" dirty="0" err="1" smtClean="0"/>
              <a:t>pop</a:t>
            </a:r>
            <a:r>
              <a:rPr lang="ru-RU" dirty="0" smtClean="0"/>
              <a:t>() внутри </a:t>
            </a:r>
            <a:r>
              <a:rPr lang="ru-RU" dirty="0" err="1" smtClean="0"/>
              <a:t>main</a:t>
            </a:r>
            <a:r>
              <a:rPr lang="ru-RU" dirty="0" smtClean="0"/>
              <a:t>() находится в </a:t>
            </a:r>
            <a:r>
              <a:rPr lang="ru-RU" dirty="0" err="1" smtClean="0"/>
              <a:t>try</a:t>
            </a:r>
            <a:r>
              <a:rPr lang="ru-RU" dirty="0" smtClean="0"/>
              <a:t>-блоке, и далее исследуется, может ли хотя бы одно ассоциированное с ним предложение </a:t>
            </a:r>
            <a:r>
              <a:rPr lang="ru-RU" dirty="0" err="1" smtClean="0"/>
              <a:t>catch</a:t>
            </a:r>
            <a:r>
              <a:rPr lang="ru-RU" dirty="0" smtClean="0"/>
              <a:t> обработать исключение. Поскольку обработчик исключения </a:t>
            </a:r>
            <a:r>
              <a:rPr lang="ru-RU" dirty="0" err="1" smtClean="0"/>
              <a:t>popOnEmpty</a:t>
            </a:r>
            <a:r>
              <a:rPr lang="ru-RU" dirty="0" smtClean="0"/>
              <a:t> имеется, то управление попадает в него.</a:t>
            </a:r>
            <a:endParaRPr lang="ru-RU" dirty="0"/>
          </a:p>
        </p:txBody>
      </p:sp>
    </p:spTree>
    <p:extLst>
      <p:ext uri="{BB962C8B-B14F-4D97-AF65-F5344CB8AC3E}">
        <p14:creationId xmlns:p14="http://schemas.microsoft.com/office/powerpoint/2010/main" val="995955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92500" lnSpcReduction="20000"/>
          </a:bodyPr>
          <a:lstStyle/>
          <a:p>
            <a:pPr marL="0" indent="0">
              <a:buNone/>
            </a:pPr>
            <a:r>
              <a:rPr lang="ru-RU" dirty="0" smtClean="0"/>
              <a:t>Процесс, в результате которого программа последовательно покидает составные инструкции и определения функций в поисках предложения </a:t>
            </a:r>
            <a:r>
              <a:rPr lang="ru-RU" dirty="0" err="1" smtClean="0"/>
              <a:t>catch</a:t>
            </a:r>
            <a:r>
              <a:rPr lang="ru-RU" dirty="0" smtClean="0"/>
              <a:t>, способного обработать возникшее исключение, называется раскруткой стека. По мере раскрутки прекращают существование локальные объекты, объявленные в составных инструкциях и определениях функций, из которых произошел выход. C++ гарантирует, что во время описанного процесса вызываются деструкторы локальных объектов классов, хотя они исчезают из-за возбужденного исключения. </a:t>
            </a:r>
          </a:p>
          <a:p>
            <a:pPr marL="0" indent="0">
              <a:buNone/>
            </a:pPr>
            <a:r>
              <a:rPr lang="ru-RU" dirty="0" smtClean="0"/>
              <a:t>Если в программе нет предложения </a:t>
            </a:r>
            <a:r>
              <a:rPr lang="ru-RU" dirty="0" err="1" smtClean="0"/>
              <a:t>catch</a:t>
            </a:r>
            <a:r>
              <a:rPr lang="ru-RU" dirty="0" smtClean="0"/>
              <a:t>, способного обработать исключение, оно остается необработанным. Но исключение – это настолько серьезная ошибка, что программа не может продолжать выполнение. Поэтому, если обработчик не найден, вызывается функция </a:t>
            </a:r>
            <a:r>
              <a:rPr lang="ru-RU" dirty="0" err="1" smtClean="0"/>
              <a:t>terminate</a:t>
            </a:r>
            <a:r>
              <a:rPr lang="ru-RU" dirty="0" smtClean="0"/>
              <a:t>() из стандартной библиотеки C++. По умолчанию </a:t>
            </a:r>
            <a:r>
              <a:rPr lang="ru-RU" dirty="0" err="1" smtClean="0"/>
              <a:t>terminate</a:t>
            </a:r>
            <a:r>
              <a:rPr lang="ru-RU" dirty="0" smtClean="0"/>
              <a:t>() активизирует функцию </a:t>
            </a:r>
            <a:r>
              <a:rPr lang="ru-RU" dirty="0" err="1" smtClean="0"/>
              <a:t>abort</a:t>
            </a:r>
            <a:r>
              <a:rPr lang="ru-RU" dirty="0" smtClean="0"/>
              <a:t>(), которая аномально завершает программу. (В большинстве ситуаций вызов </a:t>
            </a:r>
            <a:r>
              <a:rPr lang="ru-RU" dirty="0" err="1" smtClean="0"/>
              <a:t>abort</a:t>
            </a:r>
            <a:r>
              <a:rPr lang="ru-RU" dirty="0" smtClean="0"/>
              <a:t>() оказывается вполне приемлемым решением. Однако иногда необходимо переопределить действия, выполняемые функцией </a:t>
            </a:r>
            <a:r>
              <a:rPr lang="ru-RU" dirty="0" err="1" smtClean="0"/>
              <a:t>terminate</a:t>
            </a:r>
            <a:r>
              <a:rPr lang="ru-RU" dirty="0" smtClean="0"/>
              <a:t>(). </a:t>
            </a:r>
            <a:endParaRPr lang="ru-RU" dirty="0"/>
          </a:p>
        </p:txBody>
      </p:sp>
    </p:spTree>
    <p:extLst>
      <p:ext uri="{BB962C8B-B14F-4D97-AF65-F5344CB8AC3E}">
        <p14:creationId xmlns:p14="http://schemas.microsoft.com/office/powerpoint/2010/main" val="4193607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lnSpcReduction="10000"/>
          </a:bodyPr>
          <a:lstStyle/>
          <a:p>
            <a:r>
              <a:rPr lang="ru-RU" dirty="0"/>
              <a:t>О</a:t>
            </a:r>
            <a:r>
              <a:rPr lang="ru-RU" dirty="0" smtClean="0"/>
              <a:t>бработка исключений и вызов функции во многом похожи. Выражение </a:t>
            </a:r>
            <a:r>
              <a:rPr lang="ru-RU" dirty="0" err="1" smtClean="0"/>
              <a:t>throw</a:t>
            </a:r>
            <a:r>
              <a:rPr lang="ru-RU" dirty="0" smtClean="0"/>
              <a:t> ведет себя аналогично вызову, а предложение </a:t>
            </a:r>
            <a:r>
              <a:rPr lang="ru-RU" dirty="0" err="1" smtClean="0"/>
              <a:t>catch</a:t>
            </a:r>
            <a:r>
              <a:rPr lang="ru-RU" dirty="0" smtClean="0"/>
              <a:t> чем-то напоминает определение функции. Основная разница между этими двумя механизмами заключается в том, что информация, необходимая для вызова функции, доступна во время компиляции, а для обработки исключений – нет. Обработка исключений в C++ требует языковой поддержки во время выполнения. Например, для обычного вызова функции компилятору в точке активизации уже известно, какая из перегруженных функций будет вызвана. При обработке же исключения компилятор не знает, в какой функции находится </a:t>
            </a:r>
            <a:r>
              <a:rPr lang="ru-RU" dirty="0" err="1" smtClean="0"/>
              <a:t>catch</a:t>
            </a:r>
            <a:r>
              <a:rPr lang="ru-RU" dirty="0" smtClean="0"/>
              <a:t>-обработчик и откуда возобновится выполнение программы. Функция </a:t>
            </a:r>
            <a:r>
              <a:rPr lang="ru-RU" dirty="0" err="1" smtClean="0"/>
              <a:t>terminate</a:t>
            </a:r>
            <a:r>
              <a:rPr lang="ru-RU" dirty="0" smtClean="0"/>
              <a:t>() предоставляет механизм времени выполнения, который извещает пользователя о том, что подходящего обработчика не нашлось.</a:t>
            </a:r>
            <a:endParaRPr lang="ru-RU" dirty="0"/>
          </a:p>
        </p:txBody>
      </p:sp>
    </p:spTree>
    <p:extLst>
      <p:ext uri="{BB962C8B-B14F-4D97-AF65-F5344CB8AC3E}">
        <p14:creationId xmlns:p14="http://schemas.microsoft.com/office/powerpoint/2010/main" val="2754867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5900"/>
          </a:xfrm>
        </p:spPr>
        <p:txBody>
          <a:bodyPr>
            <a:normAutofit fontScale="90000"/>
          </a:bodyPr>
          <a:lstStyle/>
          <a:p>
            <a:pPr algn="ctr"/>
            <a:r>
              <a:rPr lang="ru-RU" dirty="0" smtClean="0"/>
              <a:t>Повторное возбуждение исключения</a:t>
            </a:r>
            <a:endParaRPr lang="ru-RU" dirty="0"/>
          </a:p>
        </p:txBody>
      </p:sp>
      <p:sp>
        <p:nvSpPr>
          <p:cNvPr id="3" name="Объект 2"/>
          <p:cNvSpPr>
            <a:spLocks noGrp="1"/>
          </p:cNvSpPr>
          <p:nvPr>
            <p:ph idx="1"/>
          </p:nvPr>
        </p:nvSpPr>
        <p:spPr>
          <a:xfrm>
            <a:off x="838200" y="931026"/>
            <a:ext cx="10515600" cy="5245937"/>
          </a:xfrm>
        </p:spPr>
        <p:txBody>
          <a:bodyPr>
            <a:normAutofit/>
          </a:bodyPr>
          <a:lstStyle/>
          <a:p>
            <a:pPr marL="0" indent="0">
              <a:buNone/>
            </a:pPr>
            <a:r>
              <a:rPr lang="ru-RU" dirty="0" smtClean="0"/>
              <a:t>Может оказаться так, что в одном предложении </a:t>
            </a:r>
            <a:r>
              <a:rPr lang="ru-RU" dirty="0" err="1" smtClean="0"/>
              <a:t>catch</a:t>
            </a:r>
            <a:r>
              <a:rPr lang="ru-RU" dirty="0" smtClean="0"/>
              <a:t> не удалось полностью обработать исключение. Выполнив некоторые корректирующие действия, </a:t>
            </a:r>
            <a:r>
              <a:rPr lang="ru-RU" dirty="0" err="1" smtClean="0"/>
              <a:t>catch</a:t>
            </a:r>
            <a:r>
              <a:rPr lang="ru-RU" dirty="0" smtClean="0"/>
              <a:t>-обработчик может решить, что дальнейшую обработку следует поручить функции, расположенной "выше" в цепочке вызовов. Передать исключение другому </a:t>
            </a:r>
            <a:r>
              <a:rPr lang="ru-RU" dirty="0" err="1" smtClean="0"/>
              <a:t>catch</a:t>
            </a:r>
            <a:r>
              <a:rPr lang="ru-RU" dirty="0" smtClean="0"/>
              <a:t>-обработчику можно с помощью повторного возбуждения исключения. Для этой цели в языке предусмотрена конструкция</a:t>
            </a:r>
          </a:p>
          <a:p>
            <a:pPr marL="0" indent="0">
              <a:buNone/>
            </a:pPr>
            <a:endParaRPr lang="ru-RU" dirty="0" smtClean="0"/>
          </a:p>
          <a:p>
            <a:pPr marL="0" indent="0">
              <a:buNone/>
            </a:pPr>
            <a:r>
              <a:rPr lang="ru-RU" dirty="0" err="1" smtClean="0"/>
              <a:t>throw</a:t>
            </a:r>
            <a:r>
              <a:rPr lang="ru-RU" dirty="0" smtClean="0"/>
              <a:t>;</a:t>
            </a:r>
          </a:p>
          <a:p>
            <a:pPr marL="0" indent="0">
              <a:buNone/>
            </a:pPr>
            <a:r>
              <a:rPr lang="ru-RU" dirty="0" smtClean="0"/>
              <a:t>которая вновь генерирует объект-исключение. Повторное возбуждение возможно только внутри составной инструкции, являющейся частью </a:t>
            </a:r>
            <a:r>
              <a:rPr lang="ru-RU" dirty="0" err="1" smtClean="0"/>
              <a:t>catch</a:t>
            </a:r>
            <a:r>
              <a:rPr lang="ru-RU" dirty="0" smtClean="0"/>
              <a:t>-обработчика:</a:t>
            </a:r>
            <a:endParaRPr lang="ru-RU" dirty="0"/>
          </a:p>
        </p:txBody>
      </p:sp>
    </p:spTree>
    <p:extLst>
      <p:ext uri="{BB962C8B-B14F-4D97-AF65-F5344CB8AC3E}">
        <p14:creationId xmlns:p14="http://schemas.microsoft.com/office/powerpoint/2010/main" val="23985850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548640"/>
            <a:ext cx="10515600" cy="5628323"/>
          </a:xfrm>
        </p:spPr>
        <p:txBody>
          <a:bodyPr>
            <a:normAutofit fontScale="92500" lnSpcReduction="10000"/>
          </a:bodyPr>
          <a:lstStyle/>
          <a:p>
            <a:pPr marL="0" indent="0">
              <a:buNone/>
            </a:pPr>
            <a:r>
              <a:rPr lang="ru-RU" dirty="0" err="1" smtClean="0"/>
              <a:t>catch</a:t>
            </a:r>
            <a:r>
              <a:rPr lang="ru-RU" dirty="0" smtClean="0"/>
              <a:t> ( </a:t>
            </a:r>
            <a:r>
              <a:rPr lang="ru-RU" dirty="0" err="1" smtClean="0"/>
              <a:t>exception</a:t>
            </a:r>
            <a:r>
              <a:rPr lang="ru-RU" dirty="0" smtClean="0"/>
              <a:t> </a:t>
            </a:r>
            <a:r>
              <a:rPr lang="ru-RU" dirty="0" err="1" smtClean="0"/>
              <a:t>eObj</a:t>
            </a:r>
            <a:r>
              <a:rPr lang="ru-RU" dirty="0" smtClean="0"/>
              <a:t> ) {</a:t>
            </a:r>
          </a:p>
          <a:p>
            <a:pPr marL="0" indent="0">
              <a:buNone/>
            </a:pPr>
            <a:r>
              <a:rPr lang="ru-RU" dirty="0" smtClean="0"/>
              <a:t>   </a:t>
            </a:r>
            <a:r>
              <a:rPr lang="ru-RU" dirty="0" err="1" smtClean="0"/>
              <a:t>if</a:t>
            </a:r>
            <a:r>
              <a:rPr lang="ru-RU" dirty="0" smtClean="0"/>
              <a:t> ( </a:t>
            </a:r>
            <a:r>
              <a:rPr lang="ru-RU" dirty="0" err="1" smtClean="0"/>
              <a:t>canHandle</a:t>
            </a:r>
            <a:r>
              <a:rPr lang="ru-RU" dirty="0" smtClean="0"/>
              <a:t>( </a:t>
            </a:r>
            <a:r>
              <a:rPr lang="ru-RU" dirty="0" err="1" smtClean="0"/>
              <a:t>eObj</a:t>
            </a:r>
            <a:r>
              <a:rPr lang="ru-RU" dirty="0" smtClean="0"/>
              <a:t> ) )</a:t>
            </a:r>
          </a:p>
          <a:p>
            <a:pPr marL="0" indent="0">
              <a:buNone/>
            </a:pPr>
            <a:r>
              <a:rPr lang="ru-RU" dirty="0" smtClean="0"/>
              <a:t>      // обработать исключение</a:t>
            </a:r>
          </a:p>
          <a:p>
            <a:pPr marL="0" indent="0">
              <a:buNone/>
            </a:pPr>
            <a:r>
              <a:rPr lang="ru-RU" dirty="0" smtClean="0"/>
              <a:t>      </a:t>
            </a:r>
            <a:r>
              <a:rPr lang="ru-RU" dirty="0" err="1" smtClean="0"/>
              <a:t>return</a:t>
            </a:r>
            <a:r>
              <a:rPr lang="ru-RU" dirty="0" smtClean="0"/>
              <a:t>;</a:t>
            </a:r>
          </a:p>
          <a:p>
            <a:pPr marL="0" indent="0">
              <a:buNone/>
            </a:pPr>
            <a:r>
              <a:rPr lang="ru-RU" dirty="0" smtClean="0"/>
              <a:t>   </a:t>
            </a:r>
            <a:r>
              <a:rPr lang="ru-RU" dirty="0" err="1" smtClean="0"/>
              <a:t>else</a:t>
            </a:r>
            <a:endParaRPr lang="ru-RU" dirty="0" smtClean="0"/>
          </a:p>
          <a:p>
            <a:pPr marL="0" indent="0">
              <a:buNone/>
            </a:pPr>
            <a:r>
              <a:rPr lang="ru-RU" dirty="0" smtClean="0"/>
              <a:t>      // повторно возбудить исключение, чтобы его перехватил другой</a:t>
            </a:r>
          </a:p>
          <a:p>
            <a:pPr marL="0" indent="0">
              <a:buNone/>
            </a:pPr>
            <a:r>
              <a:rPr lang="ru-RU" dirty="0" smtClean="0"/>
              <a:t>      // </a:t>
            </a:r>
            <a:r>
              <a:rPr lang="ru-RU" dirty="0" err="1" smtClean="0"/>
              <a:t>catch</a:t>
            </a:r>
            <a:r>
              <a:rPr lang="ru-RU" dirty="0" smtClean="0"/>
              <a:t>-обработчик</a:t>
            </a:r>
          </a:p>
          <a:p>
            <a:pPr marL="0" indent="0">
              <a:buNone/>
            </a:pPr>
            <a:r>
              <a:rPr lang="ru-RU" dirty="0" smtClean="0"/>
              <a:t>      </a:t>
            </a:r>
            <a:r>
              <a:rPr lang="ru-RU" dirty="0" err="1" smtClean="0"/>
              <a:t>throw</a:t>
            </a:r>
            <a:r>
              <a:rPr lang="ru-RU" dirty="0" smtClean="0"/>
              <a:t>;</a:t>
            </a:r>
          </a:p>
          <a:p>
            <a:pPr marL="0" indent="0">
              <a:buNone/>
            </a:pPr>
            <a:r>
              <a:rPr lang="ru-RU" dirty="0" smtClean="0"/>
              <a:t>}</a:t>
            </a:r>
          </a:p>
          <a:p>
            <a:pPr marL="0" indent="0">
              <a:buNone/>
            </a:pPr>
            <a:r>
              <a:rPr lang="ru-RU" dirty="0" smtClean="0"/>
              <a:t>При повторном возбуждении новый объект-исключение не создается. Это имеет значение, если </a:t>
            </a:r>
            <a:r>
              <a:rPr lang="ru-RU" dirty="0" err="1" smtClean="0"/>
              <a:t>catch</a:t>
            </a:r>
            <a:r>
              <a:rPr lang="ru-RU" dirty="0" smtClean="0"/>
              <a:t>-обработчик модифицирует объект, прежде чем возбудить исключение повторно. В следующем фрагменте исходный объект-исключение не изменяется. Почему?</a:t>
            </a:r>
            <a:endParaRPr lang="ru-RU" dirty="0"/>
          </a:p>
        </p:txBody>
      </p:sp>
    </p:spTree>
    <p:extLst>
      <p:ext uri="{BB962C8B-B14F-4D97-AF65-F5344CB8AC3E}">
        <p14:creationId xmlns:p14="http://schemas.microsoft.com/office/powerpoint/2010/main" val="26563301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normAutofit fontScale="77500" lnSpcReduction="20000"/>
          </a:bodyPr>
          <a:lstStyle/>
          <a:p>
            <a:pPr marL="0" indent="0">
              <a:buNone/>
            </a:pPr>
            <a:r>
              <a:rPr lang="en-US" dirty="0" err="1" smtClean="0"/>
              <a:t>enum</a:t>
            </a:r>
            <a:r>
              <a:rPr lang="en-US" dirty="0" smtClean="0"/>
              <a:t> </a:t>
            </a:r>
            <a:r>
              <a:rPr lang="en-US" dirty="0" err="1" smtClean="0"/>
              <a:t>EHstate</a:t>
            </a:r>
            <a:r>
              <a:rPr lang="en-US" dirty="0" smtClean="0"/>
              <a:t> { </a:t>
            </a:r>
            <a:r>
              <a:rPr lang="en-US" dirty="0" err="1" smtClean="0"/>
              <a:t>noErr</a:t>
            </a:r>
            <a:r>
              <a:rPr lang="en-US" dirty="0" smtClean="0"/>
              <a:t>, </a:t>
            </a:r>
            <a:r>
              <a:rPr lang="en-US" dirty="0" err="1" smtClean="0"/>
              <a:t>zeroOp</a:t>
            </a:r>
            <a:r>
              <a:rPr lang="en-US" dirty="0" smtClean="0"/>
              <a:t>, </a:t>
            </a:r>
            <a:r>
              <a:rPr lang="en-US" dirty="0" err="1" smtClean="0"/>
              <a:t>negativeOp</a:t>
            </a:r>
            <a:r>
              <a:rPr lang="en-US" dirty="0" smtClean="0"/>
              <a:t>, </a:t>
            </a:r>
            <a:r>
              <a:rPr lang="en-US" dirty="0" err="1" smtClean="0"/>
              <a:t>severeError</a:t>
            </a:r>
            <a:r>
              <a:rPr lang="en-US" dirty="0" smtClean="0"/>
              <a:t> };</a:t>
            </a:r>
          </a:p>
          <a:p>
            <a:pPr marL="0" indent="0">
              <a:buNone/>
            </a:pPr>
            <a:r>
              <a:rPr lang="en-US" dirty="0" smtClean="0"/>
              <a:t>void calculate( </a:t>
            </a:r>
            <a:r>
              <a:rPr lang="en-US" dirty="0" err="1" smtClean="0"/>
              <a:t>int</a:t>
            </a:r>
            <a:r>
              <a:rPr lang="en-US" dirty="0" smtClean="0"/>
              <a:t> op ) {</a:t>
            </a:r>
          </a:p>
          <a:p>
            <a:pPr marL="0" indent="0">
              <a:buNone/>
            </a:pPr>
            <a:r>
              <a:rPr lang="en-US" dirty="0" smtClean="0"/>
              <a:t>try {</a:t>
            </a:r>
          </a:p>
          <a:p>
            <a:pPr marL="0" indent="0">
              <a:buNone/>
            </a:pPr>
            <a:r>
              <a:rPr lang="en-US" dirty="0" smtClean="0"/>
              <a:t>      // </a:t>
            </a:r>
            <a:r>
              <a:rPr lang="ru-RU" dirty="0" smtClean="0"/>
              <a:t>исключение, возбужденное </a:t>
            </a:r>
            <a:r>
              <a:rPr lang="en-US" dirty="0" err="1" smtClean="0"/>
              <a:t>mathFunc</a:t>
            </a:r>
            <a:r>
              <a:rPr lang="en-US" dirty="0" smtClean="0"/>
              <a:t>(), </a:t>
            </a:r>
            <a:r>
              <a:rPr lang="ru-RU" dirty="0" smtClean="0"/>
              <a:t>имеет значение </a:t>
            </a:r>
            <a:r>
              <a:rPr lang="en-US" dirty="0" err="1" smtClean="0"/>
              <a:t>zeroOp</a:t>
            </a:r>
            <a:endParaRPr lang="en-US" dirty="0" smtClean="0"/>
          </a:p>
          <a:p>
            <a:pPr marL="0" indent="0">
              <a:buNone/>
            </a:pPr>
            <a:r>
              <a:rPr lang="en-US" dirty="0" smtClean="0"/>
              <a:t>      </a:t>
            </a:r>
            <a:r>
              <a:rPr lang="en-US" dirty="0" err="1" smtClean="0"/>
              <a:t>mathFunc</a:t>
            </a:r>
            <a:r>
              <a:rPr lang="en-US" dirty="0" smtClean="0"/>
              <a:t>( op );</a:t>
            </a:r>
          </a:p>
          <a:p>
            <a:pPr marL="0" indent="0">
              <a:buNone/>
            </a:pPr>
            <a:r>
              <a:rPr lang="en-US" dirty="0" smtClean="0"/>
              <a:t>   }</a:t>
            </a:r>
          </a:p>
          <a:p>
            <a:pPr marL="0" indent="0">
              <a:buNone/>
            </a:pPr>
            <a:r>
              <a:rPr lang="en-US" dirty="0" smtClean="0"/>
              <a:t>   catch ( </a:t>
            </a:r>
            <a:r>
              <a:rPr lang="en-US" dirty="0" err="1" smtClean="0"/>
              <a:t>EHstate</a:t>
            </a:r>
            <a:r>
              <a:rPr lang="en-US" dirty="0" smtClean="0"/>
              <a:t> </a:t>
            </a:r>
            <a:r>
              <a:rPr lang="en-US" dirty="0" err="1" smtClean="0"/>
              <a:t>eObj</a:t>
            </a:r>
            <a:r>
              <a:rPr lang="en-US" dirty="0" smtClean="0"/>
              <a:t> ) {</a:t>
            </a:r>
          </a:p>
          <a:p>
            <a:pPr marL="0" indent="0">
              <a:buNone/>
            </a:pPr>
            <a:r>
              <a:rPr lang="en-US" dirty="0" smtClean="0"/>
              <a:t>      // </a:t>
            </a:r>
            <a:r>
              <a:rPr lang="ru-RU" dirty="0" smtClean="0"/>
              <a:t>что-то исправить</a:t>
            </a:r>
          </a:p>
          <a:p>
            <a:pPr marL="0" indent="0">
              <a:buNone/>
            </a:pPr>
            <a:r>
              <a:rPr lang="ru-RU" dirty="0" smtClean="0"/>
              <a:t>      // пытаемся модифицировать объект-исключение</a:t>
            </a:r>
          </a:p>
          <a:p>
            <a:pPr marL="0" indent="0">
              <a:buNone/>
            </a:pPr>
            <a:r>
              <a:rPr lang="ru-RU" dirty="0" smtClean="0"/>
              <a:t>      </a:t>
            </a:r>
            <a:r>
              <a:rPr lang="en-US" dirty="0" err="1" smtClean="0"/>
              <a:t>eObj</a:t>
            </a:r>
            <a:r>
              <a:rPr lang="en-US" dirty="0" smtClean="0"/>
              <a:t> = </a:t>
            </a:r>
            <a:r>
              <a:rPr lang="en-US" dirty="0" err="1" smtClean="0"/>
              <a:t>severeErr</a:t>
            </a:r>
            <a:r>
              <a:rPr lang="en-US" dirty="0" smtClean="0"/>
              <a:t>;</a:t>
            </a:r>
          </a:p>
          <a:p>
            <a:pPr marL="0" indent="0">
              <a:buNone/>
            </a:pPr>
            <a:r>
              <a:rPr lang="en-US" dirty="0" smtClean="0"/>
              <a:t>      // </a:t>
            </a:r>
            <a:r>
              <a:rPr lang="ru-RU" dirty="0" smtClean="0"/>
              <a:t>предполагалось, что повторно возбужденное исключение будет</a:t>
            </a:r>
          </a:p>
          <a:p>
            <a:pPr marL="0" indent="0">
              <a:buNone/>
            </a:pPr>
            <a:r>
              <a:rPr lang="ru-RU" dirty="0" smtClean="0"/>
              <a:t>      // иметь значение </a:t>
            </a:r>
            <a:r>
              <a:rPr lang="en-US" dirty="0" err="1" smtClean="0"/>
              <a:t>severeErr</a:t>
            </a:r>
            <a:endParaRPr lang="en-US" dirty="0" smtClean="0"/>
          </a:p>
          <a:p>
            <a:pPr marL="0" indent="0">
              <a:buNone/>
            </a:pPr>
            <a:r>
              <a:rPr lang="en-US" dirty="0" smtClean="0"/>
              <a:t>      throw;</a:t>
            </a:r>
          </a:p>
          <a:p>
            <a:pPr marL="0" indent="0">
              <a:buNone/>
            </a:pPr>
            <a:r>
              <a:rPr lang="en-US" dirty="0" smtClean="0"/>
              <a:t>   }</a:t>
            </a:r>
          </a:p>
          <a:p>
            <a:pPr marL="0" indent="0">
              <a:buNone/>
            </a:pPr>
            <a:r>
              <a:rPr lang="en-US" dirty="0" smtClean="0"/>
              <a:t>}</a:t>
            </a:r>
            <a:endParaRPr lang="ru-RU" dirty="0"/>
          </a:p>
        </p:txBody>
      </p:sp>
    </p:spTree>
    <p:extLst>
      <p:ext uri="{BB962C8B-B14F-4D97-AF65-F5344CB8AC3E}">
        <p14:creationId xmlns:p14="http://schemas.microsoft.com/office/powerpoint/2010/main" val="1733145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92500" lnSpcReduction="20000"/>
          </a:bodyPr>
          <a:lstStyle/>
          <a:p>
            <a:pPr marL="0" indent="0">
              <a:buNone/>
            </a:pPr>
            <a:r>
              <a:rPr lang="ru-RU" dirty="0" smtClean="0"/>
              <a:t>Так как </a:t>
            </a:r>
            <a:r>
              <a:rPr lang="ru-RU" dirty="0" err="1" smtClean="0"/>
              <a:t>eObj</a:t>
            </a:r>
            <a:r>
              <a:rPr lang="ru-RU" dirty="0" smtClean="0"/>
              <a:t> не является ссылкой, то </a:t>
            </a:r>
            <a:r>
              <a:rPr lang="ru-RU" dirty="0" err="1" smtClean="0"/>
              <a:t>catch</a:t>
            </a:r>
            <a:r>
              <a:rPr lang="ru-RU" dirty="0" smtClean="0"/>
              <a:t>-обработчик получает копию объекта-исключения, так что любые модификации </a:t>
            </a:r>
            <a:r>
              <a:rPr lang="ru-RU" dirty="0" err="1" smtClean="0"/>
              <a:t>eObj</a:t>
            </a:r>
            <a:r>
              <a:rPr lang="ru-RU" dirty="0" smtClean="0"/>
              <a:t> относятся к локальной копии и не отражаются на исходном объекте-исключении, передаваемом при повторном возбуждении. Таким образом, переданный далее объект по-прежнему имеет тип </a:t>
            </a:r>
            <a:r>
              <a:rPr lang="ru-RU" dirty="0" err="1" smtClean="0"/>
              <a:t>zeroOp</a:t>
            </a:r>
            <a:r>
              <a:rPr lang="ru-RU" dirty="0" smtClean="0"/>
              <a:t>.</a:t>
            </a:r>
          </a:p>
          <a:p>
            <a:pPr marL="0" indent="0">
              <a:buNone/>
            </a:pPr>
            <a:r>
              <a:rPr lang="ru-RU" dirty="0" smtClean="0"/>
              <a:t>Чтобы модифицировать исходный объект-исключение, в объявлении исключения внутри </a:t>
            </a:r>
            <a:r>
              <a:rPr lang="ru-RU" dirty="0" err="1" smtClean="0"/>
              <a:t>catch</a:t>
            </a:r>
            <a:r>
              <a:rPr lang="ru-RU" dirty="0" smtClean="0"/>
              <a:t>-обработчика должна фигурировать ссылка:</a:t>
            </a:r>
          </a:p>
          <a:p>
            <a:pPr marL="0" indent="0">
              <a:buNone/>
            </a:pPr>
            <a:endParaRPr lang="ru-RU" dirty="0" smtClean="0"/>
          </a:p>
          <a:p>
            <a:pPr marL="0" indent="0">
              <a:buNone/>
            </a:pPr>
            <a:r>
              <a:rPr lang="ru-RU" dirty="0" err="1" smtClean="0"/>
              <a:t>catch</a:t>
            </a:r>
            <a:r>
              <a:rPr lang="ru-RU" dirty="0" smtClean="0"/>
              <a:t> ( </a:t>
            </a:r>
            <a:r>
              <a:rPr lang="ru-RU" dirty="0" err="1" smtClean="0"/>
              <a:t>EHstate</a:t>
            </a:r>
            <a:r>
              <a:rPr lang="ru-RU" dirty="0" smtClean="0"/>
              <a:t> &amp;</a:t>
            </a:r>
            <a:r>
              <a:rPr lang="ru-RU" dirty="0" err="1" smtClean="0"/>
              <a:t>eObj</a:t>
            </a:r>
            <a:r>
              <a:rPr lang="ru-RU" dirty="0" smtClean="0"/>
              <a:t> ) {</a:t>
            </a:r>
          </a:p>
          <a:p>
            <a:pPr marL="0" indent="0">
              <a:buNone/>
            </a:pPr>
            <a:r>
              <a:rPr lang="ru-RU" dirty="0" smtClean="0"/>
              <a:t>   // модифицируем объект-исключение</a:t>
            </a:r>
          </a:p>
          <a:p>
            <a:pPr marL="0" indent="0">
              <a:buNone/>
            </a:pPr>
            <a:r>
              <a:rPr lang="ru-RU" dirty="0" smtClean="0"/>
              <a:t>   </a:t>
            </a:r>
            <a:r>
              <a:rPr lang="ru-RU" dirty="0" err="1" smtClean="0"/>
              <a:t>eObj</a:t>
            </a:r>
            <a:r>
              <a:rPr lang="ru-RU" dirty="0" smtClean="0"/>
              <a:t> = </a:t>
            </a:r>
            <a:r>
              <a:rPr lang="ru-RU" dirty="0" err="1" smtClean="0"/>
              <a:t>severeErr</a:t>
            </a:r>
            <a:r>
              <a:rPr lang="ru-RU" dirty="0" smtClean="0"/>
              <a:t>;</a:t>
            </a:r>
          </a:p>
          <a:p>
            <a:pPr marL="0" indent="0">
              <a:buNone/>
            </a:pPr>
            <a:endParaRPr lang="ru-RU" dirty="0" smtClean="0"/>
          </a:p>
          <a:p>
            <a:pPr marL="0" indent="0">
              <a:buNone/>
            </a:pPr>
            <a:r>
              <a:rPr lang="ru-RU" dirty="0" smtClean="0"/>
              <a:t>   // повторно возбужденное исключение имеет значение </a:t>
            </a:r>
            <a:r>
              <a:rPr lang="ru-RU" dirty="0" err="1" smtClean="0"/>
              <a:t>severeErr</a:t>
            </a:r>
            <a:endParaRPr lang="ru-RU" dirty="0" smtClean="0"/>
          </a:p>
          <a:p>
            <a:pPr marL="0" indent="0">
              <a:buNone/>
            </a:pPr>
            <a:r>
              <a:rPr lang="ru-RU" dirty="0" smtClean="0"/>
              <a:t>   </a:t>
            </a:r>
            <a:r>
              <a:rPr lang="ru-RU" dirty="0" err="1" smtClean="0"/>
              <a:t>throw</a:t>
            </a:r>
            <a:r>
              <a:rPr lang="ru-RU" dirty="0" smtClean="0"/>
              <a:t>;</a:t>
            </a:r>
          </a:p>
          <a:p>
            <a:pPr marL="0" indent="0">
              <a:buNone/>
            </a:pPr>
            <a:r>
              <a:rPr lang="ru-RU" dirty="0" smtClean="0"/>
              <a:t>}</a:t>
            </a:r>
            <a:endParaRPr lang="ru-RU" dirty="0"/>
          </a:p>
        </p:txBody>
      </p:sp>
    </p:spTree>
    <p:extLst>
      <p:ext uri="{BB962C8B-B14F-4D97-AF65-F5344CB8AC3E}">
        <p14:creationId xmlns:p14="http://schemas.microsoft.com/office/powerpoint/2010/main" val="7617502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lstStyle/>
          <a:p>
            <a:pPr marL="0" indent="0">
              <a:buNone/>
            </a:pPr>
            <a:r>
              <a:rPr lang="ru-RU" dirty="0" smtClean="0"/>
              <a:t>Теперь </a:t>
            </a:r>
            <a:r>
              <a:rPr lang="ru-RU" dirty="0" err="1" smtClean="0"/>
              <a:t>eObj</a:t>
            </a:r>
            <a:r>
              <a:rPr lang="ru-RU" dirty="0" smtClean="0"/>
              <a:t> ссылается на объект-исключение, созданный выражением </a:t>
            </a:r>
            <a:r>
              <a:rPr lang="ru-RU" dirty="0" err="1" smtClean="0"/>
              <a:t>throw</a:t>
            </a:r>
            <a:r>
              <a:rPr lang="ru-RU" dirty="0" smtClean="0"/>
              <a:t>, так что все изменения относятся непосредственно к исходному объекту. Поэтому при повторном возбуждении исключения далее передается модифицированный объект.</a:t>
            </a:r>
          </a:p>
          <a:p>
            <a:pPr marL="0" indent="0">
              <a:buNone/>
            </a:pPr>
            <a:r>
              <a:rPr lang="ru-RU" dirty="0" smtClean="0"/>
              <a:t>Таким образом, другая причина для объявления ссылки в </a:t>
            </a:r>
            <a:r>
              <a:rPr lang="ru-RU" dirty="0" err="1" smtClean="0"/>
              <a:t>catch</a:t>
            </a:r>
            <a:r>
              <a:rPr lang="ru-RU" dirty="0" smtClean="0"/>
              <a:t>-обработчике заключается в том, что сделанные внутри обработчика модификации объекта-исключения в таком случае будут видны при повторном возбуждении исключения. </a:t>
            </a:r>
            <a:endParaRPr lang="ru-RU" dirty="0"/>
          </a:p>
        </p:txBody>
      </p:sp>
    </p:spTree>
    <p:extLst>
      <p:ext uri="{BB962C8B-B14F-4D97-AF65-F5344CB8AC3E}">
        <p14:creationId xmlns:p14="http://schemas.microsoft.com/office/powerpoint/2010/main" val="4044444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2650"/>
          </a:xfrm>
        </p:spPr>
        <p:txBody>
          <a:bodyPr>
            <a:normAutofit fontScale="90000"/>
          </a:bodyPr>
          <a:lstStyle/>
          <a:p>
            <a:r>
              <a:rPr lang="ru-RU" dirty="0" smtClean="0"/>
              <a:t>Перехват всех исключений</a:t>
            </a:r>
            <a:endParaRPr lang="ru-RU" dirty="0"/>
          </a:p>
        </p:txBody>
      </p:sp>
      <p:sp>
        <p:nvSpPr>
          <p:cNvPr id="3" name="Объект 2"/>
          <p:cNvSpPr>
            <a:spLocks noGrp="1"/>
          </p:cNvSpPr>
          <p:nvPr>
            <p:ph idx="1"/>
          </p:nvPr>
        </p:nvSpPr>
        <p:spPr>
          <a:xfrm>
            <a:off x="838200" y="897776"/>
            <a:ext cx="10515600" cy="5279187"/>
          </a:xfrm>
        </p:spPr>
        <p:txBody>
          <a:bodyPr>
            <a:normAutofit fontScale="85000" lnSpcReduction="20000"/>
          </a:bodyPr>
          <a:lstStyle/>
          <a:p>
            <a:pPr marL="0" indent="0">
              <a:buNone/>
            </a:pPr>
            <a:r>
              <a:rPr lang="ru-RU" dirty="0" smtClean="0"/>
              <a:t>Иногда функции нужно выполнить определенное действие до того, как она завершит обработку исключения, даже несмотря на то, что обработать его она не может. К примеру, функция захватила некоторый ресурс, скажем открыла файл или выделила память из хипа, и этот ресурс необходимо освободить перед выходом:</a:t>
            </a:r>
          </a:p>
          <a:p>
            <a:pPr marL="0" indent="0">
              <a:buNone/>
            </a:pPr>
            <a:endParaRPr lang="ru-RU" dirty="0" smtClean="0"/>
          </a:p>
          <a:p>
            <a:pPr marL="0" indent="0">
              <a:buNone/>
            </a:pPr>
            <a:r>
              <a:rPr lang="ru-RU" dirty="0" err="1" smtClean="0"/>
              <a:t>void</a:t>
            </a:r>
            <a:r>
              <a:rPr lang="ru-RU" dirty="0" smtClean="0"/>
              <a:t> </a:t>
            </a:r>
            <a:r>
              <a:rPr lang="ru-RU" dirty="0" err="1" smtClean="0"/>
              <a:t>manip</a:t>
            </a:r>
            <a:r>
              <a:rPr lang="ru-RU" dirty="0" smtClean="0"/>
              <a:t>() {</a:t>
            </a:r>
          </a:p>
          <a:p>
            <a:pPr marL="0" indent="0">
              <a:buNone/>
            </a:pPr>
            <a:r>
              <a:rPr lang="ru-RU" dirty="0" smtClean="0"/>
              <a:t>   </a:t>
            </a:r>
            <a:r>
              <a:rPr lang="ru-RU" dirty="0" err="1" smtClean="0"/>
              <a:t>resource</a:t>
            </a:r>
            <a:r>
              <a:rPr lang="ru-RU" dirty="0" smtClean="0"/>
              <a:t> </a:t>
            </a:r>
            <a:r>
              <a:rPr lang="ru-RU" dirty="0" err="1" smtClean="0"/>
              <a:t>res</a:t>
            </a:r>
            <a:r>
              <a:rPr lang="ru-RU" dirty="0" smtClean="0"/>
              <a:t>;</a:t>
            </a:r>
          </a:p>
          <a:p>
            <a:pPr marL="0" indent="0">
              <a:buNone/>
            </a:pPr>
            <a:r>
              <a:rPr lang="ru-RU" dirty="0" smtClean="0"/>
              <a:t>   </a:t>
            </a:r>
            <a:r>
              <a:rPr lang="ru-RU" dirty="0" err="1" smtClean="0"/>
              <a:t>res.lock</a:t>
            </a:r>
            <a:r>
              <a:rPr lang="ru-RU" dirty="0" smtClean="0"/>
              <a:t>();       // захват ресурса</a:t>
            </a:r>
          </a:p>
          <a:p>
            <a:pPr marL="0" indent="0">
              <a:buNone/>
            </a:pPr>
            <a:endParaRPr lang="ru-RU" dirty="0" smtClean="0"/>
          </a:p>
          <a:p>
            <a:pPr marL="0" indent="0">
              <a:buNone/>
            </a:pPr>
            <a:r>
              <a:rPr lang="ru-RU" dirty="0" smtClean="0"/>
              <a:t>   // использование ресурса</a:t>
            </a:r>
          </a:p>
          <a:p>
            <a:pPr marL="0" indent="0">
              <a:buNone/>
            </a:pPr>
            <a:r>
              <a:rPr lang="ru-RU" dirty="0" smtClean="0"/>
              <a:t>   // действие, в результате которого возбуждено исключение</a:t>
            </a:r>
          </a:p>
          <a:p>
            <a:pPr marL="0" indent="0">
              <a:buNone/>
            </a:pPr>
            <a:endParaRPr lang="ru-RU" dirty="0" smtClean="0"/>
          </a:p>
          <a:p>
            <a:pPr marL="0" indent="0">
              <a:buNone/>
            </a:pPr>
            <a:r>
              <a:rPr lang="ru-RU" dirty="0" smtClean="0"/>
              <a:t>   </a:t>
            </a:r>
            <a:r>
              <a:rPr lang="ru-RU" dirty="0" err="1" smtClean="0"/>
              <a:t>res.release</a:t>
            </a:r>
            <a:r>
              <a:rPr lang="ru-RU" dirty="0" smtClean="0"/>
              <a:t>();    // не выполняется, если возбуждено исключение</a:t>
            </a:r>
          </a:p>
          <a:p>
            <a:pPr marL="0" indent="0">
              <a:buNone/>
            </a:pPr>
            <a:r>
              <a:rPr lang="ru-RU" dirty="0" smtClean="0"/>
              <a:t>}</a:t>
            </a:r>
            <a:endParaRPr lang="ru-RU" dirty="0"/>
          </a:p>
        </p:txBody>
      </p:sp>
    </p:spTree>
    <p:extLst>
      <p:ext uri="{BB962C8B-B14F-4D97-AF65-F5344CB8AC3E}">
        <p14:creationId xmlns:p14="http://schemas.microsoft.com/office/powerpoint/2010/main" val="1329032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85000" lnSpcReduction="20000"/>
          </a:bodyPr>
          <a:lstStyle/>
          <a:p>
            <a:pPr marL="0" indent="0">
              <a:buNone/>
            </a:pPr>
            <a:r>
              <a:rPr lang="ru-RU" dirty="0" smtClean="0"/>
              <a:t>Если исключение возбуждено, то управление не попадет на инструкцию, где ресурс освобождается. Чтобы освободить ресурс, не пытаясь перехватить все возможные исключения (тем более, что мы не всегда знаем, какие именно исключения могут возникнуть), воспользуемся специальной конструкцией, позволяющей перехватывать любые исключения. Это не что иное, как предложение </a:t>
            </a:r>
            <a:r>
              <a:rPr lang="ru-RU" dirty="0" err="1" smtClean="0"/>
              <a:t>catch</a:t>
            </a:r>
            <a:r>
              <a:rPr lang="ru-RU" dirty="0" smtClean="0"/>
              <a:t>, в котором объявление исключения имеет вид (...) и куда управление попадает при любом исключении.</a:t>
            </a:r>
          </a:p>
          <a:p>
            <a:pPr marL="0" indent="0">
              <a:buNone/>
            </a:pPr>
            <a:r>
              <a:rPr lang="ru-RU" dirty="0" smtClean="0"/>
              <a:t>Например:</a:t>
            </a:r>
          </a:p>
          <a:p>
            <a:pPr marL="0" indent="0">
              <a:buNone/>
            </a:pPr>
            <a:endParaRPr lang="ru-RU" dirty="0" smtClean="0"/>
          </a:p>
          <a:p>
            <a:pPr marL="0" indent="0">
              <a:buNone/>
            </a:pPr>
            <a:r>
              <a:rPr lang="ru-RU" dirty="0" smtClean="0"/>
              <a:t>// управление попадает сюда при любом возбужденном исключении</a:t>
            </a:r>
          </a:p>
          <a:p>
            <a:pPr marL="0" indent="0">
              <a:buNone/>
            </a:pPr>
            <a:r>
              <a:rPr lang="ru-RU" dirty="0" err="1" smtClean="0"/>
              <a:t>catch</a:t>
            </a:r>
            <a:r>
              <a:rPr lang="ru-RU" dirty="0" smtClean="0"/>
              <a:t> (...) {</a:t>
            </a:r>
          </a:p>
          <a:p>
            <a:pPr marL="0" indent="0">
              <a:buNone/>
            </a:pPr>
            <a:r>
              <a:rPr lang="ru-RU" dirty="0" smtClean="0"/>
              <a:t>   // здесь размещаем наш код</a:t>
            </a:r>
          </a:p>
          <a:p>
            <a:pPr marL="0" indent="0">
              <a:buNone/>
            </a:pPr>
            <a:r>
              <a:rPr lang="ru-RU" dirty="0" smtClean="0"/>
              <a:t>}</a:t>
            </a:r>
          </a:p>
          <a:p>
            <a:pPr marL="0" indent="0">
              <a:buNone/>
            </a:pPr>
            <a:r>
              <a:rPr lang="ru-RU" dirty="0" smtClean="0"/>
              <a:t>Конструкция </a:t>
            </a:r>
            <a:r>
              <a:rPr lang="ru-RU" dirty="0" err="1" smtClean="0"/>
              <a:t>catch</a:t>
            </a:r>
            <a:r>
              <a:rPr lang="ru-RU" dirty="0" smtClean="0"/>
              <a:t>(...) используется в сочетании с повторным возбуждением исключения. Захваченный ресурс освобождается внутри составной инструкции в </a:t>
            </a:r>
            <a:r>
              <a:rPr lang="ru-RU" dirty="0" err="1" smtClean="0"/>
              <a:t>catch</a:t>
            </a:r>
            <a:r>
              <a:rPr lang="ru-RU" dirty="0" smtClean="0"/>
              <a:t>-обработчике перед тем, как передать исключение по цепочке вложенных вызовов в результате повторного возбуждения:</a:t>
            </a:r>
            <a:endParaRPr lang="ru-RU" dirty="0"/>
          </a:p>
        </p:txBody>
      </p:sp>
    </p:spTree>
    <p:extLst>
      <p:ext uri="{BB962C8B-B14F-4D97-AF65-F5344CB8AC3E}">
        <p14:creationId xmlns:p14="http://schemas.microsoft.com/office/powerpoint/2010/main" val="41312314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92500" lnSpcReduction="20000"/>
          </a:bodyPr>
          <a:lstStyle/>
          <a:p>
            <a:pPr marL="0" indent="0">
              <a:buNone/>
            </a:pPr>
            <a:r>
              <a:rPr lang="en-US" dirty="0" smtClean="0"/>
              <a:t>void </a:t>
            </a:r>
            <a:r>
              <a:rPr lang="en-US" dirty="0" err="1" smtClean="0"/>
              <a:t>manip</a:t>
            </a:r>
            <a:r>
              <a:rPr lang="en-US" dirty="0" smtClean="0"/>
              <a:t>() {</a:t>
            </a:r>
          </a:p>
          <a:p>
            <a:pPr marL="0" indent="0">
              <a:buNone/>
            </a:pPr>
            <a:r>
              <a:rPr lang="en-US" dirty="0" smtClean="0"/>
              <a:t>   resource res;</a:t>
            </a:r>
          </a:p>
          <a:p>
            <a:pPr marL="0" indent="0">
              <a:buNone/>
            </a:pPr>
            <a:r>
              <a:rPr lang="en-US" dirty="0" smtClean="0"/>
              <a:t>   </a:t>
            </a:r>
            <a:r>
              <a:rPr lang="en-US" dirty="0" err="1" smtClean="0"/>
              <a:t>res.lock</a:t>
            </a:r>
            <a:r>
              <a:rPr lang="en-US" dirty="0" smtClean="0"/>
              <a:t>();</a:t>
            </a:r>
          </a:p>
          <a:p>
            <a:pPr marL="0" indent="0">
              <a:buNone/>
            </a:pPr>
            <a:r>
              <a:rPr lang="en-US" dirty="0" smtClean="0"/>
              <a:t>   try {</a:t>
            </a:r>
          </a:p>
          <a:p>
            <a:pPr marL="0" indent="0">
              <a:buNone/>
            </a:pPr>
            <a:r>
              <a:rPr lang="en-US" dirty="0" smtClean="0"/>
              <a:t>      // </a:t>
            </a:r>
            <a:r>
              <a:rPr lang="ru-RU" dirty="0" smtClean="0"/>
              <a:t>использование ресурса</a:t>
            </a:r>
          </a:p>
          <a:p>
            <a:pPr marL="0" indent="0">
              <a:buNone/>
            </a:pPr>
            <a:r>
              <a:rPr lang="ru-RU" dirty="0" smtClean="0"/>
              <a:t>      // действие, в результате которого возбуждено исключение</a:t>
            </a:r>
          </a:p>
          <a:p>
            <a:pPr marL="0" indent="0">
              <a:buNone/>
            </a:pPr>
            <a:r>
              <a:rPr lang="ru-RU" dirty="0" smtClean="0"/>
              <a:t>   }</a:t>
            </a:r>
          </a:p>
          <a:p>
            <a:pPr marL="0" indent="0">
              <a:buNone/>
            </a:pPr>
            <a:r>
              <a:rPr lang="ru-RU" dirty="0" smtClean="0"/>
              <a:t>   </a:t>
            </a:r>
            <a:r>
              <a:rPr lang="en-US" dirty="0" smtClean="0"/>
              <a:t>catch (...) {</a:t>
            </a:r>
          </a:p>
          <a:p>
            <a:pPr marL="0" indent="0">
              <a:buNone/>
            </a:pPr>
            <a:r>
              <a:rPr lang="en-US" dirty="0" smtClean="0"/>
              <a:t>      </a:t>
            </a:r>
            <a:r>
              <a:rPr lang="en-US" dirty="0" err="1" smtClean="0"/>
              <a:t>res.release</a:t>
            </a:r>
            <a:r>
              <a:rPr lang="en-US" dirty="0" smtClean="0"/>
              <a:t>();</a:t>
            </a:r>
          </a:p>
          <a:p>
            <a:pPr marL="0" indent="0">
              <a:buNone/>
            </a:pPr>
            <a:r>
              <a:rPr lang="en-US" dirty="0" smtClean="0"/>
              <a:t>      throw;</a:t>
            </a:r>
          </a:p>
          <a:p>
            <a:pPr marL="0" indent="0">
              <a:buNone/>
            </a:pPr>
            <a:r>
              <a:rPr lang="en-US" dirty="0" smtClean="0"/>
              <a:t>   }</a:t>
            </a:r>
          </a:p>
          <a:p>
            <a:pPr marL="0" indent="0">
              <a:buNone/>
            </a:pPr>
            <a:r>
              <a:rPr lang="en-US" dirty="0" smtClean="0"/>
              <a:t>   </a:t>
            </a:r>
            <a:r>
              <a:rPr lang="en-US" dirty="0" err="1" smtClean="0"/>
              <a:t>res.release</a:t>
            </a:r>
            <a:r>
              <a:rPr lang="en-US" dirty="0" smtClean="0"/>
              <a:t>();   // </a:t>
            </a:r>
            <a:r>
              <a:rPr lang="ru-RU" dirty="0" smtClean="0"/>
              <a:t>не выполняется, если возбуждено исключение</a:t>
            </a:r>
          </a:p>
          <a:p>
            <a:pPr marL="0" indent="0">
              <a:buNone/>
            </a:pPr>
            <a:r>
              <a:rPr lang="ru-RU" dirty="0" smtClean="0"/>
              <a:t>}</a:t>
            </a:r>
            <a:endParaRPr lang="ru-RU" dirty="0"/>
          </a:p>
        </p:txBody>
      </p:sp>
    </p:spTree>
    <p:extLst>
      <p:ext uri="{BB962C8B-B14F-4D97-AF65-F5344CB8AC3E}">
        <p14:creationId xmlns:p14="http://schemas.microsoft.com/office/powerpoint/2010/main" val="10874289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714895"/>
            <a:ext cx="10515600" cy="5462068"/>
          </a:xfrm>
        </p:spPr>
        <p:txBody>
          <a:bodyPr>
            <a:normAutofit fontScale="92500" lnSpcReduction="10000"/>
          </a:bodyPr>
          <a:lstStyle/>
          <a:p>
            <a:pPr marL="0" indent="0">
              <a:buNone/>
            </a:pPr>
            <a:r>
              <a:rPr lang="ru-RU" dirty="0" smtClean="0"/>
              <a:t>Чтобы гарантировать освобождение ресурса в случае, когда выход из </a:t>
            </a:r>
            <a:r>
              <a:rPr lang="ru-RU" dirty="0" err="1" smtClean="0"/>
              <a:t>manip</a:t>
            </a:r>
            <a:r>
              <a:rPr lang="ru-RU" dirty="0" smtClean="0"/>
              <a:t>() происходит в результате исключения, мы освобождаем его внутри </a:t>
            </a:r>
            <a:r>
              <a:rPr lang="ru-RU" dirty="0" err="1" smtClean="0"/>
              <a:t>catch</a:t>
            </a:r>
            <a:r>
              <a:rPr lang="ru-RU" dirty="0" smtClean="0"/>
              <a:t>(...) до того, как исключение будет передано дальше. Можно также управлять захватом и освобождением ресурса путем инкапсуляции в класс всей работы с ним. Тогда захват будет реализован в конструкторе, а освобождение – в автоматически вызываемом деструкторе. </a:t>
            </a:r>
            <a:endParaRPr lang="en-US" dirty="0" smtClean="0"/>
          </a:p>
          <a:p>
            <a:pPr marL="0" indent="0">
              <a:buNone/>
            </a:pPr>
            <a:r>
              <a:rPr lang="ru-RU" dirty="0" smtClean="0"/>
              <a:t>Предложение </a:t>
            </a:r>
            <a:r>
              <a:rPr lang="ru-RU" dirty="0" err="1" smtClean="0"/>
              <a:t>catch</a:t>
            </a:r>
            <a:r>
              <a:rPr lang="ru-RU" dirty="0" smtClean="0"/>
              <a:t>(...) используется самостоятельно или в сочетании с другими </a:t>
            </a:r>
            <a:r>
              <a:rPr lang="ru-RU" dirty="0" err="1" smtClean="0"/>
              <a:t>catch</a:t>
            </a:r>
            <a:r>
              <a:rPr lang="ru-RU" dirty="0" smtClean="0"/>
              <a:t>-обработчиками. В последнем случае следует позаботиться о правильной организации обработчиков, ассоциированных с </a:t>
            </a:r>
            <a:r>
              <a:rPr lang="ru-RU" dirty="0" err="1" smtClean="0"/>
              <a:t>try</a:t>
            </a:r>
            <a:r>
              <a:rPr lang="ru-RU" dirty="0" smtClean="0"/>
              <a:t>-блоком.</a:t>
            </a:r>
          </a:p>
          <a:p>
            <a:pPr marL="0" indent="0">
              <a:buNone/>
            </a:pPr>
            <a:r>
              <a:rPr lang="ru-RU" dirty="0" err="1" smtClean="0"/>
              <a:t>Catch</a:t>
            </a:r>
            <a:r>
              <a:rPr lang="ru-RU" dirty="0" smtClean="0"/>
              <a:t>-обработчики исследуются по очереди, в том порядке, в котором они записаны. Как только найден подходящий, просмотр прекращается. Следовательно, если предложение </a:t>
            </a:r>
            <a:r>
              <a:rPr lang="ru-RU" dirty="0" err="1" smtClean="0"/>
              <a:t>catch</a:t>
            </a:r>
            <a:r>
              <a:rPr lang="ru-RU" dirty="0" smtClean="0"/>
              <a:t>(...) употребляется вместе с другими </a:t>
            </a:r>
            <a:r>
              <a:rPr lang="ru-RU" dirty="0" err="1" smtClean="0"/>
              <a:t>catch</a:t>
            </a:r>
            <a:r>
              <a:rPr lang="ru-RU" dirty="0" smtClean="0"/>
              <a:t>-обработчиками, то оно должно быть последним в списке, иначе компилятор выдаст сообщение об ошибке:</a:t>
            </a:r>
            <a:endParaRPr lang="ru-RU" dirty="0"/>
          </a:p>
        </p:txBody>
      </p:sp>
    </p:spTree>
    <p:extLst>
      <p:ext uri="{BB962C8B-B14F-4D97-AF65-F5344CB8AC3E}">
        <p14:creationId xmlns:p14="http://schemas.microsoft.com/office/powerpoint/2010/main" val="16029840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714895"/>
            <a:ext cx="10515600" cy="5462068"/>
          </a:xfrm>
        </p:spPr>
        <p:txBody>
          <a:bodyPr/>
          <a:lstStyle/>
          <a:p>
            <a:pPr marL="0" indent="0">
              <a:buNone/>
            </a:pPr>
            <a:r>
              <a:rPr lang="en-US" dirty="0" smtClean="0"/>
              <a:t>try {</a:t>
            </a:r>
          </a:p>
          <a:p>
            <a:pPr marL="0" indent="0">
              <a:buNone/>
            </a:pPr>
            <a:r>
              <a:rPr lang="en-US" dirty="0" smtClean="0"/>
              <a:t>   </a:t>
            </a:r>
            <a:r>
              <a:rPr lang="en-US" dirty="0" err="1" smtClean="0"/>
              <a:t>stack.display</a:t>
            </a:r>
            <a:r>
              <a:rPr lang="en-US" dirty="0" smtClean="0"/>
              <a:t>();</a:t>
            </a:r>
          </a:p>
          <a:p>
            <a:pPr marL="0" indent="0">
              <a:buNone/>
            </a:pPr>
            <a:r>
              <a:rPr lang="en-US" dirty="0" smtClean="0"/>
              <a:t>   for ( </a:t>
            </a:r>
            <a:r>
              <a:rPr lang="en-US" dirty="0" err="1" smtClean="0"/>
              <a:t>int</a:t>
            </a:r>
            <a:r>
              <a:rPr lang="en-US" dirty="0" smtClean="0"/>
              <a:t> ix = 1; ix &lt; 51; ++x )</a:t>
            </a:r>
          </a:p>
          <a:p>
            <a:pPr marL="0" indent="0">
              <a:buNone/>
            </a:pPr>
            <a:r>
              <a:rPr lang="en-US" dirty="0" smtClean="0"/>
              <a:t>   {</a:t>
            </a:r>
          </a:p>
          <a:p>
            <a:pPr marL="0" indent="0">
              <a:buNone/>
            </a:pPr>
            <a:r>
              <a:rPr lang="en-US" dirty="0" smtClean="0"/>
              <a:t>      // </a:t>
            </a:r>
            <a:r>
              <a:rPr lang="ru-RU" dirty="0" smtClean="0"/>
              <a:t>то же, что и выше</a:t>
            </a:r>
          </a:p>
          <a:p>
            <a:pPr marL="0" indent="0">
              <a:buNone/>
            </a:pPr>
            <a:r>
              <a:rPr lang="ru-RU" dirty="0" smtClean="0"/>
              <a:t>   }</a:t>
            </a:r>
          </a:p>
          <a:p>
            <a:pPr marL="0" indent="0">
              <a:buNone/>
            </a:pPr>
            <a:r>
              <a:rPr lang="ru-RU" dirty="0" smtClean="0"/>
              <a:t>}</a:t>
            </a:r>
          </a:p>
          <a:p>
            <a:pPr marL="0" indent="0">
              <a:buNone/>
            </a:pPr>
            <a:r>
              <a:rPr lang="en-US" dirty="0" smtClean="0"/>
              <a:t>catch ( </a:t>
            </a:r>
            <a:r>
              <a:rPr lang="en-US" dirty="0" err="1" smtClean="0"/>
              <a:t>pushOnFull</a:t>
            </a:r>
            <a:r>
              <a:rPr lang="en-US" dirty="0" smtClean="0"/>
              <a:t> ) { }</a:t>
            </a:r>
          </a:p>
          <a:p>
            <a:pPr marL="0" indent="0">
              <a:buNone/>
            </a:pPr>
            <a:r>
              <a:rPr lang="en-US" dirty="0" smtClean="0"/>
              <a:t>catch ( </a:t>
            </a:r>
            <a:r>
              <a:rPr lang="en-US" dirty="0" err="1" smtClean="0"/>
              <a:t>popOnEmpty</a:t>
            </a:r>
            <a:r>
              <a:rPr lang="en-US" dirty="0" smtClean="0"/>
              <a:t> ) { }</a:t>
            </a:r>
          </a:p>
          <a:p>
            <a:pPr marL="0" indent="0">
              <a:buNone/>
            </a:pPr>
            <a:r>
              <a:rPr lang="en-US" dirty="0" smtClean="0"/>
              <a:t>catch ( ... ) { }   // </a:t>
            </a:r>
            <a:r>
              <a:rPr lang="ru-RU" dirty="0" smtClean="0"/>
              <a:t>должно быть последним в списке </a:t>
            </a:r>
            <a:r>
              <a:rPr lang="en-US" dirty="0" smtClean="0"/>
              <a:t>catch-</a:t>
            </a:r>
            <a:r>
              <a:rPr lang="ru-RU" dirty="0" smtClean="0"/>
              <a:t>обработчиков</a:t>
            </a:r>
            <a:endParaRPr lang="ru-RU" dirty="0"/>
          </a:p>
        </p:txBody>
      </p:sp>
    </p:spTree>
    <p:extLst>
      <p:ext uri="{BB962C8B-B14F-4D97-AF65-F5344CB8AC3E}">
        <p14:creationId xmlns:p14="http://schemas.microsoft.com/office/powerpoint/2010/main" val="97499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32897"/>
          </a:xfrm>
        </p:spPr>
        <p:txBody>
          <a:bodyPr>
            <a:normAutofit fontScale="90000"/>
          </a:bodyPr>
          <a:lstStyle/>
          <a:p>
            <a:pPr algn="ctr"/>
            <a:r>
              <a:rPr lang="ru-RU" dirty="0" smtClean="0"/>
              <a:t>Спецификации исключений</a:t>
            </a:r>
            <a:endParaRPr lang="ru-RU" dirty="0"/>
          </a:p>
        </p:txBody>
      </p:sp>
      <p:sp>
        <p:nvSpPr>
          <p:cNvPr id="3" name="Объект 2"/>
          <p:cNvSpPr>
            <a:spLocks noGrp="1"/>
          </p:cNvSpPr>
          <p:nvPr>
            <p:ph idx="1"/>
          </p:nvPr>
        </p:nvSpPr>
        <p:spPr>
          <a:xfrm>
            <a:off x="838200" y="980902"/>
            <a:ext cx="10515600" cy="5196061"/>
          </a:xfrm>
        </p:spPr>
        <p:txBody>
          <a:bodyPr>
            <a:normAutofit fontScale="77500" lnSpcReduction="20000"/>
          </a:bodyPr>
          <a:lstStyle/>
          <a:p>
            <a:pPr marL="0" indent="0">
              <a:buNone/>
            </a:pPr>
            <a:r>
              <a:rPr lang="ru-RU" dirty="0" smtClean="0"/>
              <a:t>По объявлениям функций-членов </a:t>
            </a:r>
            <a:r>
              <a:rPr lang="ru-RU" dirty="0" err="1" smtClean="0"/>
              <a:t>pop</a:t>
            </a:r>
            <a:r>
              <a:rPr lang="ru-RU" dirty="0" smtClean="0"/>
              <a:t>() и </a:t>
            </a:r>
            <a:r>
              <a:rPr lang="ru-RU" dirty="0" err="1" smtClean="0"/>
              <a:t>push</a:t>
            </a:r>
            <a:r>
              <a:rPr lang="ru-RU" dirty="0" smtClean="0"/>
              <a:t>() класса </a:t>
            </a:r>
            <a:r>
              <a:rPr lang="ru-RU" dirty="0" err="1" smtClean="0"/>
              <a:t>iStack</a:t>
            </a:r>
            <a:r>
              <a:rPr lang="ru-RU" dirty="0" smtClean="0"/>
              <a:t> невозможно определить, что они возбуждают исключения. Можно, конечно, включить в объявление подходящий комментарий. Тогда описание интерфейса класса в заголовочном файле будет содержать документацию возбуждаемых исключений:</a:t>
            </a:r>
          </a:p>
          <a:p>
            <a:pPr marL="0" indent="0">
              <a:buNone/>
            </a:pPr>
            <a:endParaRPr lang="ru-RU" dirty="0" smtClean="0"/>
          </a:p>
          <a:p>
            <a:pPr marL="0" indent="0">
              <a:buNone/>
            </a:pPr>
            <a:r>
              <a:rPr lang="ru-RU" dirty="0" err="1" smtClean="0"/>
              <a:t>class</a:t>
            </a:r>
            <a:r>
              <a:rPr lang="ru-RU" dirty="0" smtClean="0"/>
              <a:t> </a:t>
            </a:r>
            <a:r>
              <a:rPr lang="ru-RU" dirty="0" err="1" smtClean="0"/>
              <a:t>iStack</a:t>
            </a:r>
            <a:r>
              <a:rPr lang="ru-RU" dirty="0" smtClean="0"/>
              <a:t> {</a:t>
            </a:r>
          </a:p>
          <a:p>
            <a:pPr marL="0" indent="0">
              <a:buNone/>
            </a:pPr>
            <a:r>
              <a:rPr lang="ru-RU" dirty="0" err="1" smtClean="0"/>
              <a:t>public</a:t>
            </a:r>
            <a:r>
              <a:rPr lang="ru-RU" dirty="0" smtClean="0"/>
              <a:t>:</a:t>
            </a:r>
          </a:p>
          <a:p>
            <a:pPr marL="0" indent="0">
              <a:buNone/>
            </a:pPr>
            <a:r>
              <a:rPr lang="ru-RU" dirty="0" smtClean="0"/>
              <a:t>   // ...</a:t>
            </a:r>
          </a:p>
          <a:p>
            <a:pPr marL="0" indent="0">
              <a:buNone/>
            </a:pPr>
            <a:endParaRPr lang="ru-RU" dirty="0" smtClean="0"/>
          </a:p>
          <a:p>
            <a:pPr marL="0" indent="0">
              <a:buNone/>
            </a:pPr>
            <a:r>
              <a:rPr lang="ru-RU" dirty="0" smtClean="0"/>
              <a:t>   </a:t>
            </a:r>
            <a:r>
              <a:rPr lang="ru-RU" dirty="0" err="1" smtClean="0"/>
              <a:t>void</a:t>
            </a:r>
            <a:r>
              <a:rPr lang="ru-RU" dirty="0" smtClean="0"/>
              <a:t> </a:t>
            </a:r>
            <a:r>
              <a:rPr lang="ru-RU" dirty="0" err="1" smtClean="0"/>
              <a:t>pop</a:t>
            </a:r>
            <a:r>
              <a:rPr lang="ru-RU" dirty="0" smtClean="0"/>
              <a:t>( </a:t>
            </a:r>
            <a:r>
              <a:rPr lang="ru-RU" dirty="0" err="1" smtClean="0"/>
              <a:t>int</a:t>
            </a:r>
            <a:r>
              <a:rPr lang="ru-RU" dirty="0" smtClean="0"/>
              <a:t> &amp;</a:t>
            </a:r>
            <a:r>
              <a:rPr lang="ru-RU" dirty="0" err="1" smtClean="0"/>
              <a:t>value</a:t>
            </a:r>
            <a:r>
              <a:rPr lang="ru-RU" dirty="0" smtClean="0"/>
              <a:t> );   // возбуждает </a:t>
            </a:r>
            <a:r>
              <a:rPr lang="ru-RU" dirty="0" err="1" smtClean="0"/>
              <a:t>popOnEmpty</a:t>
            </a:r>
            <a:endParaRPr lang="ru-RU" dirty="0" smtClean="0"/>
          </a:p>
          <a:p>
            <a:pPr marL="0" indent="0">
              <a:buNone/>
            </a:pPr>
            <a:r>
              <a:rPr lang="ru-RU" dirty="0" smtClean="0"/>
              <a:t>   </a:t>
            </a:r>
            <a:r>
              <a:rPr lang="ru-RU" dirty="0" err="1" smtClean="0"/>
              <a:t>void</a:t>
            </a:r>
            <a:r>
              <a:rPr lang="ru-RU" dirty="0" smtClean="0"/>
              <a:t> </a:t>
            </a:r>
            <a:r>
              <a:rPr lang="ru-RU" dirty="0" err="1" smtClean="0"/>
              <a:t>push</a:t>
            </a:r>
            <a:r>
              <a:rPr lang="ru-RU" dirty="0" smtClean="0"/>
              <a:t>( </a:t>
            </a:r>
            <a:r>
              <a:rPr lang="ru-RU" dirty="0" err="1" smtClean="0"/>
              <a:t>int</a:t>
            </a:r>
            <a:r>
              <a:rPr lang="ru-RU" dirty="0" smtClean="0"/>
              <a:t> </a:t>
            </a:r>
            <a:r>
              <a:rPr lang="ru-RU" dirty="0" err="1" smtClean="0"/>
              <a:t>value</a:t>
            </a:r>
            <a:r>
              <a:rPr lang="ru-RU" dirty="0" smtClean="0"/>
              <a:t> );   // возбуждает </a:t>
            </a:r>
            <a:r>
              <a:rPr lang="ru-RU" dirty="0" err="1" smtClean="0"/>
              <a:t>pushOnFull</a:t>
            </a:r>
            <a:endParaRPr lang="ru-RU" dirty="0" smtClean="0"/>
          </a:p>
          <a:p>
            <a:pPr marL="0" indent="0">
              <a:buNone/>
            </a:pPr>
            <a:endParaRPr lang="ru-RU" dirty="0" smtClean="0"/>
          </a:p>
          <a:p>
            <a:pPr marL="0" indent="0">
              <a:buNone/>
            </a:pPr>
            <a:r>
              <a:rPr lang="ru-RU" dirty="0" err="1" smtClean="0"/>
              <a:t>private</a:t>
            </a:r>
            <a:r>
              <a:rPr lang="ru-RU" dirty="0" smtClean="0"/>
              <a:t>:</a:t>
            </a:r>
          </a:p>
          <a:p>
            <a:pPr marL="0" indent="0">
              <a:buNone/>
            </a:pPr>
            <a:r>
              <a:rPr lang="ru-RU" dirty="0" smtClean="0"/>
              <a:t>   // ...</a:t>
            </a:r>
          </a:p>
          <a:p>
            <a:pPr marL="0" indent="0">
              <a:buNone/>
            </a:pPr>
            <a:r>
              <a:rPr lang="ru-RU" dirty="0" smtClean="0"/>
              <a:t>};</a:t>
            </a:r>
            <a:endParaRPr lang="ru-RU" dirty="0"/>
          </a:p>
        </p:txBody>
      </p:sp>
    </p:spTree>
    <p:extLst>
      <p:ext uri="{BB962C8B-B14F-4D97-AF65-F5344CB8AC3E}">
        <p14:creationId xmlns:p14="http://schemas.microsoft.com/office/powerpoint/2010/main" val="31622209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lstStyle/>
          <a:p>
            <a:pPr marL="0" indent="0">
              <a:buNone/>
            </a:pPr>
            <a:r>
              <a:rPr lang="ru-RU" dirty="0" smtClean="0"/>
              <a:t>Но такое решение несовершенно. Неизвестно, будет ли обновлена документация при выпуске следующих версий </a:t>
            </a:r>
            <a:r>
              <a:rPr lang="ru-RU" dirty="0" err="1" smtClean="0"/>
              <a:t>iStack</a:t>
            </a:r>
            <a:r>
              <a:rPr lang="ru-RU" dirty="0" smtClean="0"/>
              <a:t>. Кроме того, комментарий не дает компилятору достоверной информации о том, что никаких других исключений функция не возбуждает. Спецификация исключений позволяет перечислить в объявлении функции все исключения, которые она может возбуждать. При этом гарантируется, что другие исключения функция возбуждать не будет.</a:t>
            </a:r>
          </a:p>
          <a:p>
            <a:pPr marL="0" indent="0">
              <a:buNone/>
            </a:pPr>
            <a:r>
              <a:rPr lang="ru-RU" dirty="0" smtClean="0"/>
              <a:t>Такая спецификация следует за списком формальных параметров функции. Она состоит из ключевого слова </a:t>
            </a:r>
            <a:r>
              <a:rPr lang="ru-RU" dirty="0" err="1" smtClean="0"/>
              <a:t>throw</a:t>
            </a:r>
            <a:r>
              <a:rPr lang="ru-RU" dirty="0" smtClean="0"/>
              <a:t>, за которым идет список типов исключений, заключенный в скобки. Например, объявления функций-членов класса </a:t>
            </a:r>
            <a:r>
              <a:rPr lang="ru-RU" dirty="0" err="1" smtClean="0"/>
              <a:t>iStack</a:t>
            </a:r>
            <a:r>
              <a:rPr lang="ru-RU" dirty="0" smtClean="0"/>
              <a:t> можно модифицировать, добавив спецификации исключений:</a:t>
            </a:r>
            <a:endParaRPr lang="ru-RU" dirty="0"/>
          </a:p>
        </p:txBody>
      </p:sp>
    </p:spTree>
    <p:extLst>
      <p:ext uri="{BB962C8B-B14F-4D97-AF65-F5344CB8AC3E}">
        <p14:creationId xmlns:p14="http://schemas.microsoft.com/office/powerpoint/2010/main" val="10160269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lstStyle/>
          <a:p>
            <a:pPr marL="0" indent="0">
              <a:buNone/>
            </a:pPr>
            <a:r>
              <a:rPr lang="en-US" dirty="0" smtClean="0"/>
              <a:t>class </a:t>
            </a:r>
            <a:r>
              <a:rPr lang="en-US" dirty="0" err="1" smtClean="0"/>
              <a:t>iStack</a:t>
            </a:r>
            <a:r>
              <a:rPr lang="en-US" dirty="0" smtClean="0"/>
              <a:t> {</a:t>
            </a:r>
          </a:p>
          <a:p>
            <a:pPr marL="0" indent="0">
              <a:buNone/>
            </a:pPr>
            <a:r>
              <a:rPr lang="en-US" dirty="0" smtClean="0"/>
              <a:t>public:</a:t>
            </a:r>
          </a:p>
          <a:p>
            <a:pPr marL="0" indent="0">
              <a:buNone/>
            </a:pPr>
            <a:r>
              <a:rPr lang="en-US" dirty="0" smtClean="0"/>
              <a:t>   // ...</a:t>
            </a:r>
          </a:p>
          <a:p>
            <a:pPr marL="0" indent="0">
              <a:buNone/>
            </a:pPr>
            <a:endParaRPr lang="en-US" dirty="0" smtClean="0"/>
          </a:p>
          <a:p>
            <a:pPr marL="0" indent="0">
              <a:buNone/>
            </a:pPr>
            <a:r>
              <a:rPr lang="en-US" dirty="0" smtClean="0"/>
              <a:t>   void pop( </a:t>
            </a:r>
            <a:r>
              <a:rPr lang="en-US" dirty="0" err="1" smtClean="0"/>
              <a:t>int</a:t>
            </a:r>
            <a:r>
              <a:rPr lang="en-US" dirty="0" smtClean="0"/>
              <a:t> &amp;value ) throw(</a:t>
            </a:r>
            <a:r>
              <a:rPr lang="en-US" dirty="0" err="1" smtClean="0"/>
              <a:t>popOnEmpty</a:t>
            </a:r>
            <a:r>
              <a:rPr lang="en-US" dirty="0" smtClean="0"/>
              <a:t>);</a:t>
            </a:r>
          </a:p>
          <a:p>
            <a:pPr marL="0" indent="0">
              <a:buNone/>
            </a:pPr>
            <a:r>
              <a:rPr lang="en-US" dirty="0" smtClean="0"/>
              <a:t>   void push( </a:t>
            </a:r>
            <a:r>
              <a:rPr lang="en-US" dirty="0" err="1" smtClean="0"/>
              <a:t>int</a:t>
            </a:r>
            <a:r>
              <a:rPr lang="en-US" dirty="0" smtClean="0"/>
              <a:t> value ) throw(</a:t>
            </a:r>
            <a:r>
              <a:rPr lang="en-US" dirty="0" err="1" smtClean="0"/>
              <a:t>pushOnFull</a:t>
            </a:r>
            <a:r>
              <a:rPr lang="en-US" dirty="0" smtClean="0"/>
              <a:t>);</a:t>
            </a:r>
          </a:p>
          <a:p>
            <a:pPr marL="0" indent="0">
              <a:buNone/>
            </a:pPr>
            <a:endParaRPr lang="en-US" dirty="0" smtClean="0"/>
          </a:p>
          <a:p>
            <a:pPr marL="0" indent="0">
              <a:buNone/>
            </a:pPr>
            <a:r>
              <a:rPr lang="en-US" dirty="0" smtClean="0"/>
              <a:t>private:</a:t>
            </a:r>
          </a:p>
          <a:p>
            <a:pPr marL="0" indent="0">
              <a:buNone/>
            </a:pPr>
            <a:r>
              <a:rPr lang="en-US" dirty="0" smtClean="0"/>
              <a:t>   // ...</a:t>
            </a:r>
          </a:p>
          <a:p>
            <a:pPr marL="0" indent="0">
              <a:buNone/>
            </a:pPr>
            <a:r>
              <a:rPr lang="en-US" dirty="0" smtClean="0"/>
              <a:t>};</a:t>
            </a:r>
            <a:endParaRPr lang="ru-RU" dirty="0"/>
          </a:p>
        </p:txBody>
      </p:sp>
    </p:spTree>
    <p:extLst>
      <p:ext uri="{BB962C8B-B14F-4D97-AF65-F5344CB8AC3E}">
        <p14:creationId xmlns:p14="http://schemas.microsoft.com/office/powerpoint/2010/main" val="17779218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fontScale="85000" lnSpcReduction="20000"/>
          </a:bodyPr>
          <a:lstStyle/>
          <a:p>
            <a:pPr marL="0" indent="0">
              <a:buNone/>
            </a:pPr>
            <a:r>
              <a:rPr lang="ru-RU" dirty="0" smtClean="0"/>
              <a:t>Гарантируется, что при обращении к </a:t>
            </a:r>
            <a:r>
              <a:rPr lang="ru-RU" dirty="0" err="1" smtClean="0"/>
              <a:t>pop</a:t>
            </a:r>
            <a:r>
              <a:rPr lang="ru-RU" dirty="0" smtClean="0"/>
              <a:t>() не будет возбуждено никаких исключений, кроме </a:t>
            </a:r>
            <a:r>
              <a:rPr lang="ru-RU" dirty="0" err="1" smtClean="0"/>
              <a:t>popOnEmpty</a:t>
            </a:r>
            <a:r>
              <a:rPr lang="ru-RU" dirty="0" smtClean="0"/>
              <a:t>, а при обращении к </a:t>
            </a:r>
            <a:r>
              <a:rPr lang="ru-RU" dirty="0" err="1" smtClean="0"/>
              <a:t>push</a:t>
            </a:r>
            <a:r>
              <a:rPr lang="ru-RU" dirty="0" smtClean="0"/>
              <a:t>()–только </a:t>
            </a:r>
            <a:r>
              <a:rPr lang="ru-RU" dirty="0" err="1" smtClean="0"/>
              <a:t>pushOnFull</a:t>
            </a:r>
            <a:r>
              <a:rPr lang="ru-RU" dirty="0" smtClean="0"/>
              <a:t>.</a:t>
            </a:r>
          </a:p>
          <a:p>
            <a:pPr marL="0" indent="0">
              <a:buNone/>
            </a:pPr>
            <a:r>
              <a:rPr lang="ru-RU" dirty="0" smtClean="0"/>
              <a:t>Объявление исключения – это часть интерфейса функции, оно должно быть задано при ее объявлении в заголовочном файле. Спецификация исключений – это своего рода "контракт" между функцией и остальной частью программы, гарантия того, что функция не будет возбуждать никаких исключений, кроме перечисленных.</a:t>
            </a:r>
          </a:p>
          <a:p>
            <a:pPr marL="0" indent="0">
              <a:buNone/>
            </a:pPr>
            <a:r>
              <a:rPr lang="ru-RU" dirty="0" smtClean="0"/>
              <a:t>Если в объявлении функции присутствует спецификация исключений, то при повторном объявлении этой же функции должны быть перечислены точно те же типы. Спецификации исключений в разных объявлениях одной и той же функции не суммируются:</a:t>
            </a:r>
          </a:p>
          <a:p>
            <a:pPr marL="0" indent="0">
              <a:buNone/>
            </a:pPr>
            <a:endParaRPr lang="ru-RU" dirty="0" smtClean="0"/>
          </a:p>
          <a:p>
            <a:pPr marL="0" indent="0">
              <a:buNone/>
            </a:pPr>
            <a:r>
              <a:rPr lang="ru-RU" dirty="0" smtClean="0"/>
              <a:t>// два объявления одной и той же функции</a:t>
            </a:r>
          </a:p>
          <a:p>
            <a:pPr marL="0" indent="0">
              <a:buNone/>
            </a:pPr>
            <a:r>
              <a:rPr lang="ru-RU" dirty="0" err="1" smtClean="0"/>
              <a:t>extern</a:t>
            </a:r>
            <a:r>
              <a:rPr lang="ru-RU" dirty="0" smtClean="0"/>
              <a:t> </a:t>
            </a:r>
            <a:r>
              <a:rPr lang="ru-RU" dirty="0" err="1" smtClean="0"/>
              <a:t>int</a:t>
            </a:r>
            <a:r>
              <a:rPr lang="ru-RU" dirty="0" smtClean="0"/>
              <a:t> </a:t>
            </a:r>
            <a:r>
              <a:rPr lang="ru-RU" dirty="0" err="1" smtClean="0"/>
              <a:t>foo</a:t>
            </a:r>
            <a:r>
              <a:rPr lang="ru-RU" dirty="0" smtClean="0"/>
              <a:t>( </a:t>
            </a:r>
            <a:r>
              <a:rPr lang="ru-RU" dirty="0" err="1" smtClean="0"/>
              <a:t>int</a:t>
            </a:r>
            <a:r>
              <a:rPr lang="ru-RU" dirty="0" smtClean="0"/>
              <a:t> = 0 ) </a:t>
            </a:r>
            <a:r>
              <a:rPr lang="ru-RU" dirty="0" err="1" smtClean="0"/>
              <a:t>throw</a:t>
            </a:r>
            <a:r>
              <a:rPr lang="ru-RU" dirty="0" smtClean="0"/>
              <a:t>(</a:t>
            </a:r>
            <a:r>
              <a:rPr lang="ru-RU" dirty="0" err="1" smtClean="0"/>
              <a:t>string</a:t>
            </a:r>
            <a:r>
              <a:rPr lang="ru-RU" dirty="0" smtClean="0"/>
              <a:t>);</a:t>
            </a:r>
          </a:p>
          <a:p>
            <a:pPr marL="0" indent="0">
              <a:buNone/>
            </a:pPr>
            <a:endParaRPr lang="ru-RU" dirty="0" smtClean="0"/>
          </a:p>
          <a:p>
            <a:pPr marL="0" indent="0">
              <a:buNone/>
            </a:pPr>
            <a:r>
              <a:rPr lang="ru-RU" dirty="0" smtClean="0"/>
              <a:t>// ошибка: опущена спецификация исключений</a:t>
            </a:r>
          </a:p>
          <a:p>
            <a:pPr marL="0" indent="0">
              <a:buNone/>
            </a:pPr>
            <a:r>
              <a:rPr lang="ru-RU" dirty="0" err="1" smtClean="0"/>
              <a:t>extern</a:t>
            </a:r>
            <a:r>
              <a:rPr lang="ru-RU" dirty="0" smtClean="0"/>
              <a:t> </a:t>
            </a:r>
            <a:r>
              <a:rPr lang="ru-RU" dirty="0" err="1" smtClean="0"/>
              <a:t>int</a:t>
            </a:r>
            <a:r>
              <a:rPr lang="ru-RU" dirty="0" smtClean="0"/>
              <a:t> </a:t>
            </a:r>
            <a:r>
              <a:rPr lang="ru-RU" dirty="0" err="1" smtClean="0"/>
              <a:t>foo</a:t>
            </a:r>
            <a:r>
              <a:rPr lang="ru-RU" dirty="0" smtClean="0"/>
              <a:t>( </a:t>
            </a:r>
            <a:r>
              <a:rPr lang="ru-RU" dirty="0" err="1" smtClean="0"/>
              <a:t>int</a:t>
            </a:r>
            <a:r>
              <a:rPr lang="ru-RU" dirty="0" smtClean="0"/>
              <a:t> </a:t>
            </a:r>
            <a:r>
              <a:rPr lang="ru-RU" dirty="0" err="1" smtClean="0"/>
              <a:t>parm</a:t>
            </a:r>
            <a:r>
              <a:rPr lang="ru-RU" dirty="0" smtClean="0"/>
              <a:t> ) { }</a:t>
            </a:r>
            <a:endParaRPr lang="ru-RU" dirty="0"/>
          </a:p>
        </p:txBody>
      </p:sp>
    </p:spTree>
    <p:extLst>
      <p:ext uri="{BB962C8B-B14F-4D97-AF65-F5344CB8AC3E}">
        <p14:creationId xmlns:p14="http://schemas.microsoft.com/office/powerpoint/2010/main" val="2343659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714895"/>
            <a:ext cx="10515600" cy="5462068"/>
          </a:xfrm>
        </p:spPr>
        <p:txBody>
          <a:bodyPr>
            <a:normAutofit fontScale="92500" lnSpcReduction="10000"/>
          </a:bodyPr>
          <a:lstStyle/>
          <a:p>
            <a:r>
              <a:rPr lang="ru-RU" dirty="0" smtClean="0"/>
              <a:t>Что произойдет, если функция возбудит исключение, не перечисленное в ее спецификации? Исключения возбуждаются только при обнаружении определенных аномалий в поведении программы, и во время компиляции неизвестно, встретится ли то или иное исключение во время выполнения. Поэтому нарушения спецификации исключений функции могут быть обнаружены только во время выполнения. Если функция возбуждает исключение, не указанное в спецификации, то вызывается </a:t>
            </a:r>
            <a:r>
              <a:rPr lang="ru-RU" dirty="0" err="1" smtClean="0"/>
              <a:t>unexpected</a:t>
            </a:r>
            <a:r>
              <a:rPr lang="ru-RU" dirty="0" smtClean="0"/>
              <a:t>() из стандартной библиотеки C++, а та по умолчанию вызывает </a:t>
            </a:r>
            <a:r>
              <a:rPr lang="ru-RU" dirty="0" err="1" smtClean="0"/>
              <a:t>terminate</a:t>
            </a:r>
            <a:r>
              <a:rPr lang="ru-RU" dirty="0" smtClean="0"/>
              <a:t>(). (В некоторых случаях необходимо переопределить действия, выполняемые функцией </a:t>
            </a:r>
            <a:r>
              <a:rPr lang="ru-RU" dirty="0" err="1" smtClean="0"/>
              <a:t>unexpected</a:t>
            </a:r>
            <a:r>
              <a:rPr lang="ru-RU" dirty="0" smtClean="0"/>
              <a:t>(). Стандартная библиотека предоставляет механизм для этого.</a:t>
            </a:r>
            <a:r>
              <a:rPr lang="en-US" dirty="0" smtClean="0"/>
              <a:t>)</a:t>
            </a:r>
            <a:endParaRPr lang="ru-RU" dirty="0" smtClean="0"/>
          </a:p>
          <a:p>
            <a:r>
              <a:rPr lang="ru-RU" dirty="0" smtClean="0"/>
              <a:t>Необходимо уточнить, что </a:t>
            </a:r>
            <a:r>
              <a:rPr lang="ru-RU" dirty="0" err="1" smtClean="0"/>
              <a:t>unexpected</a:t>
            </a:r>
            <a:r>
              <a:rPr lang="ru-RU" dirty="0" smtClean="0"/>
              <a:t>() не вызывается только потому, что функция возбудила исключение, не указанное в ее спецификации. Все нормально, если она обработает это исключение самостоятельно, внутри функции. Например:</a:t>
            </a:r>
            <a:endParaRPr lang="ru-RU" dirty="0"/>
          </a:p>
        </p:txBody>
      </p:sp>
    </p:spTree>
    <p:extLst>
      <p:ext uri="{BB962C8B-B14F-4D97-AF65-F5344CB8AC3E}">
        <p14:creationId xmlns:p14="http://schemas.microsoft.com/office/powerpoint/2010/main" val="150078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15142"/>
            <a:ext cx="10515600" cy="5561821"/>
          </a:xfrm>
        </p:spPr>
        <p:txBody>
          <a:bodyPr>
            <a:normAutofit lnSpcReduction="10000"/>
          </a:bodyPr>
          <a:lstStyle/>
          <a:p>
            <a:pPr marL="0" indent="0">
              <a:buNone/>
            </a:pPr>
            <a:r>
              <a:rPr lang="en-US" dirty="0" smtClean="0"/>
              <a:t>void recoup( </a:t>
            </a:r>
            <a:r>
              <a:rPr lang="en-US" dirty="0" err="1" smtClean="0"/>
              <a:t>int</a:t>
            </a:r>
            <a:r>
              <a:rPr lang="en-US" dirty="0" smtClean="0"/>
              <a:t> op1, </a:t>
            </a:r>
            <a:r>
              <a:rPr lang="en-US" dirty="0" err="1" smtClean="0"/>
              <a:t>int</a:t>
            </a:r>
            <a:r>
              <a:rPr lang="en-US" dirty="0" smtClean="0"/>
              <a:t> op2 ) throw(</a:t>
            </a:r>
            <a:r>
              <a:rPr lang="en-US" dirty="0" err="1" smtClean="0"/>
              <a:t>ExceptionType</a:t>
            </a:r>
            <a:r>
              <a:rPr lang="en-US" dirty="0" smtClean="0"/>
              <a:t>)</a:t>
            </a:r>
          </a:p>
          <a:p>
            <a:pPr marL="0" indent="0">
              <a:buNone/>
            </a:pPr>
            <a:r>
              <a:rPr lang="en-US" dirty="0" smtClean="0"/>
              <a:t>{</a:t>
            </a:r>
          </a:p>
          <a:p>
            <a:pPr marL="0" indent="0">
              <a:buNone/>
            </a:pPr>
            <a:r>
              <a:rPr lang="en-US" dirty="0" smtClean="0"/>
              <a:t>   try {</a:t>
            </a:r>
          </a:p>
          <a:p>
            <a:pPr marL="0" indent="0">
              <a:buNone/>
            </a:pPr>
            <a:r>
              <a:rPr lang="en-US" dirty="0" smtClean="0"/>
              <a:t>      // ...</a:t>
            </a:r>
          </a:p>
          <a:p>
            <a:pPr marL="0" indent="0">
              <a:buNone/>
            </a:pPr>
            <a:r>
              <a:rPr lang="en-US" dirty="0" smtClean="0"/>
              <a:t>      throw string("we're in control");</a:t>
            </a:r>
          </a:p>
          <a:p>
            <a:pPr marL="0" indent="0">
              <a:buNone/>
            </a:pPr>
            <a:r>
              <a:rPr lang="en-US" dirty="0" smtClean="0"/>
              <a:t>   }</a:t>
            </a:r>
          </a:p>
          <a:p>
            <a:pPr marL="0" indent="0">
              <a:buNone/>
            </a:pPr>
            <a:r>
              <a:rPr lang="en-US" dirty="0" smtClean="0"/>
              <a:t>   // </a:t>
            </a:r>
            <a:r>
              <a:rPr lang="ru-RU" dirty="0" smtClean="0"/>
              <a:t>обрабатывается возбужденное исключение</a:t>
            </a:r>
          </a:p>
          <a:p>
            <a:pPr marL="0" indent="0">
              <a:buNone/>
            </a:pPr>
            <a:r>
              <a:rPr lang="ru-RU" dirty="0" smtClean="0"/>
              <a:t>   </a:t>
            </a:r>
            <a:r>
              <a:rPr lang="en-US" dirty="0" smtClean="0"/>
              <a:t>catch ( string ) {</a:t>
            </a:r>
          </a:p>
          <a:p>
            <a:pPr marL="0" indent="0">
              <a:buNone/>
            </a:pPr>
            <a:r>
              <a:rPr lang="en-US" dirty="0" smtClean="0"/>
              <a:t>      // </a:t>
            </a:r>
            <a:r>
              <a:rPr lang="ru-RU" dirty="0" smtClean="0"/>
              <a:t>сделать все необходимое</a:t>
            </a:r>
          </a:p>
          <a:p>
            <a:pPr marL="0" indent="0">
              <a:buNone/>
            </a:pPr>
            <a:r>
              <a:rPr lang="ru-RU" dirty="0" smtClean="0"/>
              <a:t>   }</a:t>
            </a:r>
          </a:p>
          <a:p>
            <a:pPr marL="0" indent="0">
              <a:buNone/>
            </a:pPr>
            <a:r>
              <a:rPr lang="ru-RU" dirty="0" smtClean="0"/>
              <a:t>}  // все хорошо, </a:t>
            </a:r>
            <a:r>
              <a:rPr lang="en-US" dirty="0" smtClean="0"/>
              <a:t>unexpected() </a:t>
            </a:r>
            <a:r>
              <a:rPr lang="ru-RU" dirty="0" smtClean="0"/>
              <a:t>не вызывается</a:t>
            </a:r>
            <a:endParaRPr lang="ru-RU" dirty="0"/>
          </a:p>
        </p:txBody>
      </p:sp>
    </p:spTree>
    <p:extLst>
      <p:ext uri="{BB962C8B-B14F-4D97-AF65-F5344CB8AC3E}">
        <p14:creationId xmlns:p14="http://schemas.microsoft.com/office/powerpoint/2010/main" val="15345219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85000" lnSpcReduction="20000"/>
          </a:bodyPr>
          <a:lstStyle/>
          <a:p>
            <a:pPr marL="0" indent="0">
              <a:buNone/>
            </a:pPr>
            <a:r>
              <a:rPr lang="ru-RU" dirty="0" smtClean="0"/>
              <a:t>Функция </a:t>
            </a:r>
            <a:r>
              <a:rPr lang="ru-RU" dirty="0" err="1" smtClean="0"/>
              <a:t>recoup</a:t>
            </a:r>
            <a:r>
              <a:rPr lang="ru-RU" dirty="0" smtClean="0"/>
              <a:t>() возбуждает исключение типа </a:t>
            </a:r>
            <a:r>
              <a:rPr lang="ru-RU" dirty="0" err="1" smtClean="0"/>
              <a:t>string</a:t>
            </a:r>
            <a:r>
              <a:rPr lang="ru-RU" dirty="0" smtClean="0"/>
              <a:t>, несмотря на его отсутствие в спецификации. Поскольку это исключение обработано в теле функции, </a:t>
            </a:r>
            <a:r>
              <a:rPr lang="ru-RU" dirty="0" err="1" smtClean="0"/>
              <a:t>unexpected</a:t>
            </a:r>
            <a:r>
              <a:rPr lang="ru-RU" dirty="0" smtClean="0"/>
              <a:t>() не вызывается.</a:t>
            </a:r>
          </a:p>
          <a:p>
            <a:pPr marL="0" indent="0">
              <a:buNone/>
            </a:pPr>
            <a:r>
              <a:rPr lang="ru-RU" dirty="0" smtClean="0"/>
              <a:t>Нарушения спецификации исключений функции обнаруживаются только во время выполнения. Компилятор не сообщает об ошибке, если в выражении </a:t>
            </a:r>
            <a:r>
              <a:rPr lang="ru-RU" dirty="0" err="1" smtClean="0"/>
              <a:t>throw</a:t>
            </a:r>
            <a:r>
              <a:rPr lang="ru-RU" dirty="0" smtClean="0"/>
              <a:t> возбуждается исключение неуказанного типа. Если такое выражение никогда не выполнится или не возбудит исключения, нарушающего спецификацию, то программа будет работать, как и ожидалось, и нарушение никак не проявится:</a:t>
            </a:r>
          </a:p>
          <a:p>
            <a:pPr marL="0" indent="0">
              <a:buNone/>
            </a:pPr>
            <a:endParaRPr lang="ru-RU" dirty="0" smtClean="0"/>
          </a:p>
          <a:p>
            <a:pPr marL="0" indent="0">
              <a:buNone/>
            </a:pPr>
            <a:r>
              <a:rPr lang="ru-RU" dirty="0" err="1" smtClean="0"/>
              <a:t>extern</a:t>
            </a:r>
            <a:r>
              <a:rPr lang="ru-RU" dirty="0" smtClean="0"/>
              <a:t> </a:t>
            </a:r>
            <a:r>
              <a:rPr lang="ru-RU" dirty="0" err="1" smtClean="0"/>
              <a:t>void</a:t>
            </a:r>
            <a:r>
              <a:rPr lang="ru-RU" dirty="0" smtClean="0"/>
              <a:t> </a:t>
            </a:r>
            <a:r>
              <a:rPr lang="ru-RU" dirty="0" err="1" smtClean="0"/>
              <a:t>doit</a:t>
            </a:r>
            <a:r>
              <a:rPr lang="ru-RU" dirty="0" smtClean="0"/>
              <a:t>( </a:t>
            </a:r>
            <a:r>
              <a:rPr lang="ru-RU" dirty="0" err="1" smtClean="0"/>
              <a:t>int</a:t>
            </a:r>
            <a:r>
              <a:rPr lang="ru-RU" dirty="0" smtClean="0"/>
              <a:t>, </a:t>
            </a:r>
            <a:r>
              <a:rPr lang="ru-RU" dirty="0" err="1" smtClean="0"/>
              <a:t>int</a:t>
            </a:r>
            <a:r>
              <a:rPr lang="ru-RU" dirty="0" smtClean="0"/>
              <a:t> ) </a:t>
            </a:r>
            <a:r>
              <a:rPr lang="ru-RU" dirty="0" err="1" smtClean="0"/>
              <a:t>throw</a:t>
            </a:r>
            <a:r>
              <a:rPr lang="ru-RU" dirty="0" smtClean="0"/>
              <a:t>(</a:t>
            </a:r>
            <a:r>
              <a:rPr lang="ru-RU" dirty="0" err="1" smtClean="0"/>
              <a:t>string</a:t>
            </a:r>
            <a:r>
              <a:rPr lang="ru-RU" dirty="0" smtClean="0"/>
              <a:t>, </a:t>
            </a:r>
            <a:r>
              <a:rPr lang="ru-RU" dirty="0" err="1" smtClean="0"/>
              <a:t>exceptionType</a:t>
            </a:r>
            <a:r>
              <a:rPr lang="ru-RU" dirty="0" smtClean="0"/>
              <a:t>);</a:t>
            </a:r>
          </a:p>
          <a:p>
            <a:pPr marL="0" indent="0">
              <a:buNone/>
            </a:pPr>
            <a:endParaRPr lang="ru-RU" dirty="0" smtClean="0"/>
          </a:p>
          <a:p>
            <a:pPr marL="0" indent="0">
              <a:buNone/>
            </a:pPr>
            <a:r>
              <a:rPr lang="ru-RU" dirty="0" err="1" smtClean="0"/>
              <a:t>void</a:t>
            </a:r>
            <a:r>
              <a:rPr lang="ru-RU" dirty="0" smtClean="0"/>
              <a:t> </a:t>
            </a:r>
            <a:r>
              <a:rPr lang="ru-RU" dirty="0" err="1" smtClean="0"/>
              <a:t>action</a:t>
            </a:r>
            <a:r>
              <a:rPr lang="ru-RU" dirty="0" smtClean="0"/>
              <a:t> ( </a:t>
            </a:r>
            <a:r>
              <a:rPr lang="ru-RU" dirty="0" err="1" smtClean="0"/>
              <a:t>int</a:t>
            </a:r>
            <a:r>
              <a:rPr lang="ru-RU" dirty="0" smtClean="0"/>
              <a:t> op1, </a:t>
            </a:r>
            <a:r>
              <a:rPr lang="ru-RU" dirty="0" err="1" smtClean="0"/>
              <a:t>int</a:t>
            </a:r>
            <a:r>
              <a:rPr lang="ru-RU" dirty="0" smtClean="0"/>
              <a:t> op2 ) </a:t>
            </a:r>
            <a:r>
              <a:rPr lang="ru-RU" dirty="0" err="1" smtClean="0"/>
              <a:t>throw</a:t>
            </a:r>
            <a:r>
              <a:rPr lang="ru-RU" dirty="0" smtClean="0"/>
              <a:t>(</a:t>
            </a:r>
            <a:r>
              <a:rPr lang="ru-RU" dirty="0" err="1" smtClean="0"/>
              <a:t>string</a:t>
            </a:r>
            <a:r>
              <a:rPr lang="ru-RU" dirty="0" smtClean="0"/>
              <a:t>) {</a:t>
            </a:r>
          </a:p>
          <a:p>
            <a:pPr marL="0" indent="0">
              <a:buNone/>
            </a:pPr>
            <a:r>
              <a:rPr lang="ru-RU" dirty="0" smtClean="0"/>
              <a:t>   </a:t>
            </a:r>
            <a:r>
              <a:rPr lang="ru-RU" dirty="0" err="1" smtClean="0"/>
              <a:t>doit</a:t>
            </a:r>
            <a:r>
              <a:rPr lang="ru-RU" dirty="0" smtClean="0"/>
              <a:t>( op1, op2 );   // ошибки компиляции не будет</a:t>
            </a:r>
          </a:p>
          <a:p>
            <a:pPr marL="0" indent="0">
              <a:buNone/>
            </a:pPr>
            <a:r>
              <a:rPr lang="ru-RU" dirty="0" smtClean="0"/>
              <a:t>   // ...</a:t>
            </a:r>
          </a:p>
          <a:p>
            <a:pPr marL="0" indent="0">
              <a:buNone/>
            </a:pPr>
            <a:r>
              <a:rPr lang="ru-RU" dirty="0" smtClean="0"/>
              <a:t>}</a:t>
            </a:r>
            <a:endParaRPr lang="ru-RU" dirty="0"/>
          </a:p>
        </p:txBody>
      </p:sp>
    </p:spTree>
    <p:extLst>
      <p:ext uri="{BB962C8B-B14F-4D97-AF65-F5344CB8AC3E}">
        <p14:creationId xmlns:p14="http://schemas.microsoft.com/office/powerpoint/2010/main" val="10301199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fontScale="92500" lnSpcReduction="10000"/>
          </a:bodyPr>
          <a:lstStyle/>
          <a:p>
            <a:pPr marL="0" indent="0">
              <a:buNone/>
            </a:pPr>
            <a:r>
              <a:rPr lang="ru-RU" dirty="0" err="1" smtClean="0"/>
              <a:t>doit</a:t>
            </a:r>
            <a:r>
              <a:rPr lang="ru-RU" dirty="0" smtClean="0"/>
              <a:t>() может возбудить исключение типа </a:t>
            </a:r>
            <a:r>
              <a:rPr lang="ru-RU" dirty="0" err="1" smtClean="0"/>
              <a:t>exceptionType</a:t>
            </a:r>
            <a:r>
              <a:rPr lang="ru-RU" dirty="0" smtClean="0"/>
              <a:t>, которое не разрешено спецификацией </a:t>
            </a:r>
            <a:r>
              <a:rPr lang="ru-RU" dirty="0" err="1" smtClean="0"/>
              <a:t>action</a:t>
            </a:r>
            <a:r>
              <a:rPr lang="ru-RU" dirty="0" smtClean="0"/>
              <a:t>(). Однако функция компилируется успешно. Компилятор при этом генерирует код, гарантирующий, что при возбуждении исключения, нарушающего спецификацию, будет вызвана библиотечная функция </a:t>
            </a:r>
            <a:r>
              <a:rPr lang="ru-RU" dirty="0" err="1" smtClean="0"/>
              <a:t>unexpected</a:t>
            </a:r>
            <a:r>
              <a:rPr lang="ru-RU" dirty="0" smtClean="0"/>
              <a:t>().</a:t>
            </a:r>
          </a:p>
          <a:p>
            <a:pPr marL="0" indent="0">
              <a:buNone/>
            </a:pPr>
            <a:r>
              <a:rPr lang="ru-RU" dirty="0" smtClean="0"/>
              <a:t>Пустая спецификация показывает, что функция не возбуждает никаких исключений:</a:t>
            </a:r>
          </a:p>
          <a:p>
            <a:pPr marL="0" indent="0">
              <a:buNone/>
            </a:pPr>
            <a:endParaRPr lang="ru-RU" dirty="0" smtClean="0"/>
          </a:p>
          <a:p>
            <a:pPr marL="0" indent="0">
              <a:buNone/>
            </a:pPr>
            <a:r>
              <a:rPr lang="ru-RU" dirty="0" err="1" smtClean="0"/>
              <a:t>extern</a:t>
            </a:r>
            <a:r>
              <a:rPr lang="ru-RU" dirty="0" smtClean="0"/>
              <a:t> </a:t>
            </a:r>
            <a:r>
              <a:rPr lang="ru-RU" dirty="0" err="1" smtClean="0"/>
              <a:t>void</a:t>
            </a:r>
            <a:r>
              <a:rPr lang="ru-RU" dirty="0" smtClean="0"/>
              <a:t> </a:t>
            </a:r>
            <a:r>
              <a:rPr lang="ru-RU" dirty="0" err="1" smtClean="0"/>
              <a:t>no_problem</a:t>
            </a:r>
            <a:r>
              <a:rPr lang="ru-RU" dirty="0" smtClean="0"/>
              <a:t> () </a:t>
            </a:r>
            <a:r>
              <a:rPr lang="ru-RU" dirty="0" err="1" smtClean="0"/>
              <a:t>throw</a:t>
            </a:r>
            <a:r>
              <a:rPr lang="ru-RU" dirty="0" smtClean="0"/>
              <a:t>();</a:t>
            </a:r>
          </a:p>
          <a:p>
            <a:pPr marL="0" indent="0">
              <a:buNone/>
            </a:pPr>
            <a:r>
              <a:rPr lang="ru-RU" dirty="0" smtClean="0"/>
              <a:t>Если же в объявлении функции спецификация исключений отсутствует, то может быть возбуждено исключение любого типа.</a:t>
            </a:r>
          </a:p>
          <a:p>
            <a:pPr marL="0" indent="0">
              <a:buNone/>
            </a:pPr>
            <a:r>
              <a:rPr lang="ru-RU" dirty="0" smtClean="0"/>
              <a:t>Между типом возбужденного исключения и типом исключения, указанного в спецификации, не разрешается проводить никаких преобразований:</a:t>
            </a:r>
            <a:endParaRPr lang="ru-RU" dirty="0"/>
          </a:p>
        </p:txBody>
      </p:sp>
    </p:spTree>
    <p:extLst>
      <p:ext uri="{BB962C8B-B14F-4D97-AF65-F5344CB8AC3E}">
        <p14:creationId xmlns:p14="http://schemas.microsoft.com/office/powerpoint/2010/main" val="25190670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fontScale="77500" lnSpcReduction="20000"/>
          </a:bodyPr>
          <a:lstStyle/>
          <a:p>
            <a:pPr marL="0" indent="0">
              <a:buNone/>
            </a:pPr>
            <a:r>
              <a:rPr lang="ru-RU" dirty="0" err="1" smtClean="0"/>
              <a:t>int</a:t>
            </a:r>
            <a:r>
              <a:rPr lang="ru-RU" dirty="0" smtClean="0"/>
              <a:t> </a:t>
            </a:r>
            <a:r>
              <a:rPr lang="ru-RU" dirty="0" err="1" smtClean="0"/>
              <a:t>convert</a:t>
            </a:r>
            <a:r>
              <a:rPr lang="ru-RU" dirty="0" smtClean="0"/>
              <a:t>( </a:t>
            </a:r>
            <a:r>
              <a:rPr lang="ru-RU" dirty="0" err="1" smtClean="0"/>
              <a:t>int</a:t>
            </a:r>
            <a:r>
              <a:rPr lang="ru-RU" dirty="0" smtClean="0"/>
              <a:t> </a:t>
            </a:r>
            <a:r>
              <a:rPr lang="ru-RU" dirty="0" err="1" smtClean="0"/>
              <a:t>parm</a:t>
            </a:r>
            <a:r>
              <a:rPr lang="ru-RU" dirty="0" smtClean="0"/>
              <a:t> ) </a:t>
            </a:r>
            <a:r>
              <a:rPr lang="ru-RU" dirty="0" err="1" smtClean="0"/>
              <a:t>throw</a:t>
            </a:r>
            <a:r>
              <a:rPr lang="ru-RU" dirty="0" smtClean="0"/>
              <a:t>(</a:t>
            </a:r>
            <a:r>
              <a:rPr lang="ru-RU" dirty="0" err="1" smtClean="0"/>
              <a:t>string</a:t>
            </a:r>
            <a:r>
              <a:rPr lang="ru-RU" dirty="0" smtClean="0"/>
              <a:t>)</a:t>
            </a:r>
          </a:p>
          <a:p>
            <a:pPr marL="0" indent="0">
              <a:buNone/>
            </a:pPr>
            <a:r>
              <a:rPr lang="ru-RU" dirty="0" smtClean="0"/>
              <a:t>{</a:t>
            </a:r>
          </a:p>
          <a:p>
            <a:pPr marL="0" indent="0">
              <a:buNone/>
            </a:pPr>
            <a:r>
              <a:rPr lang="ru-RU" dirty="0" smtClean="0"/>
              <a:t>   //...</a:t>
            </a:r>
          </a:p>
          <a:p>
            <a:pPr marL="0" indent="0">
              <a:buNone/>
            </a:pPr>
            <a:r>
              <a:rPr lang="ru-RU" dirty="0" smtClean="0"/>
              <a:t>   </a:t>
            </a:r>
            <a:r>
              <a:rPr lang="ru-RU" dirty="0" err="1" smtClean="0"/>
              <a:t>if</a:t>
            </a:r>
            <a:r>
              <a:rPr lang="ru-RU" dirty="0" smtClean="0"/>
              <a:t> ( </a:t>
            </a:r>
            <a:r>
              <a:rPr lang="ru-RU" dirty="0" err="1" smtClean="0"/>
              <a:t>somethingRather</a:t>
            </a:r>
            <a:r>
              <a:rPr lang="ru-RU" dirty="0" smtClean="0"/>
              <a:t> )</a:t>
            </a:r>
          </a:p>
          <a:p>
            <a:pPr marL="0" indent="0">
              <a:buNone/>
            </a:pPr>
            <a:r>
              <a:rPr lang="ru-RU" dirty="0" smtClean="0"/>
              <a:t>      // ошибка программы:</a:t>
            </a:r>
          </a:p>
          <a:p>
            <a:pPr marL="0" indent="0">
              <a:buNone/>
            </a:pPr>
            <a:r>
              <a:rPr lang="ru-RU" dirty="0" smtClean="0"/>
              <a:t>      // </a:t>
            </a:r>
            <a:r>
              <a:rPr lang="ru-RU" dirty="0" err="1" smtClean="0"/>
              <a:t>convert</a:t>
            </a:r>
            <a:r>
              <a:rPr lang="ru-RU" dirty="0" smtClean="0"/>
              <a:t>() не допускает исключения типа </a:t>
            </a:r>
            <a:r>
              <a:rPr lang="ru-RU" dirty="0" err="1" smtClean="0"/>
              <a:t>const</a:t>
            </a:r>
            <a:r>
              <a:rPr lang="ru-RU" dirty="0" smtClean="0"/>
              <a:t> </a:t>
            </a:r>
            <a:r>
              <a:rPr lang="ru-RU" dirty="0" err="1" smtClean="0"/>
              <a:t>char</a:t>
            </a:r>
            <a:r>
              <a:rPr lang="ru-RU" dirty="0" smtClean="0"/>
              <a:t>*</a:t>
            </a:r>
          </a:p>
          <a:p>
            <a:pPr marL="0" indent="0">
              <a:buNone/>
            </a:pPr>
            <a:r>
              <a:rPr lang="ru-RU" dirty="0" smtClean="0"/>
              <a:t>      </a:t>
            </a:r>
            <a:r>
              <a:rPr lang="ru-RU" dirty="0" err="1" smtClean="0"/>
              <a:t>throw</a:t>
            </a:r>
            <a:r>
              <a:rPr lang="ru-RU" dirty="0" smtClean="0"/>
              <a:t> "</a:t>
            </a:r>
            <a:r>
              <a:rPr lang="ru-RU" dirty="0" err="1" smtClean="0"/>
              <a:t>help</a:t>
            </a:r>
            <a:r>
              <a:rPr lang="ru-RU" dirty="0" smtClean="0"/>
              <a:t>!";</a:t>
            </a:r>
          </a:p>
          <a:p>
            <a:pPr marL="0" indent="0">
              <a:buNone/>
            </a:pPr>
            <a:r>
              <a:rPr lang="ru-RU" dirty="0" smtClean="0"/>
              <a:t>}</a:t>
            </a:r>
          </a:p>
          <a:p>
            <a:pPr marL="0" indent="0">
              <a:buNone/>
            </a:pPr>
            <a:r>
              <a:rPr lang="ru-RU" dirty="0" smtClean="0"/>
              <a:t>Выражение </a:t>
            </a:r>
            <a:r>
              <a:rPr lang="ru-RU" dirty="0" err="1" smtClean="0"/>
              <a:t>throw</a:t>
            </a:r>
            <a:r>
              <a:rPr lang="ru-RU" dirty="0" smtClean="0"/>
              <a:t> в функции </a:t>
            </a:r>
            <a:r>
              <a:rPr lang="ru-RU" dirty="0" err="1" smtClean="0"/>
              <a:t>convert</a:t>
            </a:r>
            <a:r>
              <a:rPr lang="ru-RU" dirty="0" smtClean="0"/>
              <a:t>() возбуждает исключение типа строки символов в стиле языка C. Созданный объект-исключение имеет тип </a:t>
            </a:r>
            <a:r>
              <a:rPr lang="ru-RU" dirty="0" err="1" smtClean="0"/>
              <a:t>const</a:t>
            </a:r>
            <a:r>
              <a:rPr lang="ru-RU" dirty="0" smtClean="0"/>
              <a:t> </a:t>
            </a:r>
            <a:r>
              <a:rPr lang="ru-RU" dirty="0" err="1" smtClean="0"/>
              <a:t>char</a:t>
            </a:r>
            <a:r>
              <a:rPr lang="ru-RU" dirty="0" smtClean="0"/>
              <a:t>*. Обычно выражение типа </a:t>
            </a:r>
            <a:r>
              <a:rPr lang="ru-RU" dirty="0" err="1" smtClean="0"/>
              <a:t>const</a:t>
            </a:r>
            <a:r>
              <a:rPr lang="ru-RU" dirty="0" smtClean="0"/>
              <a:t> </a:t>
            </a:r>
            <a:r>
              <a:rPr lang="ru-RU" dirty="0" err="1" smtClean="0"/>
              <a:t>char</a:t>
            </a:r>
            <a:r>
              <a:rPr lang="ru-RU" dirty="0" smtClean="0"/>
              <a:t>* можно привести к типу </a:t>
            </a:r>
            <a:r>
              <a:rPr lang="ru-RU" dirty="0" err="1" smtClean="0"/>
              <a:t>string</a:t>
            </a:r>
            <a:r>
              <a:rPr lang="ru-RU" dirty="0" smtClean="0"/>
              <a:t>. Однако спецификация не допускает преобразования типов, поэтому если </a:t>
            </a:r>
            <a:r>
              <a:rPr lang="ru-RU" dirty="0" err="1" smtClean="0"/>
              <a:t>convert</a:t>
            </a:r>
            <a:r>
              <a:rPr lang="ru-RU" dirty="0" smtClean="0"/>
              <a:t>() возбуждает такое исключение, то вызывается </a:t>
            </a:r>
            <a:r>
              <a:rPr lang="ru-RU" dirty="0" err="1" smtClean="0"/>
              <a:t>unexpected</a:t>
            </a:r>
            <a:r>
              <a:rPr lang="ru-RU" dirty="0" smtClean="0"/>
              <a:t>(). Для исправления ошибки выражение </a:t>
            </a:r>
            <a:r>
              <a:rPr lang="ru-RU" dirty="0" err="1" smtClean="0"/>
              <a:t>throw</a:t>
            </a:r>
            <a:r>
              <a:rPr lang="ru-RU" dirty="0" smtClean="0"/>
              <a:t> можно модифицировать так, чтобы оно явно преобразовывало значение выражения в тип </a:t>
            </a:r>
            <a:r>
              <a:rPr lang="ru-RU" dirty="0" err="1" smtClean="0"/>
              <a:t>string</a:t>
            </a:r>
            <a:r>
              <a:rPr lang="ru-RU" dirty="0" smtClean="0"/>
              <a:t>:</a:t>
            </a:r>
          </a:p>
          <a:p>
            <a:pPr marL="0" indent="0">
              <a:buNone/>
            </a:pPr>
            <a:endParaRPr lang="ru-RU" dirty="0" smtClean="0"/>
          </a:p>
          <a:p>
            <a:pPr marL="0" indent="0">
              <a:buNone/>
            </a:pPr>
            <a:r>
              <a:rPr lang="ru-RU" dirty="0" err="1" smtClean="0"/>
              <a:t>throw</a:t>
            </a:r>
            <a:r>
              <a:rPr lang="ru-RU" dirty="0" smtClean="0"/>
              <a:t> </a:t>
            </a:r>
            <a:r>
              <a:rPr lang="ru-RU" dirty="0" err="1" smtClean="0"/>
              <a:t>string</a:t>
            </a:r>
            <a:r>
              <a:rPr lang="ru-RU" dirty="0" smtClean="0"/>
              <a:t>( "</a:t>
            </a:r>
            <a:r>
              <a:rPr lang="ru-RU" dirty="0" err="1" smtClean="0"/>
              <a:t>help</a:t>
            </a:r>
            <a:r>
              <a:rPr lang="ru-RU" dirty="0" smtClean="0"/>
              <a:t>!" );</a:t>
            </a:r>
            <a:endParaRPr lang="ru-RU" dirty="0"/>
          </a:p>
        </p:txBody>
      </p:sp>
    </p:spTree>
    <p:extLst>
      <p:ext uri="{BB962C8B-B14F-4D97-AF65-F5344CB8AC3E}">
        <p14:creationId xmlns:p14="http://schemas.microsoft.com/office/powerpoint/2010/main" val="18017652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99399"/>
          </a:xfrm>
        </p:spPr>
        <p:txBody>
          <a:bodyPr>
            <a:normAutofit fontScale="90000"/>
          </a:bodyPr>
          <a:lstStyle/>
          <a:p>
            <a:r>
              <a:rPr lang="ru-RU" sz="3600" dirty="0" smtClean="0"/>
              <a:t>Спецификации исключений и указатели на функции</a:t>
            </a:r>
            <a:endParaRPr lang="ru-RU" sz="3600" dirty="0"/>
          </a:p>
        </p:txBody>
      </p:sp>
      <p:sp>
        <p:nvSpPr>
          <p:cNvPr id="3" name="Объект 2"/>
          <p:cNvSpPr>
            <a:spLocks noGrp="1"/>
          </p:cNvSpPr>
          <p:nvPr>
            <p:ph idx="1"/>
          </p:nvPr>
        </p:nvSpPr>
        <p:spPr>
          <a:xfrm>
            <a:off x="838200" y="864524"/>
            <a:ext cx="10515600" cy="5312439"/>
          </a:xfrm>
        </p:spPr>
        <p:txBody>
          <a:bodyPr>
            <a:normAutofit fontScale="92500" lnSpcReduction="20000"/>
          </a:bodyPr>
          <a:lstStyle/>
          <a:p>
            <a:pPr marL="0" indent="0">
              <a:buNone/>
            </a:pPr>
            <a:r>
              <a:rPr lang="ru-RU" dirty="0" smtClean="0"/>
              <a:t>Спецификацию исключений можно задавать и при объявлении указателя на функцию. </a:t>
            </a:r>
          </a:p>
          <a:p>
            <a:pPr marL="0" indent="0">
              <a:buNone/>
            </a:pPr>
            <a:r>
              <a:rPr lang="ru-RU" dirty="0" smtClean="0"/>
              <a:t>Например:</a:t>
            </a:r>
          </a:p>
          <a:p>
            <a:pPr marL="0" indent="0">
              <a:buNone/>
            </a:pPr>
            <a:endParaRPr lang="ru-RU" dirty="0" smtClean="0"/>
          </a:p>
          <a:p>
            <a:pPr marL="0" indent="0">
              <a:buNone/>
            </a:pPr>
            <a:r>
              <a:rPr lang="ru-RU" dirty="0" err="1" smtClean="0"/>
              <a:t>void</a:t>
            </a:r>
            <a:r>
              <a:rPr lang="ru-RU" dirty="0" smtClean="0"/>
              <a:t> (*</a:t>
            </a:r>
            <a:r>
              <a:rPr lang="ru-RU" dirty="0" err="1" smtClean="0"/>
              <a:t>pf</a:t>
            </a:r>
            <a:r>
              <a:rPr lang="ru-RU" dirty="0" smtClean="0"/>
              <a:t>)( </a:t>
            </a:r>
            <a:r>
              <a:rPr lang="ru-RU" dirty="0" err="1" smtClean="0"/>
              <a:t>int</a:t>
            </a:r>
            <a:r>
              <a:rPr lang="ru-RU" dirty="0" smtClean="0"/>
              <a:t> ) </a:t>
            </a:r>
            <a:r>
              <a:rPr lang="ru-RU" dirty="0" err="1" smtClean="0"/>
              <a:t>throw</a:t>
            </a:r>
            <a:r>
              <a:rPr lang="ru-RU" dirty="0" smtClean="0"/>
              <a:t>(</a:t>
            </a:r>
            <a:r>
              <a:rPr lang="ru-RU" dirty="0" err="1" smtClean="0"/>
              <a:t>string</a:t>
            </a:r>
            <a:r>
              <a:rPr lang="ru-RU" dirty="0" smtClean="0"/>
              <a:t>);</a:t>
            </a:r>
          </a:p>
          <a:p>
            <a:pPr marL="0" indent="0">
              <a:buNone/>
            </a:pPr>
            <a:r>
              <a:rPr lang="ru-RU" dirty="0" smtClean="0"/>
              <a:t>В этом объявлении говорится, что </a:t>
            </a:r>
            <a:r>
              <a:rPr lang="ru-RU" dirty="0" err="1" smtClean="0"/>
              <a:t>pf</a:t>
            </a:r>
            <a:r>
              <a:rPr lang="ru-RU" dirty="0" smtClean="0"/>
              <a:t> указывает на функцию, которая способна возбуждать только исключения типа </a:t>
            </a:r>
            <a:r>
              <a:rPr lang="ru-RU" dirty="0" err="1" smtClean="0"/>
              <a:t>string</a:t>
            </a:r>
            <a:r>
              <a:rPr lang="ru-RU" dirty="0" smtClean="0"/>
              <a:t>. Как и для объявлений функций, спецификации исключений в разных объявлениях одного и того же указателя не суммируются, они должны быть одинаковыми:</a:t>
            </a:r>
          </a:p>
          <a:p>
            <a:pPr marL="0" indent="0">
              <a:buNone/>
            </a:pPr>
            <a:endParaRPr lang="ru-RU" dirty="0" smtClean="0"/>
          </a:p>
          <a:p>
            <a:pPr marL="0" indent="0">
              <a:buNone/>
            </a:pPr>
            <a:r>
              <a:rPr lang="ru-RU" dirty="0" err="1" smtClean="0"/>
              <a:t>extern</a:t>
            </a:r>
            <a:r>
              <a:rPr lang="ru-RU" dirty="0" smtClean="0"/>
              <a:t> </a:t>
            </a:r>
            <a:r>
              <a:rPr lang="ru-RU" dirty="0" err="1" smtClean="0"/>
              <a:t>void</a:t>
            </a:r>
            <a:r>
              <a:rPr lang="ru-RU" dirty="0" smtClean="0"/>
              <a:t> (*</a:t>
            </a:r>
            <a:r>
              <a:rPr lang="ru-RU" dirty="0" err="1" smtClean="0"/>
              <a:t>pf</a:t>
            </a:r>
            <a:r>
              <a:rPr lang="ru-RU" dirty="0" smtClean="0"/>
              <a:t>) ( </a:t>
            </a:r>
            <a:r>
              <a:rPr lang="ru-RU" dirty="0" err="1" smtClean="0"/>
              <a:t>int</a:t>
            </a:r>
            <a:r>
              <a:rPr lang="ru-RU" dirty="0" smtClean="0"/>
              <a:t> ) </a:t>
            </a:r>
            <a:r>
              <a:rPr lang="ru-RU" dirty="0" err="1" smtClean="0"/>
              <a:t>throw</a:t>
            </a:r>
            <a:r>
              <a:rPr lang="ru-RU" dirty="0" smtClean="0"/>
              <a:t>(</a:t>
            </a:r>
            <a:r>
              <a:rPr lang="ru-RU" dirty="0" err="1" smtClean="0"/>
              <a:t>string</a:t>
            </a:r>
            <a:r>
              <a:rPr lang="ru-RU" dirty="0" smtClean="0"/>
              <a:t>);</a:t>
            </a:r>
          </a:p>
          <a:p>
            <a:pPr marL="0" indent="0">
              <a:buNone/>
            </a:pPr>
            <a:r>
              <a:rPr lang="ru-RU" dirty="0" smtClean="0"/>
              <a:t>// ошибка: отсутствует спецификация исключения</a:t>
            </a:r>
          </a:p>
          <a:p>
            <a:pPr marL="0" indent="0">
              <a:buNone/>
            </a:pPr>
            <a:r>
              <a:rPr lang="ru-RU" dirty="0" err="1" smtClean="0"/>
              <a:t>void</a:t>
            </a:r>
            <a:r>
              <a:rPr lang="ru-RU" dirty="0" smtClean="0"/>
              <a:t> (*</a:t>
            </a:r>
            <a:r>
              <a:rPr lang="ru-RU" dirty="0" err="1" smtClean="0"/>
              <a:t>pf</a:t>
            </a:r>
            <a:r>
              <a:rPr lang="ru-RU" dirty="0" smtClean="0"/>
              <a:t>)( </a:t>
            </a:r>
            <a:r>
              <a:rPr lang="ru-RU" dirty="0" err="1" smtClean="0"/>
              <a:t>int</a:t>
            </a:r>
            <a:r>
              <a:rPr lang="ru-RU" dirty="0" smtClean="0"/>
              <a:t> );</a:t>
            </a:r>
          </a:p>
          <a:p>
            <a:endParaRPr lang="ru-RU" dirty="0"/>
          </a:p>
        </p:txBody>
      </p:sp>
    </p:spTree>
    <p:extLst>
      <p:ext uri="{BB962C8B-B14F-4D97-AF65-F5344CB8AC3E}">
        <p14:creationId xmlns:p14="http://schemas.microsoft.com/office/powerpoint/2010/main" val="28206259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lstStyle/>
          <a:p>
            <a:r>
              <a:rPr lang="ru-RU" dirty="0" smtClean="0"/>
              <a:t>При работе с указателем на функцию со спецификацией исключений есть ограничения на тип указателя, используемого в качестве инициализатора или стоящего в правой части присваивания. Спецификации исключений обоих указателей не обязаны быть идентичными. Однако на указатель-инициализатор она должна накладывать столь же или более строгие ограничения, чем на инициализируемый указатель (или тот, которому присваивается значение). Например:</a:t>
            </a:r>
            <a:endParaRPr lang="ru-RU" dirty="0"/>
          </a:p>
        </p:txBody>
      </p:sp>
    </p:spTree>
    <p:extLst>
      <p:ext uri="{BB962C8B-B14F-4D97-AF65-F5344CB8AC3E}">
        <p14:creationId xmlns:p14="http://schemas.microsoft.com/office/powerpoint/2010/main" val="13576155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62500" lnSpcReduction="20000"/>
          </a:bodyPr>
          <a:lstStyle/>
          <a:p>
            <a:pPr marL="0" indent="0">
              <a:buNone/>
            </a:pPr>
            <a:r>
              <a:rPr lang="en-US" dirty="0" smtClean="0"/>
              <a:t>void recoup( </a:t>
            </a:r>
            <a:r>
              <a:rPr lang="en-US" dirty="0" err="1" smtClean="0"/>
              <a:t>int</a:t>
            </a:r>
            <a:r>
              <a:rPr lang="en-US" dirty="0" smtClean="0"/>
              <a:t>, </a:t>
            </a:r>
            <a:r>
              <a:rPr lang="en-US" dirty="0" err="1" smtClean="0"/>
              <a:t>int</a:t>
            </a:r>
            <a:r>
              <a:rPr lang="en-US" dirty="0" smtClean="0"/>
              <a:t> ) throw(</a:t>
            </a:r>
            <a:r>
              <a:rPr lang="en-US" dirty="0" err="1" smtClean="0"/>
              <a:t>exceptionType</a:t>
            </a:r>
            <a:r>
              <a:rPr lang="en-US" dirty="0" smtClean="0"/>
              <a:t>);</a:t>
            </a:r>
          </a:p>
          <a:p>
            <a:pPr marL="0" indent="0">
              <a:buNone/>
            </a:pPr>
            <a:r>
              <a:rPr lang="en-US" dirty="0" smtClean="0"/>
              <a:t>void </a:t>
            </a:r>
            <a:r>
              <a:rPr lang="en-US" dirty="0" err="1" smtClean="0"/>
              <a:t>no_problem</a:t>
            </a:r>
            <a:r>
              <a:rPr lang="en-US" dirty="0" smtClean="0"/>
              <a:t>() throw();</a:t>
            </a:r>
          </a:p>
          <a:p>
            <a:pPr marL="0" indent="0">
              <a:buNone/>
            </a:pPr>
            <a:r>
              <a:rPr lang="en-US" dirty="0" smtClean="0"/>
              <a:t>void </a:t>
            </a:r>
            <a:r>
              <a:rPr lang="en-US" dirty="0" err="1" smtClean="0"/>
              <a:t>doit</a:t>
            </a:r>
            <a:r>
              <a:rPr lang="en-US" dirty="0" smtClean="0"/>
              <a:t>( </a:t>
            </a:r>
            <a:r>
              <a:rPr lang="en-US" dirty="0" err="1" smtClean="0"/>
              <a:t>int</a:t>
            </a:r>
            <a:r>
              <a:rPr lang="en-US" dirty="0" smtClean="0"/>
              <a:t>, </a:t>
            </a:r>
            <a:r>
              <a:rPr lang="en-US" dirty="0" err="1" smtClean="0"/>
              <a:t>int</a:t>
            </a:r>
            <a:r>
              <a:rPr lang="en-US" dirty="0" smtClean="0"/>
              <a:t> ) throw(string, </a:t>
            </a:r>
            <a:r>
              <a:rPr lang="en-US" dirty="0" err="1" smtClean="0"/>
              <a:t>exceptionType</a:t>
            </a:r>
            <a:r>
              <a:rPr lang="en-US" dirty="0" smtClean="0"/>
              <a:t>);</a:t>
            </a:r>
          </a:p>
          <a:p>
            <a:pPr marL="0" indent="0">
              <a:buNone/>
            </a:pPr>
            <a:endParaRPr lang="en-US" dirty="0" smtClean="0"/>
          </a:p>
          <a:p>
            <a:pPr marL="0" indent="0">
              <a:buNone/>
            </a:pPr>
            <a:r>
              <a:rPr lang="en-US" dirty="0" smtClean="0"/>
              <a:t>// </a:t>
            </a:r>
            <a:r>
              <a:rPr lang="ru-RU" dirty="0" smtClean="0"/>
              <a:t>правильно: ограничения, накладываемые на спецификации </a:t>
            </a:r>
          </a:p>
          <a:p>
            <a:pPr marL="0" indent="0">
              <a:buNone/>
            </a:pPr>
            <a:r>
              <a:rPr lang="ru-RU" dirty="0" smtClean="0"/>
              <a:t>// исключений </a:t>
            </a:r>
            <a:r>
              <a:rPr lang="en-US" dirty="0" smtClean="0"/>
              <a:t>recoup() </a:t>
            </a:r>
            <a:r>
              <a:rPr lang="ru-RU" dirty="0" smtClean="0"/>
              <a:t>и </a:t>
            </a:r>
            <a:r>
              <a:rPr lang="en-US" dirty="0" smtClean="0"/>
              <a:t>pf1, </a:t>
            </a:r>
            <a:r>
              <a:rPr lang="ru-RU" dirty="0" smtClean="0"/>
              <a:t>одинаковы</a:t>
            </a:r>
          </a:p>
          <a:p>
            <a:pPr marL="0" indent="0">
              <a:buNone/>
            </a:pPr>
            <a:r>
              <a:rPr lang="en-US" dirty="0" smtClean="0"/>
              <a:t>void (*pf1)( </a:t>
            </a:r>
            <a:r>
              <a:rPr lang="en-US" dirty="0" err="1" smtClean="0"/>
              <a:t>int</a:t>
            </a:r>
            <a:r>
              <a:rPr lang="en-US" dirty="0" smtClean="0"/>
              <a:t>, </a:t>
            </a:r>
            <a:r>
              <a:rPr lang="en-US" dirty="0" err="1" smtClean="0"/>
              <a:t>int</a:t>
            </a:r>
            <a:r>
              <a:rPr lang="en-US" dirty="0" smtClean="0"/>
              <a:t> ) throw(</a:t>
            </a:r>
            <a:r>
              <a:rPr lang="en-US" dirty="0" err="1" smtClean="0"/>
              <a:t>exceptionType</a:t>
            </a:r>
            <a:r>
              <a:rPr lang="en-US" dirty="0" smtClean="0"/>
              <a:t>) = &amp;recoup;</a:t>
            </a:r>
          </a:p>
          <a:p>
            <a:pPr marL="0" indent="0">
              <a:buNone/>
            </a:pPr>
            <a:endParaRPr lang="en-US" dirty="0" smtClean="0"/>
          </a:p>
          <a:p>
            <a:pPr marL="0" indent="0">
              <a:buNone/>
            </a:pPr>
            <a:r>
              <a:rPr lang="en-US" dirty="0" smtClean="0"/>
              <a:t>// </a:t>
            </a:r>
            <a:r>
              <a:rPr lang="ru-RU" dirty="0" smtClean="0"/>
              <a:t>правильно: ограничения, накладываемые на спецификацию исключений </a:t>
            </a:r>
            <a:r>
              <a:rPr lang="en-US" dirty="0" err="1" smtClean="0"/>
              <a:t>no_problem</a:t>
            </a:r>
            <a:r>
              <a:rPr lang="en-US" dirty="0" smtClean="0"/>
              <a:t>(), </a:t>
            </a:r>
          </a:p>
          <a:p>
            <a:pPr marL="0" indent="0">
              <a:buNone/>
            </a:pPr>
            <a:r>
              <a:rPr lang="ru-RU" dirty="0" smtClean="0"/>
              <a:t>более строгие,</a:t>
            </a:r>
          </a:p>
          <a:p>
            <a:pPr marL="0" indent="0">
              <a:buNone/>
            </a:pPr>
            <a:r>
              <a:rPr lang="ru-RU" dirty="0" smtClean="0"/>
              <a:t>// чем для </a:t>
            </a:r>
            <a:r>
              <a:rPr lang="en-US" dirty="0" smtClean="0"/>
              <a:t>pf2</a:t>
            </a:r>
          </a:p>
          <a:p>
            <a:pPr marL="0" indent="0">
              <a:buNone/>
            </a:pPr>
            <a:r>
              <a:rPr lang="en-US" dirty="0" smtClean="0"/>
              <a:t>void (*pf2)( ) throw(string) = &amp;</a:t>
            </a:r>
            <a:r>
              <a:rPr lang="en-US" dirty="0" err="1" smtClean="0"/>
              <a:t>no_problem</a:t>
            </a:r>
            <a:r>
              <a:rPr lang="en-US" dirty="0" smtClean="0"/>
              <a:t>;</a:t>
            </a:r>
          </a:p>
          <a:p>
            <a:pPr marL="0" indent="0">
              <a:buNone/>
            </a:pPr>
            <a:endParaRPr lang="en-US" dirty="0" smtClean="0"/>
          </a:p>
          <a:p>
            <a:pPr marL="0" indent="0">
              <a:buNone/>
            </a:pPr>
            <a:r>
              <a:rPr lang="en-US" dirty="0" smtClean="0"/>
              <a:t>// </a:t>
            </a:r>
            <a:r>
              <a:rPr lang="ru-RU" dirty="0" smtClean="0"/>
              <a:t>ошибка: ограничения, накладываемые на спецификацию</a:t>
            </a:r>
          </a:p>
          <a:p>
            <a:pPr marL="0" indent="0">
              <a:buNone/>
            </a:pPr>
            <a:r>
              <a:rPr lang="ru-RU" dirty="0" smtClean="0"/>
              <a:t>// исключений </a:t>
            </a:r>
            <a:r>
              <a:rPr lang="en-US" dirty="0" err="1" smtClean="0"/>
              <a:t>doit</a:t>
            </a:r>
            <a:r>
              <a:rPr lang="en-US" dirty="0" smtClean="0"/>
              <a:t>(), </a:t>
            </a:r>
            <a:r>
              <a:rPr lang="ru-RU" dirty="0" smtClean="0"/>
              <a:t>менее строгие, чем для </a:t>
            </a:r>
            <a:r>
              <a:rPr lang="en-US" dirty="0" smtClean="0"/>
              <a:t>pf3</a:t>
            </a:r>
          </a:p>
          <a:p>
            <a:pPr marL="0" indent="0">
              <a:buNone/>
            </a:pPr>
            <a:r>
              <a:rPr lang="en-US" dirty="0" smtClean="0"/>
              <a:t>// </a:t>
            </a:r>
          </a:p>
          <a:p>
            <a:pPr marL="0" indent="0">
              <a:buNone/>
            </a:pPr>
            <a:r>
              <a:rPr lang="en-US" dirty="0" smtClean="0"/>
              <a:t>void (*pf3)( </a:t>
            </a:r>
            <a:r>
              <a:rPr lang="en-US" dirty="0" err="1" smtClean="0"/>
              <a:t>int</a:t>
            </a:r>
            <a:r>
              <a:rPr lang="en-US" dirty="0" smtClean="0"/>
              <a:t>, </a:t>
            </a:r>
            <a:r>
              <a:rPr lang="en-US" dirty="0" err="1" smtClean="0"/>
              <a:t>int</a:t>
            </a:r>
            <a:r>
              <a:rPr lang="en-US" dirty="0" smtClean="0"/>
              <a:t> ) throw(string) = &amp;</a:t>
            </a:r>
            <a:r>
              <a:rPr lang="en-US" dirty="0" err="1" smtClean="0"/>
              <a:t>doit</a:t>
            </a:r>
            <a:r>
              <a:rPr lang="en-US" dirty="0" smtClean="0"/>
              <a:t>;</a:t>
            </a:r>
            <a:endParaRPr lang="ru-RU" dirty="0"/>
          </a:p>
        </p:txBody>
      </p:sp>
    </p:spTree>
    <p:extLst>
      <p:ext uri="{BB962C8B-B14F-4D97-AF65-F5344CB8AC3E}">
        <p14:creationId xmlns:p14="http://schemas.microsoft.com/office/powerpoint/2010/main" val="36338323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lstStyle/>
          <a:p>
            <a:pPr marL="0" indent="0">
              <a:buNone/>
            </a:pPr>
            <a:r>
              <a:rPr lang="ru-RU" dirty="0" smtClean="0"/>
              <a:t>Третья инициализация не имеет смысла. Объявление указателя гарантирует, что pf3 адресует функцию, которая может возбуждать только исключения типа </a:t>
            </a:r>
            <a:r>
              <a:rPr lang="ru-RU" dirty="0" err="1" smtClean="0"/>
              <a:t>string</a:t>
            </a:r>
            <a:r>
              <a:rPr lang="ru-RU" dirty="0" smtClean="0"/>
              <a:t>. Но </a:t>
            </a:r>
            <a:r>
              <a:rPr lang="ru-RU" dirty="0" err="1" smtClean="0"/>
              <a:t>doit</a:t>
            </a:r>
            <a:r>
              <a:rPr lang="ru-RU" dirty="0" smtClean="0"/>
              <a:t>() возбуждает также исключения типа </a:t>
            </a:r>
            <a:r>
              <a:rPr lang="ru-RU" dirty="0" err="1" smtClean="0"/>
              <a:t>exceptionType</a:t>
            </a:r>
            <a:r>
              <a:rPr lang="ru-RU" dirty="0" smtClean="0"/>
              <a:t>. Поскольку она не подходит под ограничения, накладываемые спецификацией исключений pf3, то не может служить корректным инициализатором для pf3, так что компилятор выдает ошибку.</a:t>
            </a:r>
            <a:endParaRPr lang="ru-RU" dirty="0"/>
          </a:p>
        </p:txBody>
      </p:sp>
    </p:spTree>
    <p:extLst>
      <p:ext uri="{BB962C8B-B14F-4D97-AF65-F5344CB8AC3E}">
        <p14:creationId xmlns:p14="http://schemas.microsoft.com/office/powerpoint/2010/main" val="418698933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421</TotalTime>
  <Words>6224</Words>
  <Application>Microsoft Office PowerPoint</Application>
  <PresentationFormat>Широкоэкранный</PresentationFormat>
  <Paragraphs>550</Paragraphs>
  <Slides>66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66</vt:i4>
      </vt:variant>
    </vt:vector>
  </HeadingPairs>
  <TitlesOfParts>
    <vt:vector size="70" baseType="lpstr">
      <vt:lpstr>Arial</vt:lpstr>
      <vt:lpstr>Calibri</vt:lpstr>
      <vt:lpstr>Calibri Light</vt:lpstr>
      <vt:lpstr>Тема Office</vt:lpstr>
      <vt:lpstr>Класс Stack</vt:lpstr>
      <vt:lpstr>Презентация PowerPoint</vt:lpstr>
      <vt:lpstr>Презентация PowerPoint</vt:lpstr>
      <vt:lpstr>Презентация PowerPoint</vt:lpstr>
      <vt:lpstr>Презентация PowerPoint</vt:lpstr>
      <vt:lpstr>Презентация PowerPoint</vt:lpstr>
      <vt:lpstr>Обработка исключений</vt:lpstr>
      <vt:lpstr>Возбуждение исключения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Try-блок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Перехват исключений</vt:lpstr>
      <vt:lpstr>Презентация PowerPoint</vt:lpstr>
      <vt:lpstr>Презентация PowerPoint</vt:lpstr>
      <vt:lpstr>Презентация PowerPoint</vt:lpstr>
      <vt:lpstr>Презентация PowerPoint</vt:lpstr>
      <vt:lpstr>Объекты-исключения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Раскрутка стека</vt:lpstr>
      <vt:lpstr>Презентация PowerPoint</vt:lpstr>
      <vt:lpstr>Презентация PowerPoint</vt:lpstr>
      <vt:lpstr>Повторное возбуждение исключения</vt:lpstr>
      <vt:lpstr>Презентация PowerPoint</vt:lpstr>
      <vt:lpstr>Презентация PowerPoint</vt:lpstr>
      <vt:lpstr>Презентация PowerPoint</vt:lpstr>
      <vt:lpstr>Презентация PowerPoint</vt:lpstr>
      <vt:lpstr>Перехват всех исключений</vt:lpstr>
      <vt:lpstr>Презентация PowerPoint</vt:lpstr>
      <vt:lpstr>Презентация PowerPoint</vt:lpstr>
      <vt:lpstr>Презентация PowerPoint</vt:lpstr>
      <vt:lpstr>Презентация PowerPoint</vt:lpstr>
      <vt:lpstr>Спецификации исключений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Спецификации исключений и указатели на функции</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Анис Галимянов</dc:creator>
  <cp:lastModifiedBy>Анис Галимянов</cp:lastModifiedBy>
  <cp:revision>13</cp:revision>
  <dcterms:created xsi:type="dcterms:W3CDTF">2018-11-17T06:42:18Z</dcterms:created>
  <dcterms:modified xsi:type="dcterms:W3CDTF">2018-11-17T13:43:59Z</dcterms:modified>
</cp:coreProperties>
</file>