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3" r:id="rId16"/>
    <p:sldId id="274" r:id="rId17"/>
    <p:sldId id="272" r:id="rId18"/>
    <p:sldId id="275" r:id="rId19"/>
    <p:sldId id="276" r:id="rId20"/>
    <p:sldId id="283" r:id="rId21"/>
    <p:sldId id="267" r:id="rId22"/>
    <p:sldId id="278" r:id="rId23"/>
    <p:sldId id="279" r:id="rId24"/>
    <p:sldId id="280" r:id="rId25"/>
    <p:sldId id="281" r:id="rId26"/>
    <p:sldId id="282" r:id="rId27"/>
    <p:sldId id="277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33FF"/>
    <a:srgbClr val="6699FF"/>
    <a:srgbClr val="80E7FC"/>
    <a:srgbClr val="00CC66"/>
    <a:srgbClr val="66FF33"/>
    <a:srgbClr val="00CC00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106" d="100"/>
          <a:sy n="106" d="100"/>
        </p:scale>
        <p:origin x="1566" y="9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6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5.xml"/><Relationship Id="rId17" Type="http://schemas.openxmlformats.org/officeDocument/2006/relationships/slide" Target="slides/slide22.xml"/><Relationship Id="rId2" Type="http://schemas.openxmlformats.org/officeDocument/2006/relationships/slide" Target="slides/slide2.xml"/><Relationship Id="rId16" Type="http://schemas.openxmlformats.org/officeDocument/2006/relationships/slide" Target="slides/slide21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3.xml"/><Relationship Id="rId5" Type="http://schemas.openxmlformats.org/officeDocument/2006/relationships/slide" Target="slides/slide5.xml"/><Relationship Id="rId15" Type="http://schemas.openxmlformats.org/officeDocument/2006/relationships/slide" Target="slides/slide19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ru-RU" altLang="ru-RU"/>
              <a:t>БАЗЫ ДАННЫХ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7DCBEE6C-C601-4266-8252-8AEBEAD35D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4290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30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672B6AE2-F5A4-4B12-9EF6-92C0982839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48145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EE0468-EE98-4B21-9E5B-A78793A2741D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06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CA3378-D43D-4F0E-AFAB-6F97354CB238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447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F70752-A803-4A44-9987-C5F932CA49A1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38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6338BB-9D9F-4214-BDAD-2C0C7CF6F05D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35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616906-CF5B-4BF9-B3AC-496079742E3F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68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55D1AB-E683-4F53-B218-06B363B9990B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43E3A4-16EB-44D9-A6AC-692D958CA313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928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559BEA-642E-4955-9031-AC473B825333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883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41D302-66C5-4639-8E72-6809E7FE83DD}" type="slidenum">
              <a:rPr kumimoji="0" lang="ru-RU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kumimoji="0" lang="ru-RU" altLang="ru-RU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57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mtClean="0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3859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3860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2A81C-D8CF-4991-BB71-44697615EE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802588"/>
      </p:ext>
    </p:extLst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6CF30-282F-47F3-BF9C-96E9106797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3208240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1F74D-C58C-457E-AFF5-7C552A93CA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2923091"/>
      </p:ext>
    </p:extLst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8F8D-61EC-4BB3-8AA5-C86EF94D70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5876496"/>
      </p:ext>
    </p:extLst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181B0-DA4B-4DDC-AC2B-E4D6D5E45C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182334"/>
      </p:ext>
    </p:extLst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6CB7E-FC74-4CC9-9E67-943B81C5A7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5395348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7FB7C-8C8E-4C86-ADFD-8AB56A836F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1480805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F6136-5058-40E3-83CC-FE8417C913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325752"/>
      </p:ext>
    </p:extLst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67BEB-0323-46C8-B670-B819BC16D1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6929268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95BAA-8248-4C67-A786-7ADB1FC37F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7895631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955FD0-2C4F-4A87-9B29-513B27B9D5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9981966"/>
      </p:ext>
    </p:extLst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452C0-E902-4FC5-A00F-A731CB673B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7205099"/>
      </p:ext>
    </p:extLst>
  </p:cSld>
  <p:clrMapOvr>
    <a:masterClrMapping/>
  </p:clrMapOvr>
  <p:transition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6164F-510C-45D0-8399-B08D354B14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8585991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1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2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3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4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5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6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7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8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9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0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1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2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3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4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5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6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7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8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9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90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91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2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3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4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5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6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7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8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9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0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1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2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3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4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5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6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7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8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9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0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1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2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3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4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5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6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7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8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9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03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103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1 w 43195"/>
                  <a:gd name="T1" fmla="*/ 0 h 43200"/>
                  <a:gd name="T2" fmla="*/ 0 w 43195"/>
                  <a:gd name="T3" fmla="*/ 1 h 43200"/>
                  <a:gd name="T4" fmla="*/ 1 w 43195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2833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2834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2835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F9F29F-BC0F-4096-9CA5-CE16DBF06EE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ransition>
    <p:cut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1.png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1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FA27C9D-D428-44F0-97C5-ED1E83B8EFF4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ru-RU" altLang="ru-RU" sz="140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90600" y="457200"/>
            <a:ext cx="4191000" cy="838200"/>
          </a:xfrm>
        </p:spPr>
        <p:txBody>
          <a:bodyPr/>
          <a:lstStyle/>
          <a:p>
            <a:pPr eaLnBrk="1" hangingPunct="1"/>
            <a:r>
              <a:rPr lang="ru-RU" altLang="ru-RU" smtClean="0"/>
              <a:t>БАЗЫ ДАННЫХ</a:t>
            </a:r>
          </a:p>
        </p:txBody>
      </p:sp>
      <p:sp>
        <p:nvSpPr>
          <p:cNvPr id="4103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447800"/>
            <a:ext cx="7162800" cy="1676400"/>
          </a:xfrm>
        </p:spPr>
        <p:txBody>
          <a:bodyPr/>
          <a:lstStyle/>
          <a:p>
            <a:pPr eaLnBrk="1" hangingPunct="1"/>
            <a:r>
              <a:rPr lang="ru-RU" altLang="ru-RU" smtClean="0"/>
              <a:t>Системы управления базами данных (СУБД)</a:t>
            </a:r>
          </a:p>
          <a:p>
            <a:pPr eaLnBrk="1" hangingPunct="1"/>
            <a:r>
              <a:rPr lang="en-US" altLang="ru-RU" smtClean="0"/>
              <a:t>MS Access</a:t>
            </a:r>
            <a:endParaRPr lang="ru-RU" altLang="ru-RU" smtClean="0"/>
          </a:p>
        </p:txBody>
      </p:sp>
      <p:pic>
        <p:nvPicPr>
          <p:cNvPr id="4104" name="Picture 8" descr="C:\Documents and Settings\titillandus\Мои документы\Мои рисунки\Animation\Ламер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76575"/>
            <a:ext cx="29718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914400" y="6165850"/>
            <a:ext cx="7086600" cy="30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CCFFCC"/>
                  </a:solidFill>
                  <a:prstDash val="lgDashDotDot"/>
                  <a:miter lim="800000"/>
                  <a:headEnd/>
                  <a:tailEnd/>
                </a:ln>
                <a:solidFill>
                  <a:srgbClr val="99CCFF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Камолова Юлия, ученица 10 «А" класса, 2014 г.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utoUpdateAnimBg="0"/>
      <p:bldP spid="4103" grpId="0" build="p" autoUpdateAnimBg="0" advAuto="1000"/>
      <p:bldP spid="410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364351E-FDDB-4E66-B431-DDF274190F80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40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458200" cy="609600"/>
          </a:xfrm>
        </p:spPr>
        <p:txBody>
          <a:bodyPr/>
          <a:lstStyle/>
          <a:p>
            <a:pPr algn="just" eaLnBrk="1" hangingPunct="1"/>
            <a:r>
              <a:rPr lang="ru-RU" altLang="ru-RU" smtClean="0"/>
              <a:t>Информационная система (ИС)</a:t>
            </a:r>
          </a:p>
        </p:txBody>
      </p:sp>
      <p:sp>
        <p:nvSpPr>
          <p:cNvPr id="5127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077200" cy="2743200"/>
          </a:xfrm>
        </p:spPr>
        <p:txBody>
          <a:bodyPr/>
          <a:lstStyle/>
          <a:p>
            <a:pPr marL="284163" indent="-284163" eaLnBrk="1" hangingPunct="1"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rgbClr val="FF33CC"/>
                </a:solidFill>
              </a:rPr>
              <a:t>- это система, реализующая автоматизированный сбор, обработку и манипулирование данными и включающая технические средства обработки данных, программное обеспечение и соответствующий персонал</a:t>
            </a:r>
          </a:p>
        </p:txBody>
      </p:sp>
      <p:pic>
        <p:nvPicPr>
          <p:cNvPr id="5128" name="Picture 8" descr="C:\Documents and Settings\titillandus\Мои документы\Мои рисунки\Animation\Scorp-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429000"/>
            <a:ext cx="1828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558800" y="4437063"/>
            <a:ext cx="8128000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400"/>
              <a:t>Современные ИС, основанные на концепции интеграции данных, характеризуются огромными объёмами хранимых данных, сложной организацией, необходимостью удовлетворять разнообразные потребности многочисленных пользователей</a:t>
            </a:r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533400" y="228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Введение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utoUpdateAnimBg="0"/>
      <p:bldP spid="5127" grpId="0" build="p" autoUpdateAnimBg="0" advAuto="1000"/>
      <p:bldP spid="512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457EEF7-96B4-4320-A78F-5FAAFB31D972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400"/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772400" cy="9906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rgbClr val="FF3300"/>
                </a:solidFill>
              </a:rPr>
              <a:t>Цель</a:t>
            </a:r>
            <a:r>
              <a:rPr lang="ru-RU" altLang="ru-RU" sz="2800" smtClean="0"/>
              <a:t> любой ИС – обработка данных от объектах реального мира</a:t>
            </a:r>
            <a:endParaRPr lang="ru-RU" altLang="ru-RU" smtClean="0"/>
          </a:p>
        </p:txBody>
      </p:sp>
      <p:sp>
        <p:nvSpPr>
          <p:cNvPr id="44036" name="WordArt 4"/>
          <p:cNvSpPr>
            <a:spLocks noChangeArrowheads="1" noChangeShapeType="1" noTextEdit="1"/>
          </p:cNvSpPr>
          <p:nvPr/>
        </p:nvSpPr>
        <p:spPr bwMode="auto">
          <a:xfrm>
            <a:off x="2438400" y="3886200"/>
            <a:ext cx="42672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БАЗА ДАННЫХ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717800" y="2909888"/>
            <a:ext cx="3708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FF3300"/>
                </a:solidFill>
              </a:rPr>
              <a:t>Основой</a:t>
            </a:r>
            <a:r>
              <a:rPr lang="ru-RU" altLang="ru-RU" sz="2800"/>
              <a:t> ИС является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33400" y="228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Введение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 advAuto="0"/>
      <p:bldP spid="44036" grpId="0" animBg="1"/>
      <p:bldP spid="4403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92A27D8-5288-4A57-97C4-0AD05C7CC0F7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40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3581400" cy="762000"/>
          </a:xfrm>
        </p:spPr>
        <p:txBody>
          <a:bodyPr/>
          <a:lstStyle/>
          <a:p>
            <a:pPr algn="just" eaLnBrk="1" hangingPunct="1"/>
            <a:r>
              <a:rPr lang="ru-RU" altLang="ru-RU" smtClean="0"/>
              <a:t>База данных</a:t>
            </a:r>
          </a:p>
        </p:txBody>
      </p:sp>
      <p:sp>
        <p:nvSpPr>
          <p:cNvPr id="6151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315200" cy="5029200"/>
          </a:xfrm>
        </p:spPr>
        <p:txBody>
          <a:bodyPr/>
          <a:lstStyle/>
          <a:p>
            <a:pPr algn="just" eaLnBrk="1" hangingPunct="1"/>
            <a:r>
              <a:rPr lang="ru-RU" altLang="ru-RU" sz="2400" smtClean="0"/>
              <a:t>- это (широком смысле слова) совокупность определенным образом организованной на какую-либо тему (в рамках некоторой предметной области)</a:t>
            </a:r>
          </a:p>
          <a:p>
            <a:pPr algn="just" eaLnBrk="1" hangingPunct="1"/>
            <a:r>
              <a:rPr lang="ru-RU" altLang="ru-RU" sz="2400" smtClean="0">
                <a:solidFill>
                  <a:srgbClr val="FF3300"/>
                </a:solidFill>
              </a:rPr>
              <a:t>- это поименованная совокупность данных, отражающая состояние объектов и их отношений в рассматриваемой предметной области</a:t>
            </a:r>
          </a:p>
          <a:p>
            <a:pPr lvl="1" algn="just" eaLnBrk="1" hangingPunct="1"/>
            <a:r>
              <a:rPr lang="ru-RU" altLang="ru-RU" sz="2000" smtClean="0">
                <a:solidFill>
                  <a:srgbClr val="008080"/>
                </a:solidFill>
              </a:rPr>
              <a:t>Под </a:t>
            </a:r>
            <a:r>
              <a:rPr lang="ru-RU" altLang="ru-RU" sz="2000" smtClean="0">
                <a:solidFill>
                  <a:srgbClr val="FF3300"/>
                </a:solidFill>
              </a:rPr>
              <a:t>предметной областью</a:t>
            </a:r>
            <a:r>
              <a:rPr lang="ru-RU" altLang="ru-RU" sz="2000" smtClean="0">
                <a:solidFill>
                  <a:srgbClr val="008080"/>
                </a:solidFill>
              </a:rPr>
              <a:t> принято понимать часть реального мира, подлежащего изучению для организации управления и в конечном счете автоматизации, </a:t>
            </a:r>
            <a:r>
              <a:rPr lang="ru-RU" altLang="ru-RU" sz="2000" i="1" smtClean="0">
                <a:solidFill>
                  <a:schemeClr val="tx2"/>
                </a:solidFill>
              </a:rPr>
              <a:t>например предприятие, ВУЗ и т.д</a:t>
            </a:r>
            <a:r>
              <a:rPr lang="ru-RU" altLang="ru-RU" sz="2000" smtClean="0">
                <a:solidFill>
                  <a:srgbClr val="008080"/>
                </a:solidFill>
              </a:rPr>
              <a:t>.</a:t>
            </a:r>
            <a:endParaRPr lang="ru-RU" altLang="ru-RU" sz="1800" smtClean="0">
              <a:solidFill>
                <a:srgbClr val="008080"/>
              </a:solidFill>
            </a:endParaRPr>
          </a:p>
        </p:txBody>
      </p:sp>
      <p:pic>
        <p:nvPicPr>
          <p:cNvPr id="18437" name="Picture 8" descr="C:\Documents and Settings\titillandus\Мои документы\Мои рисунки\Animation\Ветка с птицами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667000"/>
            <a:ext cx="990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utoUpdateAnimBg="0"/>
      <p:bldP spid="615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F8CB74E-87C8-4551-B651-6AD2D86B226E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400"/>
          </a:p>
        </p:txBody>
      </p:sp>
      <p:sp>
        <p:nvSpPr>
          <p:cNvPr id="7175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4876800" cy="48006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БД книжного фонда библиотеки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БД кадрового состава учреждения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БД законодательных актов в области уголовного права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Информационные системы по продаже и резервированию авиа- и железнодорожных билетов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Электронные энциклопедии со сведениями, </a:t>
            </a:r>
            <a:r>
              <a:rPr lang="ru-RU" altLang="ru-RU" sz="2200" smtClean="0">
                <a:solidFill>
                  <a:srgbClr val="9933FF"/>
                </a:solidFill>
              </a:rPr>
              <a:t>например:</a:t>
            </a:r>
            <a:r>
              <a:rPr lang="ru-RU" altLang="ru-RU" sz="2200" smtClean="0"/>
              <a:t> </a:t>
            </a:r>
            <a:r>
              <a:rPr lang="ru-RU" altLang="ru-RU" sz="2200" i="1" smtClean="0">
                <a:solidFill>
                  <a:schemeClr val="hlink"/>
                </a:solidFill>
              </a:rPr>
              <a:t>о муз. инструментах, шедеврах Эрмитажа, кулинарных рецептах, химических элементах и соединениях</a:t>
            </a:r>
          </a:p>
        </p:txBody>
      </p:sp>
      <p:pic>
        <p:nvPicPr>
          <p:cNvPr id="7180" name="Picture 12" descr="C:\Program Files\Common Files\Microsoft Shared\Clipart\cagcat50\BD05680_.WMF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5200" y="3124200"/>
            <a:ext cx="1524000" cy="1214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1" name="WordArt 13"/>
          <p:cNvSpPr>
            <a:spLocks noChangeArrowheads="1" noChangeShapeType="1" noTextEdit="1"/>
          </p:cNvSpPr>
          <p:nvPr/>
        </p:nvSpPr>
        <p:spPr bwMode="auto">
          <a:xfrm>
            <a:off x="838200" y="838200"/>
            <a:ext cx="2752725" cy="5238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chemeClr val="bg2"/>
                  </a:solidFill>
                  <a:prstDash val="sysDot"/>
                  <a:miter lim="800000"/>
                  <a:headEnd/>
                  <a:tailEnd/>
                </a:ln>
                <a:solidFill>
                  <a:srgbClr val="80E7F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Примеры БД</a:t>
            </a:r>
          </a:p>
        </p:txBody>
      </p:sp>
      <p:pic>
        <p:nvPicPr>
          <p:cNvPr id="19462" name="Picture 15" descr="C:\Program Files\Common Files\Microsoft Shared\Clipart\cagcat50\BS00580_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046163"/>
            <a:ext cx="137477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6" descr="C:\Program Files\Common Files\Microsoft Shared\Clipart\cagcat50\PE01561_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81200"/>
            <a:ext cx="1757363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7" descr="C:\Program Files\Common Files\Microsoft Shared\Clipart\cagcat50\EN00354_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1681163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8" descr="C:\Program Files\Common Files\Microsoft Shared\Clipart\cagcat50\BS00975_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646613"/>
            <a:ext cx="160655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9" descr="C:\Program Files\Common Files\Microsoft Shared\Clipart\cagcat50\BS00554_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"/>
            <a:ext cx="137795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20" descr="C:\Program Files\Common Files\Microsoft Shared\Clipart\cagcat50\BS00559_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638800"/>
            <a:ext cx="16113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1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build="p" autoUpdateAnimBg="0" advAuto="3000"/>
      <p:bldP spid="71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88E690F-F86D-46F5-A2C8-5946B5973E78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40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Объект БД</a:t>
            </a:r>
          </a:p>
        </p:txBody>
      </p:sp>
      <p:sp>
        <p:nvSpPr>
          <p:cNvPr id="8199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77200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CC0000"/>
                </a:solidFill>
              </a:rPr>
              <a:t>- это элемент предметной области, информацию о которой мы сохраняем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85800" y="2667000"/>
            <a:ext cx="8077200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ru-RU" altLang="ru-RU" sz="2000" u="sng">
                <a:solidFill>
                  <a:schemeClr val="hlink"/>
                </a:solidFill>
              </a:rPr>
              <a:t>Пример № 1:</a:t>
            </a:r>
            <a:r>
              <a:rPr lang="ru-RU" altLang="ru-RU" sz="2000"/>
              <a:t>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000"/>
              <a:t>БД - домашняя библиотека;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000"/>
              <a:t>объект БД – книга;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000"/>
              <a:t>данные - название книги, автор, издательство, год издания, место, тираж, краткое содержание,</a:t>
            </a:r>
            <a:r>
              <a:rPr lang="en-US" altLang="ru-RU" sz="2000"/>
              <a:t> </a:t>
            </a:r>
            <a:r>
              <a:rPr lang="ru-RU" altLang="ru-RU" sz="2000"/>
              <a:t>количество страниц, месторасположение</a:t>
            </a:r>
          </a:p>
        </p:txBody>
      </p:sp>
      <p:pic>
        <p:nvPicPr>
          <p:cNvPr id="8202" name="Picture 10" descr="C:\Program Files\Common Files\Microsoft Shared\Clipart\cagcat50\BS00554_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590800"/>
            <a:ext cx="153035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685800" y="4981575"/>
            <a:ext cx="8001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ru-RU" altLang="ru-RU" sz="2000" u="sng">
                <a:solidFill>
                  <a:schemeClr val="hlink"/>
                </a:solidFill>
              </a:rPr>
              <a:t>Пример № 2.</a:t>
            </a:r>
            <a:r>
              <a:rPr lang="ru-RU" altLang="ru-RU" sz="2000">
                <a:solidFill>
                  <a:schemeClr val="hlink"/>
                </a:solidFill>
              </a:rPr>
              <a:t> </a:t>
            </a:r>
            <a:r>
              <a:rPr lang="ru-RU" altLang="ru-RU" sz="2000"/>
              <a:t>Объекты могут быть: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000" i="1">
                <a:solidFill>
                  <a:srgbClr val="FF0000"/>
                </a:solidFill>
              </a:rPr>
              <a:t>реальными</a:t>
            </a:r>
            <a:r>
              <a:rPr lang="en-US" altLang="ru-RU" sz="2000"/>
              <a:t> </a:t>
            </a:r>
            <a:r>
              <a:rPr lang="ru-RU" altLang="ru-RU" sz="2000"/>
              <a:t>(человек, изделие, населенный пункт)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000" i="1">
                <a:solidFill>
                  <a:srgbClr val="FF0000"/>
                </a:solidFill>
              </a:rPr>
              <a:t>абстрактные</a:t>
            </a:r>
            <a:r>
              <a:rPr lang="en-US" altLang="ru-RU" sz="2000"/>
              <a:t> </a:t>
            </a:r>
            <a:r>
              <a:rPr lang="ru-RU" altLang="ru-RU" sz="2000"/>
              <a:t>(событие,</a:t>
            </a:r>
            <a:r>
              <a:rPr lang="en-US" altLang="ru-RU" sz="2000"/>
              <a:t> </a:t>
            </a:r>
            <a:r>
              <a:rPr lang="ru-RU" altLang="ru-RU" sz="2000"/>
              <a:t>счёт покупателя,</a:t>
            </a:r>
            <a:r>
              <a:rPr lang="en-US" altLang="ru-RU" sz="2000"/>
              <a:t> </a:t>
            </a:r>
            <a:r>
              <a:rPr lang="ru-RU" altLang="ru-RU" sz="2000"/>
              <a:t>изучаемый студентами курс) и т.д.</a:t>
            </a:r>
          </a:p>
        </p:txBody>
      </p:sp>
      <p:sp>
        <p:nvSpPr>
          <p:cNvPr id="20488" name="Text Box 12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8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8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8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8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8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utoUpdateAnimBg="0"/>
      <p:bldP spid="8199" grpId="0" build="p" autoUpdateAnimBg="0" advAuto="0"/>
      <p:bldP spid="8201" grpId="0" build="p" autoUpdateAnimBg="0"/>
      <p:bldP spid="820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E3174F9-3988-4AEF-A7AC-E01A71FA8A10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40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Структурирование данных</a:t>
            </a:r>
          </a:p>
        </p:txBody>
      </p:sp>
      <p:sp>
        <p:nvSpPr>
          <p:cNvPr id="9223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1143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FF3399"/>
                </a:solidFill>
              </a:rPr>
              <a:t>- это введение соглашений о способах представления данных</a:t>
            </a:r>
            <a:endParaRPr lang="ru-RU" altLang="ru-RU" smtClean="0"/>
          </a:p>
        </p:txBody>
      </p:sp>
      <p:pic>
        <p:nvPicPr>
          <p:cNvPr id="9224" name="Picture 8" descr="C:\Program Files\Common Files\Microsoft Shared\Clipart\cagcat50\BS00580_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4415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62000" y="2743200"/>
            <a:ext cx="7848600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rgbClr val="0BB4C1"/>
                </a:solidFill>
              </a:rPr>
              <a:t>Пример:</a:t>
            </a:r>
            <a:r>
              <a:rPr lang="ru-RU" altLang="ru-RU" sz="2400"/>
              <a:t>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400">
                <a:solidFill>
                  <a:srgbClr val="9933FF"/>
                </a:solidFill>
              </a:rPr>
              <a:t>неструктурированные данные</a:t>
            </a:r>
            <a:r>
              <a:rPr lang="ru-RU" altLang="ru-RU" sz="2400"/>
              <a:t> – это, например, данные записанные в текстовом файле (сплошным текстом);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w"/>
            </a:pPr>
            <a:r>
              <a:rPr lang="ru-RU" altLang="ru-RU" sz="2400">
                <a:solidFill>
                  <a:srgbClr val="9933FF"/>
                </a:solidFill>
              </a:rPr>
              <a:t>структурирование данных</a:t>
            </a:r>
            <a:r>
              <a:rPr lang="ru-RU" altLang="ru-RU" sz="2400"/>
              <a:t>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ru-RU" altLang="ru-RU" sz="2400"/>
              <a:t>- таблицы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9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9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9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utoUpdateAnimBg="0"/>
      <p:bldP spid="9223" grpId="0" build="p" autoUpdateAnimBg="0" advAuto="0"/>
      <p:bldP spid="9226" grpId="0" build="p" autoUpdateAnimBg="0" advAuto="100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925EC8C-DF76-4894-9012-28CA06C0C8DB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40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Классификация БД</a:t>
            </a:r>
          </a:p>
        </p:txBody>
      </p:sp>
      <p:sp>
        <p:nvSpPr>
          <p:cNvPr id="10247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6553200" cy="1371600"/>
          </a:xfrm>
        </p:spPr>
        <p:txBody>
          <a:bodyPr/>
          <a:lstStyle/>
          <a:p>
            <a:pPr marL="711200" indent="-711200" eaLnBrk="1" hangingPunct="1">
              <a:buFont typeface="Wingdings" panose="05000000000000000000" pitchFamily="2" charset="2"/>
              <a:buAutoNum type="romanUcPeriod"/>
            </a:pPr>
            <a:r>
              <a:rPr lang="ru-RU" altLang="ru-RU" sz="2800" smtClean="0">
                <a:hlinkClick r:id="rId4" action="ppaction://hlinksldjump"/>
              </a:rPr>
              <a:t>По технологии обработки</a:t>
            </a:r>
            <a:endParaRPr lang="ru-RU" altLang="ru-RU" sz="2800" smtClean="0"/>
          </a:p>
          <a:p>
            <a:pPr marL="711200" indent="-711200" eaLnBrk="1" hangingPunct="1">
              <a:buFont typeface="Wingdings" panose="05000000000000000000" pitchFamily="2" charset="2"/>
              <a:buAutoNum type="romanUcPeriod"/>
            </a:pPr>
            <a:r>
              <a:rPr lang="ru-RU" altLang="ru-RU" sz="2800" smtClean="0">
                <a:hlinkClick r:id="rId5" action="ppaction://hlinksldjump"/>
              </a:rPr>
              <a:t>По способу доступа к данным</a:t>
            </a:r>
            <a:endParaRPr lang="ru-RU" altLang="ru-RU" sz="2800" smtClean="0"/>
          </a:p>
        </p:txBody>
      </p:sp>
      <p:pic>
        <p:nvPicPr>
          <p:cNvPr id="22533" name="Picture 11" descr="C:\Program Files\Common Files\Microsoft Shared\Clipart\cagcat50\BS00554_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0"/>
            <a:ext cx="29718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WordArt 12"/>
          <p:cNvSpPr>
            <a:spLocks noChangeArrowheads="1" noChangeShapeType="1" noTextEdit="1"/>
          </p:cNvSpPr>
          <p:nvPr/>
        </p:nvSpPr>
        <p:spPr bwMode="auto">
          <a:xfrm>
            <a:off x="685800" y="5715000"/>
            <a:ext cx="67056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 cap="rnd">
                  <a:solidFill>
                    <a:srgbClr val="008000"/>
                  </a:solidFill>
                  <a:prstDash val="sysDot"/>
                  <a:miter lim="800000"/>
                  <a:headEnd/>
                  <a:tailEnd/>
                </a:ln>
                <a:solidFill>
                  <a:srgbClr val="CCFFFF"/>
                </a:solid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Базы данных</a:t>
            </a:r>
          </a:p>
        </p:txBody>
      </p:sp>
      <p:sp>
        <p:nvSpPr>
          <p:cNvPr id="22535" name="WordArt 13"/>
          <p:cNvSpPr>
            <a:spLocks noChangeArrowheads="1" noChangeShapeType="1" noTextEdit="1"/>
          </p:cNvSpPr>
          <p:nvPr/>
        </p:nvSpPr>
        <p:spPr bwMode="auto">
          <a:xfrm>
            <a:off x="1371600" y="5334000"/>
            <a:ext cx="5486400" cy="490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0" cap="rnd">
                  <a:solidFill>
                    <a:srgbClr val="008000"/>
                  </a:solidFill>
                  <a:prstDash val="sysDot"/>
                  <a:miter lim="800000"/>
                  <a:headEnd/>
                  <a:tailEnd/>
                </a:ln>
                <a:solidFill>
                  <a:srgbClr val="CCFFCC">
                    <a:alpha val="50195"/>
                  </a:srgbClr>
                </a:solid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</a:p>
        </p:txBody>
      </p:sp>
      <p:sp>
        <p:nvSpPr>
          <p:cNvPr id="22536" name="WordArt 14"/>
          <p:cNvSpPr>
            <a:spLocks noChangeArrowheads="1" noChangeShapeType="1" noTextEdit="1"/>
          </p:cNvSpPr>
          <p:nvPr/>
        </p:nvSpPr>
        <p:spPr bwMode="auto">
          <a:xfrm>
            <a:off x="1981200" y="4800600"/>
            <a:ext cx="5224463" cy="52387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kern="10">
                <a:ln w="3175" cap="rnd">
                  <a:solidFill>
                    <a:srgbClr val="CC99FF"/>
                  </a:solidFill>
                  <a:prstDash val="sysDot"/>
                  <a:miter lim="800000"/>
                  <a:headEnd/>
                  <a:tailEnd/>
                </a:ln>
                <a:solidFill>
                  <a:schemeClr val="accent1"/>
                </a:solidFill>
                <a:effectLst>
                  <a:outerShdw dist="563972" dir="14049741" sx="125000" sy="125000" algn="tl" rotWithShape="0">
                    <a:srgbClr val="C7DFD3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Информатика:</a:t>
            </a:r>
          </a:p>
        </p:txBody>
      </p:sp>
      <p:sp>
        <p:nvSpPr>
          <p:cNvPr id="22537" name="Text Box 15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utoUpdateAnimBg="0"/>
      <p:bldP spid="10247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2E4053F-A197-466D-A8CD-ADCC60E0F292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40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 технологии обработки</a:t>
            </a:r>
          </a:p>
        </p:txBody>
      </p:sp>
      <p:sp>
        <p:nvSpPr>
          <p:cNvPr id="11271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886200"/>
            <a:ext cx="3810000" cy="23622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chemeClr val="tx2"/>
                </a:solidFill>
              </a:rPr>
              <a:t>(хранятся в памяти одной вычислительной системы)</a:t>
            </a:r>
          </a:p>
        </p:txBody>
      </p:sp>
      <p:sp>
        <p:nvSpPr>
          <p:cNvPr id="11273" name="Rectangle 9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3657600"/>
            <a:ext cx="3657600" cy="2743200"/>
          </a:xfrm>
        </p:spPr>
        <p:txBody>
          <a:bodyPr/>
          <a:lstStyle/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chemeClr val="tx2"/>
                </a:solidFill>
              </a:rPr>
              <a:t>(состоят из нескольких 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chemeClr val="tx2"/>
                </a:solidFill>
              </a:rPr>
              <a:t>пересекающихся или 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chemeClr val="tx2"/>
                </a:solidFill>
              </a:rPr>
              <a:t>дублирующих частей, 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chemeClr val="tx2"/>
                </a:solidFill>
              </a:rPr>
              <a:t>хранимых в различных ЭВМ 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chemeClr val="tx2"/>
                </a:solidFill>
              </a:rPr>
              <a:t>вычислительной сети)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971800" y="1524000"/>
            <a:ext cx="2590800" cy="914400"/>
          </a:xfrm>
          <a:prstGeom prst="ellipse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chemeClr val="hlink"/>
                </a:solidFill>
              </a:rPr>
              <a:t>БД</a:t>
            </a: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H="1">
            <a:off x="2286000" y="2362200"/>
            <a:ext cx="13716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4876800" y="2362200"/>
            <a:ext cx="11430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1279" name="WordArt 15"/>
          <p:cNvSpPr>
            <a:spLocks noChangeArrowheads="1" noChangeShapeType="1" noTextEdit="1"/>
          </p:cNvSpPr>
          <p:nvPr/>
        </p:nvSpPr>
        <p:spPr bwMode="auto">
          <a:xfrm>
            <a:off x="1066800" y="6172200"/>
            <a:ext cx="28956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6350">
                  <a:solidFill>
                    <a:srgbClr val="CCFFFF"/>
                  </a:solidFill>
                  <a:prstDash val="sysDot"/>
                  <a:miter lim="800000"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Вернуться назад</a:t>
            </a:r>
          </a:p>
        </p:txBody>
      </p:sp>
      <p:sp>
        <p:nvSpPr>
          <p:cNvPr id="11280" name="AutoShape 1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04800" y="6096000"/>
            <a:ext cx="609600" cy="4572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3563" name="Rectangle 17"/>
          <p:cNvSpPr>
            <a:spLocks noChangeArrowheads="1"/>
          </p:cNvSpPr>
          <p:nvPr/>
        </p:nvSpPr>
        <p:spPr bwMode="auto">
          <a:xfrm>
            <a:off x="685800" y="3124200"/>
            <a:ext cx="2887663" cy="466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chemeClr val="hlink"/>
                </a:solidFill>
              </a:rPr>
              <a:t>Централизованные</a:t>
            </a:r>
          </a:p>
        </p:txBody>
      </p:sp>
      <p:sp>
        <p:nvSpPr>
          <p:cNvPr id="23564" name="Rectangle 18"/>
          <p:cNvSpPr>
            <a:spLocks noChangeArrowheads="1"/>
          </p:cNvSpPr>
          <p:nvPr/>
        </p:nvSpPr>
        <p:spPr bwMode="auto">
          <a:xfrm>
            <a:off x="4800600" y="3124200"/>
            <a:ext cx="2633663" cy="4302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>
                <a:solidFill>
                  <a:schemeClr val="hlink"/>
                </a:solidFill>
              </a:rPr>
              <a:t>Распределённые</a:t>
            </a:r>
            <a:r>
              <a:rPr lang="ru-RU" altLang="ru-RU" sz="2400">
                <a:solidFill>
                  <a:srgbClr val="FF99FF"/>
                </a:solidFill>
              </a:rPr>
              <a:t> </a:t>
            </a:r>
          </a:p>
        </p:txBody>
      </p:sp>
      <p:sp>
        <p:nvSpPr>
          <p:cNvPr id="23565" name="Text Box 19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utoUpdateAnimBg="0"/>
      <p:bldP spid="11271" grpId="0" autoUpdateAnimBg="0"/>
      <p:bldP spid="11273" grpId="0" autoUpdateAnimBg="0"/>
      <p:bldP spid="11274" grpId="0" animBg="1" autoUpdateAnimBg="0"/>
      <p:bldP spid="11276" grpId="0" animBg="1"/>
      <p:bldP spid="11277" grpId="0" animBg="1"/>
      <p:bldP spid="11279" grpId="0" animBg="1"/>
      <p:bldP spid="1128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86E9D22-BF75-4D26-983B-CB249119A59E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400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5410200" cy="762000"/>
          </a:xfrm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just" eaLnBrk="1" hangingPunct="1"/>
            <a:r>
              <a:rPr lang="ru-RU" altLang="ru-RU" smtClean="0"/>
              <a:t>По способу доступа </a:t>
            </a:r>
          </a:p>
        </p:txBody>
      </p:sp>
      <p:sp>
        <p:nvSpPr>
          <p:cNvPr id="12295" name="Rectangle 7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3505200"/>
            <a:ext cx="3886200" cy="3124200"/>
          </a:xfrm>
          <a:solidFill>
            <a:schemeClr val="folHlink"/>
          </a:solidFill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1400" smtClean="0"/>
              <a:t>Одна из машин выделяется как центральная (сервер файлов). На ней хранится центральная БД. Все другие машины выполняют функцию рабочих станций, осуществляют доступ пользовательской системы к ЦБД. Обработка файлов БД осуществляется в основном на рабочих станциях.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1400" smtClean="0">
                <a:solidFill>
                  <a:srgbClr val="FF3300"/>
                </a:solidFill>
              </a:rPr>
              <a:t>Недостаток</a:t>
            </a:r>
            <a:r>
              <a:rPr lang="ru-RU" altLang="ru-RU" sz="1400" smtClean="0"/>
              <a:t>: </a:t>
            </a:r>
            <a:r>
              <a:rPr lang="ru-RU" altLang="ru-RU" sz="1400" smtClean="0">
                <a:solidFill>
                  <a:srgbClr val="000000"/>
                </a:solidFill>
              </a:rPr>
              <a:t>при большой интенсивности доступа к одним и тем же данным производительность ИС падает</a:t>
            </a:r>
            <a:r>
              <a:rPr lang="ru-RU" altLang="ru-RU" sz="1400" smtClean="0"/>
              <a:t>. Пользователи могут создавать на рабочих станциях свои локальные БД, но используются такие БД монопольно.</a:t>
            </a:r>
          </a:p>
        </p:txBody>
      </p:sp>
      <p:sp>
        <p:nvSpPr>
          <p:cNvPr id="12298" name="Rectangle 10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3505200"/>
            <a:ext cx="3733800" cy="2819400"/>
          </a:xfrm>
          <a:solidFill>
            <a:schemeClr val="folHlink"/>
          </a:solidFill>
        </p:spPr>
        <p:txBody>
          <a:bodyPr/>
          <a:lstStyle/>
          <a:p>
            <a:pPr algn="just" eaLnBrk="1" hangingPunct="1"/>
            <a:r>
              <a:rPr lang="ru-RU" altLang="ru-RU" sz="1400" smtClean="0"/>
              <a:t>Центральная машина (сервер БД) помимо хранения ЦБД выполняет обработку основного объёма информации. Рабочая станция (клиент) делает запрос на данные, после чего сервер данных производит поиск и извлечение этих данных. Извлеченные данные (но не файлы) транспортируются по сети от сервера к клиенту (используется специальный язык запросов </a:t>
            </a:r>
            <a:r>
              <a:rPr lang="en-US" altLang="ru-RU" sz="1400" smtClean="0"/>
              <a:t>SQL</a:t>
            </a:r>
            <a:r>
              <a:rPr lang="ru-RU" altLang="ru-RU" sz="1400" smtClean="0"/>
              <a:t>)</a:t>
            </a: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3657600" y="1600200"/>
            <a:ext cx="1295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3048000" y="1524000"/>
            <a:ext cx="2971800" cy="5334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FF33CC"/>
                </a:solidFill>
              </a:rPr>
              <a:t>Базы</a:t>
            </a:r>
            <a:r>
              <a:rPr lang="ru-RU" altLang="ru-RU" sz="2400">
                <a:solidFill>
                  <a:srgbClr val="009999"/>
                </a:solidFill>
              </a:rPr>
              <a:t> </a:t>
            </a:r>
            <a:r>
              <a:rPr lang="ru-RU" altLang="ru-RU" sz="2400">
                <a:solidFill>
                  <a:srgbClr val="FF33CC"/>
                </a:solidFill>
              </a:rPr>
              <a:t>данных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762000" y="2133600"/>
            <a:ext cx="2895600" cy="4572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rgbClr val="FF3300"/>
                </a:solidFill>
              </a:rPr>
              <a:t>С локальным доступом</a:t>
            </a: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4572000" y="2133600"/>
            <a:ext cx="4267200" cy="6858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rgbClr val="FF3300"/>
                </a:solidFill>
              </a:rPr>
              <a:t>С сетевым (удаленным) доступом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2"/>
                </a:solidFill>
              </a:rPr>
              <a:t>[</a:t>
            </a:r>
            <a:r>
              <a:rPr lang="ru-RU" altLang="ru-RU" sz="1800">
                <a:solidFill>
                  <a:schemeClr val="tx2"/>
                </a:solidFill>
              </a:rPr>
              <a:t>по своей архитектуре делятся на:</a:t>
            </a:r>
            <a:r>
              <a:rPr lang="en-US" altLang="ru-RU" sz="1800">
                <a:solidFill>
                  <a:schemeClr val="tx2"/>
                </a:solidFill>
              </a:rPr>
              <a:t>]</a:t>
            </a:r>
            <a:endParaRPr lang="ru-RU" altLang="ru-RU" sz="1800">
              <a:solidFill>
                <a:schemeClr val="tx2"/>
              </a:solidFill>
            </a:endParaRPr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1143000" y="31242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FF99FF"/>
                </a:solidFill>
                <a:hlinkClick r:id="rId4" action="ppaction://hlinksldjump"/>
              </a:rPr>
              <a:t>Файл</a:t>
            </a:r>
            <a:r>
              <a:rPr lang="ru-RU" altLang="ru-RU" sz="2400">
                <a:solidFill>
                  <a:srgbClr val="FF99FF"/>
                </a:solidFill>
                <a:hlinkClick r:id="rId4" action="ppaction://hlinksldjump"/>
              </a:rPr>
              <a:t>-сервер</a:t>
            </a:r>
            <a:endParaRPr lang="ru-RU" altLang="ru-RU" sz="2400">
              <a:solidFill>
                <a:srgbClr val="FF99FF"/>
              </a:solidFill>
            </a:endParaRPr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5486400" y="3200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FF99FF"/>
                </a:solidFill>
                <a:hlinkClick r:id="rId5" action="ppaction://hlinksldjump"/>
              </a:rPr>
              <a:t>Клиент-сервер</a:t>
            </a:r>
            <a:endParaRPr lang="ru-RU" altLang="ru-RU" sz="2000">
              <a:solidFill>
                <a:srgbClr val="FF99FF"/>
              </a:solidFill>
            </a:endParaRPr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 flipH="1">
            <a:off x="2590800" y="2057400"/>
            <a:ext cx="129540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5181600" y="2057400"/>
            <a:ext cx="167640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 flipH="1">
            <a:off x="2971800" y="2743200"/>
            <a:ext cx="19812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6172200" y="28194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24" name="WordArt 36"/>
          <p:cNvSpPr>
            <a:spLocks noChangeArrowheads="1" noChangeShapeType="1" noTextEdit="1"/>
          </p:cNvSpPr>
          <p:nvPr/>
        </p:nvSpPr>
        <p:spPr bwMode="auto">
          <a:xfrm>
            <a:off x="6172200" y="228600"/>
            <a:ext cx="1600200" cy="304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-360"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далее</a:t>
            </a:r>
          </a:p>
        </p:txBody>
      </p:sp>
      <p:sp>
        <p:nvSpPr>
          <p:cNvPr id="12325" name="AutoShape 3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48600" y="228600"/>
            <a:ext cx="6096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4594" name="Text Box 38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2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utoUpdateAnimBg="0"/>
      <p:bldP spid="12295" grpId="0" autoUpdateAnimBg="0"/>
      <p:bldP spid="12298" grpId="0" build="p" autoUpdateAnimBg="0" advAuto="0"/>
      <p:bldP spid="12301" grpId="0" animBg="1" autoUpdateAnimBg="0"/>
      <p:bldP spid="12303" grpId="0" autoUpdateAnimBg="0"/>
      <p:bldP spid="12304" grpId="0" autoUpdateAnimBg="0"/>
      <p:bldP spid="12308" grpId="0" autoUpdateAnimBg="0"/>
      <p:bldP spid="12309" grpId="0" autoUpdateAnimBg="0"/>
      <p:bldP spid="12318" grpId="0" animBg="1"/>
      <p:bldP spid="12319" grpId="0" animBg="1"/>
      <p:bldP spid="12320" grpId="0" animBg="1"/>
      <p:bldP spid="12321" grpId="0" animBg="1"/>
      <p:bldP spid="12324" grpId="0" animBg="1"/>
      <p:bldP spid="123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1E10393-58CC-469B-B082-7DD7A3F88192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40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2819400" cy="457200"/>
          </a:xfrm>
        </p:spPr>
        <p:txBody>
          <a:bodyPr/>
          <a:lstStyle/>
          <a:p>
            <a:pPr eaLnBrk="1" hangingPunct="1"/>
            <a:r>
              <a:rPr lang="ru-RU" altLang="ru-RU" sz="3200" smtClean="0">
                <a:solidFill>
                  <a:schemeClr val="hlink"/>
                </a:solidFill>
              </a:rPr>
              <a:t>Архитектура </a:t>
            </a:r>
            <a:endParaRPr lang="ru-RU" altLang="ru-RU" smtClean="0">
              <a:solidFill>
                <a:srgbClr val="009999"/>
              </a:solidFill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048000" y="2209800"/>
            <a:ext cx="3352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FF0066"/>
                </a:solidFill>
              </a:rPr>
              <a:t>Сервер файлов</a:t>
            </a: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457200" y="4191000"/>
            <a:ext cx="2438400" cy="9906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Рабочая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станция №1</a:t>
            </a: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3429000" y="4267200"/>
            <a:ext cx="2438400" cy="9906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Рабочая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станция №2</a:t>
            </a: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6324600" y="4267200"/>
            <a:ext cx="2438400" cy="9906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Рабочая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станция №3</a:t>
            </a: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H="1">
            <a:off x="1905000" y="2895600"/>
            <a:ext cx="281940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4724400" y="28956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4724400" y="2895600"/>
            <a:ext cx="266700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2362200" y="3352800"/>
            <a:ext cx="4572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000000"/>
                </a:solidFill>
              </a:rPr>
              <a:t>Передача данных для обработки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4572000" y="1828800"/>
            <a:ext cx="3429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E7CD5D"/>
                </a:solidFill>
              </a:rPr>
              <a:t>Хранение информации</a:t>
            </a:r>
          </a:p>
        </p:txBody>
      </p:sp>
      <p:sp>
        <p:nvSpPr>
          <p:cNvPr id="36879" name="WordArt 15"/>
          <p:cNvSpPr>
            <a:spLocks noChangeArrowheads="1" noChangeShapeType="1" noTextEdit="1"/>
          </p:cNvSpPr>
          <p:nvPr/>
        </p:nvSpPr>
        <p:spPr bwMode="auto">
          <a:xfrm>
            <a:off x="3352800" y="990600"/>
            <a:ext cx="27908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Файл-сервер</a:t>
            </a: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228600" y="5562600"/>
            <a:ext cx="2995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FF33CC"/>
                </a:solidFill>
              </a:rPr>
              <a:t>Обработка информации</a:t>
            </a:r>
          </a:p>
        </p:txBody>
      </p:sp>
      <p:sp>
        <p:nvSpPr>
          <p:cNvPr id="25615" name="WordArt 19"/>
          <p:cNvSpPr>
            <a:spLocks noChangeArrowheads="1" noChangeShapeType="1" noTextEdit="1"/>
          </p:cNvSpPr>
          <p:nvPr/>
        </p:nvSpPr>
        <p:spPr bwMode="auto">
          <a:xfrm>
            <a:off x="5715000" y="6096000"/>
            <a:ext cx="2524125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CCFFFF"/>
                  </a:solidFill>
                  <a:miter lim="800000"/>
                  <a:headEnd/>
                  <a:tailEnd/>
                </a:ln>
                <a:solidFill>
                  <a:srgbClr val="CCFFCC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Вернуться назад</a:t>
            </a:r>
          </a:p>
        </p:txBody>
      </p:sp>
      <p:sp>
        <p:nvSpPr>
          <p:cNvPr id="25616" name="AutoShape 20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458200" y="6096000"/>
            <a:ext cx="457200" cy="3048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5617" name="Text Box 21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 autoUpdateAnimBg="0"/>
      <p:bldP spid="36870" grpId="0" animBg="1" autoUpdateAnimBg="0"/>
      <p:bldP spid="36871" grpId="0" animBg="1" autoUpdateAnimBg="0"/>
      <p:bldP spid="36872" grpId="0" animBg="1" autoUpdateAnimBg="0"/>
      <p:bldP spid="36873" grpId="0" animBg="1"/>
      <p:bldP spid="36874" grpId="0" animBg="1"/>
      <p:bldP spid="36875" grpId="0" animBg="1"/>
      <p:bldP spid="36876" grpId="0" autoUpdateAnimBg="0"/>
      <p:bldP spid="36877" grpId="0" autoUpdateAnimBg="0"/>
      <p:bldP spid="36879" grpId="0" animBg="1"/>
      <p:bldP spid="3688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3A4EF5D-76BB-4275-AF63-C6648069F4BF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400"/>
          </a:p>
        </p:txBody>
      </p:sp>
      <p:sp>
        <p:nvSpPr>
          <p:cNvPr id="26627" name="Oval 1038"/>
          <p:cNvSpPr>
            <a:spLocks noChangeArrowheads="1"/>
          </p:cNvSpPr>
          <p:nvPr/>
        </p:nvSpPr>
        <p:spPr bwMode="auto">
          <a:xfrm>
            <a:off x="2286000" y="1600200"/>
            <a:ext cx="5029200" cy="12954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662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2971800" cy="533400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solidFill>
                  <a:schemeClr val="hlink"/>
                </a:solidFill>
              </a:rPr>
              <a:t>Архитектура</a:t>
            </a:r>
          </a:p>
        </p:txBody>
      </p:sp>
      <p:sp>
        <p:nvSpPr>
          <p:cNvPr id="37891" name="WordArt 1027"/>
          <p:cNvSpPr>
            <a:spLocks noChangeArrowheads="1" noChangeShapeType="1" noTextEdit="1"/>
          </p:cNvSpPr>
          <p:nvPr/>
        </p:nvSpPr>
        <p:spPr bwMode="auto">
          <a:xfrm>
            <a:off x="3505200" y="542925"/>
            <a:ext cx="3505200" cy="752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Клиент-сервер</a:t>
            </a:r>
          </a:p>
        </p:txBody>
      </p:sp>
      <p:sp>
        <p:nvSpPr>
          <p:cNvPr id="37892" name="Rectangle 1028"/>
          <p:cNvSpPr>
            <a:spLocks noChangeArrowheads="1"/>
          </p:cNvSpPr>
          <p:nvPr/>
        </p:nvSpPr>
        <p:spPr bwMode="auto">
          <a:xfrm>
            <a:off x="2743200" y="1981200"/>
            <a:ext cx="3962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Сервер базы данных</a:t>
            </a:r>
          </a:p>
        </p:txBody>
      </p:sp>
      <p:sp>
        <p:nvSpPr>
          <p:cNvPr id="37896" name="Line 1032"/>
          <p:cNvSpPr>
            <a:spLocks noChangeShapeType="1"/>
          </p:cNvSpPr>
          <p:nvPr/>
        </p:nvSpPr>
        <p:spPr bwMode="auto">
          <a:xfrm flipH="1">
            <a:off x="2057400" y="2819400"/>
            <a:ext cx="1752600" cy="14859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7897" name="Line 1033"/>
          <p:cNvSpPr>
            <a:spLocks noChangeShapeType="1"/>
          </p:cNvSpPr>
          <p:nvPr/>
        </p:nvSpPr>
        <p:spPr bwMode="auto">
          <a:xfrm>
            <a:off x="4876800" y="2895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7898" name="Line 1034"/>
          <p:cNvSpPr>
            <a:spLocks noChangeShapeType="1"/>
          </p:cNvSpPr>
          <p:nvPr/>
        </p:nvSpPr>
        <p:spPr bwMode="auto">
          <a:xfrm>
            <a:off x="6096000" y="2819400"/>
            <a:ext cx="1295400" cy="14859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7899" name="Rectangle 1035"/>
          <p:cNvSpPr>
            <a:spLocks noChangeArrowheads="1"/>
          </p:cNvSpPr>
          <p:nvPr/>
        </p:nvSpPr>
        <p:spPr bwMode="auto">
          <a:xfrm>
            <a:off x="1905000" y="3276600"/>
            <a:ext cx="571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</a:rPr>
              <a:t>Транспортировка обработанных данных</a:t>
            </a:r>
          </a:p>
        </p:txBody>
      </p:sp>
      <p:sp>
        <p:nvSpPr>
          <p:cNvPr id="26635" name="WordArt 1036"/>
          <p:cNvSpPr>
            <a:spLocks noChangeArrowheads="1" noChangeShapeType="1" noTextEdit="1"/>
          </p:cNvSpPr>
          <p:nvPr/>
        </p:nvSpPr>
        <p:spPr bwMode="auto">
          <a:xfrm>
            <a:off x="1066800" y="6019800"/>
            <a:ext cx="35909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CCFFFF"/>
                  </a:solidFill>
                  <a:miter lim="800000"/>
                  <a:headEnd/>
                  <a:tailEnd/>
                </a:ln>
                <a:solidFill>
                  <a:srgbClr val="CCFFCC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Вернуться назад</a:t>
            </a:r>
          </a:p>
        </p:txBody>
      </p:sp>
      <p:sp>
        <p:nvSpPr>
          <p:cNvPr id="26636" name="AutoShape 1037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533400" y="6096000"/>
            <a:ext cx="457200" cy="3810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26637" name="AutoShape 1039"/>
          <p:cNvSpPr>
            <a:spLocks noChangeArrowheads="1"/>
          </p:cNvSpPr>
          <p:nvPr/>
        </p:nvSpPr>
        <p:spPr bwMode="auto">
          <a:xfrm>
            <a:off x="685800" y="4343400"/>
            <a:ext cx="2819400" cy="12192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Рабочая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станция №1</a:t>
            </a:r>
            <a:endParaRPr lang="ru-RU" altLang="ru-RU" sz="2400" b="1"/>
          </a:p>
        </p:txBody>
      </p:sp>
      <p:sp>
        <p:nvSpPr>
          <p:cNvPr id="26638" name="AutoShape 1040"/>
          <p:cNvSpPr>
            <a:spLocks noChangeArrowheads="1"/>
          </p:cNvSpPr>
          <p:nvPr/>
        </p:nvSpPr>
        <p:spPr bwMode="auto">
          <a:xfrm>
            <a:off x="3429000" y="4343400"/>
            <a:ext cx="2819400" cy="12192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Рабочая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станция №2</a:t>
            </a:r>
            <a:endParaRPr lang="ru-RU" altLang="ru-RU" sz="2400" b="1"/>
          </a:p>
        </p:txBody>
      </p:sp>
      <p:sp>
        <p:nvSpPr>
          <p:cNvPr id="26639" name="AutoShape 1041"/>
          <p:cNvSpPr>
            <a:spLocks noChangeArrowheads="1"/>
          </p:cNvSpPr>
          <p:nvPr/>
        </p:nvSpPr>
        <p:spPr bwMode="auto">
          <a:xfrm>
            <a:off x="6019800" y="4343400"/>
            <a:ext cx="2819400" cy="12192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Рабочая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станция №3</a:t>
            </a:r>
            <a:endParaRPr lang="ru-RU" altLang="ru-RU" sz="2400" b="1"/>
          </a:p>
        </p:txBody>
      </p:sp>
      <p:sp>
        <p:nvSpPr>
          <p:cNvPr id="37906" name="Text Box 1042"/>
          <p:cNvSpPr txBox="1">
            <a:spLocks noChangeArrowheads="1"/>
          </p:cNvSpPr>
          <p:nvPr/>
        </p:nvSpPr>
        <p:spPr bwMode="auto">
          <a:xfrm>
            <a:off x="585788" y="2727325"/>
            <a:ext cx="29956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FF33CC"/>
                </a:solidFill>
              </a:rPr>
              <a:t>Обработка информации</a:t>
            </a:r>
          </a:p>
        </p:txBody>
      </p:sp>
      <p:sp>
        <p:nvSpPr>
          <p:cNvPr id="37907" name="Rectangle 1043"/>
          <p:cNvSpPr>
            <a:spLocks noChangeArrowheads="1"/>
          </p:cNvSpPr>
          <p:nvPr/>
        </p:nvSpPr>
        <p:spPr bwMode="auto">
          <a:xfrm>
            <a:off x="6019800" y="1371600"/>
            <a:ext cx="2819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E7CD5D"/>
                </a:solidFill>
              </a:rPr>
              <a:t>Хранение информации</a:t>
            </a:r>
          </a:p>
        </p:txBody>
      </p:sp>
      <p:sp>
        <p:nvSpPr>
          <p:cNvPr id="26642" name="Text Box 1044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/>
      <p:bldP spid="37892" grpId="0" animBg="1" autoUpdateAnimBg="0"/>
      <p:bldP spid="37896" grpId="0" animBg="1"/>
      <p:bldP spid="37897" grpId="0" animBg="1"/>
      <p:bldP spid="37898" grpId="0" animBg="1"/>
      <p:bldP spid="37899" grpId="0" autoUpdateAnimBg="0"/>
      <p:bldP spid="37906" grpId="0" autoUpdateAnimBg="0"/>
      <p:bldP spid="3790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DA3699F-03F2-4B90-BF26-6E2F660B19C5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40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Модель данных</a:t>
            </a:r>
          </a:p>
        </p:txBody>
      </p:sp>
      <p:sp>
        <p:nvSpPr>
          <p:cNvPr id="450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3048000"/>
          </a:xfrm>
        </p:spPr>
        <p:txBody>
          <a:bodyPr/>
          <a:lstStyle/>
          <a:p>
            <a:pPr eaLnBrk="1" hangingPunct="1"/>
            <a:r>
              <a:rPr lang="ru-RU" altLang="ru-RU" sz="2400" smtClean="0"/>
              <a:t>Ядром любой БД является </a:t>
            </a:r>
            <a:r>
              <a:rPr lang="ru-RU" altLang="ru-RU" sz="2400" i="1" smtClean="0">
                <a:solidFill>
                  <a:srgbClr val="FF0000"/>
                </a:solidFill>
              </a:rPr>
              <a:t>модель данных</a:t>
            </a:r>
          </a:p>
          <a:p>
            <a:pPr eaLnBrk="1" hangingPunct="1"/>
            <a:r>
              <a:rPr lang="ru-RU" altLang="ru-RU" sz="2400" smtClean="0">
                <a:solidFill>
                  <a:srgbClr val="FF0000"/>
                </a:solidFill>
              </a:rPr>
              <a:t>Модель данных представляет собой множество структур данных, ограничений целостности и операций манипулирования данными</a:t>
            </a:r>
          </a:p>
          <a:p>
            <a:pPr eaLnBrk="1" hangingPunct="1"/>
            <a:r>
              <a:rPr lang="ru-RU" altLang="ru-RU" sz="2400" smtClean="0"/>
              <a:t>Известны </a:t>
            </a:r>
            <a:r>
              <a:rPr lang="ru-RU" altLang="ru-RU" sz="2400" smtClean="0">
                <a:solidFill>
                  <a:srgbClr val="FF0000"/>
                </a:solidFill>
              </a:rPr>
              <a:t>3 основных типа</a:t>
            </a:r>
            <a:r>
              <a:rPr lang="ru-RU" altLang="ru-RU" sz="2400" smtClean="0"/>
              <a:t> организации данных и связей между ними, на использовании которых основывается СУБД: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743200" y="4419600"/>
            <a:ext cx="3048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14400" indent="-45720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828800" indent="-4572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86000" indent="-4572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>
                <a:solidFill>
                  <a:srgbClr val="FF3399"/>
                </a:solidFill>
                <a:hlinkClick r:id="rId3" action="ppaction://hlinksldjump"/>
              </a:rPr>
              <a:t>Иерархическая</a:t>
            </a:r>
            <a:endParaRPr lang="ru-RU" altLang="ru-RU" sz="2400">
              <a:solidFill>
                <a:srgbClr val="FF33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>
                <a:solidFill>
                  <a:srgbClr val="FF3399"/>
                </a:solidFill>
                <a:hlinkClick r:id="rId4" action="ppaction://hlinksldjump"/>
              </a:rPr>
              <a:t>Сетевая </a:t>
            </a:r>
            <a:endParaRPr lang="ru-RU" altLang="ru-RU" sz="2400">
              <a:solidFill>
                <a:srgbClr val="FF33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>
                <a:solidFill>
                  <a:srgbClr val="FF3399"/>
                </a:solidFill>
                <a:hlinkClick r:id="rId5" action="ppaction://hlinksldjump"/>
              </a:rPr>
              <a:t>Реляционная</a:t>
            </a:r>
            <a:endParaRPr lang="ru-RU" altLang="ru-RU" sz="2400">
              <a:solidFill>
                <a:srgbClr val="FF3399"/>
              </a:solidFill>
            </a:endParaRPr>
          </a:p>
        </p:txBody>
      </p:sp>
      <p:sp>
        <p:nvSpPr>
          <p:cNvPr id="45062" name="AutoShape 6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001000" y="5867400"/>
            <a:ext cx="609600" cy="533400"/>
          </a:xfrm>
          <a:prstGeom prst="actionButtonE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45063" name="WordArt 7"/>
          <p:cNvSpPr>
            <a:spLocks noChangeArrowheads="1" noChangeShapeType="1" noTextEdit="1"/>
          </p:cNvSpPr>
          <p:nvPr/>
        </p:nvSpPr>
        <p:spPr bwMode="auto">
          <a:xfrm>
            <a:off x="6400800" y="6019800"/>
            <a:ext cx="1457325" cy="447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конец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  <p:bldP spid="45059" grpId="0" build="p" autoUpdateAnimBg="0" advAuto="0"/>
      <p:bldP spid="45061" grpId="0" autoUpdateAnimBg="0"/>
      <p:bldP spid="45062" grpId="0" animBg="1"/>
      <p:bldP spid="4506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F3C3D2E-ECAC-4580-9730-6C723BD5BCB7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400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4648200" cy="685800"/>
          </a:xfrm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rgbClr val="6699FF"/>
                </a:solidFill>
              </a:rPr>
              <a:t>Иерархическая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477000" y="2514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C8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5257800" y="34290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C6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6248400" y="3276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C7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4419600" y="3276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C5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3581400" y="3276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C4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2743200" y="3276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C3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1371600" y="3276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C2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685800" y="32766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A01DF9"/>
                </a:solidFill>
              </a:rPr>
              <a:t>C1</a:t>
            </a:r>
            <a:endParaRPr lang="ru-RU" altLang="ru-RU" sz="2400">
              <a:solidFill>
                <a:srgbClr val="A01DF9"/>
              </a:solidFill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5410200" y="26670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2C09C3"/>
                </a:solidFill>
              </a:rPr>
              <a:t>B5</a:t>
            </a:r>
            <a:endParaRPr lang="ru-RU" altLang="ru-RU" sz="2400">
              <a:solidFill>
                <a:srgbClr val="2C09C3"/>
              </a:solidFill>
            </a:endParaRP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4267200" y="26670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2C09C3"/>
                </a:solidFill>
              </a:rPr>
              <a:t>B4</a:t>
            </a:r>
            <a:endParaRPr lang="ru-RU" altLang="ru-RU" sz="2400">
              <a:solidFill>
                <a:srgbClr val="2C09C3"/>
              </a:solidFill>
            </a:endParaRP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3124200" y="26670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2C09C3"/>
                </a:solidFill>
              </a:rPr>
              <a:t>B3</a:t>
            </a:r>
            <a:endParaRPr lang="ru-RU" altLang="ru-RU" sz="2400">
              <a:solidFill>
                <a:srgbClr val="2C09C3"/>
              </a:solidFill>
            </a:endParaRPr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2057400" y="26670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2C09C3"/>
                </a:solidFill>
              </a:rPr>
              <a:t>B2</a:t>
            </a:r>
            <a:endParaRPr lang="ru-RU" altLang="ru-RU" sz="2400">
              <a:solidFill>
                <a:srgbClr val="2C09C3"/>
              </a:solidFill>
            </a:endParaRP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990600" y="26670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2C09C3"/>
                </a:solidFill>
              </a:rPr>
              <a:t>B1</a:t>
            </a:r>
            <a:endParaRPr lang="ru-RU" altLang="ru-RU" sz="2400">
              <a:solidFill>
                <a:srgbClr val="2C09C3"/>
              </a:solidFill>
            </a:endParaRPr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2362200" y="1828800"/>
            <a:ext cx="457200" cy="228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>
                <a:solidFill>
                  <a:srgbClr val="CC0000"/>
                </a:solidFill>
              </a:rPr>
              <a:t>A</a:t>
            </a:r>
            <a:endParaRPr lang="ru-RU" altLang="ru-RU" sz="2000">
              <a:solidFill>
                <a:srgbClr val="CC0000"/>
              </a:solidFill>
            </a:endParaRPr>
          </a:p>
        </p:txBody>
      </p:sp>
      <p:sp>
        <p:nvSpPr>
          <p:cNvPr id="46100" name="Line 20"/>
          <p:cNvSpPr>
            <a:spLocks noChangeShapeType="1"/>
          </p:cNvSpPr>
          <p:nvPr/>
        </p:nvSpPr>
        <p:spPr bwMode="auto">
          <a:xfrm flipH="1">
            <a:off x="2286000" y="20574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>
            <a:off x="2590800" y="2057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2" name="Line 22"/>
          <p:cNvSpPr>
            <a:spLocks noChangeShapeType="1"/>
          </p:cNvSpPr>
          <p:nvPr/>
        </p:nvSpPr>
        <p:spPr bwMode="auto">
          <a:xfrm>
            <a:off x="2667000" y="20574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3" name="Line 23"/>
          <p:cNvSpPr>
            <a:spLocks noChangeShapeType="1"/>
          </p:cNvSpPr>
          <p:nvPr/>
        </p:nvSpPr>
        <p:spPr bwMode="auto">
          <a:xfrm>
            <a:off x="2667000" y="2057400"/>
            <a:ext cx="29718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 flipH="1">
            <a:off x="2971800" y="28956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5" name="Line 25"/>
          <p:cNvSpPr>
            <a:spLocks noChangeShapeType="1"/>
          </p:cNvSpPr>
          <p:nvPr/>
        </p:nvSpPr>
        <p:spPr bwMode="auto">
          <a:xfrm>
            <a:off x="3352800" y="28956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>
            <a:off x="4495800" y="2895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7" name="Line 27"/>
          <p:cNvSpPr>
            <a:spLocks noChangeShapeType="1"/>
          </p:cNvSpPr>
          <p:nvPr/>
        </p:nvSpPr>
        <p:spPr bwMode="auto">
          <a:xfrm flipV="1">
            <a:off x="5867400" y="26670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8" name="Line 28"/>
          <p:cNvSpPr>
            <a:spLocks noChangeShapeType="1"/>
          </p:cNvSpPr>
          <p:nvPr/>
        </p:nvSpPr>
        <p:spPr bwMode="auto">
          <a:xfrm>
            <a:off x="5791200" y="28956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09" name="Line 29"/>
          <p:cNvSpPr>
            <a:spLocks noChangeShapeType="1"/>
          </p:cNvSpPr>
          <p:nvPr/>
        </p:nvSpPr>
        <p:spPr bwMode="auto">
          <a:xfrm flipH="1">
            <a:off x="5562600" y="28956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10" name="Line 30"/>
          <p:cNvSpPr>
            <a:spLocks noChangeShapeType="1"/>
          </p:cNvSpPr>
          <p:nvPr/>
        </p:nvSpPr>
        <p:spPr bwMode="auto">
          <a:xfrm flipH="1">
            <a:off x="914400" y="28956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 flipH="1">
            <a:off x="1219200" y="2057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1295400" y="28956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6114" name="Rectangle 34"/>
          <p:cNvSpPr>
            <a:spLocks noChangeArrowheads="1"/>
          </p:cNvSpPr>
          <p:nvPr/>
        </p:nvSpPr>
        <p:spPr bwMode="auto">
          <a:xfrm>
            <a:off x="685800" y="4191000"/>
            <a:ext cx="7924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FF0000"/>
                </a:solidFill>
              </a:rPr>
              <a:t>Пример: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/>
              <a:t>Каталог файлов, хранимых на диске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/>
              <a:t>Древо каталогов, доступные для просмотра в </a:t>
            </a:r>
            <a:r>
              <a:rPr lang="en-US" altLang="ru-RU" sz="2400"/>
              <a:t>NC (VC)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/>
              <a:t>Родовое генеалогическое древо</a:t>
            </a:r>
          </a:p>
        </p:txBody>
      </p:sp>
      <p:sp>
        <p:nvSpPr>
          <p:cNvPr id="46115" name="AutoShape 3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43600" y="304800"/>
            <a:ext cx="609600" cy="3810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46116" name="WordArt 36"/>
          <p:cNvSpPr>
            <a:spLocks noChangeArrowheads="1" noChangeShapeType="1" noTextEdit="1"/>
          </p:cNvSpPr>
          <p:nvPr/>
        </p:nvSpPr>
        <p:spPr bwMode="auto">
          <a:xfrm>
            <a:off x="6629400" y="304800"/>
            <a:ext cx="1371600" cy="304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назад</a:t>
            </a:r>
          </a:p>
        </p:txBody>
      </p:sp>
      <p:sp>
        <p:nvSpPr>
          <p:cNvPr id="28706" name="Text Box 37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46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46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46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3" dur="500"/>
                                        <p:tgtEl>
                                          <p:spTgt spid="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  <p:bldP spid="46086" grpId="0" animBg="1" autoUpdateAnimBg="0"/>
      <p:bldP spid="46087" grpId="0" animBg="1" autoUpdateAnimBg="0"/>
      <p:bldP spid="46088" grpId="0" animBg="1" autoUpdateAnimBg="0"/>
      <p:bldP spid="46089" grpId="0" animBg="1" autoUpdateAnimBg="0"/>
      <p:bldP spid="46090" grpId="0" animBg="1" autoUpdateAnimBg="0"/>
      <p:bldP spid="46091" grpId="0" animBg="1" autoUpdateAnimBg="0"/>
      <p:bldP spid="46092" grpId="0" animBg="1" autoUpdateAnimBg="0"/>
      <p:bldP spid="46093" grpId="0" animBg="1" autoUpdateAnimBg="0"/>
      <p:bldP spid="46094" grpId="0" animBg="1" autoUpdateAnimBg="0"/>
      <p:bldP spid="46095" grpId="0" animBg="1" autoUpdateAnimBg="0"/>
      <p:bldP spid="46096" grpId="0" animBg="1" autoUpdateAnimBg="0"/>
      <p:bldP spid="46097" grpId="0" animBg="1" autoUpdateAnimBg="0"/>
      <p:bldP spid="46098" grpId="0" animBg="1" autoUpdateAnimBg="0"/>
      <p:bldP spid="46099" grpId="0" animBg="1" autoUpdateAnimBg="0"/>
      <p:bldP spid="46100" grpId="0" animBg="1"/>
      <p:bldP spid="46101" grpId="0" animBg="1"/>
      <p:bldP spid="46102" grpId="0" animBg="1"/>
      <p:bldP spid="46103" grpId="0" animBg="1"/>
      <p:bldP spid="46104" grpId="0" animBg="1"/>
      <p:bldP spid="46105" grpId="0" animBg="1"/>
      <p:bldP spid="46106" grpId="0" animBg="1"/>
      <p:bldP spid="46107" grpId="0" animBg="1"/>
      <p:bldP spid="46108" grpId="0" animBg="1"/>
      <p:bldP spid="46109" grpId="0" animBg="1"/>
      <p:bldP spid="46110" grpId="0" animBg="1"/>
      <p:bldP spid="46111" grpId="0" animBg="1"/>
      <p:bldP spid="46112" grpId="0" animBg="1"/>
      <p:bldP spid="46114" grpId="0" build="p" autoUpdateAnimBg="0" advAuto="0"/>
      <p:bldP spid="46115" grpId="0" animBg="1"/>
      <p:bldP spid="461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5A6148F-C984-4D36-B6A1-E6FE6EB4CAB8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40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hlinkClick r:id="rId3" action="ppaction://hlinksldjump"/>
              </a:rPr>
              <a:t>Иерархическая модель</a:t>
            </a:r>
          </a:p>
        </p:txBody>
      </p:sp>
      <p:sp>
        <p:nvSpPr>
          <p:cNvPr id="522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00200"/>
            <a:ext cx="4572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altLang="ru-RU" sz="2800" smtClean="0"/>
              <a:t>это организация данных в виде древовидной структуры: один элемент в записи является главным, остальные – подчинёнными.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>
                <a:solidFill>
                  <a:srgbClr val="009900"/>
                </a:solidFill>
              </a:rPr>
              <a:t>Запись </a:t>
            </a:r>
            <a:r>
              <a:rPr lang="ru-RU" altLang="ru-RU" sz="2000" smtClean="0">
                <a:solidFill>
                  <a:srgbClr val="5ACCA1"/>
                </a:solidFill>
              </a:rPr>
              <a:t>– группа связанных между собой элементов данных (совокупность логически связанных полей)</a:t>
            </a:r>
          </a:p>
        </p:txBody>
      </p:sp>
      <p:pic>
        <p:nvPicPr>
          <p:cNvPr id="52230" name="Picture 6" descr="\\P-iv\Работы учеников\11В-Презентации\Абушинова Евгения\Древо прововника.bmp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1524000"/>
            <a:ext cx="2590800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utoUpdateAnimBg="0"/>
      <p:bldP spid="52227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B450277-04C9-4D84-9D8D-F0324235B457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40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4419600" cy="609600"/>
          </a:xfrm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rgbClr val="6699FF"/>
                </a:solidFill>
              </a:rPr>
              <a:t>Сетевая модель</a:t>
            </a:r>
            <a:endParaRPr lang="ru-RU" altLang="ru-RU" smtClean="0">
              <a:solidFill>
                <a:srgbClr val="6699FF"/>
              </a:solidFill>
              <a:hlinkClick r:id="rId3" action="ppaction://hlinksldjump"/>
            </a:endParaRPr>
          </a:p>
        </p:txBody>
      </p:sp>
      <p:sp>
        <p:nvSpPr>
          <p:cNvPr id="532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828800"/>
            <a:ext cx="76962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rgbClr val="E278F0"/>
                </a:solidFill>
              </a:rPr>
              <a:t>- эта БД отличается большей гибкостью, т.к. в ней существует возможность устанавливать дополнительно к вертикальным иерархическим связям горизонтальные связи</a:t>
            </a:r>
            <a:endParaRPr lang="ru-RU" altLang="ru-RU" sz="2000" smtClean="0">
              <a:solidFill>
                <a:srgbClr val="9999FF"/>
              </a:solidFill>
            </a:endParaRPr>
          </a:p>
        </p:txBody>
      </p:sp>
      <p:grpSp>
        <p:nvGrpSpPr>
          <p:cNvPr id="30725" name="Group 30"/>
          <p:cNvGrpSpPr>
            <a:grpSpLocks/>
          </p:cNvGrpSpPr>
          <p:nvPr/>
        </p:nvGrpSpPr>
        <p:grpSpPr bwMode="auto">
          <a:xfrm>
            <a:off x="762000" y="3733800"/>
            <a:ext cx="4495800" cy="1600200"/>
            <a:chOff x="384" y="2256"/>
            <a:chExt cx="2832" cy="1008"/>
          </a:xfrm>
        </p:grpSpPr>
        <p:grpSp>
          <p:nvGrpSpPr>
            <p:cNvPr id="30728" name="Group 29"/>
            <p:cNvGrpSpPr>
              <a:grpSpLocks/>
            </p:cNvGrpSpPr>
            <p:nvPr/>
          </p:nvGrpSpPr>
          <p:grpSpPr bwMode="auto">
            <a:xfrm>
              <a:off x="384" y="2256"/>
              <a:ext cx="2832" cy="1008"/>
              <a:chOff x="384" y="2256"/>
              <a:chExt cx="2832" cy="1008"/>
            </a:xfrm>
          </p:grpSpPr>
          <p:sp>
            <p:nvSpPr>
              <p:cNvPr id="30730" name="Oval 6"/>
              <p:cNvSpPr>
                <a:spLocks noChangeArrowheads="1"/>
              </p:cNvSpPr>
              <p:nvPr/>
            </p:nvSpPr>
            <p:spPr bwMode="auto">
              <a:xfrm>
                <a:off x="384" y="2736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C</a:t>
                </a:r>
                <a:endParaRPr lang="ru-RU" altLang="ru-RU" sz="2000"/>
              </a:p>
            </p:txBody>
          </p:sp>
          <p:sp>
            <p:nvSpPr>
              <p:cNvPr id="30731" name="Oval 7"/>
              <p:cNvSpPr>
                <a:spLocks noChangeArrowheads="1"/>
              </p:cNvSpPr>
              <p:nvPr/>
            </p:nvSpPr>
            <p:spPr bwMode="auto">
              <a:xfrm>
                <a:off x="912" y="2400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A</a:t>
                </a:r>
                <a:endParaRPr lang="ru-RU" altLang="ru-RU" sz="2000"/>
              </a:p>
            </p:txBody>
          </p:sp>
          <p:sp>
            <p:nvSpPr>
              <p:cNvPr id="30732" name="Oval 8"/>
              <p:cNvSpPr>
                <a:spLocks noChangeArrowheads="1"/>
              </p:cNvSpPr>
              <p:nvPr/>
            </p:nvSpPr>
            <p:spPr bwMode="auto">
              <a:xfrm>
                <a:off x="864" y="3072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F</a:t>
                </a:r>
                <a:endParaRPr lang="ru-RU" altLang="ru-RU" sz="2000"/>
              </a:p>
            </p:txBody>
          </p:sp>
          <p:sp>
            <p:nvSpPr>
              <p:cNvPr id="30733" name="Oval 9"/>
              <p:cNvSpPr>
                <a:spLocks noChangeArrowheads="1"/>
              </p:cNvSpPr>
              <p:nvPr/>
            </p:nvSpPr>
            <p:spPr bwMode="auto">
              <a:xfrm>
                <a:off x="1344" y="2736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D</a:t>
                </a:r>
                <a:endParaRPr lang="ru-RU" altLang="ru-RU" sz="2000"/>
              </a:p>
            </p:txBody>
          </p:sp>
          <p:sp>
            <p:nvSpPr>
              <p:cNvPr id="30734" name="Oval 10"/>
              <p:cNvSpPr>
                <a:spLocks noChangeArrowheads="1"/>
              </p:cNvSpPr>
              <p:nvPr/>
            </p:nvSpPr>
            <p:spPr bwMode="auto">
              <a:xfrm>
                <a:off x="1968" y="2256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B</a:t>
                </a:r>
                <a:endParaRPr lang="ru-RU" altLang="ru-RU" sz="2000"/>
              </a:p>
            </p:txBody>
          </p:sp>
          <p:sp>
            <p:nvSpPr>
              <p:cNvPr id="30735" name="Oval 11"/>
              <p:cNvSpPr>
                <a:spLocks noChangeArrowheads="1"/>
              </p:cNvSpPr>
              <p:nvPr/>
            </p:nvSpPr>
            <p:spPr bwMode="auto">
              <a:xfrm>
                <a:off x="2928" y="2304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H</a:t>
                </a:r>
                <a:endParaRPr lang="ru-RU" altLang="ru-RU" sz="2000"/>
              </a:p>
            </p:txBody>
          </p:sp>
          <p:sp>
            <p:nvSpPr>
              <p:cNvPr id="30736" name="Oval 12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E</a:t>
                </a:r>
                <a:endParaRPr lang="ru-RU" altLang="ru-RU" sz="2000"/>
              </a:p>
            </p:txBody>
          </p:sp>
          <p:sp>
            <p:nvSpPr>
              <p:cNvPr id="30737" name="Oval 13"/>
              <p:cNvSpPr>
                <a:spLocks noChangeArrowheads="1"/>
              </p:cNvSpPr>
              <p:nvPr/>
            </p:nvSpPr>
            <p:spPr bwMode="auto">
              <a:xfrm>
                <a:off x="1920" y="3072"/>
                <a:ext cx="288" cy="192"/>
              </a:xfrm>
              <a:prstGeom prst="ellips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anose="05000000000000000000" pitchFamily="2" charset="2"/>
                  <a:buBlip>
                    <a:blip r:embed="rId2"/>
                  </a:buBlip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95000"/>
                  <a:buFont typeface="Wingdings" panose="05000000000000000000" pitchFamily="2" charset="2"/>
                  <a:buChar char="w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/>
                  <a:t>G</a:t>
                </a:r>
                <a:endParaRPr lang="ru-RU" altLang="ru-RU" sz="2000"/>
              </a:p>
            </p:txBody>
          </p:sp>
          <p:sp>
            <p:nvSpPr>
              <p:cNvPr id="30738" name="Line 14"/>
              <p:cNvSpPr>
                <a:spLocks noChangeShapeType="1"/>
              </p:cNvSpPr>
              <p:nvPr/>
            </p:nvSpPr>
            <p:spPr bwMode="auto">
              <a:xfrm flipV="1">
                <a:off x="528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39" name="Line 15"/>
              <p:cNvSpPr>
                <a:spLocks noChangeShapeType="1"/>
              </p:cNvSpPr>
              <p:nvPr/>
            </p:nvSpPr>
            <p:spPr bwMode="auto">
              <a:xfrm>
                <a:off x="576" y="2928"/>
                <a:ext cx="288" cy="192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0" name="Line 16"/>
              <p:cNvSpPr>
                <a:spLocks noChangeShapeType="1"/>
              </p:cNvSpPr>
              <p:nvPr/>
            </p:nvSpPr>
            <p:spPr bwMode="auto">
              <a:xfrm flipV="1">
                <a:off x="1152" y="2928"/>
                <a:ext cx="240" cy="192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1" name="Line 17"/>
              <p:cNvSpPr>
                <a:spLocks noChangeShapeType="1"/>
              </p:cNvSpPr>
              <p:nvPr/>
            </p:nvSpPr>
            <p:spPr bwMode="auto">
              <a:xfrm>
                <a:off x="1200" y="2544"/>
                <a:ext cx="192" cy="192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2" name="Line 18"/>
              <p:cNvSpPr>
                <a:spLocks noChangeShapeType="1"/>
              </p:cNvSpPr>
              <p:nvPr/>
            </p:nvSpPr>
            <p:spPr bwMode="auto">
              <a:xfrm flipV="1">
                <a:off x="1488" y="2448"/>
                <a:ext cx="528" cy="307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3" name="Line 19"/>
              <p:cNvSpPr>
                <a:spLocks noChangeShapeType="1"/>
              </p:cNvSpPr>
              <p:nvPr/>
            </p:nvSpPr>
            <p:spPr bwMode="auto">
              <a:xfrm>
                <a:off x="1584" y="2928"/>
                <a:ext cx="336" cy="269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4" name="Line 20"/>
              <p:cNvSpPr>
                <a:spLocks noChangeShapeType="1"/>
              </p:cNvSpPr>
              <p:nvPr/>
            </p:nvSpPr>
            <p:spPr bwMode="auto">
              <a:xfrm flipV="1">
                <a:off x="2064" y="2448"/>
                <a:ext cx="48" cy="624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5" name="Line 21"/>
              <p:cNvSpPr>
                <a:spLocks noChangeShapeType="1"/>
              </p:cNvSpPr>
              <p:nvPr/>
            </p:nvSpPr>
            <p:spPr bwMode="auto">
              <a:xfrm flipV="1">
                <a:off x="2208" y="2928"/>
                <a:ext cx="384" cy="288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0746" name="Line 22"/>
              <p:cNvSpPr>
                <a:spLocks noChangeShapeType="1"/>
              </p:cNvSpPr>
              <p:nvPr/>
            </p:nvSpPr>
            <p:spPr bwMode="auto">
              <a:xfrm>
                <a:off x="2256" y="2429"/>
                <a:ext cx="240" cy="307"/>
              </a:xfrm>
              <a:prstGeom prst="line">
                <a:avLst/>
              </a:prstGeom>
              <a:noFill/>
              <a:ln w="9525">
                <a:solidFill>
                  <a:srgbClr val="0BB4C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30729" name="Line 23"/>
            <p:cNvSpPr>
              <a:spLocks noChangeShapeType="1"/>
            </p:cNvSpPr>
            <p:nvPr/>
          </p:nvSpPr>
          <p:spPr bwMode="auto">
            <a:xfrm flipV="1">
              <a:off x="2688" y="2496"/>
              <a:ext cx="288" cy="288"/>
            </a:xfrm>
            <a:prstGeom prst="line">
              <a:avLst/>
            </a:prstGeom>
            <a:noFill/>
            <a:ln w="9525">
              <a:solidFill>
                <a:srgbClr val="0BB4C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53276" name="Rectangle 28"/>
          <p:cNvSpPr>
            <a:spLocks noChangeArrowheads="1"/>
          </p:cNvSpPr>
          <p:nvPr/>
        </p:nvSpPr>
        <p:spPr bwMode="auto">
          <a:xfrm>
            <a:off x="4648200" y="4724400"/>
            <a:ext cx="3886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ru-RU" sz="2000">
                <a:solidFill>
                  <a:srgbClr val="9999FF"/>
                </a:solidFill>
              </a:rPr>
              <a:t>[</a:t>
            </a:r>
            <a:r>
              <a:rPr lang="ru-RU" altLang="ru-RU" sz="2000">
                <a:solidFill>
                  <a:srgbClr val="9999FF"/>
                </a:solidFill>
              </a:rPr>
              <a:t>Это облегчает процесс поиска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>
                <a:solidFill>
                  <a:srgbClr val="9999FF"/>
                </a:solidFill>
              </a:rPr>
              <a:t>требуемых элементов данных</a:t>
            </a:r>
            <a:r>
              <a:rPr lang="en-US" altLang="ru-RU" sz="2000">
                <a:solidFill>
                  <a:srgbClr val="9999FF"/>
                </a:solidFill>
              </a:rPr>
              <a:t>]</a:t>
            </a:r>
            <a:endParaRPr lang="ru-RU" altLang="ru-RU" sz="2000">
              <a:solidFill>
                <a:srgbClr val="9999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0727" name="Text Box 31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53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utoUpdateAnimBg="0"/>
      <p:bldP spid="53251" grpId="0" build="p" autoUpdateAnimBg="0" advAuto="0"/>
      <p:bldP spid="5327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405D07C-2F2F-4204-8EFC-7E9DB89D74C6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4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3657600" cy="762000"/>
          </a:xfrm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rgbClr val="6699FF"/>
                </a:solidFill>
              </a:rPr>
              <a:t>Реляционная</a:t>
            </a:r>
          </a:p>
        </p:txBody>
      </p:sp>
      <p:sp>
        <p:nvSpPr>
          <p:cNvPr id="31748" name="Rectangle 42"/>
          <p:cNvSpPr>
            <a:spLocks noChangeArrowheads="1"/>
          </p:cNvSpPr>
          <p:nvPr/>
        </p:nvSpPr>
        <p:spPr bwMode="auto">
          <a:xfrm>
            <a:off x="1600200" y="4724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49" name="Rectangle 43"/>
          <p:cNvSpPr>
            <a:spLocks noChangeArrowheads="1"/>
          </p:cNvSpPr>
          <p:nvPr/>
        </p:nvSpPr>
        <p:spPr bwMode="auto">
          <a:xfrm>
            <a:off x="1600200" y="5486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0" name="Rectangle 44"/>
          <p:cNvSpPr>
            <a:spLocks noChangeArrowheads="1"/>
          </p:cNvSpPr>
          <p:nvPr/>
        </p:nvSpPr>
        <p:spPr bwMode="auto">
          <a:xfrm>
            <a:off x="4343400" y="5486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1" name="Rectangle 45"/>
          <p:cNvSpPr>
            <a:spLocks noChangeArrowheads="1"/>
          </p:cNvSpPr>
          <p:nvPr/>
        </p:nvSpPr>
        <p:spPr bwMode="auto">
          <a:xfrm>
            <a:off x="3429000" y="5486400"/>
            <a:ext cx="914400" cy="381000"/>
          </a:xfrm>
          <a:prstGeom prst="rect">
            <a:avLst/>
          </a:prstGeom>
          <a:solidFill>
            <a:srgbClr val="E442D8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2" name="Rectangle 46"/>
          <p:cNvSpPr>
            <a:spLocks noChangeArrowheads="1"/>
          </p:cNvSpPr>
          <p:nvPr/>
        </p:nvSpPr>
        <p:spPr bwMode="auto">
          <a:xfrm>
            <a:off x="3429000" y="5105400"/>
            <a:ext cx="914400" cy="38100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3" name="Rectangle 47"/>
          <p:cNvSpPr>
            <a:spLocks noChangeArrowheads="1"/>
          </p:cNvSpPr>
          <p:nvPr/>
        </p:nvSpPr>
        <p:spPr bwMode="auto">
          <a:xfrm>
            <a:off x="3429000" y="4724400"/>
            <a:ext cx="914400" cy="381000"/>
          </a:xfrm>
          <a:prstGeom prst="rect">
            <a:avLst/>
          </a:prstGeom>
          <a:solidFill>
            <a:srgbClr val="E442D8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E442D8"/>
              </a:solidFill>
            </a:endParaRPr>
          </a:p>
        </p:txBody>
      </p:sp>
      <p:sp>
        <p:nvSpPr>
          <p:cNvPr id="31754" name="Rectangle 48"/>
          <p:cNvSpPr>
            <a:spLocks noChangeArrowheads="1"/>
          </p:cNvSpPr>
          <p:nvPr/>
        </p:nvSpPr>
        <p:spPr bwMode="auto">
          <a:xfrm>
            <a:off x="2514600" y="4724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5" name="Rectangle 49"/>
          <p:cNvSpPr>
            <a:spLocks noChangeArrowheads="1"/>
          </p:cNvSpPr>
          <p:nvPr/>
        </p:nvSpPr>
        <p:spPr bwMode="auto">
          <a:xfrm>
            <a:off x="2514600" y="5105400"/>
            <a:ext cx="914400" cy="3810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6" name="Rectangle 50"/>
          <p:cNvSpPr>
            <a:spLocks noChangeArrowheads="1"/>
          </p:cNvSpPr>
          <p:nvPr/>
        </p:nvSpPr>
        <p:spPr bwMode="auto">
          <a:xfrm>
            <a:off x="2514600" y="5486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7" name="Rectangle 51"/>
          <p:cNvSpPr>
            <a:spLocks noChangeArrowheads="1"/>
          </p:cNvSpPr>
          <p:nvPr/>
        </p:nvSpPr>
        <p:spPr bwMode="auto">
          <a:xfrm>
            <a:off x="1600200" y="5105400"/>
            <a:ext cx="914400" cy="3810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8" name="Rectangle 52"/>
          <p:cNvSpPr>
            <a:spLocks noChangeArrowheads="1"/>
          </p:cNvSpPr>
          <p:nvPr/>
        </p:nvSpPr>
        <p:spPr bwMode="auto">
          <a:xfrm>
            <a:off x="4343400" y="5105400"/>
            <a:ext cx="914400" cy="3810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59" name="Rectangle 53"/>
          <p:cNvSpPr>
            <a:spLocks noChangeArrowheads="1"/>
          </p:cNvSpPr>
          <p:nvPr/>
        </p:nvSpPr>
        <p:spPr bwMode="auto">
          <a:xfrm>
            <a:off x="4343400" y="4724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60" name="Rectangle 54"/>
          <p:cNvSpPr>
            <a:spLocks noChangeArrowheads="1"/>
          </p:cNvSpPr>
          <p:nvPr/>
        </p:nvSpPr>
        <p:spPr bwMode="auto">
          <a:xfrm>
            <a:off x="5257800" y="5486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61" name="Rectangle 55"/>
          <p:cNvSpPr>
            <a:spLocks noChangeArrowheads="1"/>
          </p:cNvSpPr>
          <p:nvPr/>
        </p:nvSpPr>
        <p:spPr bwMode="auto">
          <a:xfrm>
            <a:off x="5257800" y="5105400"/>
            <a:ext cx="914400" cy="3810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62" name="Rectangle 56"/>
          <p:cNvSpPr>
            <a:spLocks noChangeArrowheads="1"/>
          </p:cNvSpPr>
          <p:nvPr/>
        </p:nvSpPr>
        <p:spPr bwMode="auto">
          <a:xfrm>
            <a:off x="5257800" y="4724400"/>
            <a:ext cx="914400" cy="381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sp>
        <p:nvSpPr>
          <p:cNvPr id="31763" name="Line 57"/>
          <p:cNvSpPr>
            <a:spLocks noChangeShapeType="1"/>
          </p:cNvSpPr>
          <p:nvPr/>
        </p:nvSpPr>
        <p:spPr bwMode="auto">
          <a:xfrm flipV="1">
            <a:off x="3657600" y="57912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4" name="Rectangle 58"/>
          <p:cNvSpPr>
            <a:spLocks noChangeArrowheads="1"/>
          </p:cNvSpPr>
          <p:nvPr/>
        </p:nvSpPr>
        <p:spPr bwMode="auto">
          <a:xfrm>
            <a:off x="2971800" y="62484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E442D8"/>
                </a:solidFill>
              </a:rPr>
              <a:t>ПОЛЕ</a:t>
            </a:r>
          </a:p>
        </p:txBody>
      </p:sp>
      <p:sp>
        <p:nvSpPr>
          <p:cNvPr id="31765" name="Line 59"/>
          <p:cNvSpPr>
            <a:spLocks noChangeShapeType="1"/>
          </p:cNvSpPr>
          <p:nvPr/>
        </p:nvSpPr>
        <p:spPr bwMode="auto">
          <a:xfrm flipH="1">
            <a:off x="6172200" y="50292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6" name="Rectangle 60"/>
          <p:cNvSpPr>
            <a:spLocks noChangeArrowheads="1"/>
          </p:cNvSpPr>
          <p:nvPr/>
        </p:nvSpPr>
        <p:spPr bwMode="auto">
          <a:xfrm>
            <a:off x="6858000" y="4876800"/>
            <a:ext cx="1447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hlink"/>
                </a:solidFill>
              </a:rPr>
              <a:t>ЗАПИСЬ</a:t>
            </a:r>
          </a:p>
        </p:txBody>
      </p:sp>
      <p:sp>
        <p:nvSpPr>
          <p:cNvPr id="31767" name="AutoShape 6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05600" y="304800"/>
            <a:ext cx="533400" cy="3810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/>
          </a:p>
        </p:txBody>
      </p:sp>
      <p:pic>
        <p:nvPicPr>
          <p:cNvPr id="31768" name="Picture 66" descr="\\P-iv\Работы учеников\11В-Презентации\Абушинова Евгения\БАЗЫ ДАННЫХ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25663"/>
            <a:ext cx="74676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9" name="Rectangle 67"/>
          <p:cNvSpPr>
            <a:spLocks noChangeArrowheads="1"/>
          </p:cNvSpPr>
          <p:nvPr/>
        </p:nvSpPr>
        <p:spPr bwMode="auto">
          <a:xfrm>
            <a:off x="1219200" y="41148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hlink"/>
                </a:solidFill>
              </a:rPr>
              <a:t>Примечание:</a:t>
            </a:r>
          </a:p>
        </p:txBody>
      </p:sp>
      <p:sp>
        <p:nvSpPr>
          <p:cNvPr id="31770" name="WordArt 68"/>
          <p:cNvSpPr>
            <a:spLocks noChangeArrowheads="1" noChangeShapeType="1" noTextEdit="1"/>
          </p:cNvSpPr>
          <p:nvPr/>
        </p:nvSpPr>
        <p:spPr bwMode="auto">
          <a:xfrm>
            <a:off x="7315200" y="304800"/>
            <a:ext cx="1447800" cy="304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назад</a:t>
            </a:r>
          </a:p>
        </p:txBody>
      </p:sp>
      <p:sp>
        <p:nvSpPr>
          <p:cNvPr id="31771" name="Text Box 69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AF2F417-1765-4434-BD94-3B6214511C83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4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5715000" cy="685800"/>
          </a:xfrm>
        </p:spPr>
        <p:txBody>
          <a:bodyPr/>
          <a:lstStyle/>
          <a:p>
            <a:pPr eaLnBrk="1" hangingPunct="1"/>
            <a:r>
              <a:rPr lang="ru-RU" altLang="ru-RU" smtClean="0">
                <a:hlinkClick r:id="rId3" action="ppaction://hlinksldjump"/>
              </a:rPr>
              <a:t>Реляционная модель</a:t>
            </a:r>
            <a:endParaRPr lang="ru-RU" altLang="ru-RU" smtClean="0">
              <a:hlinkClick r:id="rId3" action="ppaction://hlinksldjump"/>
            </a:endParaRPr>
          </a:p>
        </p:txBody>
      </p:sp>
      <p:sp>
        <p:nvSpPr>
          <p:cNvPr id="3277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772400" cy="4495800"/>
          </a:xfrm>
        </p:spPr>
        <p:txBody>
          <a:bodyPr/>
          <a:lstStyle/>
          <a:p>
            <a:pPr marL="609600" indent="-609600" eaLnBrk="1" hangingPunct="1">
              <a:buFontTx/>
              <a:buChar char="-"/>
            </a:pPr>
            <a:r>
              <a:rPr lang="ru-RU" altLang="ru-RU" sz="2400" smtClean="0">
                <a:solidFill>
                  <a:srgbClr val="FF0000"/>
                </a:solidFill>
              </a:rPr>
              <a:t>это совокупность взаимосвязанных двумерных таблиц</a:t>
            </a:r>
            <a:r>
              <a:rPr lang="ru-RU" altLang="ru-RU" sz="2400" smtClean="0"/>
              <a:t>. Это наиболее распространённый способ организации данных, т.к. к нему можно свести как первый, так и второй способы</a:t>
            </a:r>
          </a:p>
          <a:p>
            <a:pPr marL="609600" indent="-609600" eaLnBrk="1" hangingPunct="1">
              <a:buFontTx/>
              <a:buChar char="-"/>
            </a:pPr>
            <a:r>
              <a:rPr lang="ru-RU" altLang="ru-RU" sz="2400" smtClean="0"/>
              <a:t>Одна запись содержит информацию об одном объекте той реальной системы, модель которой представлена в таблице</a:t>
            </a:r>
          </a:p>
          <a:p>
            <a:pPr marL="609600" indent="-609600" eaLnBrk="1" hangingPunct="1">
              <a:buFontTx/>
              <a:buChar char="-"/>
            </a:pPr>
            <a:r>
              <a:rPr lang="ru-RU" altLang="ru-RU" sz="2400" smtClean="0">
                <a:solidFill>
                  <a:srgbClr val="6666FF"/>
                </a:solidFill>
                <a:hlinkClick r:id="rId4" action="ppaction://hlinksldjump"/>
              </a:rPr>
              <a:t>Поле</a:t>
            </a:r>
            <a:r>
              <a:rPr lang="ru-RU" altLang="ru-RU" sz="2400" smtClean="0">
                <a:solidFill>
                  <a:srgbClr val="E278F0"/>
                </a:solidFill>
              </a:rPr>
              <a:t> </a:t>
            </a:r>
            <a:r>
              <a:rPr lang="ru-RU" altLang="ru-RU" sz="2400" smtClean="0">
                <a:solidFill>
                  <a:srgbClr val="00CC66"/>
                </a:solidFill>
              </a:rPr>
              <a:t>– это различные характеристики (атрибуты) объекта. Значения полей в одной строке относятся к одному объекту</a:t>
            </a:r>
          </a:p>
          <a:p>
            <a:pPr marL="609600" indent="-609600" eaLnBrk="1" hangingPunct="1">
              <a:buFontTx/>
              <a:buChar char="-"/>
            </a:pPr>
            <a:endParaRPr lang="ru-RU" altLang="ru-RU" sz="2400" smtClean="0">
              <a:solidFill>
                <a:srgbClr val="00CC00"/>
              </a:solidFill>
            </a:endParaRPr>
          </a:p>
        </p:txBody>
      </p:sp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CBBCF99-3CE1-4DE0-8185-2272225C22FA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4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Поле</a:t>
            </a:r>
          </a:p>
        </p:txBody>
      </p:sp>
      <p:sp>
        <p:nvSpPr>
          <p:cNvPr id="3379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4724400"/>
          </a:xfrm>
        </p:spPr>
        <p:txBody>
          <a:bodyPr/>
          <a:lstStyle/>
          <a:p>
            <a:pPr marL="609600" indent="-609600" eaLnBrk="1" hangingPunct="1"/>
            <a:r>
              <a:rPr lang="ru-RU" altLang="ru-RU" sz="2400" smtClean="0"/>
              <a:t>Поле характеризуется</a:t>
            </a:r>
            <a:r>
              <a:rPr lang="en-US" altLang="ru-RU" sz="2400" smtClean="0"/>
              <a:t> </a:t>
            </a:r>
            <a:r>
              <a:rPr lang="ru-RU" altLang="ru-RU" sz="2400" smtClean="0"/>
              <a:t>параметрами</a:t>
            </a:r>
            <a:br>
              <a:rPr lang="ru-RU" altLang="ru-RU" sz="2400" smtClean="0"/>
            </a:br>
            <a:endParaRPr lang="en-US" altLang="ru-RU" sz="2400" smtClean="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rgbClr val="2259F4"/>
                </a:solidFill>
              </a:rPr>
              <a:t>имя поля</a:t>
            </a:r>
            <a:r>
              <a:rPr lang="ru-RU" altLang="ru-RU" sz="2400" smtClean="0"/>
              <a:t> – ФИО, Дата рождения, Д</a:t>
            </a:r>
            <a:r>
              <a:rPr lang="en-US" altLang="ru-RU" sz="2400" smtClean="0"/>
              <a:t>/</a:t>
            </a:r>
            <a:r>
              <a:rPr lang="ru-RU" altLang="ru-RU" sz="2400" smtClean="0"/>
              <a:t>адрес, Д</a:t>
            </a:r>
            <a:r>
              <a:rPr lang="en-US" altLang="ru-RU" sz="2400" smtClean="0"/>
              <a:t>/</a:t>
            </a:r>
            <a:r>
              <a:rPr lang="ru-RU" altLang="ru-RU" sz="2400" smtClean="0"/>
              <a:t>тел.,</a:t>
            </a:r>
            <a:endParaRPr lang="en-US" altLang="ru-RU" sz="2400" smtClean="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rgbClr val="2259F4"/>
                </a:solidFill>
              </a:rPr>
              <a:t>тип </a:t>
            </a:r>
            <a:r>
              <a:rPr lang="ru-RU" altLang="ru-RU" sz="2400" smtClean="0"/>
              <a:t>- символьный, дата, …</a:t>
            </a:r>
            <a:endParaRPr lang="en-US" altLang="ru-RU" sz="2400" smtClean="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rgbClr val="2259F4"/>
                </a:solidFill>
              </a:rPr>
              <a:t>длина </a:t>
            </a:r>
            <a:r>
              <a:rPr lang="ru-RU" altLang="ru-RU" sz="2400" smtClean="0"/>
              <a:t>- определяется максимально возможным количеством символов,</a:t>
            </a:r>
            <a:endParaRPr lang="en-US" altLang="ru-RU" sz="2400" smtClean="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ru-RU" altLang="ru-RU" sz="2400" smtClean="0">
                <a:solidFill>
                  <a:srgbClr val="2259F4"/>
                </a:solidFill>
              </a:rPr>
              <a:t>точность </a:t>
            </a:r>
            <a:r>
              <a:rPr lang="ru-RU" altLang="ru-RU" sz="2400" smtClean="0"/>
              <a:t>- для числовых данных, например., 2 десятичных знака для</a:t>
            </a:r>
            <a:r>
              <a:rPr lang="en-US" altLang="ru-RU" sz="2400" smtClean="0"/>
              <a:t> </a:t>
            </a:r>
            <a:r>
              <a:rPr lang="ru-RU" altLang="ru-RU" sz="2400" smtClean="0"/>
              <a:t>отбрасывания дробной части числа</a:t>
            </a:r>
            <a:br>
              <a:rPr lang="ru-RU" altLang="ru-RU" sz="2400" smtClean="0"/>
            </a:br>
            <a:endParaRPr lang="ru-RU" altLang="ru-RU" sz="2400" smtClean="0"/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8687767-F7BA-4F8C-A2FD-A2A2EA6D26EC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Типы полей</a:t>
            </a:r>
          </a:p>
        </p:txBody>
      </p:sp>
      <p:sp>
        <p:nvSpPr>
          <p:cNvPr id="3482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43434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000" smtClean="0">
                <a:solidFill>
                  <a:srgbClr val="FF0000"/>
                </a:solidFill>
              </a:rPr>
              <a:t>Символьный</a:t>
            </a:r>
            <a:r>
              <a:rPr lang="ru-RU" altLang="ru-RU" sz="2000" smtClean="0"/>
              <a:t/>
            </a:r>
            <a:br>
              <a:rPr lang="ru-RU" altLang="ru-RU" sz="2000" smtClean="0"/>
            </a:br>
            <a:r>
              <a:rPr lang="ru-RU" altLang="ru-RU" sz="2000" smtClean="0"/>
              <a:t>(текстовый, длина </a:t>
            </a:r>
            <a:r>
              <a:rPr lang="en-US" altLang="ru-RU" sz="2000" smtClean="0"/>
              <a:t>&lt;=256 </a:t>
            </a:r>
            <a:r>
              <a:rPr lang="ru-RU" altLang="ru-RU" sz="2000" smtClean="0"/>
              <a:t>символов)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000" smtClean="0">
                <a:solidFill>
                  <a:srgbClr val="FF0000"/>
                </a:solidFill>
              </a:rPr>
              <a:t>Поле </a:t>
            </a:r>
            <a:r>
              <a:rPr lang="en-US" altLang="ru-RU" sz="2000" smtClean="0">
                <a:solidFill>
                  <a:srgbClr val="FF0000"/>
                </a:solidFill>
              </a:rPr>
              <a:t>MEMO</a:t>
            </a:r>
            <a:r>
              <a:rPr lang="en-US" altLang="ru-RU" sz="2000" smtClean="0"/>
              <a:t> </a:t>
            </a:r>
            <a:r>
              <a:rPr lang="ru-RU" altLang="ru-RU" sz="2000" smtClean="0"/>
              <a:t>(для хранения больших текстов</a:t>
            </a:r>
            <a:r>
              <a:rPr lang="en-US" altLang="ru-RU" sz="2000" smtClean="0"/>
              <a:t>,</a:t>
            </a:r>
            <a:r>
              <a:rPr lang="ru-RU" altLang="ru-RU" sz="2000" smtClean="0"/>
              <a:t> </a:t>
            </a:r>
            <a:r>
              <a:rPr lang="en-US" altLang="ru-RU" sz="2000" smtClean="0"/>
              <a:t>&lt;=65535 </a:t>
            </a:r>
            <a:r>
              <a:rPr lang="ru-RU" altLang="ru-RU" sz="2000" smtClean="0"/>
              <a:t>символов)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000" smtClean="0">
                <a:solidFill>
                  <a:srgbClr val="FF0000"/>
                </a:solidFill>
              </a:rPr>
              <a:t>Числовой</a:t>
            </a:r>
            <a:r>
              <a:rPr lang="ru-RU" altLang="ru-RU" sz="2000" smtClean="0"/>
              <a:t/>
            </a:r>
            <a:br>
              <a:rPr lang="ru-RU" altLang="ru-RU" sz="2000" smtClean="0"/>
            </a:br>
            <a:r>
              <a:rPr lang="ru-RU" altLang="ru-RU" sz="2000" smtClean="0"/>
              <a:t>(целые, вещественные)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000" smtClean="0">
                <a:solidFill>
                  <a:srgbClr val="FF0000"/>
                </a:solidFill>
              </a:rPr>
              <a:t>Дата</a:t>
            </a:r>
            <a:r>
              <a:rPr lang="en-US" altLang="ru-RU" sz="2000" smtClean="0">
                <a:solidFill>
                  <a:srgbClr val="FF0000"/>
                </a:solidFill>
              </a:rPr>
              <a:t>/</a:t>
            </a:r>
            <a:r>
              <a:rPr lang="ru-RU" altLang="ru-RU" sz="2000" smtClean="0">
                <a:solidFill>
                  <a:srgbClr val="FF0000"/>
                </a:solidFill>
              </a:rPr>
              <a:t>время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000" smtClean="0">
                <a:solidFill>
                  <a:srgbClr val="FF0000"/>
                </a:solidFill>
              </a:rPr>
              <a:t>Логический</a:t>
            </a:r>
            <a:r>
              <a:rPr lang="ru-RU" altLang="ru-RU" sz="2000" smtClean="0"/>
              <a:t> (для хранения логических данных, принимающих лишь 2 значения: </a:t>
            </a:r>
            <a:r>
              <a:rPr lang="en-US" altLang="ru-RU" sz="2000" smtClean="0"/>
              <a:t>true </a:t>
            </a:r>
            <a:r>
              <a:rPr lang="ru-RU" altLang="ru-RU" sz="2000" smtClean="0"/>
              <a:t>или</a:t>
            </a:r>
            <a:r>
              <a:rPr lang="en-US" altLang="ru-RU" sz="2000" smtClean="0"/>
              <a:t> false</a:t>
            </a:r>
            <a:r>
              <a:rPr lang="ru-RU" altLang="ru-RU" sz="2000" smtClean="0"/>
              <a:t>, Истина или Ложь, 1 или 0, Да или Нет)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000" smtClean="0">
                <a:solidFill>
                  <a:srgbClr val="FF0000"/>
                </a:solidFill>
              </a:rPr>
              <a:t>Поле объекта </a:t>
            </a:r>
            <a:r>
              <a:rPr lang="en-US" altLang="ru-RU" sz="2000" smtClean="0">
                <a:solidFill>
                  <a:srgbClr val="FF0000"/>
                </a:solidFill>
              </a:rPr>
              <a:t>OLE</a:t>
            </a:r>
            <a:r>
              <a:rPr lang="en-US" altLang="ru-RU" sz="2000" smtClean="0"/>
              <a:t> (</a:t>
            </a:r>
            <a:r>
              <a:rPr lang="ru-RU" altLang="ru-RU" sz="2000" smtClean="0"/>
              <a:t>для хранения графической, видео, аудио информации и т.п.)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9E31DB1-F42B-4F38-9ECB-1B791AD37C5F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4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pPr eaLnBrk="1" hangingPunct="1"/>
            <a:r>
              <a:rPr lang="ru-RU" altLang="ru-RU" sz="4200" smtClean="0"/>
              <a:t>Системы управления базами данных (СУБД)</a:t>
            </a:r>
          </a:p>
        </p:txBody>
      </p:sp>
      <p:sp>
        <p:nvSpPr>
          <p:cNvPr id="3584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Пользователями БД могут быть различные прикладные программы, программные комплексы, а также специалисты предметной области, выступающие в роли потребителей или источников данных.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В современной технологии БД предполагается, что создание БД, ее поддержка и обеспечение доступа пользователей к ней осуществляется централизовано с помощью специального программного инструментария - </a:t>
            </a:r>
            <a:r>
              <a:rPr lang="ru-RU" altLang="ru-RU" sz="2800" smtClean="0">
                <a:solidFill>
                  <a:srgbClr val="FF0000"/>
                </a:solidFill>
              </a:rPr>
              <a:t>СУБД</a:t>
            </a:r>
          </a:p>
        </p:txBody>
      </p:sp>
    </p:spTree>
  </p:cSld>
  <p:clrMapOvr>
    <a:masterClrMapping/>
  </p:clrMapOvr>
  <p:transition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A31C980-DC9B-4577-91C7-C32F9CD8A886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4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СУБД - </a:t>
            </a:r>
          </a:p>
        </p:txBody>
      </p:sp>
      <p:sp>
        <p:nvSpPr>
          <p:cNvPr id="36868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772400" cy="4267200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 </a:t>
            </a:r>
            <a:r>
              <a:rPr lang="ru-RU" altLang="ru-RU" sz="2800" smtClean="0">
                <a:solidFill>
                  <a:srgbClr val="FF0000"/>
                </a:solidFill>
              </a:rPr>
              <a:t>это комплекс программных и языковых средств, предназначенных для создания, ведения и совместного применения БД многими пользователями</a:t>
            </a:r>
          </a:p>
          <a:p>
            <a:pPr eaLnBrk="1" hangingPunct="1"/>
            <a:r>
              <a:rPr lang="ru-RU" altLang="ru-RU" sz="2800" smtClean="0"/>
              <a:t>Поддерживает один из возможных типов моделей данных – сетевую, иерархическую, реляционную, которые являются одним из важнейших признаков классификации СУБД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/>
              <a:t>Основные понятия</a:t>
            </a:r>
          </a:p>
        </p:txBody>
      </p:sp>
    </p:spTree>
  </p:cSld>
  <p:clrMapOvr>
    <a:masterClrMapping/>
  </p:clrMapOvr>
  <p:transition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A345D2A-9E62-490C-B1C6-D38BC10A05E4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4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543800" cy="1143000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Системы управления реляционными базами данных</a:t>
            </a:r>
          </a:p>
        </p:txBody>
      </p:sp>
      <p:sp>
        <p:nvSpPr>
          <p:cNvPr id="3789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010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СУБД, работающие с реляционными БД, называются </a:t>
            </a:r>
            <a:r>
              <a:rPr lang="ru-RU" altLang="ru-RU" sz="2800" smtClean="0">
                <a:solidFill>
                  <a:srgbClr val="FF0000"/>
                </a:solidFill>
              </a:rPr>
              <a:t>реляционными</a:t>
            </a:r>
            <a:r>
              <a:rPr lang="ru-RU" altLang="ru-RU" sz="2800" smtClean="0"/>
              <a:t> СУБД или </a:t>
            </a:r>
            <a:r>
              <a:rPr lang="ru-RU" altLang="ru-RU" sz="2800" smtClean="0">
                <a:solidFill>
                  <a:srgbClr val="FF0000"/>
                </a:solidFill>
              </a:rPr>
              <a:t>СУРБД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Примеры СУРБД: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Dbase</a:t>
            </a:r>
            <a:r>
              <a:rPr lang="ru-RU" altLang="ru-RU" sz="2400" smtClean="0"/>
              <a:t> (в рус.версии – «РЕБУС»)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FoxBase</a:t>
            </a:r>
            <a:r>
              <a:rPr lang="ru-RU" altLang="ru-RU" sz="2400" smtClean="0"/>
              <a:t> (в рус.версии – «КАРАТ»)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FoxPro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CLIPPER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CLARION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Paradox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MS Access</a:t>
            </a:r>
            <a:r>
              <a:rPr lang="ru-RU" altLang="ru-RU" sz="2400" smtClean="0"/>
              <a:t> </a:t>
            </a:r>
            <a:r>
              <a:rPr lang="en-US" altLang="ru-RU" sz="2400" smtClean="0"/>
              <a:t>(</a:t>
            </a:r>
            <a:r>
              <a:rPr lang="ru-RU" altLang="ru-RU" sz="2400" smtClean="0"/>
              <a:t>приложение </a:t>
            </a:r>
            <a:r>
              <a:rPr lang="en-US" altLang="ru-RU" sz="2400" smtClean="0"/>
              <a:t>MS Office)</a:t>
            </a:r>
            <a:endParaRPr lang="ru-RU" altLang="ru-RU" sz="24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ru-RU" sz="2400" smtClean="0"/>
              <a:t>SQL</a:t>
            </a:r>
            <a:r>
              <a:rPr lang="ru-RU" altLang="ru-RU" sz="2400" smtClean="0"/>
              <a:t>-сервер</a:t>
            </a:r>
          </a:p>
        </p:txBody>
      </p:sp>
    </p:spTree>
  </p:cSld>
  <p:clrMapOvr>
    <a:masterClrMapping/>
  </p:clrMapOvr>
  <p:transition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C395C54-C735-46B4-8A45-D3F6573A8C72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4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mtClean="0"/>
              <a:t>MS Access - </a:t>
            </a:r>
            <a:endParaRPr lang="ru-RU" altLang="ru-RU" smtClean="0"/>
          </a:p>
        </p:txBody>
      </p:sp>
      <p:sp>
        <p:nvSpPr>
          <p:cNvPr id="3891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>
                <a:solidFill>
                  <a:srgbClr val="FF0000"/>
                </a:solidFill>
              </a:rPr>
              <a:t>Это мощная, высокопроизводительная СУРБД, предназначенная для разработки настольных (</a:t>
            </a:r>
            <a:r>
              <a:rPr lang="en-US" altLang="ru-RU" sz="2800" smtClean="0">
                <a:solidFill>
                  <a:srgbClr val="FF0000"/>
                </a:solidFill>
              </a:rPr>
              <a:t>desctop)</a:t>
            </a:r>
            <a:r>
              <a:rPr lang="ru-RU" altLang="ru-RU" sz="2800" smtClean="0">
                <a:solidFill>
                  <a:srgbClr val="FF0000"/>
                </a:solidFill>
              </a:rPr>
              <a:t> БД и создания приложений БД архитектуры «клиент-сервер».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Работает под управлением ОС</a:t>
            </a:r>
            <a:r>
              <a:rPr lang="en-US" altLang="ru-RU" sz="2800" smtClean="0"/>
              <a:t> Windows.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Как </a:t>
            </a:r>
            <a:r>
              <a:rPr lang="ru-RU" altLang="ru-RU" sz="2800" u="sng" smtClean="0"/>
              <a:t>компонент </a:t>
            </a:r>
            <a:r>
              <a:rPr lang="en-US" altLang="ru-RU" sz="2800" u="sng" smtClean="0"/>
              <a:t>MS Office</a:t>
            </a:r>
            <a:r>
              <a:rPr lang="ru-RU" altLang="ru-RU" sz="2800" smtClean="0"/>
              <a:t>, имеет усовершенствованный интерфейс пользователя, что обеспечивает </a:t>
            </a:r>
            <a:r>
              <a:rPr lang="ru-RU" altLang="ru-RU" sz="2800" u="sng" smtClean="0"/>
              <a:t>совместимость с другими программами</a:t>
            </a:r>
            <a:r>
              <a:rPr lang="ru-RU" altLang="ru-RU" sz="2800" smtClean="0"/>
              <a:t> </a:t>
            </a:r>
            <a:r>
              <a:rPr lang="en-US" altLang="ru-RU" sz="2800" smtClean="0"/>
              <a:t>MS Office</a:t>
            </a:r>
            <a:endParaRPr lang="ru-RU" altLang="ru-RU" sz="2800" smtClean="0"/>
          </a:p>
        </p:txBody>
      </p:sp>
    </p:spTree>
  </p:cSld>
  <p:clrMapOvr>
    <a:masterClrMapping/>
  </p:clrMapOvr>
  <p:transition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48659E2-E3E8-46E8-9995-C1F5F15A034E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4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Объекты </a:t>
            </a:r>
            <a:r>
              <a:rPr lang="en-US" altLang="ru-RU" smtClean="0"/>
              <a:t>MS Access</a:t>
            </a:r>
            <a:endParaRPr lang="ru-RU" altLang="ru-RU" smtClean="0"/>
          </a:p>
        </p:txBody>
      </p:sp>
      <p:sp>
        <p:nvSpPr>
          <p:cNvPr id="3994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77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1800" smtClean="0">
                <a:solidFill>
                  <a:srgbClr val="FF0000"/>
                </a:solidFill>
              </a:rPr>
              <a:t>Таблицы</a:t>
            </a:r>
            <a:r>
              <a:rPr lang="ru-RU" altLang="ru-RU" sz="1800" smtClean="0"/>
              <a:t> – это основные объекты БД, предназначенные для хранения данных (реляционная БД может иметь несколько взаимосвязанных таблиц)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smtClean="0">
                <a:solidFill>
                  <a:srgbClr val="FF0000"/>
                </a:solidFill>
              </a:rPr>
              <a:t>Запросы</a:t>
            </a:r>
            <a:r>
              <a:rPr lang="ru-RU" altLang="ru-RU" sz="1800" smtClean="0"/>
              <a:t> – это спец.структуры, предназначенные для обработки данных базы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smtClean="0">
                <a:solidFill>
                  <a:srgbClr val="FF0000"/>
                </a:solidFill>
              </a:rPr>
              <a:t>Формы</a:t>
            </a:r>
            <a:r>
              <a:rPr lang="ru-RU" altLang="ru-RU" sz="1800" smtClean="0"/>
              <a:t> – это объекты, с помощью которых в базу вводят новые данные или просматривают имеющиеся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smtClean="0">
                <a:solidFill>
                  <a:srgbClr val="FF0000"/>
                </a:solidFill>
              </a:rPr>
              <a:t>Отчеты</a:t>
            </a:r>
            <a:r>
              <a:rPr lang="ru-RU" altLang="ru-RU" sz="1800" smtClean="0"/>
              <a:t> – это объекты, с помощью которых данные выводят на принтер в удобном наглядном виде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smtClean="0">
                <a:solidFill>
                  <a:srgbClr val="FF0000"/>
                </a:solidFill>
              </a:rPr>
              <a:t>Макросы</a:t>
            </a:r>
            <a:r>
              <a:rPr lang="ru-RU" altLang="ru-RU" sz="1800" smtClean="0"/>
              <a:t> – это макрокоманды. Если какие-то операции с БД производятся особенно часто, имеет смысл сгруппировать несколько команд в один макрос и назначить его выделенной комбинации клавиш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smtClean="0">
                <a:solidFill>
                  <a:srgbClr val="FF0000"/>
                </a:solidFill>
              </a:rPr>
              <a:t>Модули</a:t>
            </a:r>
            <a:r>
              <a:rPr lang="ru-RU" altLang="ru-RU" sz="1800" smtClean="0"/>
              <a:t> – это программные продукты, написанные на языке </a:t>
            </a:r>
            <a:r>
              <a:rPr lang="en-US" altLang="ru-RU" sz="1800" smtClean="0"/>
              <a:t>Visual</a:t>
            </a:r>
            <a:r>
              <a:rPr lang="ru-RU" altLang="ru-RU" sz="1800" smtClean="0"/>
              <a:t> </a:t>
            </a:r>
            <a:r>
              <a:rPr lang="en-US" altLang="ru-RU" sz="1800" smtClean="0"/>
              <a:t>Basic</a:t>
            </a:r>
            <a:r>
              <a:rPr lang="ru-RU" altLang="ru-RU" sz="1800" smtClean="0"/>
              <a:t>. Если стандартных средств </a:t>
            </a:r>
            <a:r>
              <a:rPr lang="en-US" altLang="ru-RU" sz="1800" smtClean="0"/>
              <a:t>MS Access </a:t>
            </a:r>
            <a:r>
              <a:rPr lang="ru-RU" altLang="ru-RU" sz="1800" smtClean="0"/>
              <a:t>пользователю не хватает, он может расширить возможности системы, написав необходимые модули</a:t>
            </a:r>
            <a:r>
              <a:rPr lang="en-US" altLang="ru-RU" sz="1800" smtClean="0"/>
              <a:t> </a:t>
            </a:r>
            <a:endParaRPr lang="ru-RU" altLang="ru-RU" sz="1800" smtClean="0"/>
          </a:p>
        </p:txBody>
      </p:sp>
    </p:spTree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8D7082F-CB36-4323-BC2C-607B1BA83844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4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Создание структуры БД</a:t>
            </a:r>
          </a:p>
        </p:txBody>
      </p:sp>
      <p:sp>
        <p:nvSpPr>
          <p:cNvPr id="40964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00600"/>
          </a:xfrm>
        </p:spPr>
        <p:txBody>
          <a:bodyPr/>
          <a:lstStyle/>
          <a:p>
            <a:pPr eaLnBrk="1" hangingPunct="1"/>
            <a:r>
              <a:rPr lang="ru-RU" altLang="ru-RU" sz="2400" smtClean="0">
                <a:solidFill>
                  <a:srgbClr val="FF0000"/>
                </a:solidFill>
              </a:rPr>
              <a:t>Поля</a:t>
            </a:r>
            <a:r>
              <a:rPr lang="ru-RU" altLang="ru-RU" sz="2400" smtClean="0"/>
              <a:t> – это основные элементы </a:t>
            </a:r>
            <a:r>
              <a:rPr lang="ru-RU" altLang="ru-RU" sz="2400" smtClean="0">
                <a:solidFill>
                  <a:srgbClr val="FF0000"/>
                </a:solidFill>
              </a:rPr>
              <a:t>структуры</a:t>
            </a:r>
            <a:r>
              <a:rPr lang="ru-RU" altLang="ru-RU" sz="2400" smtClean="0"/>
              <a:t> БД.</a:t>
            </a:r>
          </a:p>
          <a:p>
            <a:pPr eaLnBrk="1" hangingPunct="1"/>
            <a:r>
              <a:rPr lang="ru-RU" altLang="ru-RU" sz="2400" smtClean="0"/>
              <a:t>Строки таблиц называются </a:t>
            </a:r>
            <a:r>
              <a:rPr lang="ru-RU" altLang="ru-RU" sz="2400" smtClean="0">
                <a:solidFill>
                  <a:srgbClr val="FF0000"/>
                </a:solidFill>
              </a:rPr>
              <a:t>записями</a:t>
            </a:r>
            <a:r>
              <a:rPr lang="ru-RU" altLang="ru-RU" sz="2400" smtClean="0"/>
              <a:t> и содержат информацию об одном объекте.</a:t>
            </a:r>
          </a:p>
          <a:p>
            <a:pPr eaLnBrk="1" hangingPunct="1"/>
            <a:r>
              <a:rPr lang="ru-RU" altLang="ru-RU" sz="2400" smtClean="0"/>
              <a:t>На практике приходится иметь дело с более сложными структурами, образованными из </a:t>
            </a:r>
            <a:r>
              <a:rPr lang="ru-RU" altLang="ru-RU" sz="2400" u="sng" smtClean="0"/>
              <a:t>нескольких таблиц</a:t>
            </a:r>
          </a:p>
          <a:p>
            <a:pPr eaLnBrk="1" hangingPunct="1"/>
            <a:r>
              <a:rPr lang="ru-RU" altLang="ru-RU" sz="2400" smtClean="0"/>
              <a:t>Структура должна быть такой, чтобы при работе с БД требовалось вводить как можно меньше данных. Если ввод каких-то данных приходится повторять неоднократно, то базу делают из </a:t>
            </a:r>
            <a:r>
              <a:rPr lang="ru-RU" altLang="ru-RU" sz="2400" u="sng" smtClean="0"/>
              <a:t>нескольких связанных таблиц</a:t>
            </a:r>
            <a:r>
              <a:rPr lang="ru-RU" altLang="ru-RU" sz="2400" smtClean="0"/>
              <a:t>. Структуру каждой таблицы разрабатывают отдельно.</a:t>
            </a:r>
          </a:p>
        </p:txBody>
      </p:sp>
    </p:spTree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8E25D0D-F3C8-4C5E-8E67-27272E448F99}" type="slidenum">
              <a:rPr lang="ru-RU" altLang="ru-RU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4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153400" cy="762000"/>
          </a:xfrm>
        </p:spPr>
        <p:txBody>
          <a:bodyPr/>
          <a:lstStyle/>
          <a:p>
            <a:pPr eaLnBrk="1" hangingPunct="1"/>
            <a:r>
              <a:rPr lang="ru-RU" altLang="ru-RU" smtClean="0"/>
              <a:t>Уникальные и ключевые поля</a:t>
            </a:r>
          </a:p>
        </p:txBody>
      </p:sp>
      <p:sp>
        <p:nvSpPr>
          <p:cNvPr id="41988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 smtClean="0"/>
              <a:t>Для того, чтобы по записи из одной таблицы можно было однозначно найти записи в другой таблице, надо предусмотреть уникальные поля</a:t>
            </a:r>
          </a:p>
          <a:p>
            <a:pPr eaLnBrk="1" hangingPunct="1"/>
            <a:r>
              <a:rPr lang="ru-RU" altLang="ru-RU" sz="2800" smtClean="0">
                <a:solidFill>
                  <a:srgbClr val="FF0000"/>
                </a:solidFill>
              </a:rPr>
              <a:t>Уникальное поле</a:t>
            </a:r>
            <a:r>
              <a:rPr lang="ru-RU" altLang="ru-RU" sz="2800" smtClean="0"/>
              <a:t> – это поле, значения в котором не могут повторяться</a:t>
            </a:r>
          </a:p>
          <a:p>
            <a:pPr eaLnBrk="1" hangingPunct="1"/>
            <a:r>
              <a:rPr lang="ru-RU" altLang="ru-RU" sz="2800" smtClean="0"/>
              <a:t>Среди уникальных полей выбирают </a:t>
            </a:r>
            <a:r>
              <a:rPr lang="ru-RU" altLang="ru-RU" sz="2800" smtClean="0">
                <a:solidFill>
                  <a:srgbClr val="FF0000"/>
                </a:solidFill>
              </a:rPr>
              <a:t>ключевые</a:t>
            </a:r>
            <a:r>
              <a:rPr lang="ru-RU" altLang="ru-RU" sz="2800" smtClean="0"/>
              <a:t> поля, по которым производится </a:t>
            </a:r>
            <a:r>
              <a:rPr lang="ru-RU" altLang="ru-RU" sz="2800" u="sng" smtClean="0"/>
              <a:t>связь таблиц.</a:t>
            </a:r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Эскиз">
  <a:themeElements>
    <a:clrScheme name="Эскиз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Designs\Природа.pot</Template>
  <TotalTime>1770</TotalTime>
  <Words>1328</Words>
  <Application>Microsoft Office PowerPoint</Application>
  <PresentationFormat>Экран (4:3)</PresentationFormat>
  <Paragraphs>246</Paragraphs>
  <Slides>27</Slides>
  <Notes>9</Notes>
  <HiddenSlides>7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Tahoma</vt:lpstr>
      <vt:lpstr>Arial</vt:lpstr>
      <vt:lpstr>Wingdings</vt:lpstr>
      <vt:lpstr>Times New Roman</vt:lpstr>
      <vt:lpstr>Эскиз</vt:lpstr>
      <vt:lpstr>БАЗЫ ДАННЫХ</vt:lpstr>
      <vt:lpstr>Информационная система (ИС)</vt:lpstr>
      <vt:lpstr>Презентация PowerPoint</vt:lpstr>
      <vt:lpstr>База данных</vt:lpstr>
      <vt:lpstr>Презентация PowerPoint</vt:lpstr>
      <vt:lpstr>Объект БД</vt:lpstr>
      <vt:lpstr>Структурирование данных</vt:lpstr>
      <vt:lpstr>Классификация БД</vt:lpstr>
      <vt:lpstr>По технологии обработки</vt:lpstr>
      <vt:lpstr>По способу доступа </vt:lpstr>
      <vt:lpstr>Архитектура </vt:lpstr>
      <vt:lpstr>Архитектура</vt:lpstr>
      <vt:lpstr>Модель данных</vt:lpstr>
      <vt:lpstr>Иерархическая</vt:lpstr>
      <vt:lpstr>Иерархическая модель</vt:lpstr>
      <vt:lpstr>Сетевая модель</vt:lpstr>
      <vt:lpstr>Реляционная</vt:lpstr>
      <vt:lpstr>Реляционная модель</vt:lpstr>
      <vt:lpstr>Поле</vt:lpstr>
      <vt:lpstr>Типы полей</vt:lpstr>
      <vt:lpstr>Системы управления базами данных (СУБД)</vt:lpstr>
      <vt:lpstr>СУБД - </vt:lpstr>
      <vt:lpstr>Системы управления реляционными базами данных</vt:lpstr>
      <vt:lpstr>MS Access - </vt:lpstr>
      <vt:lpstr>Объекты MS Access</vt:lpstr>
      <vt:lpstr>Создание структуры БД</vt:lpstr>
      <vt:lpstr>Уникальные и ключевые поля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inf-Учитель</dc:creator>
  <cp:lastModifiedBy>Анис Галимянов</cp:lastModifiedBy>
  <cp:revision>26</cp:revision>
  <cp:lastPrinted>1601-01-01T00:00:00Z</cp:lastPrinted>
  <dcterms:created xsi:type="dcterms:W3CDTF">1601-01-01T00:00:00Z</dcterms:created>
  <dcterms:modified xsi:type="dcterms:W3CDTF">2018-02-02T06:35:50Z</dcterms:modified>
</cp:coreProperties>
</file>