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78"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3004688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4096979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109031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A5F9AC-3779-42D3-B785-99DFACBB2D3F}" type="datetimeFigureOut">
              <a:rPr lang="ru-RU" smtClean="0"/>
              <a:t>09.12.2018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150894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A5F9AC-3779-42D3-B785-99DFACBB2D3F}" type="datetimeFigureOut">
              <a:rPr lang="ru-RU" smtClean="0"/>
              <a:t>09.12.2018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367528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A5F9AC-3779-42D3-B785-99DFACBB2D3F}" type="datetimeFigureOut">
              <a:rPr lang="ru-RU" smtClean="0"/>
              <a:t>09.12.2018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1052020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A5F9AC-3779-42D3-B785-99DFACBB2D3F}" type="datetimeFigureOut">
              <a:rPr lang="ru-RU" smtClean="0"/>
              <a:t>09.12.2018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2353375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A5F9AC-3779-42D3-B785-99DFACBB2D3F}" type="datetimeFigureOut">
              <a:rPr lang="ru-RU" smtClean="0"/>
              <a:t>09.12.2018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198094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A5F9AC-3779-42D3-B785-99DFACBB2D3F}" type="datetimeFigureOut">
              <a:rPr lang="ru-RU" smtClean="0"/>
              <a:t>09.12.2018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519550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2370988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463348-7651-4CD9-A81A-610FAAC5D9B3}" type="slidenum">
              <a:rPr lang="ru-RU" smtClean="0"/>
              <a:t>‹#›</a:t>
            </a:fld>
            <a:endParaRPr lang="ru-RU"/>
          </a:p>
        </p:txBody>
      </p:sp>
    </p:spTree>
    <p:extLst>
      <p:ext uri="{BB962C8B-B14F-4D97-AF65-F5344CB8AC3E}">
        <p14:creationId xmlns:p14="http://schemas.microsoft.com/office/powerpoint/2010/main" val="209734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5F9AC-3779-42D3-B785-99DFACBB2D3F}" type="datetimeFigureOut">
              <a:rPr lang="ru-RU" smtClean="0"/>
              <a:t>09.12.2018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63348-7651-4CD9-A81A-610FAAC5D9B3}" type="slidenum">
              <a:rPr lang="ru-RU" smtClean="0"/>
              <a:t>‹#›</a:t>
            </a:fld>
            <a:endParaRPr lang="ru-RU"/>
          </a:p>
        </p:txBody>
      </p:sp>
    </p:spTree>
    <p:extLst>
      <p:ext uri="{BB962C8B-B14F-4D97-AF65-F5344CB8AC3E}">
        <p14:creationId xmlns:p14="http://schemas.microsoft.com/office/powerpoint/2010/main" val="2287241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Обработка текстов</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56473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fontScale="92500" lnSpcReduction="10000"/>
          </a:bodyPr>
          <a:lstStyle/>
          <a:p>
            <a:r>
              <a:rPr lang="ru-RU" dirty="0" smtClean="0"/>
              <a:t>Обработка строк является важнейшей составной частью работы со структурами данных. Очень часто именно удобство работы со строками определяет выбор языка пользователем. Имеется много языков программирования, ориентированных именно на работу со строками, но часто в таких языках отсутствуют развитые средства работы с другими типами данных. Яркими представителями таких языков являются Рефал и </a:t>
            </a:r>
            <a:r>
              <a:rPr lang="ru-RU" dirty="0" err="1" smtClean="0"/>
              <a:t>Снобол</a:t>
            </a:r>
            <a:r>
              <a:rPr lang="ru-RU" dirty="0" smtClean="0"/>
              <a:t>. В то же время в традиционных универсальных языках программирования, таких как С, </a:t>
            </a:r>
            <a:r>
              <a:rPr lang="ru-RU" dirty="0" err="1" smtClean="0"/>
              <a:t>Pascal</a:t>
            </a:r>
            <a:r>
              <a:rPr lang="ru-RU" dirty="0" smtClean="0"/>
              <a:t>, </a:t>
            </a:r>
            <a:r>
              <a:rPr lang="ru-RU" dirty="0" err="1" smtClean="0"/>
              <a:t>Java</a:t>
            </a:r>
            <a:r>
              <a:rPr lang="ru-RU" dirty="0" smtClean="0"/>
              <a:t>, средства работы со строками присутствуют в весьма ограниченном виде. Как правило, предоставляются методы для склеивания строк, поиска подстрок, вырезания фрагментов строк. Иногда предоставляются простые способы для модификации строк — вставка новых фрагментов в заданную строку, добавление символов и строк в конец заданной строки и т. п. Часто имеются средства для преобразования других объектов языка в строковое представление и обратно.</a:t>
            </a:r>
            <a:endParaRPr lang="ru-RU" dirty="0"/>
          </a:p>
        </p:txBody>
      </p:sp>
    </p:spTree>
    <p:extLst>
      <p:ext uri="{BB962C8B-B14F-4D97-AF65-F5344CB8AC3E}">
        <p14:creationId xmlns:p14="http://schemas.microsoft.com/office/powerpoint/2010/main" val="862601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26533"/>
            <a:ext cx="10515600" cy="5550430"/>
          </a:xfrm>
        </p:spPr>
        <p:txBody>
          <a:bodyPr>
            <a:normAutofit fontScale="92500" lnSpcReduction="10000"/>
          </a:bodyPr>
          <a:lstStyle/>
          <a:p>
            <a:pPr marL="0" indent="0">
              <a:buNone/>
            </a:pPr>
            <a:r>
              <a:rPr lang="ru-RU" dirty="0" smtClean="0"/>
              <a:t>Тем не менее для серьезной обработки строк этого недостаточно. Прежде всего необходимо тщательно продумать механизмы распределения памяти под строковые объекты. Если при каждом добавлении одного символа в конец имеющейся длинной строки происходит отведение памяти под всю строку, то эффективность работы программы от этого очень страдает. Далее, желательно иметь средства для сравнения строк с заданным образцом, быстрые операции поиска подстроки в длинном тексте и т. д.</a:t>
            </a:r>
          </a:p>
          <a:p>
            <a:pPr marL="0" indent="0">
              <a:buNone/>
            </a:pPr>
            <a:r>
              <a:rPr lang="ru-RU" dirty="0" smtClean="0"/>
              <a:t>К счастью, универсальные языки программирования предоставляют возможности организации собственных типов и данных и методов работы с ними. Ниже рассматриваются несколько способов организации строковых объектов в языке программирования. Как и везде, в книге в качестве инструментального средства используется язык C++, однако похожим образом можно организовать данные и на любом другом языке, поддерживающем определение собственных структур данных. </a:t>
            </a:r>
          </a:p>
          <a:p>
            <a:endParaRPr lang="ru-RU" dirty="0"/>
          </a:p>
        </p:txBody>
      </p:sp>
    </p:spTree>
    <p:extLst>
      <p:ext uri="{BB962C8B-B14F-4D97-AF65-F5344CB8AC3E}">
        <p14:creationId xmlns:p14="http://schemas.microsoft.com/office/powerpoint/2010/main" val="3950374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6208"/>
          </a:xfrm>
        </p:spPr>
        <p:txBody>
          <a:bodyPr>
            <a:normAutofit fontScale="90000"/>
          </a:bodyPr>
          <a:lstStyle/>
          <a:p>
            <a:pPr algn="ctr"/>
            <a:r>
              <a:rPr lang="ru-RU" dirty="0" smtClean="0"/>
              <a:t>Способы представления строк</a:t>
            </a:r>
            <a:endParaRPr lang="ru-RU" dirty="0"/>
          </a:p>
        </p:txBody>
      </p:sp>
      <p:sp>
        <p:nvSpPr>
          <p:cNvPr id="3" name="Объект 2"/>
          <p:cNvSpPr>
            <a:spLocks noGrp="1"/>
          </p:cNvSpPr>
          <p:nvPr>
            <p:ph idx="1"/>
          </p:nvPr>
        </p:nvSpPr>
        <p:spPr>
          <a:xfrm>
            <a:off x="838200" y="1134533"/>
            <a:ext cx="10515600" cy="5042430"/>
          </a:xfrm>
        </p:spPr>
        <p:txBody>
          <a:bodyPr>
            <a:normAutofit/>
          </a:bodyPr>
          <a:lstStyle/>
          <a:p>
            <a:r>
              <a:rPr lang="ru-RU" dirty="0" smtClean="0"/>
              <a:t>В языке С строкой называется массив символов, не содержащий во внутренних элементах символа с нулевым кодом, кроме последнего элемента, ограничивающего строку. То, что это не просто массив символов, а именно особый тип данных, подчеркивается двумя обстоятельствами. Во-первых, в языке имеется способ изображения строк в виде последовательности символов, заключенной в двойные кавычки, во-вторых, имеется пакет стандартных функций обработки строк, причем эти функции работают именно с вышеописанным способом представления строк в виде массива символов, заканчивающегося символом с нулевым кодом.</a:t>
            </a:r>
          </a:p>
          <a:p>
            <a:endParaRPr lang="ru-RU" dirty="0"/>
          </a:p>
        </p:txBody>
      </p:sp>
    </p:spTree>
    <p:extLst>
      <p:ext uri="{BB962C8B-B14F-4D97-AF65-F5344CB8AC3E}">
        <p14:creationId xmlns:p14="http://schemas.microsoft.com/office/powerpoint/2010/main" val="380099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26533"/>
            <a:ext cx="10515600" cy="5550430"/>
          </a:xfrm>
        </p:spPr>
        <p:txBody>
          <a:bodyPr/>
          <a:lstStyle/>
          <a:p>
            <a:r>
              <a:rPr lang="ru-RU" dirty="0" smtClean="0"/>
              <a:t>Язык C++ унаследовал от С такой способ представления строк, однако сразу же было очевидно, что кроме этого базового способа необходимо иметь еще класс или классы, с помощью которых можно было бы более свободно работать со строковыми объектами. К сожалению, в настоящее время в разных реализациях языка С++ существует много разных стандартов представления классов строк, противоречащих друг другу. Широкую известность имеют класс </a:t>
            </a:r>
            <a:r>
              <a:rPr lang="ru-RU" dirty="0" err="1" smtClean="0"/>
              <a:t>string</a:t>
            </a:r>
            <a:r>
              <a:rPr lang="ru-RU" dirty="0" smtClean="0"/>
              <a:t> библиотеки стандартных шаблонов и классов STL, класс </a:t>
            </a:r>
            <a:r>
              <a:rPr lang="ru-RU" dirty="0" err="1" smtClean="0"/>
              <a:t>cstring</a:t>
            </a:r>
            <a:r>
              <a:rPr lang="ru-RU" dirty="0" smtClean="0"/>
              <a:t> библиотеки MFC фирмы </a:t>
            </a:r>
            <a:r>
              <a:rPr lang="ru-RU" dirty="0" err="1" smtClean="0"/>
              <a:t>Microsoft</a:t>
            </a:r>
            <a:r>
              <a:rPr lang="ru-RU" dirty="0" smtClean="0"/>
              <a:t>, класс </a:t>
            </a:r>
            <a:r>
              <a:rPr lang="ru-RU" dirty="0" err="1" smtClean="0"/>
              <a:t>TString</a:t>
            </a:r>
            <a:r>
              <a:rPr lang="ru-RU" dirty="0" smtClean="0"/>
              <a:t>, использующийся в реализациях от фирмы </a:t>
            </a:r>
            <a:r>
              <a:rPr lang="ru-RU" dirty="0" err="1" smtClean="0"/>
              <a:t>Borland</a:t>
            </a:r>
            <a:r>
              <a:rPr lang="ru-RU" dirty="0" smtClean="0"/>
              <a:t>, и многие другие.</a:t>
            </a:r>
          </a:p>
          <a:p>
            <a:endParaRPr lang="ru-RU" dirty="0"/>
          </a:p>
        </p:txBody>
      </p:sp>
    </p:spTree>
    <p:extLst>
      <p:ext uri="{BB962C8B-B14F-4D97-AF65-F5344CB8AC3E}">
        <p14:creationId xmlns:p14="http://schemas.microsoft.com/office/powerpoint/2010/main" val="2166146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fontScale="92500" lnSpcReduction="20000"/>
          </a:bodyPr>
          <a:lstStyle/>
          <a:p>
            <a:r>
              <a:rPr lang="ru-RU" dirty="0" smtClean="0"/>
              <a:t>Одной из основных причин, почему пользоваться строками в том представлении, которое они имеют в языке С, неудобно — это то, что свободная работа со строками как с массивами символов легко может вызвать ошибки. Действительно, рассмотрим следующий небольшой фрагмент программы:</a:t>
            </a:r>
          </a:p>
          <a:p>
            <a:r>
              <a:rPr lang="ru-RU" dirty="0" err="1" smtClean="0"/>
              <a:t>char</a:t>
            </a:r>
            <a:r>
              <a:rPr lang="ru-RU" dirty="0" smtClean="0"/>
              <a:t> * str1 = "</a:t>
            </a:r>
            <a:r>
              <a:rPr lang="ru-RU" dirty="0" err="1" smtClean="0"/>
              <a:t>Fleur-de-Lys</a:t>
            </a:r>
            <a:r>
              <a:rPr lang="ru-RU" dirty="0" smtClean="0"/>
              <a:t>"; </a:t>
            </a:r>
          </a:p>
          <a:p>
            <a:r>
              <a:rPr lang="ru-RU" dirty="0" err="1" smtClean="0"/>
              <a:t>char</a:t>
            </a:r>
            <a:r>
              <a:rPr lang="ru-RU" dirty="0" smtClean="0"/>
              <a:t> * str2 = </a:t>
            </a:r>
            <a:r>
              <a:rPr lang="ru-RU" dirty="0" err="1" smtClean="0"/>
              <a:t>str</a:t>
            </a:r>
            <a:r>
              <a:rPr lang="en-US" dirty="0" smtClean="0"/>
              <a:t>1</a:t>
            </a:r>
            <a:r>
              <a:rPr lang="ru-RU" dirty="0" smtClean="0"/>
              <a:t>; </a:t>
            </a:r>
          </a:p>
          <a:p>
            <a:r>
              <a:rPr lang="ru-RU" dirty="0" err="1" smtClean="0"/>
              <a:t>strcpy</a:t>
            </a:r>
            <a:r>
              <a:rPr lang="ru-RU" dirty="0" smtClean="0"/>
              <a:t>(str1, "</a:t>
            </a:r>
            <a:r>
              <a:rPr lang="ru-RU" dirty="0" err="1" smtClean="0"/>
              <a:t>Esmeralda</a:t>
            </a:r>
            <a:r>
              <a:rPr lang="ru-RU" dirty="0" smtClean="0"/>
              <a:t>"); </a:t>
            </a:r>
          </a:p>
          <a:p>
            <a:r>
              <a:rPr lang="ru-RU" dirty="0" err="1" smtClean="0"/>
              <a:t>cout</a:t>
            </a:r>
            <a:r>
              <a:rPr lang="ru-RU" dirty="0" smtClean="0"/>
              <a:t> </a:t>
            </a:r>
            <a:r>
              <a:rPr lang="en-US" dirty="0" smtClean="0"/>
              <a:t>&lt;&lt;</a:t>
            </a:r>
            <a:r>
              <a:rPr lang="ru-RU" dirty="0" smtClean="0"/>
              <a:t> str2 </a:t>
            </a:r>
            <a:r>
              <a:rPr lang="en-US" dirty="0" smtClean="0"/>
              <a:t>&lt;&lt;</a:t>
            </a:r>
            <a:r>
              <a:rPr lang="ru-RU" dirty="0" smtClean="0"/>
              <a:t> </a:t>
            </a:r>
            <a:r>
              <a:rPr lang="ru-RU" dirty="0" err="1" smtClean="0"/>
              <a:t>endl</a:t>
            </a:r>
            <a:r>
              <a:rPr lang="ru-RU" dirty="0" smtClean="0"/>
              <a:t>;</a:t>
            </a:r>
          </a:p>
          <a:p>
            <a:r>
              <a:rPr lang="ru-RU" dirty="0" smtClean="0"/>
              <a:t>Нет ничего удивительного в том, что в выходном потоке появится строка </a:t>
            </a:r>
            <a:r>
              <a:rPr lang="ru-RU" dirty="0" err="1" smtClean="0"/>
              <a:t>Esmeralda</a:t>
            </a:r>
            <a:r>
              <a:rPr lang="ru-RU" dirty="0" smtClean="0"/>
              <a:t>, несмотря на то, что в тот момент, когда переменной str2 было присвоено значение, этим значением была строка "</a:t>
            </a:r>
            <a:r>
              <a:rPr lang="ru-RU" dirty="0" err="1" smtClean="0"/>
              <a:t>Fleur-de-Lys</a:t>
            </a:r>
            <a:r>
              <a:rPr lang="ru-RU" dirty="0" smtClean="0"/>
              <a:t>", и эта переменная не меняла своего значения. Просто эти переменные указывают на одну и ту же область памяти (один и тот же массив символов!), и эта область памяти была переписана в тот момент, когда изменялось содержимое переменной </a:t>
            </a:r>
            <a:r>
              <a:rPr lang="ru-RU" dirty="0" err="1" smtClean="0"/>
              <a:t>str</a:t>
            </a:r>
            <a:r>
              <a:rPr lang="en-US" dirty="0" smtClean="0"/>
              <a:t>1</a:t>
            </a:r>
            <a:r>
              <a:rPr lang="ru-RU" dirty="0" smtClean="0"/>
              <a:t> с помощью стандартной функции копирования строк </a:t>
            </a:r>
            <a:r>
              <a:rPr lang="ru-RU" dirty="0" err="1" smtClean="0"/>
              <a:t>strcpy</a:t>
            </a:r>
            <a:r>
              <a:rPr lang="ru-RU" dirty="0" smtClean="0"/>
              <a:t>.</a:t>
            </a:r>
            <a:endParaRPr lang="ru-RU" dirty="0"/>
          </a:p>
        </p:txBody>
      </p:sp>
    </p:spTree>
    <p:extLst>
      <p:ext uri="{BB962C8B-B14F-4D97-AF65-F5344CB8AC3E}">
        <p14:creationId xmlns:p14="http://schemas.microsoft.com/office/powerpoint/2010/main" val="706827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592667"/>
            <a:ext cx="10515600" cy="5584296"/>
          </a:xfrm>
        </p:spPr>
        <p:txBody>
          <a:bodyPr/>
          <a:lstStyle/>
          <a:p>
            <a:pPr marL="0" indent="0">
              <a:buNone/>
            </a:pPr>
            <a:r>
              <a:rPr lang="ru-RU" dirty="0" smtClean="0"/>
              <a:t>Гораздо удивительнее то, что если вслед за этим фрагментом программы записать следующие строки:</a:t>
            </a:r>
          </a:p>
          <a:p>
            <a:pPr marL="0" indent="0">
              <a:buNone/>
            </a:pPr>
            <a:r>
              <a:rPr lang="ru-RU" dirty="0" err="1" smtClean="0"/>
              <a:t>char</a:t>
            </a:r>
            <a:r>
              <a:rPr lang="ru-RU" dirty="0" smtClean="0"/>
              <a:t> * str3 = "</a:t>
            </a:r>
            <a:r>
              <a:rPr lang="ru-RU" dirty="0" err="1" smtClean="0"/>
              <a:t>Fleur-de-Lys</a:t>
            </a:r>
            <a:r>
              <a:rPr lang="ru-RU" dirty="0" smtClean="0"/>
              <a:t>"; </a:t>
            </a:r>
            <a:endParaRPr lang="en-US" dirty="0" smtClean="0"/>
          </a:p>
          <a:p>
            <a:pPr marL="0" indent="0">
              <a:buNone/>
            </a:pPr>
            <a:r>
              <a:rPr lang="ru-RU" dirty="0" err="1" smtClean="0"/>
              <a:t>cout</a:t>
            </a:r>
            <a:r>
              <a:rPr lang="ru-RU" dirty="0" smtClean="0"/>
              <a:t> &lt;&lt; str3 &lt;&lt; </a:t>
            </a:r>
            <a:r>
              <a:rPr lang="ru-RU" dirty="0" err="1" smtClean="0"/>
              <a:t>endl</a:t>
            </a:r>
            <a:r>
              <a:rPr lang="ru-RU" dirty="0" smtClean="0"/>
              <a:t>;</a:t>
            </a:r>
          </a:p>
          <a:p>
            <a:pPr marL="0" indent="0">
              <a:buNone/>
            </a:pPr>
            <a:r>
              <a:rPr lang="ru-RU" dirty="0" smtClean="0"/>
              <a:t>то в выходном потоке может также оказаться строка </a:t>
            </a:r>
            <a:r>
              <a:rPr lang="ru-RU" dirty="0" err="1" smtClean="0"/>
              <a:t>Esmeralda</a:t>
            </a:r>
            <a:r>
              <a:rPr lang="ru-RU" dirty="0" smtClean="0"/>
              <a:t>! Это может произойти потому, что многие компиляторы оптимизируют память, занятую постоянными объектами, в частности изображениями строк, и второе вхождение такой же строки не приведет к созданию нового объекта. Вместо памяти под две одинаковые строки будет отведена память лишь под одну строку, ту самую, которая и была испорчена вызовом функции </a:t>
            </a:r>
            <a:r>
              <a:rPr lang="ru-RU" dirty="0" err="1" smtClean="0"/>
              <a:t>strcpy</a:t>
            </a:r>
            <a:r>
              <a:rPr lang="ru-RU" dirty="0" smtClean="0"/>
              <a:t>.</a:t>
            </a:r>
            <a:endParaRPr lang="ru-RU" dirty="0"/>
          </a:p>
        </p:txBody>
      </p:sp>
    </p:spTree>
    <p:extLst>
      <p:ext uri="{BB962C8B-B14F-4D97-AF65-F5344CB8AC3E}">
        <p14:creationId xmlns:p14="http://schemas.microsoft.com/office/powerpoint/2010/main" val="598667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r>
              <a:rPr lang="ru-RU" dirty="0" smtClean="0"/>
              <a:t>Строго говоря, такое использование строк некорректно, однако не всякий компилятор распознает его как некорректное использование констант, и не всякая система программирования зафиксирует ошибку исполнения во время работы такой программы. В частности, компилятор фирмы </a:t>
            </a:r>
            <a:r>
              <a:rPr lang="ru-RU" dirty="0" err="1" smtClean="0"/>
              <a:t>Delorie</a:t>
            </a:r>
            <a:r>
              <a:rPr lang="ru-RU" dirty="0" smtClean="0"/>
              <a:t> </a:t>
            </a:r>
            <a:r>
              <a:rPr lang="ru-RU" dirty="0" err="1" smtClean="0"/>
              <a:t>Software</a:t>
            </a:r>
            <a:r>
              <a:rPr lang="ru-RU" dirty="0" smtClean="0"/>
              <a:t>, ведет себя именно так, как было описано. Да и многие другие компиляторы при включении опции экономии памяти тоже продемонстрируют только что описанный эффект подмены константной строки. </a:t>
            </a:r>
            <a:endParaRPr lang="ru-RU" dirty="0"/>
          </a:p>
        </p:txBody>
      </p:sp>
    </p:spTree>
    <p:extLst>
      <p:ext uri="{BB962C8B-B14F-4D97-AF65-F5344CB8AC3E}">
        <p14:creationId xmlns:p14="http://schemas.microsoft.com/office/powerpoint/2010/main" val="632334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a:bodyPr>
          <a:lstStyle/>
          <a:p>
            <a:pPr marL="0" indent="0">
              <a:buNone/>
            </a:pPr>
            <a:r>
              <a:rPr lang="ru-RU" dirty="0" smtClean="0"/>
              <a:t>Часто хочется, чтобы при любом присваивании строк происходило бы копирование строки-источника, и именно эта причина, по-видимому, является основной для появления попыток стандартизации различных классов, представляющих строки. Попутно описания таких классов решают и другие немаловажные задачи: определение большого числа удобных операций обработки строк, удобные и незаметные для пользователя системы отведения памяти под строки и т. д. Рассмотрим некоторые способы реализации строк в виде классов.</a:t>
            </a:r>
          </a:p>
          <a:p>
            <a:pPr marL="0" indent="0">
              <a:buNone/>
            </a:pPr>
            <a:r>
              <a:rPr lang="ru-RU" dirty="0" smtClean="0"/>
              <a:t>Во всех случаях реализации строки в виде массива символов обычно используют один из двух способов внутреннего представления строки: представление с хранимой длиной и представление с символом-терминатором.</a:t>
            </a:r>
          </a:p>
          <a:p>
            <a:endParaRPr lang="ru-RU" dirty="0"/>
          </a:p>
        </p:txBody>
      </p:sp>
    </p:spTree>
    <p:extLst>
      <p:ext uri="{BB962C8B-B14F-4D97-AF65-F5344CB8AC3E}">
        <p14:creationId xmlns:p14="http://schemas.microsoft.com/office/powerpoint/2010/main" val="2616023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lstStyle/>
          <a:p>
            <a:r>
              <a:rPr lang="ru-RU" dirty="0" smtClean="0"/>
              <a:t>В представлении с хранимой длиной в дополнение к элементам строки — символам, составляющим строку, — в памяти, отведенной под строку, хранится длина этого массива— количество символов в строке. Такой способ представления позволяет отделить информацию о символах строки от информации о длине массива, в котором эти символы хранятся. Так, например, в языках </a:t>
            </a:r>
            <a:r>
              <a:rPr lang="ru-RU" dirty="0" err="1" smtClean="0"/>
              <a:t>Turbo</a:t>
            </a:r>
            <a:r>
              <a:rPr lang="ru-RU" dirty="0" smtClean="0"/>
              <a:t> </a:t>
            </a:r>
            <a:r>
              <a:rPr lang="ru-RU" dirty="0" err="1" smtClean="0"/>
              <a:t>Pascal</a:t>
            </a:r>
            <a:r>
              <a:rPr lang="ru-RU" dirty="0" smtClean="0"/>
              <a:t> и его потомках (</a:t>
            </a:r>
            <a:r>
              <a:rPr lang="ru-RU" dirty="0" err="1" smtClean="0"/>
              <a:t>Borland</a:t>
            </a:r>
            <a:r>
              <a:rPr lang="ru-RU" dirty="0" smtClean="0"/>
              <a:t> </a:t>
            </a:r>
            <a:r>
              <a:rPr lang="ru-RU" dirty="0" err="1" smtClean="0"/>
              <a:t>Pascal</a:t>
            </a:r>
            <a:r>
              <a:rPr lang="ru-RU" dirty="0" smtClean="0"/>
              <a:t>, </a:t>
            </a:r>
            <a:r>
              <a:rPr lang="ru-RU" dirty="0" err="1" smtClean="0"/>
              <a:t>Object</a:t>
            </a:r>
            <a:r>
              <a:rPr lang="ru-RU" dirty="0" smtClean="0"/>
              <a:t> </a:t>
            </a:r>
            <a:r>
              <a:rPr lang="ru-RU" dirty="0" err="1" smtClean="0"/>
              <a:t>Pascal</a:t>
            </a:r>
            <a:r>
              <a:rPr lang="ru-RU" dirty="0" smtClean="0"/>
              <a:t>), стандартной реализацией коротких строк является массив из 256 элементов. В первом элементе массива хранится длина строки, содержащейся в нем. Таким образом, один и тот же массив можно использовать для хранения в нем строк различной длины (до 255 символов).</a:t>
            </a:r>
            <a:endParaRPr lang="ru-RU" dirty="0"/>
          </a:p>
        </p:txBody>
      </p:sp>
    </p:spTree>
    <p:extLst>
      <p:ext uri="{BB962C8B-B14F-4D97-AF65-F5344CB8AC3E}">
        <p14:creationId xmlns:p14="http://schemas.microsoft.com/office/powerpoint/2010/main" val="718962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lnSpcReduction="10000"/>
          </a:bodyPr>
          <a:lstStyle/>
          <a:p>
            <a:pPr marL="0" indent="0">
              <a:buNone/>
            </a:pPr>
            <a:r>
              <a:rPr lang="ru-RU" dirty="0" smtClean="0"/>
              <a:t>Вообще, в языке </a:t>
            </a:r>
            <a:r>
              <a:rPr lang="ru-RU" dirty="0" err="1" smtClean="0"/>
              <a:t>Turbo</a:t>
            </a:r>
            <a:r>
              <a:rPr lang="ru-RU" dirty="0" smtClean="0"/>
              <a:t> </a:t>
            </a:r>
            <a:r>
              <a:rPr lang="ru-RU" dirty="0" err="1" smtClean="0"/>
              <a:t>Pascal</a:t>
            </a:r>
            <a:r>
              <a:rPr lang="ru-RU" dirty="0" smtClean="0"/>
              <a:t> строка может рассматриваться не только как самостоятельный тип данных, но и как обычный массив символов. Таким образом, в этом языке для строк нарушается принцип работы с типами как с абстрактными типами данных. Программа может не только использовать те операции, которые были специально определены для строк, но также напрямую использовать представление строки. Так, например, для определения длины строки в языке имеется стандартная функция </a:t>
            </a:r>
            <a:r>
              <a:rPr lang="ru-RU" dirty="0" err="1" smtClean="0"/>
              <a:t>length</a:t>
            </a:r>
            <a:r>
              <a:rPr lang="ru-RU" dirty="0" smtClean="0"/>
              <a:t>, так что если значение строки </a:t>
            </a:r>
            <a:r>
              <a:rPr lang="ru-RU" dirty="0" err="1" smtClean="0"/>
              <a:t>message</a:t>
            </a:r>
            <a:r>
              <a:rPr lang="ru-RU" dirty="0" smtClean="0"/>
              <a:t> было задано оператором присваивания:</a:t>
            </a:r>
          </a:p>
          <a:p>
            <a:pPr marL="0" indent="0">
              <a:buNone/>
            </a:pPr>
            <a:r>
              <a:rPr lang="ru-RU" dirty="0" err="1" smtClean="0"/>
              <a:t>message</a:t>
            </a:r>
            <a:r>
              <a:rPr lang="ru-RU" dirty="0" smtClean="0"/>
              <a:t> := '</a:t>
            </a:r>
            <a:r>
              <a:rPr lang="ru-RU" dirty="0" err="1" smtClean="0"/>
              <a:t>hello</a:t>
            </a:r>
            <a:r>
              <a:rPr lang="ru-RU" dirty="0" smtClean="0"/>
              <a:t>, </a:t>
            </a:r>
            <a:r>
              <a:rPr lang="ru-RU" dirty="0" err="1" smtClean="0"/>
              <a:t>world</a:t>
            </a:r>
            <a:r>
              <a:rPr lang="ru-RU" dirty="0" smtClean="0"/>
              <a:t>';</a:t>
            </a:r>
          </a:p>
          <a:p>
            <a:pPr marL="0" indent="0">
              <a:buNone/>
            </a:pPr>
            <a:r>
              <a:rPr lang="ru-RU" dirty="0" smtClean="0"/>
              <a:t>то значение ее длины </a:t>
            </a:r>
            <a:r>
              <a:rPr lang="ru-RU" dirty="0" err="1" smtClean="0"/>
              <a:t>lenMsg</a:t>
            </a:r>
            <a:r>
              <a:rPr lang="ru-RU" dirty="0" smtClean="0"/>
              <a:t> может быть вычислено с помощью оператора присваивания:</a:t>
            </a:r>
          </a:p>
          <a:p>
            <a:pPr marL="0" indent="0">
              <a:buNone/>
            </a:pPr>
            <a:r>
              <a:rPr lang="ru-RU" dirty="0" err="1" smtClean="0"/>
              <a:t>lenMsg</a:t>
            </a:r>
            <a:r>
              <a:rPr lang="ru-RU" dirty="0" smtClean="0"/>
              <a:t> := </a:t>
            </a:r>
            <a:r>
              <a:rPr lang="ru-RU" dirty="0" err="1" smtClean="0"/>
              <a:t>length</a:t>
            </a:r>
            <a:r>
              <a:rPr lang="ru-RU" dirty="0" smtClean="0"/>
              <a:t>(</a:t>
            </a:r>
            <a:r>
              <a:rPr lang="ru-RU" dirty="0" err="1" smtClean="0"/>
              <a:t>message</a:t>
            </a:r>
            <a:r>
              <a:rPr lang="ru-RU" dirty="0" smtClean="0"/>
              <a:t>);</a:t>
            </a:r>
          </a:p>
          <a:p>
            <a:endParaRPr lang="ru-RU" dirty="0"/>
          </a:p>
        </p:txBody>
      </p:sp>
    </p:spTree>
    <p:extLst>
      <p:ext uri="{BB962C8B-B14F-4D97-AF65-F5344CB8AC3E}">
        <p14:creationId xmlns:p14="http://schemas.microsoft.com/office/powerpoint/2010/main" val="2079572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pPr marL="0" indent="0">
              <a:buNone/>
            </a:pPr>
            <a:r>
              <a:rPr lang="ru-RU" dirty="0" smtClean="0"/>
              <a:t>Однако то же самое значение может быть получено и с помощью обращения непосредственно к представлению строки в виде массива символов, если только программист знает, что фактически длина строки хранится в нулевом элементе этого массива в виде символа с кодом, задающим эту длину:</a:t>
            </a:r>
          </a:p>
          <a:p>
            <a:pPr marL="0" indent="0">
              <a:buNone/>
            </a:pPr>
            <a:r>
              <a:rPr lang="ru-RU" dirty="0" err="1" smtClean="0"/>
              <a:t>lenMsg</a:t>
            </a:r>
            <a:r>
              <a:rPr lang="ru-RU" dirty="0" smtClean="0"/>
              <a:t> := </a:t>
            </a:r>
            <a:r>
              <a:rPr lang="ru-RU" dirty="0" err="1" smtClean="0"/>
              <a:t>ord</a:t>
            </a:r>
            <a:r>
              <a:rPr lang="ru-RU" dirty="0" smtClean="0"/>
              <a:t>(</a:t>
            </a:r>
            <a:r>
              <a:rPr lang="ru-RU" dirty="0" err="1" smtClean="0"/>
              <a:t>message</a:t>
            </a:r>
            <a:r>
              <a:rPr lang="ru-RU" dirty="0" smtClean="0"/>
              <a:t>[0]);</a:t>
            </a:r>
          </a:p>
          <a:p>
            <a:pPr marL="0" indent="0">
              <a:buNone/>
            </a:pPr>
            <a:r>
              <a:rPr lang="ru-RU" dirty="0" smtClean="0"/>
              <a:t>Здесь функция </a:t>
            </a:r>
            <a:r>
              <a:rPr lang="ru-RU" dirty="0" err="1" smtClean="0"/>
              <a:t>ord</a:t>
            </a:r>
            <a:r>
              <a:rPr lang="ru-RU" dirty="0" smtClean="0"/>
              <a:t> используется для формального преобразования элемента строки от символьного типа к типу целого значения.</a:t>
            </a:r>
          </a:p>
          <a:p>
            <a:endParaRPr lang="ru-RU" dirty="0"/>
          </a:p>
        </p:txBody>
      </p:sp>
    </p:spTree>
    <p:extLst>
      <p:ext uri="{BB962C8B-B14F-4D97-AF65-F5344CB8AC3E}">
        <p14:creationId xmlns:p14="http://schemas.microsoft.com/office/powerpoint/2010/main" val="168331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26533"/>
            <a:ext cx="10515600" cy="5550430"/>
          </a:xfrm>
        </p:spPr>
        <p:txBody>
          <a:bodyPr>
            <a:normAutofit fontScale="92500"/>
          </a:bodyPr>
          <a:lstStyle/>
          <a:p>
            <a:pPr marL="0" indent="0">
              <a:buNone/>
            </a:pPr>
            <a:r>
              <a:rPr lang="ru-RU" dirty="0" smtClean="0"/>
              <a:t>Аналогично можно использовать непосредственный доступ к символам, составляющим строку. Собственно говоря, индексация массива является единственным способом доступа к элементам строки. Так, например, для того, чтобы заменить первый символ в строке </a:t>
            </a:r>
            <a:r>
              <a:rPr lang="ru-RU" dirty="0" err="1" smtClean="0"/>
              <a:t>message</a:t>
            </a:r>
            <a:r>
              <a:rPr lang="ru-RU" dirty="0" smtClean="0"/>
              <a:t>, можно использовать следующий оператор присваивания:</a:t>
            </a:r>
          </a:p>
          <a:p>
            <a:pPr marL="0" indent="0">
              <a:buNone/>
            </a:pPr>
            <a:r>
              <a:rPr lang="ru-RU" dirty="0" err="1" smtClean="0"/>
              <a:t>message</a:t>
            </a:r>
            <a:r>
              <a:rPr lang="ru-RU" dirty="0" smtClean="0"/>
              <a:t>[1] := 'Н';</a:t>
            </a:r>
          </a:p>
          <a:p>
            <a:pPr marL="0" indent="0">
              <a:buNone/>
            </a:pPr>
            <a:r>
              <a:rPr lang="ru-RU" dirty="0" smtClean="0"/>
              <a:t>Однако для добавления восклицательного знака в конец строки было бы ошибкой воспользоваться оператором:</a:t>
            </a:r>
          </a:p>
          <a:p>
            <a:pPr marL="0" indent="0">
              <a:buNone/>
            </a:pPr>
            <a:r>
              <a:rPr lang="ru-RU" dirty="0" err="1" smtClean="0"/>
              <a:t>message</a:t>
            </a:r>
            <a:r>
              <a:rPr lang="ru-RU" dirty="0" smtClean="0"/>
              <a:t>[</a:t>
            </a:r>
            <a:r>
              <a:rPr lang="ru-RU" dirty="0" err="1" smtClean="0"/>
              <a:t>length</a:t>
            </a:r>
            <a:r>
              <a:rPr lang="ru-RU" dirty="0" smtClean="0"/>
              <a:t>(</a:t>
            </a:r>
            <a:r>
              <a:rPr lang="ru-RU" dirty="0" err="1" smtClean="0"/>
              <a:t>message</a:t>
            </a:r>
            <a:r>
              <a:rPr lang="ru-RU" dirty="0" smtClean="0"/>
              <a:t>) + 1] := '!';</a:t>
            </a:r>
          </a:p>
          <a:p>
            <a:pPr marL="0" indent="0">
              <a:buNone/>
            </a:pPr>
            <a:r>
              <a:rPr lang="ru-RU" dirty="0" smtClean="0"/>
              <a:t>поскольку в этом случае длина строки не увеличивается автоматически. Здесь лучше всего было бы воспользоваться какой-либо из стандартных операций над строками, например функцией соединения строк:</a:t>
            </a:r>
          </a:p>
          <a:p>
            <a:pPr marL="0" indent="0">
              <a:buNone/>
            </a:pPr>
            <a:r>
              <a:rPr lang="ru-RU" dirty="0" err="1" smtClean="0"/>
              <a:t>message</a:t>
            </a:r>
            <a:r>
              <a:rPr lang="ru-RU" dirty="0" smtClean="0"/>
              <a:t> := </a:t>
            </a:r>
            <a:r>
              <a:rPr lang="ru-RU" dirty="0" err="1" smtClean="0"/>
              <a:t>concat</a:t>
            </a:r>
            <a:r>
              <a:rPr lang="ru-RU" dirty="0" smtClean="0"/>
              <a:t>(</a:t>
            </a:r>
            <a:r>
              <a:rPr lang="ru-RU" dirty="0" err="1" smtClean="0"/>
              <a:t>message</a:t>
            </a:r>
            <a:r>
              <a:rPr lang="ru-RU" dirty="0" smtClean="0"/>
              <a:t>, '!');</a:t>
            </a:r>
          </a:p>
          <a:p>
            <a:endParaRPr lang="ru-RU" dirty="0"/>
          </a:p>
        </p:txBody>
      </p:sp>
    </p:spTree>
    <p:extLst>
      <p:ext uri="{BB962C8B-B14F-4D97-AF65-F5344CB8AC3E}">
        <p14:creationId xmlns:p14="http://schemas.microsoft.com/office/powerpoint/2010/main" val="2831409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pPr marL="0" indent="0">
              <a:buNone/>
            </a:pPr>
            <a:r>
              <a:rPr lang="ru-RU" dirty="0" smtClean="0"/>
              <a:t>В действительности можно использовать и внутреннее представление строки в виде массива символов, только делать это надо чуть более аккуратно, явно увеличивая длину строки:</a:t>
            </a:r>
          </a:p>
          <a:p>
            <a:pPr marL="0" indent="0">
              <a:buNone/>
            </a:pPr>
            <a:r>
              <a:rPr lang="ru-RU" dirty="0" err="1" smtClean="0"/>
              <a:t>message</a:t>
            </a:r>
            <a:r>
              <a:rPr lang="ru-RU" dirty="0" smtClean="0"/>
              <a:t>[0]:= </a:t>
            </a:r>
            <a:r>
              <a:rPr lang="ru-RU" dirty="0" err="1" smtClean="0"/>
              <a:t>succ</a:t>
            </a:r>
            <a:r>
              <a:rPr lang="ru-RU" dirty="0" smtClean="0"/>
              <a:t>(</a:t>
            </a:r>
            <a:r>
              <a:rPr lang="ru-RU" dirty="0" err="1" smtClean="0"/>
              <a:t>message</a:t>
            </a:r>
            <a:r>
              <a:rPr lang="ru-RU" dirty="0" smtClean="0"/>
              <a:t>[0]);</a:t>
            </a:r>
          </a:p>
          <a:p>
            <a:pPr marL="0" indent="0">
              <a:buNone/>
            </a:pPr>
            <a:r>
              <a:rPr lang="ru-RU" dirty="0" err="1" smtClean="0"/>
              <a:t>message</a:t>
            </a:r>
            <a:r>
              <a:rPr lang="ru-RU" dirty="0" smtClean="0"/>
              <a:t>[</a:t>
            </a:r>
            <a:r>
              <a:rPr lang="ru-RU" dirty="0" err="1" smtClean="0"/>
              <a:t>length</a:t>
            </a:r>
            <a:r>
              <a:rPr lang="ru-RU" dirty="0" smtClean="0"/>
              <a:t>(</a:t>
            </a:r>
            <a:r>
              <a:rPr lang="ru-RU" dirty="0" err="1" smtClean="0"/>
              <a:t>message</a:t>
            </a:r>
            <a:r>
              <a:rPr lang="ru-RU" dirty="0" smtClean="0"/>
              <a:t>)]</a:t>
            </a:r>
          </a:p>
          <a:p>
            <a:pPr marL="0" indent="0">
              <a:buNone/>
            </a:pPr>
            <a:r>
              <a:rPr lang="ru-RU" dirty="0" smtClean="0"/>
              <a:t>Здесь функция </a:t>
            </a:r>
            <a:r>
              <a:rPr lang="ru-RU" dirty="0" err="1" smtClean="0"/>
              <a:t>succ</a:t>
            </a:r>
            <a:r>
              <a:rPr lang="ru-RU" dirty="0" smtClean="0"/>
              <a:t> использована для получения символа со следующим кодом, т. е. фактически для увеличения длины строки на единицу.</a:t>
            </a:r>
          </a:p>
          <a:p>
            <a:endParaRPr lang="ru-RU" dirty="0"/>
          </a:p>
        </p:txBody>
      </p:sp>
    </p:spTree>
    <p:extLst>
      <p:ext uri="{BB962C8B-B14F-4D97-AF65-F5344CB8AC3E}">
        <p14:creationId xmlns:p14="http://schemas.microsoft.com/office/powerpoint/2010/main" val="197634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728133"/>
            <a:ext cx="10515600" cy="5448830"/>
          </a:xfrm>
        </p:spPr>
        <p:txBody>
          <a:bodyPr>
            <a:normAutofit fontScale="92500" lnSpcReduction="20000"/>
          </a:bodyPr>
          <a:lstStyle/>
          <a:p>
            <a:r>
              <a:rPr lang="ru-RU" dirty="0" smtClean="0"/>
              <a:t>Другим стандартным способом представления строк является представление с символом-терминатором, как это принято, например, в языке С. В этом представлении длина строки не хранится, вместо этого в качестве конечного символа в строке используется специальный символ (в С — это символ с нулевым кодом). Этот способ тоже позволяет в массиве длины </a:t>
            </a:r>
            <a:r>
              <a:rPr lang="en-US" dirty="0" smtClean="0"/>
              <a:t>n</a:t>
            </a:r>
            <a:r>
              <a:rPr lang="ru-RU" dirty="0" smtClean="0"/>
              <a:t> хранить строки длиной от 0 до (</a:t>
            </a:r>
            <a:r>
              <a:rPr lang="en-US" dirty="0" smtClean="0"/>
              <a:t>n</a:t>
            </a:r>
            <a:r>
              <a:rPr lang="ru-RU" dirty="0" smtClean="0"/>
              <a:t>-1) символа. Он не позволяет быстро выдавать информацию о длине строки, операции с концом строки (например, добавление символа в конец строки) также выполняются достаточно долго (точнее, за время, пропорциональное длине строки). Однако такое представление имеет и ряд преимуществ, позволяя быстро "разрезать” строку на части вставкой внутрь нее нескольких дополнительных символов-терминаторов, рассматривать часть массива, содержащую последние символы строки, как самостоятельную строку и т. п. Кроме того, длина строки теперь ограничена только максимальной длиной массивов, хотя, конечно, чем длиннее строка, тем дольше будут выполняться операции с ней.</a:t>
            </a:r>
            <a:endParaRPr lang="ru-RU" dirty="0"/>
          </a:p>
        </p:txBody>
      </p:sp>
    </p:spTree>
    <p:extLst>
      <p:ext uri="{BB962C8B-B14F-4D97-AF65-F5344CB8AC3E}">
        <p14:creationId xmlns:p14="http://schemas.microsoft.com/office/powerpoint/2010/main" val="732691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26533"/>
            <a:ext cx="10515600" cy="5550430"/>
          </a:xfrm>
        </p:spPr>
        <p:txBody>
          <a:bodyPr>
            <a:normAutofit lnSpcReduction="10000"/>
          </a:bodyPr>
          <a:lstStyle/>
          <a:p>
            <a:pPr marL="0" indent="0">
              <a:buNone/>
            </a:pPr>
            <a:r>
              <a:rPr lang="ru-RU" dirty="0" smtClean="0"/>
              <a:t>В случае представления строки в виде массива с символом-терминатором можно работать со строкой не только как с абстрактным типом данных, используя специально определенные операции над строкой, но и просто как с массивом символов. Например, если строка в языке С задана с помощью следующего описания:</a:t>
            </a:r>
          </a:p>
          <a:p>
            <a:pPr marL="0" indent="0">
              <a:buNone/>
            </a:pPr>
            <a:r>
              <a:rPr lang="ru-RU" dirty="0" err="1" smtClean="0"/>
              <a:t>char</a:t>
            </a:r>
            <a:r>
              <a:rPr lang="ru-RU" dirty="0" smtClean="0"/>
              <a:t> * </a:t>
            </a:r>
            <a:r>
              <a:rPr lang="ru-RU" dirty="0" err="1" smtClean="0"/>
              <a:t>message</a:t>
            </a:r>
            <a:r>
              <a:rPr lang="ru-RU" dirty="0" smtClean="0"/>
              <a:t> = "</a:t>
            </a:r>
            <a:r>
              <a:rPr lang="ru-RU" dirty="0" err="1" smtClean="0"/>
              <a:t>Hello</a:t>
            </a:r>
            <a:r>
              <a:rPr lang="ru-RU" dirty="0" smtClean="0"/>
              <a:t>, </a:t>
            </a:r>
            <a:r>
              <a:rPr lang="ru-RU" dirty="0" err="1" smtClean="0"/>
              <a:t>world</a:t>
            </a:r>
            <a:r>
              <a:rPr lang="ru-RU" dirty="0" smtClean="0"/>
              <a:t>!";</a:t>
            </a:r>
          </a:p>
          <a:p>
            <a:pPr marL="0" indent="0">
              <a:buNone/>
            </a:pPr>
            <a:r>
              <a:rPr lang="ru-RU" dirty="0" smtClean="0"/>
              <a:t>то убрать последний символ из строки можно с помощью записи символа- терминатора на место восклицательного знака:</a:t>
            </a:r>
          </a:p>
          <a:p>
            <a:pPr marL="0" indent="0">
              <a:buNone/>
            </a:pPr>
            <a:r>
              <a:rPr lang="ru-RU" dirty="0" err="1" smtClean="0"/>
              <a:t>message</a:t>
            </a:r>
            <a:r>
              <a:rPr lang="ru-RU" dirty="0" smtClean="0"/>
              <a:t>[</a:t>
            </a:r>
            <a:r>
              <a:rPr lang="ru-RU" dirty="0" err="1" smtClean="0"/>
              <a:t>strlen</a:t>
            </a:r>
            <a:r>
              <a:rPr lang="ru-RU" dirty="0" smtClean="0"/>
              <a:t>(</a:t>
            </a:r>
            <a:r>
              <a:rPr lang="ru-RU" dirty="0" err="1" smtClean="0"/>
              <a:t>message</a:t>
            </a:r>
            <a:r>
              <a:rPr lang="ru-RU" dirty="0" smtClean="0"/>
              <a:t>) - 1] = '\0*;</a:t>
            </a:r>
          </a:p>
          <a:p>
            <a:pPr marL="0" indent="0">
              <a:buNone/>
            </a:pPr>
            <a:r>
              <a:rPr lang="ru-RU" dirty="0" smtClean="0"/>
              <a:t>В этом примере функция </a:t>
            </a:r>
            <a:r>
              <a:rPr lang="ru-RU" dirty="0" err="1" smtClean="0"/>
              <a:t>strlen</a:t>
            </a:r>
            <a:r>
              <a:rPr lang="ru-RU" dirty="0" smtClean="0"/>
              <a:t> использована для вычисления длины строки. Здесь, в отличие от представления с хранимой длиной, никакой дополнительной коррекции длины производить не надо.</a:t>
            </a:r>
          </a:p>
          <a:p>
            <a:endParaRPr lang="ru-RU" dirty="0"/>
          </a:p>
        </p:txBody>
      </p:sp>
    </p:spTree>
    <p:extLst>
      <p:ext uri="{BB962C8B-B14F-4D97-AF65-F5344CB8AC3E}">
        <p14:creationId xmlns:p14="http://schemas.microsoft.com/office/powerpoint/2010/main" val="2864314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pPr marL="0" indent="0">
              <a:buNone/>
            </a:pPr>
            <a:r>
              <a:rPr lang="ru-RU" dirty="0" smtClean="0"/>
              <a:t>Многие из недостатков описанных представлений строки можно устранить, если использовать для работы со строками специально определенный класс, предоставляющий удобные методы для работы со строками. Объекты этого класса могут содержать внутри себя строку в одном из описанных представлений. Если к тому же строка записывается не в массив фиксированной длины, а в динамический массив, то становится возможно работать даже с достаточно длинными строками, отводя необходимое количество памяти по мере необходимости.</a:t>
            </a:r>
            <a:endParaRPr lang="ru-RU" dirty="0"/>
          </a:p>
        </p:txBody>
      </p:sp>
    </p:spTree>
    <p:extLst>
      <p:ext uri="{BB962C8B-B14F-4D97-AF65-F5344CB8AC3E}">
        <p14:creationId xmlns:p14="http://schemas.microsoft.com/office/powerpoint/2010/main" val="345472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normAutofit lnSpcReduction="10000"/>
          </a:bodyPr>
          <a:lstStyle/>
          <a:p>
            <a:pPr marL="0" indent="0">
              <a:buNone/>
            </a:pPr>
            <a:r>
              <a:rPr lang="ru-RU" dirty="0" smtClean="0"/>
              <a:t>Именно так — в виде динамического массива — реализовано представление строк в большинстве стандартных пакетов классов для работы со строками: класс </a:t>
            </a:r>
            <a:r>
              <a:rPr lang="ru-RU" dirty="0" err="1" smtClean="0"/>
              <a:t>string</a:t>
            </a:r>
            <a:r>
              <a:rPr lang="ru-RU" dirty="0" smtClean="0"/>
              <a:t> библиотеки STL, класс </a:t>
            </a:r>
            <a:r>
              <a:rPr lang="ru-RU" dirty="0" err="1" smtClean="0"/>
              <a:t>cstring</a:t>
            </a:r>
            <a:r>
              <a:rPr lang="ru-RU" dirty="0" smtClean="0"/>
              <a:t> библиотеки MFC и многие другие.</a:t>
            </a:r>
          </a:p>
          <a:p>
            <a:pPr marL="0" indent="0">
              <a:buNone/>
            </a:pPr>
            <a:r>
              <a:rPr lang="ru-RU" dirty="0" smtClean="0"/>
              <a:t>Для большинства программ, в которых работа со строками не является основным содержанием, вполне достаточно одного из этих способов представления строк. Однако если основная задача программы состоит в сложной обработке длинных строк (глобальный анализ текста программы компилятором, статистическая обработка текста на естественном языке и т. п.), стандартных средств окажется недостаточно. Основная причина этого— низкая эффективность программ при обработке строк большой длины из-за необходимости частого обращения к системе распределения памяти даже при незначительном увеличении длины строки.</a:t>
            </a:r>
          </a:p>
          <a:p>
            <a:endParaRPr lang="ru-RU" dirty="0"/>
          </a:p>
        </p:txBody>
      </p:sp>
    </p:spTree>
    <p:extLst>
      <p:ext uri="{BB962C8B-B14F-4D97-AF65-F5344CB8AC3E}">
        <p14:creationId xmlns:p14="http://schemas.microsoft.com/office/powerpoint/2010/main" val="30396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592667"/>
            <a:ext cx="10515600" cy="5584296"/>
          </a:xfrm>
        </p:spPr>
        <p:txBody>
          <a:bodyPr>
            <a:normAutofit fontScale="92500" lnSpcReduction="10000"/>
          </a:bodyPr>
          <a:lstStyle/>
          <a:p>
            <a:pPr marL="0" indent="0">
              <a:buNone/>
            </a:pPr>
            <a:r>
              <a:rPr lang="ru-RU" dirty="0" smtClean="0"/>
              <a:t>Одним из наиболее простых способов решить эту проблему является списковое представление строк. В списках память отводится независимо под отдельные элементы списка, так что добавление новых символов в конец или середину строки уже не требует заказа памяти под целую строку.</a:t>
            </a:r>
          </a:p>
          <a:p>
            <a:pPr marL="0" indent="0">
              <a:buNone/>
            </a:pPr>
            <a:r>
              <a:rPr lang="ru-RU" dirty="0" smtClean="0"/>
              <a:t>Очевидно, что наиболее гибким, но в то же время и наиболее расточительным способом такого представления является список отдельных символов строки. Конечно, это несколько странный способ экономить память — отводить под каждый символ вместо одного-двух байтов целый объект, имеющий в своем составе помимо символа, по крайней мере, один указатель. Более экономным способом отведения памяти будет сосредоточение в одном элементе списка нескольких символов. Так или иначе, списковое представление окажется эффективным в случае сильно изменяющихся длинных строк. К сожалению, в случае списковой реализации мы лишаемся одного из самых главных преимуществ массивов — простоты доступа к элементам.</a:t>
            </a:r>
          </a:p>
          <a:p>
            <a:endParaRPr lang="ru-RU" dirty="0"/>
          </a:p>
        </p:txBody>
      </p:sp>
    </p:spTree>
    <p:extLst>
      <p:ext uri="{BB962C8B-B14F-4D97-AF65-F5344CB8AC3E}">
        <p14:creationId xmlns:p14="http://schemas.microsoft.com/office/powerpoint/2010/main" val="2015803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728133"/>
            <a:ext cx="10515600" cy="5448830"/>
          </a:xfrm>
        </p:spPr>
        <p:txBody>
          <a:bodyPr/>
          <a:lstStyle/>
          <a:p>
            <a:r>
              <a:rPr lang="ru-RU" dirty="0" smtClean="0"/>
              <a:t>На рисунке изображено представление строки в виде списка элементов, содержащих по 16 символов (не больше, но, может быть, меньше) каждый. Помимо самих символов в элементе списка содержится указатель на следующий элемент и количество символов, хранящихся в элементе списка. На рисунке приведено одно из возможных представлений строки «На берегу пустынных волн стоял он, дум великих </a:t>
            </a:r>
            <a:r>
              <a:rPr lang="ru-RU" dirty="0" err="1" smtClean="0"/>
              <a:t>полн</a:t>
            </a:r>
            <a:r>
              <a:rPr lang="ru-RU" dirty="0" smtClean="0"/>
              <a:t>».</a:t>
            </a:r>
            <a:endParaRPr lang="ru-RU" dirty="0"/>
          </a:p>
        </p:txBody>
      </p:sp>
      <p:pic>
        <p:nvPicPr>
          <p:cNvPr id="4" name="Рисунок 3"/>
          <p:cNvPicPr>
            <a:picLocks noChangeAspect="1"/>
          </p:cNvPicPr>
          <p:nvPr/>
        </p:nvPicPr>
        <p:blipFill>
          <a:blip r:embed="rId2"/>
          <a:stretch>
            <a:fillRect/>
          </a:stretch>
        </p:blipFill>
        <p:spPr>
          <a:xfrm>
            <a:off x="999067" y="4351867"/>
            <a:ext cx="10599888" cy="1614552"/>
          </a:xfrm>
          <a:prstGeom prst="rect">
            <a:avLst/>
          </a:prstGeom>
        </p:spPr>
      </p:pic>
    </p:spTree>
    <p:extLst>
      <p:ext uri="{BB962C8B-B14F-4D97-AF65-F5344CB8AC3E}">
        <p14:creationId xmlns:p14="http://schemas.microsoft.com/office/powerpoint/2010/main" val="3845370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fontScale="77500" lnSpcReduction="20000"/>
          </a:bodyPr>
          <a:lstStyle/>
          <a:p>
            <a:r>
              <a:rPr lang="ru-RU" dirty="0" smtClean="0"/>
              <a:t>В виртуальной аудитории приведена реализация строки в этом представлении. В состав реализации включены следующие операции:</a:t>
            </a:r>
          </a:p>
          <a:p>
            <a:r>
              <a:rPr lang="ru-RU" dirty="0" smtClean="0"/>
              <a:t>□	</a:t>
            </a:r>
            <a:r>
              <a:rPr lang="ru-RU" dirty="0" err="1" smtClean="0"/>
              <a:t>operator</a:t>
            </a:r>
            <a:r>
              <a:rPr lang="ru-RU" dirty="0" smtClean="0"/>
              <a:t> [] (</a:t>
            </a:r>
            <a:r>
              <a:rPr lang="ru-RU" dirty="0" err="1" smtClean="0"/>
              <a:t>index</a:t>
            </a:r>
            <a:r>
              <a:rPr lang="ru-RU" dirty="0" smtClean="0"/>
              <a:t>) —доступ к символу строки по заданному индексу;</a:t>
            </a:r>
          </a:p>
          <a:p>
            <a:r>
              <a:rPr lang="ru-RU" dirty="0" smtClean="0"/>
              <a:t>□	</a:t>
            </a:r>
            <a:r>
              <a:rPr lang="ru-RU" dirty="0" err="1" smtClean="0"/>
              <a:t>operator</a:t>
            </a:r>
            <a:r>
              <a:rPr lang="ru-RU" dirty="0" smtClean="0"/>
              <a:t> = (</a:t>
            </a:r>
            <a:r>
              <a:rPr lang="ru-RU" dirty="0" err="1" smtClean="0"/>
              <a:t>strSource</a:t>
            </a:r>
            <a:r>
              <a:rPr lang="ru-RU" dirty="0" smtClean="0"/>
              <a:t>) —присваивание строк;</a:t>
            </a:r>
          </a:p>
          <a:p>
            <a:r>
              <a:rPr lang="ru-RU" dirty="0" smtClean="0"/>
              <a:t>□	</a:t>
            </a:r>
            <a:r>
              <a:rPr lang="ru-RU" dirty="0" err="1" smtClean="0"/>
              <a:t>substr</a:t>
            </a:r>
            <a:r>
              <a:rPr lang="ru-RU" dirty="0" smtClean="0"/>
              <a:t> (</a:t>
            </a:r>
            <a:r>
              <a:rPr lang="ru-RU" dirty="0" err="1" smtClean="0"/>
              <a:t>start</a:t>
            </a:r>
            <a:r>
              <a:rPr lang="ru-RU" dirty="0" smtClean="0"/>
              <a:t>, </a:t>
            </a:r>
            <a:r>
              <a:rPr lang="ru-RU" dirty="0" err="1" smtClean="0"/>
              <a:t>end</a:t>
            </a:r>
            <a:r>
              <a:rPr lang="ru-RU" dirty="0" smtClean="0"/>
              <a:t>)—взятие подстроки;</a:t>
            </a:r>
          </a:p>
          <a:p>
            <a:r>
              <a:rPr lang="ru-RU" dirty="0" smtClean="0"/>
              <a:t>□	</a:t>
            </a:r>
            <a:r>
              <a:rPr lang="ru-RU" dirty="0" err="1" smtClean="0"/>
              <a:t>length</a:t>
            </a:r>
            <a:r>
              <a:rPr lang="ru-RU" dirty="0" smtClean="0"/>
              <a:t> () — длина строки;</a:t>
            </a:r>
          </a:p>
          <a:p>
            <a:r>
              <a:rPr lang="ru-RU" dirty="0" smtClean="0"/>
              <a:t>□	</a:t>
            </a:r>
            <a:r>
              <a:rPr lang="ru-RU" dirty="0" err="1" smtClean="0"/>
              <a:t>operator</a:t>
            </a:r>
            <a:r>
              <a:rPr lang="ru-RU" dirty="0" smtClean="0"/>
              <a:t> += (</a:t>
            </a:r>
            <a:r>
              <a:rPr lang="ru-RU" dirty="0" err="1" smtClean="0"/>
              <a:t>symbol</a:t>
            </a:r>
            <a:r>
              <a:rPr lang="ru-RU" dirty="0" smtClean="0"/>
              <a:t>) — добавление символа в конец строки;</a:t>
            </a:r>
          </a:p>
          <a:p>
            <a:r>
              <a:rPr lang="ru-RU" dirty="0" smtClean="0"/>
              <a:t>□	</a:t>
            </a:r>
            <a:r>
              <a:rPr lang="ru-RU" dirty="0" err="1" smtClean="0"/>
              <a:t>operator</a:t>
            </a:r>
            <a:r>
              <a:rPr lang="ru-RU" dirty="0" smtClean="0"/>
              <a:t> += (</a:t>
            </a:r>
            <a:r>
              <a:rPr lang="ru-RU" dirty="0" err="1" smtClean="0"/>
              <a:t>string</a:t>
            </a:r>
            <a:r>
              <a:rPr lang="ru-RU" dirty="0" smtClean="0"/>
              <a:t>) —добавление строки в конец исходной строки;</a:t>
            </a:r>
          </a:p>
          <a:p>
            <a:r>
              <a:rPr lang="ru-RU" dirty="0" smtClean="0"/>
              <a:t>□	</a:t>
            </a:r>
            <a:r>
              <a:rPr lang="ru-RU" dirty="0" err="1" smtClean="0"/>
              <a:t>insert</a:t>
            </a:r>
            <a:r>
              <a:rPr lang="ru-RU" dirty="0" smtClean="0"/>
              <a:t> (</a:t>
            </a:r>
            <a:r>
              <a:rPr lang="ru-RU" dirty="0" err="1" smtClean="0"/>
              <a:t>index</a:t>
            </a:r>
            <a:r>
              <a:rPr lang="ru-RU" dirty="0" smtClean="0"/>
              <a:t>, </a:t>
            </a:r>
            <a:r>
              <a:rPr lang="ru-RU" dirty="0" err="1" smtClean="0"/>
              <a:t>string</a:t>
            </a:r>
            <a:r>
              <a:rPr lang="ru-RU" dirty="0" smtClean="0"/>
              <a:t>)—вставка строки в середину исходной строки.</a:t>
            </a:r>
          </a:p>
          <a:p>
            <a:r>
              <a:rPr lang="ru-RU" dirty="0" smtClean="0"/>
              <a:t>Конечно, этого недостаточно. Необходимо, по крайней мере, определить операции ввода и вывода строки в последовательный поток, расширить семантику представленных операций (например, добавить операции вставки символа, удаления подстроки и т. п.), более тщательно определить номенклатуру исключительных ситуаций и т. д. Однако приведенного примера достаточно, чтобы пояснить основное содержание операций над строкой в описанном представлении, так что читатель может самостоятельно расширить или изменить определение класса, приспособив его для своих собственных потребностей.</a:t>
            </a:r>
          </a:p>
          <a:p>
            <a:endParaRPr lang="ru-RU" dirty="0"/>
          </a:p>
        </p:txBody>
      </p:sp>
    </p:spTree>
    <p:extLst>
      <p:ext uri="{BB962C8B-B14F-4D97-AF65-F5344CB8AC3E}">
        <p14:creationId xmlns:p14="http://schemas.microsoft.com/office/powerpoint/2010/main" val="635011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1542"/>
          </a:xfrm>
        </p:spPr>
        <p:txBody>
          <a:bodyPr>
            <a:normAutofit fontScale="90000"/>
          </a:bodyPr>
          <a:lstStyle/>
          <a:p>
            <a:pPr algn="ctr"/>
            <a:r>
              <a:rPr lang="ru-RU" dirty="0" smtClean="0"/>
              <a:t>Хеширование и поиск в хеш-таблицах</a:t>
            </a:r>
            <a:endParaRPr lang="ru-RU" dirty="0"/>
          </a:p>
        </p:txBody>
      </p:sp>
      <p:sp>
        <p:nvSpPr>
          <p:cNvPr id="3" name="Объект 2"/>
          <p:cNvSpPr>
            <a:spLocks noGrp="1"/>
          </p:cNvSpPr>
          <p:nvPr>
            <p:ph idx="1"/>
          </p:nvPr>
        </p:nvSpPr>
        <p:spPr>
          <a:xfrm>
            <a:off x="838200" y="846668"/>
            <a:ext cx="10515600" cy="5330295"/>
          </a:xfrm>
        </p:spPr>
        <p:txBody>
          <a:bodyPr/>
          <a:lstStyle/>
          <a:p>
            <a:pPr marL="0" indent="0">
              <a:buNone/>
            </a:pPr>
            <a:r>
              <a:rPr lang="ru-RU" dirty="0" smtClean="0"/>
              <a:t>В предыдущем разделе речь шла о представлении строк в случае, когда требуется работать с длинными строками и их фрагментами. Довольно часто встречаются также ситуации, когда обработке подлежат много маленьких строк — слов, которые тоже надо сохранять в некоторой единой структуре — словаре. Сами слова не требуют для своего представления сложной структуры: для их представления вполне достаточно стандартных способов описания строк. Однако для словаря необходимо выбрать такое представление, которое бы обеспечило максимальную эффективность выполнения основной операции над словарем — поиска слова в словаре.</a:t>
            </a:r>
            <a:endParaRPr lang="ru-RU" dirty="0"/>
          </a:p>
        </p:txBody>
      </p:sp>
    </p:spTree>
    <p:extLst>
      <p:ext uri="{BB962C8B-B14F-4D97-AF65-F5344CB8AC3E}">
        <p14:creationId xmlns:p14="http://schemas.microsoft.com/office/powerpoint/2010/main" val="1064445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normAutofit/>
          </a:bodyPr>
          <a:lstStyle/>
          <a:p>
            <a:r>
              <a:rPr lang="ru-RU" dirty="0" smtClean="0"/>
              <a:t>Самым простым представлением для словаря будет, конечно, массив слов. Для обеспечения эффективности поиска можно обеспечить упорядоченность элементов этого массива, тогда поиск слов можно производить с помощью алгоритма двоичного поиска, который обеспечивает нахождение нужного слова среди множества из п слов за количество операций, пропорциональное log</a:t>
            </a:r>
            <a:r>
              <a:rPr lang="ru-RU" baseline="-25000" dirty="0" smtClean="0"/>
              <a:t>2</a:t>
            </a:r>
            <a:r>
              <a:rPr lang="en-US" dirty="0" smtClean="0"/>
              <a:t>n</a:t>
            </a:r>
            <a:r>
              <a:rPr lang="ru-RU" dirty="0" smtClean="0"/>
              <a:t>. К сожалению, эффективность работы со словарем, организованным таким образом, резко снижается, когда требуется добавлять в него новые слова или удалять имеющиеся. Каждая вставка или удаление слова требуют сдвига в среднем около половины всех имеющихся в массиве слов. Кроме того, при вставке слов возникает уже знакомая нам проблема отведения новой памяти, если первоначально отведенной под словарь памяти не хватает для размещения новых элементов.</a:t>
            </a:r>
            <a:endParaRPr lang="ru-RU" dirty="0"/>
          </a:p>
        </p:txBody>
      </p:sp>
    </p:spTree>
    <p:extLst>
      <p:ext uri="{BB962C8B-B14F-4D97-AF65-F5344CB8AC3E}">
        <p14:creationId xmlns:p14="http://schemas.microsoft.com/office/powerpoint/2010/main" val="2122245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a:p>
        </p:txBody>
      </p:sp>
      <p:sp>
        <p:nvSpPr>
          <p:cNvPr id="3" name="Объект 2"/>
          <p:cNvSpPr>
            <a:spLocks noGrp="1"/>
          </p:cNvSpPr>
          <p:nvPr>
            <p:ph idx="1"/>
          </p:nvPr>
        </p:nvSpPr>
        <p:spPr>
          <a:xfrm>
            <a:off x="838200" y="592667"/>
            <a:ext cx="10515600" cy="5584296"/>
          </a:xfrm>
        </p:spPr>
        <p:txBody>
          <a:bodyPr>
            <a:normAutofit fontScale="92500" lnSpcReduction="10000"/>
          </a:bodyPr>
          <a:lstStyle/>
          <a:p>
            <a:pPr marL="0" indent="0">
              <a:buNone/>
            </a:pPr>
            <a:r>
              <a:rPr lang="ru-RU" dirty="0" smtClean="0"/>
              <a:t>Одним из способов решения этой проблемы является использование так называемой функции расстановки или хеширования. Слово хеширование происходит от английского </a:t>
            </a:r>
            <a:r>
              <a:rPr lang="ru-RU" dirty="0" err="1" smtClean="0"/>
              <a:t>hash</a:t>
            </a:r>
            <a:r>
              <a:rPr lang="ru-RU" dirty="0" smtClean="0"/>
              <a:t>, означающего "крошить", "резать на кусочки", и отражает характер работы этой функции.</a:t>
            </a:r>
          </a:p>
          <a:p>
            <a:pPr marL="0" indent="0">
              <a:buNone/>
            </a:pPr>
            <a:r>
              <a:rPr lang="ru-RU" dirty="0" smtClean="0"/>
              <a:t>Основная идея применения функции расстановки состоит в следующем. Словарь будем по-прежнему представлять в виде массива слов, но помещать слова в него будем не в соответствии с алфавитным порядком, а в соответствии со значениями некоторой простой функции, вычисленной над словом. Такая функция — функция расстановки, — получая в качестве аргумента некоторое слово, выдает в качестве результата некоторое целое число — индекс в словаре, под которым следует хранить это слово. Если каждому слову будет соответствовать свое значение функции расстановки, то поиск в словаре становится ненужным. Вместо поиска осуществляется вычисление значения функции расстановки, после чего слово находится сразу же по вычисленному индексу.</a:t>
            </a:r>
          </a:p>
          <a:p>
            <a:endParaRPr lang="ru-RU" dirty="0"/>
          </a:p>
        </p:txBody>
      </p:sp>
    </p:spTree>
    <p:extLst>
      <p:ext uri="{BB962C8B-B14F-4D97-AF65-F5344CB8AC3E}">
        <p14:creationId xmlns:p14="http://schemas.microsoft.com/office/powerpoint/2010/main" val="2464562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lstStyle/>
          <a:p>
            <a:pPr marL="0" indent="0">
              <a:buNone/>
            </a:pPr>
            <a:r>
              <a:rPr lang="ru-RU" dirty="0" smtClean="0"/>
              <a:t>К сожалению, на практике оказывается невозможным определить функцию расстановки так, чтобы каждому слову соответствовало свое уникальное значение индекса. Это приводит к тому, что два или более слов получают одно и то же значение функции расстановки. Говорят, что в этом случае происходит конфликт </a:t>
            </a:r>
            <a:r>
              <a:rPr lang="ru-RU" dirty="0" err="1" smtClean="0"/>
              <a:t>хеш</a:t>
            </a:r>
            <a:r>
              <a:rPr lang="ru-RU" dirty="0" smtClean="0"/>
              <a:t>-индексов. Один из самых простых способов разрешения этого конфликта состоит в том, чтобы помещать слово, вызвавшее конфликт в один из соседних элементов массива. Тогда поиск и вставка новых слов будет производиться хотя и не за один шаг, но все же достаточно быстро.</a:t>
            </a:r>
            <a:endParaRPr lang="ru-RU" dirty="0"/>
          </a:p>
        </p:txBody>
      </p:sp>
    </p:spTree>
    <p:extLst>
      <p:ext uri="{BB962C8B-B14F-4D97-AF65-F5344CB8AC3E}">
        <p14:creationId xmlns:p14="http://schemas.microsoft.com/office/powerpoint/2010/main" val="291059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lstStyle/>
          <a:p>
            <a:pPr marL="0" indent="0">
              <a:buNone/>
            </a:pPr>
            <a:r>
              <a:rPr lang="ru-RU" dirty="0" smtClean="0"/>
              <a:t>Естественным требованием для функции расстановки будет требование простоты ее вычисления. Но это далеко не единственное, что требуется от хорошей функции расстановки. Прежде всего, надо обеспечить равномерное распределение вычисленных индексов слов в словаре. Например, для обработки слов русского языка функция, выдающая по заданному слову номер его первой буквы в алфавите — это не очень удачный способ определения функции расстановки. Во-первых, слова русского языка далеко не равномерно распределяются по первым буквам. Некоторые буквы вообще не могут быть первыми в слове, другие, как, например, "С", наоборот, очень часто бывают первыми буквами. </a:t>
            </a:r>
            <a:endParaRPr lang="ru-RU" dirty="0"/>
          </a:p>
        </p:txBody>
      </p:sp>
    </p:spTree>
    <p:extLst>
      <p:ext uri="{BB962C8B-B14F-4D97-AF65-F5344CB8AC3E}">
        <p14:creationId xmlns:p14="http://schemas.microsoft.com/office/powerpoint/2010/main" val="973570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lstStyle/>
          <a:p>
            <a:pPr marL="0" indent="0">
              <a:buNone/>
            </a:pPr>
            <a:r>
              <a:rPr lang="ru-RU" dirty="0" smtClean="0"/>
              <a:t>Во-вторых, к этой неравномерности обычно добавляется еще и упорядоченность, присущая алгоритмам обработки текстов. Например, при записи некоторого словаря довольно естественной будет ситуация, при которой исходный лоток слов уже как-то упорядочен. В такой ситуации лучше всего было бы, чтобы даже незначительно отличающиеся друг от друга слова имели бы существенно различные значения функции расстановки. Для этого, по крайней мере, нужно, чтобы значение функции расстановки зависело не от одной или нескольких символов слова, а от всех.</a:t>
            </a:r>
            <a:endParaRPr lang="ru-RU" dirty="0"/>
          </a:p>
        </p:txBody>
      </p:sp>
    </p:spTree>
    <p:extLst>
      <p:ext uri="{BB962C8B-B14F-4D97-AF65-F5344CB8AC3E}">
        <p14:creationId xmlns:p14="http://schemas.microsoft.com/office/powerpoint/2010/main" val="4139725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pPr marL="0" indent="0">
              <a:buNone/>
            </a:pPr>
            <a:r>
              <a:rPr lang="ru-RU" dirty="0" smtClean="0"/>
              <a:t>Пусть функция </a:t>
            </a:r>
            <a:r>
              <a:rPr lang="ru-RU" dirty="0" err="1" smtClean="0"/>
              <a:t>code</a:t>
            </a:r>
            <a:r>
              <a:rPr lang="ru-RU" dirty="0" smtClean="0"/>
              <a:t> (с) по заданной букве выдает ее номер в латинском алфавите (если символ не является буквой латинского алфавита, то будем считать, что функция </a:t>
            </a:r>
            <a:r>
              <a:rPr lang="ru-RU" dirty="0" err="1" smtClean="0"/>
              <a:t>code</a:t>
            </a:r>
            <a:r>
              <a:rPr lang="ru-RU" dirty="0" smtClean="0"/>
              <a:t> возвращает значение 0). Вот как, например, может выглядеть эта функция на языке C++: </a:t>
            </a:r>
            <a:endParaRPr lang="en-US" dirty="0" smtClean="0"/>
          </a:p>
          <a:p>
            <a:pPr marL="0" indent="0">
              <a:buNone/>
            </a:pPr>
            <a:r>
              <a:rPr lang="ru-RU" dirty="0" err="1" smtClean="0"/>
              <a:t>int</a:t>
            </a:r>
            <a:r>
              <a:rPr lang="ru-RU" dirty="0" smtClean="0"/>
              <a:t> </a:t>
            </a:r>
            <a:r>
              <a:rPr lang="ru-RU" dirty="0" err="1" smtClean="0"/>
              <a:t>code</a:t>
            </a:r>
            <a:r>
              <a:rPr lang="ru-RU" dirty="0" smtClean="0"/>
              <a:t>(</a:t>
            </a:r>
            <a:r>
              <a:rPr lang="ru-RU" dirty="0" err="1" smtClean="0"/>
              <a:t>char</a:t>
            </a:r>
            <a:r>
              <a:rPr lang="ru-RU" dirty="0" smtClean="0"/>
              <a:t> с) {</a:t>
            </a:r>
          </a:p>
          <a:p>
            <a:pPr marL="0" indent="0">
              <a:buNone/>
            </a:pPr>
            <a:r>
              <a:rPr lang="ru-RU" dirty="0" err="1" smtClean="0"/>
              <a:t>return</a:t>
            </a:r>
            <a:r>
              <a:rPr lang="ru-RU" dirty="0" smtClean="0"/>
              <a:t> </a:t>
            </a:r>
            <a:r>
              <a:rPr lang="ru-RU" dirty="0" err="1" smtClean="0"/>
              <a:t>strchr</a:t>
            </a:r>
            <a:r>
              <a:rPr lang="ru-RU" dirty="0" smtClean="0"/>
              <a:t>("</a:t>
            </a:r>
            <a:r>
              <a:rPr lang="ru-RU" dirty="0" err="1" smtClean="0"/>
              <a:t>abcdefghijklmnopqrstuvwxyz</a:t>
            </a:r>
            <a:r>
              <a:rPr lang="ru-RU" dirty="0" smtClean="0"/>
              <a:t>", c) + 1;</a:t>
            </a:r>
          </a:p>
          <a:p>
            <a:pPr marL="0" indent="0">
              <a:buNone/>
            </a:pPr>
            <a:r>
              <a:rPr lang="ru-RU" dirty="0" smtClean="0"/>
              <a:t>}</a:t>
            </a:r>
          </a:p>
          <a:p>
            <a:pPr marL="0" indent="0">
              <a:buNone/>
            </a:pPr>
            <a:r>
              <a:rPr lang="ru-RU" dirty="0" smtClean="0"/>
              <a:t>На самом деле, на практике обычно просто используют внутренний код каждого символа, так что фактически в использовании функции </a:t>
            </a:r>
            <a:r>
              <a:rPr lang="ru-RU" dirty="0" err="1" smtClean="0"/>
              <a:t>code</a:t>
            </a:r>
            <a:r>
              <a:rPr lang="ru-RU" dirty="0" smtClean="0"/>
              <a:t> нет необходимости.</a:t>
            </a:r>
          </a:p>
          <a:p>
            <a:endParaRPr lang="ru-RU" dirty="0"/>
          </a:p>
        </p:txBody>
      </p:sp>
    </p:spTree>
    <p:extLst>
      <p:ext uri="{BB962C8B-B14F-4D97-AF65-F5344CB8AC3E}">
        <p14:creationId xmlns:p14="http://schemas.microsoft.com/office/powerpoint/2010/main" val="2815026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5142"/>
          </a:xfrm>
        </p:spPr>
        <p:txBody>
          <a:bodyPr>
            <a:normAutofit fontScale="90000"/>
          </a:bodyPr>
          <a:lstStyle/>
          <a:p>
            <a:endParaRPr lang="ru-RU" dirty="0"/>
          </a:p>
        </p:txBody>
      </p:sp>
      <p:sp>
        <p:nvSpPr>
          <p:cNvPr id="3" name="Объект 2"/>
          <p:cNvSpPr>
            <a:spLocks noGrp="1"/>
          </p:cNvSpPr>
          <p:nvPr>
            <p:ph idx="1"/>
          </p:nvPr>
        </p:nvSpPr>
        <p:spPr>
          <a:xfrm>
            <a:off x="838200" y="575733"/>
            <a:ext cx="10515600" cy="5601230"/>
          </a:xfrm>
        </p:spPr>
        <p:txBody>
          <a:bodyPr>
            <a:normAutofit lnSpcReduction="10000"/>
          </a:bodyPr>
          <a:lstStyle/>
          <a:p>
            <a:pPr marL="0" indent="0">
              <a:buNone/>
            </a:pPr>
            <a:r>
              <a:rPr lang="ru-RU" dirty="0" smtClean="0"/>
              <a:t>Теперь можно использовать эту функцию как базовую для определения функции расстановки. Прежде всего, обеспечим зависимость значения функции расстановки от всех символов слова. Для этого сложим коды всех букв. Дополнительно, для того чтобы позиция буквы в слове также играла некоторую роль, будем добавлять к коду каждой буквы номер ее позиции. Далее решим, словарь какого размера нам потребуется. В конечном итоге значение функции хеширования должно получиться достаточно равномерно распределенным на множестве всех обрабатываемых слов, и попадать в диапазон [</a:t>
            </a:r>
            <a:r>
              <a:rPr lang="en-US" dirty="0" smtClean="0"/>
              <a:t>0</a:t>
            </a:r>
            <a:r>
              <a:rPr lang="ru-RU" dirty="0" smtClean="0"/>
              <a:t>, </a:t>
            </a:r>
            <a:r>
              <a:rPr lang="en-US" dirty="0"/>
              <a:t>n</a:t>
            </a:r>
            <a:r>
              <a:rPr lang="ru-RU" dirty="0" smtClean="0"/>
              <a:t>-1], где </a:t>
            </a:r>
            <a:r>
              <a:rPr lang="en-US" dirty="0" smtClean="0"/>
              <a:t>n</a:t>
            </a:r>
            <a:r>
              <a:rPr lang="ru-RU" dirty="0" smtClean="0"/>
              <a:t> — размер словаря. Достаточно равномерное распределение получается, если вычислять индекс по формуле (Р * Х+ Q) % </a:t>
            </a:r>
            <a:r>
              <a:rPr lang="en-US" dirty="0" smtClean="0"/>
              <a:t>n</a:t>
            </a:r>
            <a:r>
              <a:rPr lang="ru-RU" dirty="0" smtClean="0"/>
              <a:t>, где числа Р и Q — это некоторые простые числа, по порядку близкие к </a:t>
            </a:r>
            <a:r>
              <a:rPr lang="en-US" dirty="0" smtClean="0"/>
              <a:t>n</a:t>
            </a:r>
            <a:r>
              <a:rPr lang="ru-RU" dirty="0" smtClean="0"/>
              <a:t>, X— вычисленная сумма кодов букв слова, а символ % задает операцию вычисления остатка от целочисленного деления. </a:t>
            </a:r>
            <a:endParaRPr lang="ru-RU" dirty="0"/>
          </a:p>
        </p:txBody>
      </p:sp>
    </p:spTree>
    <p:extLst>
      <p:ext uri="{BB962C8B-B14F-4D97-AF65-F5344CB8AC3E}">
        <p14:creationId xmlns:p14="http://schemas.microsoft.com/office/powerpoint/2010/main" val="3971484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lstStyle/>
          <a:p>
            <a:pPr marL="0" indent="0">
              <a:buNone/>
            </a:pPr>
            <a:r>
              <a:rPr lang="ru-RU" dirty="0" smtClean="0"/>
              <a:t>Если, например, считать, что словаря в 1000 слов будет достаточно для наших целей, то можно выбрать для Р и Q значения 557 и 811, и тогда функция расстановки примет следующий вид:</a:t>
            </a:r>
          </a:p>
          <a:p>
            <a:pPr marL="0" indent="0">
              <a:buNone/>
            </a:pPr>
            <a:r>
              <a:rPr lang="ru-RU" dirty="0" err="1" smtClean="0"/>
              <a:t>int</a:t>
            </a:r>
            <a:r>
              <a:rPr lang="ru-RU" dirty="0" smtClean="0"/>
              <a:t> </a:t>
            </a:r>
            <a:r>
              <a:rPr lang="ru-RU" dirty="0" err="1" smtClean="0"/>
              <a:t>hash</a:t>
            </a:r>
            <a:r>
              <a:rPr lang="ru-RU" dirty="0" smtClean="0"/>
              <a:t>(</a:t>
            </a:r>
            <a:r>
              <a:rPr lang="ru-RU" dirty="0" err="1" smtClean="0"/>
              <a:t>const</a:t>
            </a:r>
            <a:r>
              <a:rPr lang="ru-RU" dirty="0" smtClean="0"/>
              <a:t> </a:t>
            </a:r>
            <a:r>
              <a:rPr lang="ru-RU" dirty="0" err="1" smtClean="0"/>
              <a:t>string</a:t>
            </a:r>
            <a:r>
              <a:rPr lang="ru-RU" dirty="0" smtClean="0"/>
              <a:t> &amp; </a:t>
            </a:r>
            <a:r>
              <a:rPr lang="ru-RU" dirty="0" err="1" smtClean="0"/>
              <a:t>str</a:t>
            </a:r>
            <a:r>
              <a:rPr lang="ru-RU" dirty="0" smtClean="0"/>
              <a:t>) { </a:t>
            </a:r>
            <a:endParaRPr lang="en-US" dirty="0" smtClean="0"/>
          </a:p>
          <a:p>
            <a:pPr marL="0" indent="0">
              <a:buNone/>
            </a:pPr>
            <a:r>
              <a:rPr lang="en-US" dirty="0"/>
              <a:t> </a:t>
            </a:r>
            <a:r>
              <a:rPr lang="en-US" dirty="0" smtClean="0"/>
              <a:t>   </a:t>
            </a:r>
            <a:r>
              <a:rPr lang="ru-RU" dirty="0" err="1" smtClean="0"/>
              <a:t>int</a:t>
            </a:r>
            <a:r>
              <a:rPr lang="ru-RU" dirty="0" smtClean="0"/>
              <a:t> </a:t>
            </a:r>
            <a:r>
              <a:rPr lang="ru-RU" dirty="0" err="1" smtClean="0"/>
              <a:t>sum</a:t>
            </a:r>
            <a:r>
              <a:rPr lang="ru-RU" dirty="0" smtClean="0"/>
              <a:t> = 0;</a:t>
            </a:r>
          </a:p>
          <a:p>
            <a:pPr marL="0" indent="0">
              <a:buNone/>
            </a:pPr>
            <a:r>
              <a:rPr lang="en-US" dirty="0" smtClean="0"/>
              <a:t>    </a:t>
            </a:r>
            <a:r>
              <a:rPr lang="ru-RU" dirty="0" err="1" smtClean="0"/>
              <a:t>for</a:t>
            </a:r>
            <a:r>
              <a:rPr lang="ru-RU" dirty="0" smtClean="0"/>
              <a:t> (</a:t>
            </a:r>
            <a:r>
              <a:rPr lang="ru-RU" dirty="0" err="1" smtClean="0"/>
              <a:t>int</a:t>
            </a:r>
            <a:r>
              <a:rPr lang="ru-RU" dirty="0" smtClean="0"/>
              <a:t> i = 0; i &lt; </a:t>
            </a:r>
            <a:r>
              <a:rPr lang="ru-RU" dirty="0" err="1" smtClean="0"/>
              <a:t>str.length</a:t>
            </a:r>
            <a:r>
              <a:rPr lang="ru-RU" dirty="0" smtClean="0"/>
              <a:t>(); i++) { </a:t>
            </a:r>
            <a:r>
              <a:rPr lang="en-US" dirty="0" smtClean="0"/>
              <a:t> </a:t>
            </a:r>
          </a:p>
          <a:p>
            <a:pPr marL="0" indent="0">
              <a:buNone/>
            </a:pPr>
            <a:r>
              <a:rPr lang="en-US" dirty="0"/>
              <a:t> </a:t>
            </a:r>
            <a:r>
              <a:rPr lang="en-US" dirty="0" smtClean="0"/>
              <a:t>       </a:t>
            </a:r>
            <a:r>
              <a:rPr lang="ru-RU" dirty="0" err="1" smtClean="0"/>
              <a:t>sum</a:t>
            </a:r>
            <a:r>
              <a:rPr lang="ru-RU" dirty="0" smtClean="0"/>
              <a:t> += </a:t>
            </a:r>
            <a:r>
              <a:rPr lang="ru-RU" dirty="0" err="1" smtClean="0"/>
              <a:t>code</a:t>
            </a:r>
            <a:r>
              <a:rPr lang="ru-RU" dirty="0" smtClean="0"/>
              <a:t>(</a:t>
            </a:r>
            <a:r>
              <a:rPr lang="ru-RU" dirty="0" err="1" smtClean="0"/>
              <a:t>str</a:t>
            </a:r>
            <a:r>
              <a:rPr lang="ru-RU" dirty="0" smtClean="0"/>
              <a:t>[i]) + i;</a:t>
            </a:r>
          </a:p>
          <a:p>
            <a:pPr marL="0" indent="0">
              <a:buNone/>
            </a:pPr>
            <a:r>
              <a:rPr lang="en-US" dirty="0" smtClean="0"/>
              <a:t>    </a:t>
            </a:r>
            <a:r>
              <a:rPr lang="ru-RU" dirty="0" smtClean="0"/>
              <a:t>}</a:t>
            </a:r>
          </a:p>
          <a:p>
            <a:pPr marL="0" indent="0">
              <a:buNone/>
            </a:pPr>
            <a:r>
              <a:rPr lang="en-US" dirty="0" smtClean="0"/>
              <a:t>     </a:t>
            </a:r>
            <a:r>
              <a:rPr lang="ru-RU" dirty="0" err="1" smtClean="0"/>
              <a:t>return</a:t>
            </a:r>
            <a:r>
              <a:rPr lang="ru-RU" dirty="0" smtClean="0"/>
              <a:t> (557 * </a:t>
            </a:r>
            <a:r>
              <a:rPr lang="ru-RU" dirty="0" err="1" smtClean="0"/>
              <a:t>sum</a:t>
            </a:r>
            <a:r>
              <a:rPr lang="ru-RU" dirty="0" smtClean="0"/>
              <a:t> + 811) % 1000;</a:t>
            </a:r>
          </a:p>
          <a:p>
            <a:pPr marL="0" indent="0">
              <a:buNone/>
            </a:pPr>
            <a:r>
              <a:rPr lang="ru-RU" dirty="0" smtClean="0"/>
              <a:t>}</a:t>
            </a:r>
          </a:p>
          <a:p>
            <a:endParaRPr lang="ru-RU" dirty="0"/>
          </a:p>
        </p:txBody>
      </p:sp>
    </p:spTree>
    <p:extLst>
      <p:ext uri="{BB962C8B-B14F-4D97-AF65-F5344CB8AC3E}">
        <p14:creationId xmlns:p14="http://schemas.microsoft.com/office/powerpoint/2010/main" val="1446113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normAutofit lnSpcReduction="10000"/>
          </a:bodyPr>
          <a:lstStyle/>
          <a:p>
            <a:pPr marL="0" indent="0">
              <a:buNone/>
            </a:pPr>
            <a:r>
              <a:rPr lang="ru-RU" dirty="0" smtClean="0"/>
              <a:t>Теперь можно задать словарь следующий листинг, в котором будет храниться некоторое множество слов. Мы определим функцию добавления слова в словарь и функцию, выясняющую, содержит ли словарь заданное слово. В обеих функциях слово (или место для этого слова) ищется схожим образом: по слову вычисляется значение функции расстановки, затем происходит перебор позиций слов в массиве, предназначенном для их хранения, до тех пор, пока либо искомое слово не будет найдено, либо не встретится пустое значение.</a:t>
            </a:r>
          </a:p>
          <a:p>
            <a:pPr marL="0" indent="0">
              <a:buNone/>
            </a:pPr>
            <a:r>
              <a:rPr lang="ru-RU" dirty="0" smtClean="0"/>
              <a:t>Если слова не удаляются из словаря, а только добавляются в него, то такой алгоритм поиска будет корректным, хотя при большой загруженности словаря поиск может осуществляться достаточно долго. В предельном случае, когда все позиции в словаре заняты, при поиске слова может оказаться необходимым перебрать все слова.</a:t>
            </a:r>
          </a:p>
          <a:p>
            <a:endParaRPr lang="ru-RU" dirty="0"/>
          </a:p>
        </p:txBody>
      </p:sp>
    </p:spTree>
    <p:extLst>
      <p:ext uri="{BB962C8B-B14F-4D97-AF65-F5344CB8AC3E}">
        <p14:creationId xmlns:p14="http://schemas.microsoft.com/office/powerpoint/2010/main" val="949914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64608"/>
          </a:xfrm>
        </p:spPr>
        <p:txBody>
          <a:bodyPr>
            <a:normAutofit fontScale="90000"/>
          </a:bodyPr>
          <a:lstStyle/>
          <a:p>
            <a:pPr algn="ctr"/>
            <a:r>
              <a:rPr lang="ru-RU" sz="3200" dirty="0" smtClean="0"/>
              <a:t>Листинг. Определение простого словаря</a:t>
            </a:r>
            <a:endParaRPr lang="ru-RU" sz="3200" dirty="0"/>
          </a:p>
        </p:txBody>
      </p:sp>
      <p:sp>
        <p:nvSpPr>
          <p:cNvPr id="3" name="Объект 2"/>
          <p:cNvSpPr>
            <a:spLocks noGrp="1"/>
          </p:cNvSpPr>
          <p:nvPr>
            <p:ph idx="1"/>
          </p:nvPr>
        </p:nvSpPr>
        <p:spPr>
          <a:xfrm>
            <a:off x="838200" y="829734"/>
            <a:ext cx="10515600" cy="5347229"/>
          </a:xfrm>
        </p:spPr>
        <p:txBody>
          <a:bodyPr>
            <a:normAutofit fontScale="47500" lnSpcReduction="20000"/>
          </a:bodyPr>
          <a:lstStyle/>
          <a:p>
            <a:pPr marL="0" indent="0">
              <a:lnSpc>
                <a:spcPct val="120000"/>
              </a:lnSpc>
              <a:spcBef>
                <a:spcPts val="0"/>
              </a:spcBef>
              <a:buNone/>
            </a:pPr>
            <a:r>
              <a:rPr lang="en-US" dirty="0" smtClean="0"/>
              <a:t>#</a:t>
            </a:r>
            <a:r>
              <a:rPr lang="en-US" dirty="0" err="1" smtClean="0"/>
              <a:t>ifndef</a:t>
            </a:r>
            <a:r>
              <a:rPr lang="en-US" dirty="0" smtClean="0"/>
              <a:t> __DICTIONARY_H</a:t>
            </a:r>
          </a:p>
          <a:p>
            <a:pPr marL="0" indent="0">
              <a:lnSpc>
                <a:spcPct val="120000"/>
              </a:lnSpc>
              <a:spcBef>
                <a:spcPts val="0"/>
              </a:spcBef>
              <a:buNone/>
            </a:pPr>
            <a:r>
              <a:rPr lang="en-US" dirty="0" smtClean="0"/>
              <a:t>#define __DICTIONARY_H</a:t>
            </a:r>
          </a:p>
          <a:p>
            <a:pPr marL="0" indent="0">
              <a:lnSpc>
                <a:spcPct val="120000"/>
              </a:lnSpc>
              <a:spcBef>
                <a:spcPts val="0"/>
              </a:spcBef>
              <a:buNone/>
            </a:pPr>
            <a:endParaRPr lang="en-US" dirty="0" smtClean="0"/>
          </a:p>
          <a:p>
            <a:pPr marL="0" indent="0">
              <a:lnSpc>
                <a:spcPct val="120000"/>
              </a:lnSpc>
              <a:spcBef>
                <a:spcPts val="0"/>
              </a:spcBef>
              <a:buNone/>
            </a:pPr>
            <a:r>
              <a:rPr lang="en-US" dirty="0" smtClean="0"/>
              <a:t>#include &lt;string&gt;</a:t>
            </a:r>
          </a:p>
          <a:p>
            <a:pPr marL="0" indent="0">
              <a:lnSpc>
                <a:spcPct val="120000"/>
              </a:lnSpc>
              <a:spcBef>
                <a:spcPts val="0"/>
              </a:spcBef>
              <a:buNone/>
            </a:pPr>
            <a:endParaRPr lang="en-US" dirty="0" smtClean="0"/>
          </a:p>
          <a:p>
            <a:pPr marL="0" indent="0">
              <a:lnSpc>
                <a:spcPct val="120000"/>
              </a:lnSpc>
              <a:spcBef>
                <a:spcPts val="0"/>
              </a:spcBef>
              <a:buNone/>
            </a:pPr>
            <a:r>
              <a:rPr lang="en-US" dirty="0" smtClean="0"/>
              <a:t>using namespace </a:t>
            </a:r>
            <a:r>
              <a:rPr lang="en-US" dirty="0" err="1" smtClean="0"/>
              <a:t>std</a:t>
            </a:r>
            <a:r>
              <a:rPr lang="en-US" dirty="0" smtClean="0"/>
              <a:t>;</a:t>
            </a:r>
          </a:p>
          <a:p>
            <a:pPr marL="0" indent="0">
              <a:lnSpc>
                <a:spcPct val="120000"/>
              </a:lnSpc>
              <a:spcBef>
                <a:spcPts val="0"/>
              </a:spcBef>
              <a:buNone/>
            </a:pPr>
            <a:endParaRPr lang="en-US" dirty="0" smtClean="0"/>
          </a:p>
          <a:p>
            <a:pPr marL="0" indent="0">
              <a:lnSpc>
                <a:spcPct val="120000"/>
              </a:lnSpc>
              <a:spcBef>
                <a:spcPts val="0"/>
              </a:spcBef>
              <a:buNone/>
            </a:pPr>
            <a:r>
              <a:rPr lang="en-US" dirty="0" smtClean="0"/>
              <a:t>//=============================================================</a:t>
            </a:r>
          </a:p>
          <a:p>
            <a:pPr marL="0" indent="0">
              <a:lnSpc>
                <a:spcPct val="120000"/>
              </a:lnSpc>
              <a:spcBef>
                <a:spcPts val="0"/>
              </a:spcBef>
              <a:buNone/>
            </a:pPr>
            <a:r>
              <a:rPr lang="en-US" dirty="0" smtClean="0"/>
              <a:t>// </a:t>
            </a:r>
            <a:r>
              <a:rPr lang="ru-RU" dirty="0" smtClean="0"/>
              <a:t>Класс, представляющий словарь в виде хеш-таблицы</a:t>
            </a:r>
          </a:p>
          <a:p>
            <a:pPr marL="0" indent="0">
              <a:lnSpc>
                <a:spcPct val="120000"/>
              </a:lnSpc>
              <a:spcBef>
                <a:spcPts val="0"/>
              </a:spcBef>
              <a:buNone/>
            </a:pPr>
            <a:r>
              <a:rPr lang="ru-RU" dirty="0" smtClean="0"/>
              <a:t>//=============================================================</a:t>
            </a:r>
          </a:p>
          <a:p>
            <a:pPr marL="0" indent="0">
              <a:lnSpc>
                <a:spcPct val="120000"/>
              </a:lnSpc>
              <a:spcBef>
                <a:spcPts val="0"/>
              </a:spcBef>
              <a:buNone/>
            </a:pPr>
            <a:r>
              <a:rPr lang="en-US" dirty="0" smtClean="0"/>
              <a:t>class </a:t>
            </a:r>
            <a:r>
              <a:rPr lang="en-US" dirty="0" err="1" smtClean="0"/>
              <a:t>HashDictionary</a:t>
            </a:r>
            <a:r>
              <a:rPr lang="en-US" dirty="0" smtClean="0"/>
              <a:t> {</a:t>
            </a:r>
          </a:p>
          <a:p>
            <a:pPr marL="0" indent="0">
              <a:lnSpc>
                <a:spcPct val="120000"/>
              </a:lnSpc>
              <a:spcBef>
                <a:spcPts val="0"/>
              </a:spcBef>
              <a:buNone/>
            </a:pPr>
            <a:endParaRPr lang="en-US" dirty="0" smtClean="0"/>
          </a:p>
          <a:p>
            <a:pPr marL="0" indent="0">
              <a:lnSpc>
                <a:spcPct val="120000"/>
              </a:lnSpc>
              <a:spcBef>
                <a:spcPts val="0"/>
              </a:spcBef>
              <a:buNone/>
            </a:pPr>
            <a:r>
              <a:rPr lang="en-US" dirty="0" smtClean="0"/>
              <a:t>protected:</a:t>
            </a:r>
          </a:p>
          <a:p>
            <a:pPr marL="0" indent="0">
              <a:lnSpc>
                <a:spcPct val="120000"/>
              </a:lnSpc>
              <a:spcBef>
                <a:spcPts val="0"/>
              </a:spcBef>
              <a:buNone/>
            </a:pPr>
            <a:endParaRPr lang="en-US" dirty="0" smtClean="0"/>
          </a:p>
          <a:p>
            <a:pPr marL="0" indent="0">
              <a:lnSpc>
                <a:spcPct val="120000"/>
              </a:lnSpc>
              <a:spcBef>
                <a:spcPts val="0"/>
              </a:spcBef>
              <a:buNone/>
            </a:pPr>
            <a:r>
              <a:rPr lang="en-US" dirty="0" smtClean="0"/>
              <a:t>#</a:t>
            </a:r>
            <a:r>
              <a:rPr lang="en-US" dirty="0" err="1" smtClean="0"/>
              <a:t>ifndef</a:t>
            </a:r>
            <a:r>
              <a:rPr lang="en-US" dirty="0" smtClean="0"/>
              <a:t> P</a:t>
            </a:r>
          </a:p>
          <a:p>
            <a:pPr marL="0" indent="0">
              <a:lnSpc>
                <a:spcPct val="120000"/>
              </a:lnSpc>
              <a:spcBef>
                <a:spcPts val="0"/>
              </a:spcBef>
              <a:buNone/>
            </a:pPr>
            <a:r>
              <a:rPr lang="en-US" dirty="0" smtClean="0"/>
              <a:t>#define P        557</a:t>
            </a:r>
          </a:p>
          <a:p>
            <a:pPr marL="0" indent="0">
              <a:lnSpc>
                <a:spcPct val="120000"/>
              </a:lnSpc>
              <a:spcBef>
                <a:spcPts val="0"/>
              </a:spcBef>
              <a:buNone/>
            </a:pPr>
            <a:r>
              <a:rPr lang="en-US" dirty="0" smtClean="0"/>
              <a:t>#</a:t>
            </a:r>
            <a:r>
              <a:rPr lang="en-US" dirty="0" err="1" smtClean="0"/>
              <a:t>endif</a:t>
            </a:r>
            <a:endParaRPr lang="en-US" dirty="0" smtClean="0"/>
          </a:p>
          <a:p>
            <a:pPr marL="0" indent="0">
              <a:lnSpc>
                <a:spcPct val="120000"/>
              </a:lnSpc>
              <a:spcBef>
                <a:spcPts val="0"/>
              </a:spcBef>
              <a:buNone/>
            </a:pPr>
            <a:r>
              <a:rPr lang="en-US" dirty="0" smtClean="0"/>
              <a:t>#</a:t>
            </a:r>
            <a:r>
              <a:rPr lang="en-US" dirty="0" err="1" smtClean="0"/>
              <a:t>ifndef</a:t>
            </a:r>
            <a:r>
              <a:rPr lang="en-US" dirty="0" smtClean="0"/>
              <a:t> Q</a:t>
            </a:r>
          </a:p>
          <a:p>
            <a:pPr marL="0" indent="0">
              <a:lnSpc>
                <a:spcPct val="120000"/>
              </a:lnSpc>
              <a:spcBef>
                <a:spcPts val="0"/>
              </a:spcBef>
              <a:buNone/>
            </a:pPr>
            <a:r>
              <a:rPr lang="en-US" dirty="0" smtClean="0"/>
              <a:t>#define Q        811</a:t>
            </a:r>
          </a:p>
          <a:p>
            <a:pPr marL="0" indent="0">
              <a:lnSpc>
                <a:spcPct val="120000"/>
              </a:lnSpc>
              <a:spcBef>
                <a:spcPts val="0"/>
              </a:spcBef>
              <a:buNone/>
            </a:pPr>
            <a:r>
              <a:rPr lang="en-US" dirty="0" smtClean="0"/>
              <a:t>#</a:t>
            </a:r>
            <a:r>
              <a:rPr lang="en-US" dirty="0" err="1" smtClean="0"/>
              <a:t>endif</a:t>
            </a:r>
            <a:endParaRPr lang="en-US" dirty="0" smtClean="0"/>
          </a:p>
          <a:p>
            <a:pPr marL="0" indent="0">
              <a:lnSpc>
                <a:spcPct val="120000"/>
              </a:lnSpc>
              <a:spcBef>
                <a:spcPts val="0"/>
              </a:spcBef>
              <a:buNone/>
            </a:pPr>
            <a:r>
              <a:rPr lang="en-US" dirty="0" smtClean="0"/>
              <a:t>#</a:t>
            </a:r>
            <a:r>
              <a:rPr lang="en-US" dirty="0" err="1" smtClean="0"/>
              <a:t>ifndef</a:t>
            </a:r>
            <a:r>
              <a:rPr lang="en-US" dirty="0" smtClean="0"/>
              <a:t> LENGTH</a:t>
            </a:r>
          </a:p>
          <a:p>
            <a:pPr marL="0" indent="0">
              <a:lnSpc>
                <a:spcPct val="120000"/>
              </a:lnSpc>
              <a:spcBef>
                <a:spcPts val="0"/>
              </a:spcBef>
              <a:buNone/>
            </a:pPr>
            <a:r>
              <a:rPr lang="en-US" dirty="0" smtClean="0"/>
              <a:t>#define LENGTH   1000</a:t>
            </a:r>
          </a:p>
          <a:p>
            <a:pPr marL="0" indent="0">
              <a:lnSpc>
                <a:spcPct val="120000"/>
              </a:lnSpc>
              <a:spcBef>
                <a:spcPts val="0"/>
              </a:spcBef>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271629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fontScale="77500" lnSpcReduction="20000"/>
          </a:bodyPr>
          <a:lstStyle/>
          <a:p>
            <a:pPr marL="0" indent="0">
              <a:buNone/>
            </a:pPr>
            <a:r>
              <a:rPr lang="ru-RU" dirty="0" err="1" smtClean="0"/>
              <a:t>string</a:t>
            </a:r>
            <a:r>
              <a:rPr lang="ru-RU" dirty="0" smtClean="0"/>
              <a:t> *</a:t>
            </a:r>
            <a:r>
              <a:rPr lang="ru-RU" dirty="0" err="1" smtClean="0"/>
              <a:t>dict</a:t>
            </a:r>
            <a:r>
              <a:rPr lang="ru-RU" dirty="0" smtClean="0"/>
              <a:t>[LENGTH];      // хранилище на 1000 слов</a:t>
            </a:r>
          </a:p>
          <a:p>
            <a:pPr marL="0" indent="0">
              <a:buNone/>
            </a:pPr>
            <a:endParaRPr lang="ru-RU" dirty="0" smtClean="0"/>
          </a:p>
          <a:p>
            <a:pPr marL="0" indent="0">
              <a:buNone/>
            </a:pPr>
            <a:r>
              <a:rPr lang="ru-RU" dirty="0" smtClean="0"/>
              <a:t>  /******************************************************</a:t>
            </a:r>
          </a:p>
          <a:p>
            <a:pPr marL="0" indent="0">
              <a:buNone/>
            </a:pPr>
            <a:r>
              <a:rPr lang="ru-RU" dirty="0" smtClean="0"/>
              <a:t>   * Функция определяет код буквы как ее порядковый   </a:t>
            </a:r>
          </a:p>
          <a:p>
            <a:pPr marL="0" indent="0">
              <a:buNone/>
            </a:pPr>
            <a:r>
              <a:rPr lang="ru-RU" dirty="0" smtClean="0"/>
              <a:t>   * номер в алфавите русского языка </a:t>
            </a:r>
          </a:p>
          <a:p>
            <a:pPr marL="0" indent="0">
              <a:buNone/>
            </a:pPr>
            <a:r>
              <a:rPr lang="ru-RU" dirty="0" smtClean="0"/>
              <a:t>   ******************************************************/</a:t>
            </a:r>
          </a:p>
          <a:p>
            <a:pPr marL="0" indent="0">
              <a:buNone/>
            </a:pPr>
            <a:r>
              <a:rPr lang="ru-RU" dirty="0" smtClean="0"/>
              <a:t>  </a:t>
            </a:r>
            <a:r>
              <a:rPr lang="ru-RU" dirty="0" err="1" smtClean="0"/>
              <a:t>static</a:t>
            </a:r>
            <a:r>
              <a:rPr lang="ru-RU" dirty="0" smtClean="0"/>
              <a:t> </a:t>
            </a:r>
            <a:r>
              <a:rPr lang="ru-RU" dirty="0" err="1" smtClean="0"/>
              <a:t>int</a:t>
            </a:r>
            <a:r>
              <a:rPr lang="ru-RU" dirty="0" smtClean="0"/>
              <a:t> </a:t>
            </a:r>
            <a:r>
              <a:rPr lang="ru-RU" dirty="0" err="1" smtClean="0"/>
              <a:t>code</a:t>
            </a:r>
            <a:r>
              <a:rPr lang="ru-RU" dirty="0" smtClean="0"/>
              <a:t>(</a:t>
            </a:r>
            <a:r>
              <a:rPr lang="ru-RU" dirty="0" err="1" smtClean="0"/>
              <a:t>const</a:t>
            </a:r>
            <a:r>
              <a:rPr lang="ru-RU" dirty="0" smtClean="0"/>
              <a:t> </a:t>
            </a:r>
            <a:r>
              <a:rPr lang="ru-RU" dirty="0" err="1" smtClean="0"/>
              <a:t>char</a:t>
            </a:r>
            <a:r>
              <a:rPr lang="ru-RU" dirty="0" smtClean="0"/>
              <a:t> c);</a:t>
            </a:r>
          </a:p>
          <a:p>
            <a:pPr marL="0" indent="0">
              <a:buNone/>
            </a:pPr>
            <a:endParaRPr lang="ru-RU" dirty="0" smtClean="0"/>
          </a:p>
          <a:p>
            <a:pPr marL="0" indent="0">
              <a:buNone/>
            </a:pPr>
            <a:r>
              <a:rPr lang="ru-RU" dirty="0" err="1" smtClean="0"/>
              <a:t>public</a:t>
            </a:r>
            <a:r>
              <a:rPr lang="ru-RU" dirty="0" smtClean="0"/>
              <a:t>:</a:t>
            </a:r>
          </a:p>
          <a:p>
            <a:pPr marL="0" indent="0">
              <a:buNone/>
            </a:pPr>
            <a:endParaRPr lang="ru-RU" dirty="0" smtClean="0"/>
          </a:p>
          <a:p>
            <a:pPr marL="0" indent="0">
              <a:buNone/>
            </a:pPr>
            <a:r>
              <a:rPr lang="ru-RU" dirty="0" smtClean="0"/>
              <a:t>  /******************************************************</a:t>
            </a:r>
          </a:p>
          <a:p>
            <a:pPr marL="0" indent="0">
              <a:buNone/>
            </a:pPr>
            <a:r>
              <a:rPr lang="ru-RU" dirty="0" smtClean="0"/>
              <a:t>   * Функция расстановки, основанная на сложении кодов</a:t>
            </a:r>
          </a:p>
          <a:p>
            <a:pPr marL="0" indent="0">
              <a:buNone/>
            </a:pPr>
            <a:r>
              <a:rPr lang="ru-RU" dirty="0" smtClean="0"/>
              <a:t>   * букв со смещением, соответствующим их позиции</a:t>
            </a:r>
          </a:p>
          <a:p>
            <a:pPr marL="0" indent="0">
              <a:buNone/>
            </a:pPr>
            <a:r>
              <a:rPr lang="ru-RU" dirty="0" smtClean="0"/>
              <a:t>   ******************************************************/</a:t>
            </a:r>
          </a:p>
          <a:p>
            <a:pPr marL="0" indent="0">
              <a:buNone/>
            </a:pPr>
            <a:r>
              <a:rPr lang="ru-RU" dirty="0" smtClean="0"/>
              <a:t>  </a:t>
            </a:r>
            <a:r>
              <a:rPr lang="ru-RU" dirty="0" err="1" smtClean="0"/>
              <a:t>static</a:t>
            </a:r>
            <a:r>
              <a:rPr lang="ru-RU" dirty="0" smtClean="0"/>
              <a:t> </a:t>
            </a:r>
            <a:r>
              <a:rPr lang="ru-RU" dirty="0" err="1" smtClean="0"/>
              <a:t>int</a:t>
            </a:r>
            <a:r>
              <a:rPr lang="ru-RU" dirty="0" smtClean="0"/>
              <a:t> </a:t>
            </a:r>
            <a:r>
              <a:rPr lang="ru-RU" dirty="0" err="1" smtClean="0"/>
              <a:t>hash</a:t>
            </a:r>
            <a:r>
              <a:rPr lang="ru-RU" dirty="0" smtClean="0"/>
              <a:t>(</a:t>
            </a:r>
            <a:r>
              <a:rPr lang="ru-RU" dirty="0" err="1" smtClean="0"/>
              <a:t>const</a:t>
            </a:r>
            <a:r>
              <a:rPr lang="ru-RU" dirty="0" smtClean="0"/>
              <a:t> </a:t>
            </a:r>
            <a:r>
              <a:rPr lang="ru-RU" dirty="0" err="1" smtClean="0"/>
              <a:t>string</a:t>
            </a:r>
            <a:r>
              <a:rPr lang="ru-RU" dirty="0" smtClean="0"/>
              <a:t> &amp; </a:t>
            </a:r>
            <a:r>
              <a:rPr lang="ru-RU" dirty="0" err="1" smtClean="0"/>
              <a:t>str</a:t>
            </a:r>
            <a:r>
              <a:rPr lang="ru-RU" dirty="0" smtClean="0"/>
              <a:t>);</a:t>
            </a:r>
            <a:endParaRPr lang="ru-RU" dirty="0"/>
          </a:p>
        </p:txBody>
      </p:sp>
    </p:spTree>
    <p:extLst>
      <p:ext uri="{BB962C8B-B14F-4D97-AF65-F5344CB8AC3E}">
        <p14:creationId xmlns:p14="http://schemas.microsoft.com/office/powerpoint/2010/main" val="1787737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fontScale="92500" lnSpcReduction="10000"/>
          </a:bodyPr>
          <a:lstStyle/>
          <a:p>
            <a:pPr marL="0" indent="0">
              <a:buNone/>
            </a:pPr>
            <a:r>
              <a:rPr lang="en-US" dirty="0" smtClean="0"/>
              <a:t>protected:</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Внутренняя функция поиска позиции слова в словаре</a:t>
            </a:r>
          </a:p>
          <a:p>
            <a:pPr marL="0" indent="0">
              <a:buNone/>
            </a:pPr>
            <a:r>
              <a:rPr lang="ru-RU" dirty="0" smtClean="0"/>
              <a:t>   ******************************************************/</a:t>
            </a:r>
          </a:p>
          <a:p>
            <a:pPr marL="0" indent="0">
              <a:buNone/>
            </a:pPr>
            <a:r>
              <a:rPr lang="ru-RU" dirty="0" smtClean="0"/>
              <a:t>  </a:t>
            </a:r>
            <a:r>
              <a:rPr lang="en-US" dirty="0" err="1" smtClean="0"/>
              <a:t>int</a:t>
            </a:r>
            <a:r>
              <a:rPr lang="en-US" dirty="0" smtClean="0"/>
              <a:t> </a:t>
            </a:r>
            <a:r>
              <a:rPr lang="en-US" dirty="0" err="1" smtClean="0"/>
              <a:t>findPos</a:t>
            </a:r>
            <a:r>
              <a:rPr lang="en-US" dirty="0" smtClean="0"/>
              <a:t>(</a:t>
            </a:r>
            <a:r>
              <a:rPr lang="en-US" dirty="0" err="1" smtClean="0"/>
              <a:t>const</a:t>
            </a:r>
            <a:r>
              <a:rPr lang="en-US" dirty="0" smtClean="0"/>
              <a:t> string &amp; word) </a:t>
            </a:r>
            <a:r>
              <a:rPr lang="en-US" dirty="0" err="1" smtClean="0"/>
              <a:t>const</a:t>
            </a:r>
            <a:r>
              <a:rPr lang="en-US" dirty="0" smtClean="0"/>
              <a:t>;</a:t>
            </a:r>
          </a:p>
          <a:p>
            <a:pPr marL="0" indent="0">
              <a:buNone/>
            </a:pPr>
            <a:endParaRPr lang="en-US" dirty="0" smtClean="0"/>
          </a:p>
          <a:p>
            <a:pPr marL="0" indent="0">
              <a:buNone/>
            </a:pPr>
            <a:r>
              <a:rPr lang="en-US" dirty="0" smtClean="0"/>
              <a:t>public:</a:t>
            </a:r>
          </a:p>
          <a:p>
            <a:pPr marL="0" indent="0">
              <a:buNone/>
            </a:pPr>
            <a:r>
              <a:rPr lang="en-US" dirty="0" smtClean="0"/>
              <a:t>  /******************************************************</a:t>
            </a:r>
          </a:p>
          <a:p>
            <a:pPr marL="0" indent="0">
              <a:buNone/>
            </a:pPr>
            <a:r>
              <a:rPr lang="en-US" dirty="0" smtClean="0"/>
              <a:t>   * </a:t>
            </a:r>
            <a:r>
              <a:rPr lang="ru-RU" dirty="0" smtClean="0"/>
              <a:t>Конструктор записывает в словарь пустые ссылки</a:t>
            </a:r>
          </a:p>
          <a:p>
            <a:pPr marL="0" indent="0">
              <a:buNone/>
            </a:pPr>
            <a:r>
              <a:rPr lang="ru-RU" dirty="0" smtClean="0"/>
              <a:t>   ******************************************************/</a:t>
            </a:r>
          </a:p>
          <a:p>
            <a:pPr marL="0" indent="0">
              <a:buNone/>
            </a:pPr>
            <a:r>
              <a:rPr lang="ru-RU" dirty="0" smtClean="0"/>
              <a:t>  </a:t>
            </a:r>
            <a:r>
              <a:rPr lang="en-US" dirty="0" err="1" smtClean="0"/>
              <a:t>HashDictionary</a:t>
            </a:r>
            <a:r>
              <a:rPr lang="en-US" dirty="0" smtClean="0"/>
              <a:t>() { </a:t>
            </a:r>
            <a:r>
              <a:rPr lang="en-US" dirty="0" err="1" smtClean="0"/>
              <a:t>memset</a:t>
            </a:r>
            <a:r>
              <a:rPr lang="en-US" dirty="0" smtClean="0"/>
              <a:t>(</a:t>
            </a:r>
            <a:r>
              <a:rPr lang="en-US" dirty="0" err="1" smtClean="0"/>
              <a:t>dict</a:t>
            </a:r>
            <a:r>
              <a:rPr lang="en-US" dirty="0" smtClean="0"/>
              <a:t>, 0, </a:t>
            </a:r>
            <a:r>
              <a:rPr lang="en-US" dirty="0" err="1" smtClean="0"/>
              <a:t>sizeof</a:t>
            </a:r>
            <a:r>
              <a:rPr lang="en-US" dirty="0" smtClean="0"/>
              <a:t>(</a:t>
            </a:r>
            <a:r>
              <a:rPr lang="en-US" dirty="0" err="1" smtClean="0"/>
              <a:t>dict</a:t>
            </a:r>
            <a:r>
              <a:rPr lang="en-US" dirty="0" smtClean="0"/>
              <a:t>)); }</a:t>
            </a:r>
            <a:endParaRPr lang="ru-RU" dirty="0"/>
          </a:p>
        </p:txBody>
      </p:sp>
    </p:spTree>
    <p:extLst>
      <p:ext uri="{BB962C8B-B14F-4D97-AF65-F5344CB8AC3E}">
        <p14:creationId xmlns:p14="http://schemas.microsoft.com/office/powerpoint/2010/main" val="3120592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normAutofit fontScale="92500" lnSpcReduction="20000"/>
          </a:bodyPr>
          <a:lstStyle/>
          <a:p>
            <a:pPr marL="0" indent="0">
              <a:buNone/>
            </a:pPr>
            <a:r>
              <a:rPr lang="ru-RU" dirty="0" smtClean="0"/>
              <a:t> /******************************************************</a:t>
            </a:r>
          </a:p>
          <a:p>
            <a:pPr marL="0" indent="0">
              <a:buNone/>
            </a:pPr>
            <a:r>
              <a:rPr lang="ru-RU" dirty="0" smtClean="0"/>
              <a:t>   * Функция добавления слова в словарь. Если слово уже было</a:t>
            </a:r>
          </a:p>
          <a:p>
            <a:pPr marL="0" indent="0">
              <a:buNone/>
            </a:pPr>
            <a:r>
              <a:rPr lang="ru-RU" dirty="0" smtClean="0"/>
              <a:t>   * в словаре, то второй раз оно в словарь не попадает</a:t>
            </a:r>
          </a:p>
          <a:p>
            <a:pPr marL="0" indent="0">
              <a:buNone/>
            </a:pPr>
            <a:r>
              <a:rPr lang="ru-RU" dirty="0" smtClean="0"/>
              <a:t>   ******************************************************/</a:t>
            </a:r>
          </a:p>
          <a:p>
            <a:pPr marL="0" indent="0">
              <a:buNone/>
            </a:pPr>
            <a:r>
              <a:rPr lang="ru-RU" dirty="0" smtClean="0"/>
              <a:t>  </a:t>
            </a:r>
            <a:r>
              <a:rPr lang="ru-RU" dirty="0" err="1" smtClean="0"/>
              <a:t>void</a:t>
            </a:r>
            <a:r>
              <a:rPr lang="ru-RU" dirty="0" smtClean="0"/>
              <a:t> </a:t>
            </a:r>
            <a:r>
              <a:rPr lang="ru-RU" dirty="0" err="1" smtClean="0"/>
              <a:t>add</a:t>
            </a:r>
            <a:r>
              <a:rPr lang="ru-RU" dirty="0" smtClean="0"/>
              <a:t>(</a:t>
            </a:r>
            <a:r>
              <a:rPr lang="ru-RU" dirty="0" err="1" smtClean="0"/>
              <a:t>const</a:t>
            </a:r>
            <a:r>
              <a:rPr lang="ru-RU" dirty="0" smtClean="0"/>
              <a:t> </a:t>
            </a:r>
            <a:r>
              <a:rPr lang="ru-RU" dirty="0" err="1" smtClean="0"/>
              <a:t>string</a:t>
            </a:r>
            <a:r>
              <a:rPr lang="ru-RU" dirty="0" smtClean="0"/>
              <a:t> &amp; </a:t>
            </a:r>
            <a:r>
              <a:rPr lang="ru-RU" dirty="0" err="1" smtClean="0"/>
              <a:t>word</a:t>
            </a:r>
            <a:r>
              <a:rPr lang="ru-RU" dirty="0" smtClean="0"/>
              <a:t>);</a:t>
            </a:r>
          </a:p>
          <a:p>
            <a:pPr marL="0" indent="0">
              <a:buNone/>
            </a:pPr>
            <a:endParaRPr lang="ru-RU" dirty="0" smtClean="0"/>
          </a:p>
          <a:p>
            <a:pPr marL="0" indent="0">
              <a:buNone/>
            </a:pPr>
            <a:r>
              <a:rPr lang="ru-RU" dirty="0" smtClean="0"/>
              <a:t>  /******************************************************</a:t>
            </a:r>
          </a:p>
          <a:p>
            <a:pPr marL="0" indent="0">
              <a:buNone/>
            </a:pPr>
            <a:r>
              <a:rPr lang="ru-RU" dirty="0" smtClean="0"/>
              <a:t>   * Функция проверки наличия слова в словаре</a:t>
            </a:r>
          </a:p>
          <a:p>
            <a:pPr marL="0" indent="0">
              <a:buNone/>
            </a:pPr>
            <a:r>
              <a:rPr lang="ru-RU" dirty="0" smtClean="0"/>
              <a:t>   ******************************************************/</a:t>
            </a:r>
          </a:p>
          <a:p>
            <a:pPr marL="0" indent="0">
              <a:buNone/>
            </a:pPr>
            <a:r>
              <a:rPr lang="ru-RU" dirty="0" smtClean="0"/>
              <a:t>  </a:t>
            </a:r>
            <a:r>
              <a:rPr lang="ru-RU" dirty="0" err="1" smtClean="0"/>
              <a:t>bool</a:t>
            </a:r>
            <a:r>
              <a:rPr lang="ru-RU" dirty="0" smtClean="0"/>
              <a:t> </a:t>
            </a:r>
            <a:r>
              <a:rPr lang="ru-RU" dirty="0" err="1" smtClean="0"/>
              <a:t>hasWord</a:t>
            </a:r>
            <a:r>
              <a:rPr lang="ru-RU" dirty="0" smtClean="0"/>
              <a:t>(</a:t>
            </a:r>
            <a:r>
              <a:rPr lang="ru-RU" dirty="0" err="1" smtClean="0"/>
              <a:t>const</a:t>
            </a:r>
            <a:r>
              <a:rPr lang="ru-RU" dirty="0" smtClean="0"/>
              <a:t> </a:t>
            </a:r>
            <a:r>
              <a:rPr lang="ru-RU" dirty="0" err="1" smtClean="0"/>
              <a:t>string</a:t>
            </a:r>
            <a:r>
              <a:rPr lang="ru-RU" dirty="0" smtClean="0"/>
              <a:t> &amp; </a:t>
            </a:r>
            <a:r>
              <a:rPr lang="ru-RU" dirty="0" err="1" smtClean="0"/>
              <a:t>word</a:t>
            </a:r>
            <a:r>
              <a:rPr lang="ru-RU" dirty="0" smtClean="0"/>
              <a:t>) </a:t>
            </a:r>
            <a:r>
              <a:rPr lang="ru-RU" dirty="0" err="1" smtClean="0"/>
              <a:t>const</a:t>
            </a:r>
            <a:r>
              <a:rPr lang="ru-RU" dirty="0" smtClean="0"/>
              <a:t>;</a:t>
            </a:r>
          </a:p>
          <a:p>
            <a:pPr marL="0" indent="0">
              <a:buNone/>
            </a:pPr>
            <a:r>
              <a:rPr lang="ru-RU" dirty="0" smtClean="0"/>
              <a:t>};</a:t>
            </a:r>
          </a:p>
          <a:p>
            <a:pPr marL="0" indent="0">
              <a:buNone/>
            </a:pPr>
            <a:endParaRPr lang="ru-RU" dirty="0" smtClean="0"/>
          </a:p>
          <a:p>
            <a:pPr marL="0" indent="0">
              <a:buNone/>
            </a:pPr>
            <a:r>
              <a:rPr lang="ru-RU" dirty="0" smtClean="0"/>
              <a:t>#</a:t>
            </a:r>
            <a:r>
              <a:rPr lang="ru-RU" dirty="0" err="1" smtClean="0"/>
              <a:t>endif</a:t>
            </a:r>
            <a:endParaRPr lang="ru-RU" dirty="0"/>
          </a:p>
        </p:txBody>
      </p:sp>
    </p:spTree>
    <p:extLst>
      <p:ext uri="{BB962C8B-B14F-4D97-AF65-F5344CB8AC3E}">
        <p14:creationId xmlns:p14="http://schemas.microsoft.com/office/powerpoint/2010/main" val="1872138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6742"/>
          </a:xfrm>
        </p:spPr>
        <p:txBody>
          <a:bodyPr>
            <a:normAutofit fontScale="90000"/>
          </a:bodyPr>
          <a:lstStyle/>
          <a:p>
            <a:endParaRPr lang="ru-RU" dirty="0"/>
          </a:p>
        </p:txBody>
      </p:sp>
      <p:sp>
        <p:nvSpPr>
          <p:cNvPr id="3" name="Объект 2"/>
          <p:cNvSpPr>
            <a:spLocks noGrp="1"/>
          </p:cNvSpPr>
          <p:nvPr>
            <p:ph idx="1"/>
          </p:nvPr>
        </p:nvSpPr>
        <p:spPr>
          <a:xfrm>
            <a:off x="838200" y="745067"/>
            <a:ext cx="10515600" cy="5431896"/>
          </a:xfrm>
        </p:spPr>
        <p:txBody>
          <a:bodyPr>
            <a:normAutofit fontScale="47500" lnSpcReduction="20000"/>
          </a:bodyPr>
          <a:lstStyle/>
          <a:p>
            <a:pPr marL="0" indent="0">
              <a:lnSpc>
                <a:spcPct val="120000"/>
              </a:lnSpc>
              <a:spcBef>
                <a:spcPts val="0"/>
              </a:spcBef>
              <a:buNone/>
            </a:pPr>
            <a:r>
              <a:rPr lang="en-US" dirty="0" smtClean="0"/>
              <a:t>#include &lt;string&gt;</a:t>
            </a:r>
          </a:p>
          <a:p>
            <a:pPr marL="0" indent="0">
              <a:lnSpc>
                <a:spcPct val="120000"/>
              </a:lnSpc>
              <a:spcBef>
                <a:spcPts val="0"/>
              </a:spcBef>
              <a:buNone/>
            </a:pPr>
            <a:r>
              <a:rPr lang="en-US" dirty="0" smtClean="0"/>
              <a:t>#include "</a:t>
            </a:r>
            <a:r>
              <a:rPr lang="en-US" dirty="0" err="1" smtClean="0"/>
              <a:t>dictionary.h</a:t>
            </a:r>
            <a:r>
              <a:rPr lang="en-US" dirty="0" smtClean="0"/>
              <a:t>"</a:t>
            </a:r>
          </a:p>
          <a:p>
            <a:pPr marL="0" indent="0">
              <a:lnSpc>
                <a:spcPct val="120000"/>
              </a:lnSpc>
              <a:spcBef>
                <a:spcPts val="0"/>
              </a:spcBef>
              <a:buNone/>
            </a:pPr>
            <a:endParaRPr lang="en-US" dirty="0" smtClean="0"/>
          </a:p>
          <a:p>
            <a:pPr marL="0" indent="0">
              <a:lnSpc>
                <a:spcPct val="120000"/>
              </a:lnSpc>
              <a:spcBef>
                <a:spcPts val="0"/>
              </a:spcBef>
              <a:buNone/>
            </a:pPr>
            <a:r>
              <a:rPr lang="en-US" dirty="0" err="1" smtClean="0"/>
              <a:t>int</a:t>
            </a:r>
            <a:r>
              <a:rPr lang="en-US" dirty="0" smtClean="0"/>
              <a:t> </a:t>
            </a:r>
            <a:r>
              <a:rPr lang="en-US" dirty="0" err="1" smtClean="0"/>
              <a:t>HashDictionary</a:t>
            </a:r>
            <a:r>
              <a:rPr lang="en-US" dirty="0" smtClean="0"/>
              <a:t>::code(char c) {</a:t>
            </a:r>
          </a:p>
          <a:p>
            <a:pPr marL="0" indent="0">
              <a:lnSpc>
                <a:spcPct val="120000"/>
              </a:lnSpc>
              <a:spcBef>
                <a:spcPts val="0"/>
              </a:spcBef>
              <a:buNone/>
            </a:pPr>
            <a:r>
              <a:rPr lang="en-US" dirty="0" smtClean="0"/>
              <a:t>  return string("</a:t>
            </a:r>
            <a:r>
              <a:rPr lang="en-US" dirty="0" err="1" smtClean="0"/>
              <a:t>abcdefghijklmnopqrstuvwxyz</a:t>
            </a:r>
            <a:r>
              <a:rPr lang="en-US" dirty="0" smtClean="0"/>
              <a:t>").find(c) + 1;</a:t>
            </a:r>
          </a:p>
          <a:p>
            <a:pPr marL="0" indent="0">
              <a:lnSpc>
                <a:spcPct val="120000"/>
              </a:lnSpc>
              <a:spcBef>
                <a:spcPts val="0"/>
              </a:spcBef>
              <a:buNone/>
            </a:pPr>
            <a:r>
              <a:rPr lang="en-US" dirty="0" smtClean="0"/>
              <a:t>}</a:t>
            </a:r>
          </a:p>
          <a:p>
            <a:pPr marL="0" indent="0">
              <a:lnSpc>
                <a:spcPct val="120000"/>
              </a:lnSpc>
              <a:spcBef>
                <a:spcPts val="0"/>
              </a:spcBef>
              <a:buNone/>
            </a:pPr>
            <a:endParaRPr lang="en-US" dirty="0" smtClean="0"/>
          </a:p>
          <a:p>
            <a:pPr marL="0" indent="0">
              <a:lnSpc>
                <a:spcPct val="120000"/>
              </a:lnSpc>
              <a:spcBef>
                <a:spcPts val="0"/>
              </a:spcBef>
              <a:buNone/>
            </a:pPr>
            <a:r>
              <a:rPr lang="en-US" dirty="0" err="1" smtClean="0"/>
              <a:t>int</a:t>
            </a:r>
            <a:r>
              <a:rPr lang="en-US" dirty="0" smtClean="0"/>
              <a:t> </a:t>
            </a:r>
            <a:r>
              <a:rPr lang="en-US" dirty="0" err="1" smtClean="0"/>
              <a:t>HashDictionary</a:t>
            </a:r>
            <a:r>
              <a:rPr lang="en-US" dirty="0" smtClean="0"/>
              <a:t>::hash(</a:t>
            </a:r>
            <a:r>
              <a:rPr lang="en-US" dirty="0" err="1" smtClean="0"/>
              <a:t>const</a:t>
            </a:r>
            <a:r>
              <a:rPr lang="en-US" dirty="0" smtClean="0"/>
              <a:t> string &amp; </a:t>
            </a:r>
            <a:r>
              <a:rPr lang="en-US" dirty="0" err="1" smtClean="0"/>
              <a:t>str</a:t>
            </a:r>
            <a:r>
              <a:rPr lang="en-US" dirty="0" smtClean="0"/>
              <a:t>) {</a:t>
            </a:r>
          </a:p>
          <a:p>
            <a:pPr marL="0" indent="0">
              <a:lnSpc>
                <a:spcPct val="120000"/>
              </a:lnSpc>
              <a:spcBef>
                <a:spcPts val="0"/>
              </a:spcBef>
              <a:buNone/>
            </a:pPr>
            <a:r>
              <a:rPr lang="en-US" dirty="0" smtClean="0"/>
              <a:t>  </a:t>
            </a:r>
            <a:r>
              <a:rPr lang="en-US" dirty="0" err="1" smtClean="0"/>
              <a:t>int</a:t>
            </a:r>
            <a:r>
              <a:rPr lang="en-US" dirty="0" smtClean="0"/>
              <a:t> sum = 0;</a:t>
            </a:r>
          </a:p>
          <a:p>
            <a:pPr marL="0" indent="0">
              <a:lnSpc>
                <a:spcPct val="120000"/>
              </a:lnSpc>
              <a:spcBef>
                <a:spcPts val="0"/>
              </a:spcBef>
              <a:buNone/>
            </a:pPr>
            <a:r>
              <a:rPr lang="en-US" dirty="0" smtClean="0"/>
              <a:t>  for (</a:t>
            </a:r>
            <a:r>
              <a:rPr lang="en-US" dirty="0" err="1" smtClean="0"/>
              <a:t>int</a:t>
            </a:r>
            <a:r>
              <a:rPr lang="en-US" dirty="0" smtClean="0"/>
              <a:t> </a:t>
            </a:r>
            <a:r>
              <a:rPr lang="en-US" dirty="0" err="1" smtClean="0"/>
              <a:t>i</a:t>
            </a:r>
            <a:r>
              <a:rPr lang="en-US" dirty="0" smtClean="0"/>
              <a:t> = 0; </a:t>
            </a:r>
            <a:r>
              <a:rPr lang="en-US" dirty="0" err="1" smtClean="0"/>
              <a:t>i</a:t>
            </a:r>
            <a:r>
              <a:rPr lang="en-US" dirty="0" smtClean="0"/>
              <a:t> &lt; </a:t>
            </a:r>
            <a:r>
              <a:rPr lang="en-US" dirty="0" err="1" smtClean="0"/>
              <a:t>str.length</a:t>
            </a:r>
            <a:r>
              <a:rPr lang="en-US" dirty="0" smtClean="0"/>
              <a:t>(); </a:t>
            </a:r>
            <a:r>
              <a:rPr lang="en-US" dirty="0" err="1" smtClean="0"/>
              <a:t>i</a:t>
            </a:r>
            <a:r>
              <a:rPr lang="en-US" dirty="0" smtClean="0"/>
              <a:t>++) {</a:t>
            </a:r>
          </a:p>
          <a:p>
            <a:pPr marL="0" indent="0">
              <a:lnSpc>
                <a:spcPct val="120000"/>
              </a:lnSpc>
              <a:spcBef>
                <a:spcPts val="0"/>
              </a:spcBef>
              <a:buNone/>
            </a:pPr>
            <a:r>
              <a:rPr lang="en-US" dirty="0" smtClean="0"/>
              <a:t>    sum += code(</a:t>
            </a:r>
            <a:r>
              <a:rPr lang="en-US" dirty="0" err="1" smtClean="0"/>
              <a:t>str</a:t>
            </a:r>
            <a:r>
              <a:rPr lang="en-US" dirty="0" smtClean="0"/>
              <a:t>[</a:t>
            </a:r>
            <a:r>
              <a:rPr lang="en-US" dirty="0" err="1" smtClean="0"/>
              <a:t>i</a:t>
            </a:r>
            <a:r>
              <a:rPr lang="en-US" dirty="0" smtClean="0"/>
              <a:t>]) + </a:t>
            </a:r>
            <a:r>
              <a:rPr lang="en-US" dirty="0" err="1" smtClean="0"/>
              <a:t>i</a:t>
            </a:r>
            <a:r>
              <a:rPr lang="en-US" dirty="0" smtClean="0"/>
              <a:t>;</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return (P * sum + Q) % LENGTH;</a:t>
            </a:r>
          </a:p>
          <a:p>
            <a:pPr marL="0" indent="0">
              <a:lnSpc>
                <a:spcPct val="120000"/>
              </a:lnSpc>
              <a:spcBef>
                <a:spcPts val="0"/>
              </a:spcBef>
              <a:buNone/>
            </a:pPr>
            <a:r>
              <a:rPr lang="en-US" dirty="0" smtClean="0"/>
              <a:t>}</a:t>
            </a:r>
          </a:p>
          <a:p>
            <a:pPr marL="0" indent="0">
              <a:lnSpc>
                <a:spcPct val="120000"/>
              </a:lnSpc>
              <a:spcBef>
                <a:spcPts val="0"/>
              </a:spcBef>
              <a:buNone/>
            </a:pPr>
            <a:endParaRPr lang="en-US" dirty="0" smtClean="0"/>
          </a:p>
          <a:p>
            <a:pPr marL="0" indent="0">
              <a:lnSpc>
                <a:spcPct val="120000"/>
              </a:lnSpc>
              <a:spcBef>
                <a:spcPts val="0"/>
              </a:spcBef>
              <a:buNone/>
            </a:pPr>
            <a:r>
              <a:rPr lang="en-US" dirty="0" err="1" smtClean="0"/>
              <a:t>int</a:t>
            </a:r>
            <a:r>
              <a:rPr lang="en-US" dirty="0" smtClean="0"/>
              <a:t> </a:t>
            </a:r>
            <a:r>
              <a:rPr lang="en-US" dirty="0" err="1" smtClean="0"/>
              <a:t>HashDictionary</a:t>
            </a:r>
            <a:r>
              <a:rPr lang="en-US" dirty="0" smtClean="0"/>
              <a:t>::</a:t>
            </a:r>
            <a:r>
              <a:rPr lang="en-US" dirty="0" err="1" smtClean="0"/>
              <a:t>findPos</a:t>
            </a:r>
            <a:r>
              <a:rPr lang="en-US" dirty="0" smtClean="0"/>
              <a:t>(</a:t>
            </a:r>
            <a:r>
              <a:rPr lang="en-US" dirty="0" err="1" smtClean="0"/>
              <a:t>const</a:t>
            </a:r>
            <a:r>
              <a:rPr lang="en-US" dirty="0" smtClean="0"/>
              <a:t> string &amp; word) </a:t>
            </a:r>
            <a:r>
              <a:rPr lang="en-US" dirty="0" err="1" smtClean="0"/>
              <a:t>const</a:t>
            </a:r>
            <a:r>
              <a:rPr lang="en-US" dirty="0" smtClean="0"/>
              <a:t> {</a:t>
            </a:r>
          </a:p>
          <a:p>
            <a:pPr marL="0" indent="0">
              <a:lnSpc>
                <a:spcPct val="120000"/>
              </a:lnSpc>
              <a:spcBef>
                <a:spcPts val="0"/>
              </a:spcBef>
              <a:buNone/>
            </a:pPr>
            <a:r>
              <a:rPr lang="en-US" dirty="0" smtClean="0"/>
              <a:t>  </a:t>
            </a:r>
            <a:r>
              <a:rPr lang="en-US" dirty="0" err="1" smtClean="0"/>
              <a:t>int</a:t>
            </a:r>
            <a:r>
              <a:rPr lang="en-US" dirty="0" smtClean="0"/>
              <a:t> </a:t>
            </a:r>
            <a:r>
              <a:rPr lang="en-US" dirty="0" err="1" smtClean="0"/>
              <a:t>i</a:t>
            </a:r>
            <a:r>
              <a:rPr lang="en-US" dirty="0" smtClean="0"/>
              <a:t> = hash(word);  // </a:t>
            </a:r>
            <a:r>
              <a:rPr lang="ru-RU" dirty="0" smtClean="0"/>
              <a:t>текущий индекс слова в словаре</a:t>
            </a:r>
          </a:p>
          <a:p>
            <a:pPr marL="0" indent="0">
              <a:lnSpc>
                <a:spcPct val="120000"/>
              </a:lnSpc>
              <a:spcBef>
                <a:spcPts val="0"/>
              </a:spcBef>
              <a:buNone/>
            </a:pPr>
            <a:r>
              <a:rPr lang="ru-RU" dirty="0" smtClean="0"/>
              <a:t>  </a:t>
            </a:r>
            <a:r>
              <a:rPr lang="en-US" dirty="0" smtClean="0"/>
              <a:t>for (</a:t>
            </a:r>
            <a:r>
              <a:rPr lang="en-US" dirty="0" err="1" smtClean="0"/>
              <a:t>int</a:t>
            </a:r>
            <a:r>
              <a:rPr lang="en-US" dirty="0" smtClean="0"/>
              <a:t> counter = 0; counter &lt; LENGTH; counter++) {</a:t>
            </a:r>
          </a:p>
          <a:p>
            <a:pPr marL="0" indent="0">
              <a:lnSpc>
                <a:spcPct val="120000"/>
              </a:lnSpc>
              <a:spcBef>
                <a:spcPts val="0"/>
              </a:spcBef>
              <a:buNone/>
            </a:pPr>
            <a:r>
              <a:rPr lang="en-US" dirty="0" smtClean="0"/>
              <a:t>    if (</a:t>
            </a:r>
            <a:r>
              <a:rPr lang="en-US" dirty="0" err="1" smtClean="0"/>
              <a:t>dict</a:t>
            </a:r>
            <a:r>
              <a:rPr lang="en-US" dirty="0" smtClean="0"/>
              <a:t>[</a:t>
            </a:r>
            <a:r>
              <a:rPr lang="en-US" dirty="0" err="1" smtClean="0"/>
              <a:t>i</a:t>
            </a:r>
            <a:r>
              <a:rPr lang="en-US" dirty="0" smtClean="0"/>
              <a:t>] == NULL || *</a:t>
            </a:r>
            <a:r>
              <a:rPr lang="en-US" dirty="0" err="1" smtClean="0"/>
              <a:t>dict</a:t>
            </a:r>
            <a:r>
              <a:rPr lang="en-US" dirty="0" smtClean="0"/>
              <a:t>[</a:t>
            </a:r>
            <a:r>
              <a:rPr lang="en-US" dirty="0" err="1" smtClean="0"/>
              <a:t>i</a:t>
            </a:r>
            <a:r>
              <a:rPr lang="en-US" dirty="0" smtClean="0"/>
              <a:t>] == word) {</a:t>
            </a:r>
          </a:p>
          <a:p>
            <a:pPr marL="0" indent="0">
              <a:lnSpc>
                <a:spcPct val="120000"/>
              </a:lnSpc>
              <a:spcBef>
                <a:spcPts val="0"/>
              </a:spcBef>
              <a:buNone/>
            </a:pPr>
            <a:r>
              <a:rPr lang="en-US" dirty="0" smtClean="0"/>
              <a:t>      return </a:t>
            </a:r>
            <a:r>
              <a:rPr lang="en-US" dirty="0" err="1" smtClean="0"/>
              <a:t>i</a:t>
            </a:r>
            <a:r>
              <a:rPr lang="en-US" dirty="0" smtClean="0"/>
              <a:t>;        // </a:t>
            </a:r>
            <a:r>
              <a:rPr lang="ru-RU" dirty="0" smtClean="0"/>
              <a:t>слово или позиция для его вставки найдено</a:t>
            </a:r>
          </a:p>
          <a:p>
            <a:pPr marL="0" indent="0">
              <a:lnSpc>
                <a:spcPct val="120000"/>
              </a:lnSpc>
              <a:spcBef>
                <a:spcPts val="0"/>
              </a:spcBef>
              <a:buNone/>
            </a:pPr>
            <a:r>
              <a:rPr lang="ru-RU" dirty="0" smtClean="0"/>
              <a:t>    } </a:t>
            </a:r>
            <a:r>
              <a:rPr lang="en-US" dirty="0" smtClean="0"/>
              <a:t>else if (++</a:t>
            </a:r>
            <a:r>
              <a:rPr lang="en-US" dirty="0" err="1" smtClean="0"/>
              <a:t>i</a:t>
            </a:r>
            <a:r>
              <a:rPr lang="en-US" dirty="0" smtClean="0"/>
              <a:t> == LENGTH) {</a:t>
            </a:r>
          </a:p>
          <a:p>
            <a:pPr marL="0" indent="0">
              <a:lnSpc>
                <a:spcPct val="120000"/>
              </a:lnSpc>
              <a:spcBef>
                <a:spcPts val="0"/>
              </a:spcBef>
              <a:buNone/>
            </a:pPr>
            <a:r>
              <a:rPr lang="en-US" dirty="0" smtClean="0"/>
              <a:t>      </a:t>
            </a:r>
            <a:r>
              <a:rPr lang="en-US" dirty="0" err="1" smtClean="0"/>
              <a:t>i</a:t>
            </a:r>
            <a:r>
              <a:rPr lang="en-US" dirty="0" smtClean="0"/>
              <a:t> = 0;          // </a:t>
            </a:r>
            <a:r>
              <a:rPr lang="ru-RU" dirty="0" smtClean="0"/>
              <a:t>переход к следующему индексу</a:t>
            </a:r>
          </a:p>
          <a:p>
            <a:pPr marL="0" indent="0">
              <a:lnSpc>
                <a:spcPct val="120000"/>
              </a:lnSpc>
              <a:spcBef>
                <a:spcPts val="0"/>
              </a:spcBef>
              <a:buNone/>
            </a:pPr>
            <a:r>
              <a:rPr lang="ru-RU" dirty="0" smtClean="0"/>
              <a:t>    }</a:t>
            </a:r>
          </a:p>
          <a:p>
            <a:pPr marL="0" indent="0">
              <a:lnSpc>
                <a:spcPct val="120000"/>
              </a:lnSpc>
              <a:spcBef>
                <a:spcPts val="0"/>
              </a:spcBef>
              <a:buNone/>
            </a:pPr>
            <a:r>
              <a:rPr lang="ru-RU" dirty="0" smtClean="0"/>
              <a:t>  }</a:t>
            </a:r>
            <a:endParaRPr lang="ru-RU" dirty="0"/>
          </a:p>
        </p:txBody>
      </p:sp>
    </p:spTree>
    <p:extLst>
      <p:ext uri="{BB962C8B-B14F-4D97-AF65-F5344CB8AC3E}">
        <p14:creationId xmlns:p14="http://schemas.microsoft.com/office/powerpoint/2010/main" val="2223368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normAutofit fontScale="85000" lnSpcReduction="20000"/>
          </a:bodyPr>
          <a:lstStyle/>
          <a:p>
            <a:pPr marL="0" indent="0">
              <a:buNone/>
            </a:pPr>
            <a:r>
              <a:rPr lang="en-US" dirty="0" smtClean="0"/>
              <a:t>return -1;           // </a:t>
            </a:r>
            <a:r>
              <a:rPr lang="ru-RU" dirty="0" smtClean="0"/>
              <a:t>перебраны все позиции в словаре!</a:t>
            </a:r>
          </a:p>
          <a:p>
            <a:pPr marL="0" indent="0">
              <a:buNone/>
            </a:pPr>
            <a:r>
              <a:rPr lang="ru-RU" dirty="0" smtClean="0"/>
              <a:t>}</a:t>
            </a:r>
          </a:p>
          <a:p>
            <a:pPr marL="0" indent="0">
              <a:buNone/>
            </a:pPr>
            <a:endParaRPr lang="ru-RU" dirty="0" smtClean="0"/>
          </a:p>
          <a:p>
            <a:pPr marL="0" indent="0">
              <a:buNone/>
            </a:pPr>
            <a:r>
              <a:rPr lang="en-US" dirty="0" smtClean="0"/>
              <a:t>void </a:t>
            </a:r>
            <a:r>
              <a:rPr lang="en-US" dirty="0" err="1" smtClean="0"/>
              <a:t>HashDictionary</a:t>
            </a:r>
            <a:r>
              <a:rPr lang="en-US" dirty="0" smtClean="0"/>
              <a:t>::add(</a:t>
            </a:r>
            <a:r>
              <a:rPr lang="en-US" dirty="0" err="1" smtClean="0"/>
              <a:t>const</a:t>
            </a:r>
            <a:r>
              <a:rPr lang="en-US" dirty="0" smtClean="0"/>
              <a:t> string &amp; word) {</a:t>
            </a:r>
          </a:p>
          <a:p>
            <a:pPr marL="0" indent="0">
              <a:buNone/>
            </a:pPr>
            <a:r>
              <a:rPr lang="en-US" dirty="0" smtClean="0"/>
              <a:t>  </a:t>
            </a:r>
            <a:r>
              <a:rPr lang="en-US" dirty="0" err="1" smtClean="0"/>
              <a:t>int</a:t>
            </a:r>
            <a:r>
              <a:rPr lang="en-US" dirty="0" smtClean="0"/>
              <a:t> </a:t>
            </a:r>
            <a:r>
              <a:rPr lang="en-US" dirty="0" err="1" smtClean="0"/>
              <a:t>i</a:t>
            </a:r>
            <a:r>
              <a:rPr lang="en-US" dirty="0" smtClean="0"/>
              <a:t> = </a:t>
            </a:r>
            <a:r>
              <a:rPr lang="en-US" dirty="0" err="1" smtClean="0"/>
              <a:t>findPos</a:t>
            </a:r>
            <a:r>
              <a:rPr lang="en-US" dirty="0" smtClean="0"/>
              <a:t>(word);   // </a:t>
            </a:r>
            <a:r>
              <a:rPr lang="ru-RU" dirty="0" smtClean="0"/>
              <a:t>позиция слова в словаре</a:t>
            </a:r>
          </a:p>
          <a:p>
            <a:pPr marL="0" indent="0">
              <a:buNone/>
            </a:pPr>
            <a:r>
              <a:rPr lang="ru-RU" dirty="0" smtClean="0"/>
              <a:t>  </a:t>
            </a:r>
            <a:r>
              <a:rPr lang="en-US" dirty="0" smtClean="0"/>
              <a:t>if (</a:t>
            </a:r>
            <a:r>
              <a:rPr lang="en-US" dirty="0" err="1" smtClean="0"/>
              <a:t>i</a:t>
            </a:r>
            <a:r>
              <a:rPr lang="en-US" dirty="0" smtClean="0"/>
              <a:t> == -1) return;     // </a:t>
            </a:r>
            <a:r>
              <a:rPr lang="ru-RU" dirty="0" smtClean="0"/>
              <a:t>только в случае переполнения словаря!</a:t>
            </a:r>
          </a:p>
          <a:p>
            <a:pPr marL="0" indent="0">
              <a:buNone/>
            </a:pPr>
            <a:r>
              <a:rPr lang="ru-RU" dirty="0" smtClean="0"/>
              <a:t>  </a:t>
            </a:r>
            <a:r>
              <a:rPr lang="en-US" dirty="0" smtClean="0"/>
              <a:t>if (</a:t>
            </a:r>
            <a:r>
              <a:rPr lang="en-US" dirty="0" err="1" smtClean="0"/>
              <a:t>dict</a:t>
            </a:r>
            <a:r>
              <a:rPr lang="en-US" dirty="0" smtClean="0"/>
              <a:t>[</a:t>
            </a:r>
            <a:r>
              <a:rPr lang="en-US" dirty="0" err="1" smtClean="0"/>
              <a:t>i</a:t>
            </a:r>
            <a:r>
              <a:rPr lang="en-US" dirty="0" smtClean="0"/>
              <a:t>] == NULL) </a:t>
            </a:r>
            <a:r>
              <a:rPr lang="en-US" dirty="0" err="1" smtClean="0"/>
              <a:t>dict</a:t>
            </a:r>
            <a:r>
              <a:rPr lang="en-US" dirty="0" smtClean="0"/>
              <a:t>[</a:t>
            </a:r>
            <a:r>
              <a:rPr lang="en-US" dirty="0" err="1" smtClean="0"/>
              <a:t>i</a:t>
            </a:r>
            <a:r>
              <a:rPr lang="en-US" dirty="0" smtClean="0"/>
              <a:t>] = new string();</a:t>
            </a:r>
          </a:p>
          <a:p>
            <a:pPr marL="0" indent="0">
              <a:buNone/>
            </a:pPr>
            <a:r>
              <a:rPr lang="en-US" dirty="0" smtClean="0"/>
              <a:t>  *</a:t>
            </a:r>
            <a:r>
              <a:rPr lang="en-US" dirty="0" err="1" smtClean="0"/>
              <a:t>dict</a:t>
            </a:r>
            <a:r>
              <a:rPr lang="en-US" dirty="0" smtClean="0"/>
              <a:t>[</a:t>
            </a:r>
            <a:r>
              <a:rPr lang="en-US" dirty="0" err="1" smtClean="0"/>
              <a:t>i</a:t>
            </a:r>
            <a:r>
              <a:rPr lang="en-US" dirty="0" smtClean="0"/>
              <a:t>] = word;         // </a:t>
            </a:r>
            <a:r>
              <a:rPr lang="ru-RU" dirty="0" smtClean="0"/>
              <a:t>добавление слова или его перезапись</a:t>
            </a:r>
          </a:p>
          <a:p>
            <a:pPr marL="0" indent="0">
              <a:buNone/>
            </a:pPr>
            <a:r>
              <a:rPr lang="ru-RU" dirty="0" smtClean="0"/>
              <a:t>}</a:t>
            </a:r>
          </a:p>
          <a:p>
            <a:pPr marL="0" indent="0">
              <a:buNone/>
            </a:pPr>
            <a:endParaRPr lang="ru-RU" dirty="0" smtClean="0"/>
          </a:p>
          <a:p>
            <a:pPr marL="0" indent="0">
              <a:buNone/>
            </a:pPr>
            <a:r>
              <a:rPr lang="en-US" dirty="0" smtClean="0"/>
              <a:t>bool </a:t>
            </a:r>
            <a:r>
              <a:rPr lang="en-US" dirty="0" err="1" smtClean="0"/>
              <a:t>HashDictionary</a:t>
            </a:r>
            <a:r>
              <a:rPr lang="en-US" dirty="0" smtClean="0"/>
              <a:t>::</a:t>
            </a:r>
            <a:r>
              <a:rPr lang="en-US" dirty="0" err="1" smtClean="0"/>
              <a:t>hasWord</a:t>
            </a:r>
            <a:r>
              <a:rPr lang="en-US" dirty="0" smtClean="0"/>
              <a:t>(</a:t>
            </a:r>
            <a:r>
              <a:rPr lang="en-US" dirty="0" err="1" smtClean="0"/>
              <a:t>const</a:t>
            </a:r>
            <a:r>
              <a:rPr lang="en-US" dirty="0" smtClean="0"/>
              <a:t> string &amp; word) </a:t>
            </a:r>
            <a:r>
              <a:rPr lang="en-US" dirty="0" err="1" smtClean="0"/>
              <a:t>const</a:t>
            </a:r>
            <a:r>
              <a:rPr lang="en-US" dirty="0" smtClean="0"/>
              <a:t> {</a:t>
            </a:r>
          </a:p>
          <a:p>
            <a:pPr marL="0" indent="0">
              <a:buNone/>
            </a:pPr>
            <a:r>
              <a:rPr lang="en-US" dirty="0" smtClean="0"/>
              <a:t>  </a:t>
            </a:r>
            <a:r>
              <a:rPr lang="en-US" dirty="0" err="1" smtClean="0"/>
              <a:t>int</a:t>
            </a:r>
            <a:r>
              <a:rPr lang="en-US" dirty="0" smtClean="0"/>
              <a:t> </a:t>
            </a:r>
            <a:r>
              <a:rPr lang="en-US" dirty="0" err="1" smtClean="0"/>
              <a:t>i</a:t>
            </a:r>
            <a:r>
              <a:rPr lang="en-US" dirty="0" smtClean="0"/>
              <a:t> = </a:t>
            </a:r>
            <a:r>
              <a:rPr lang="en-US" dirty="0" err="1" smtClean="0"/>
              <a:t>findPos</a:t>
            </a:r>
            <a:r>
              <a:rPr lang="en-US" dirty="0" smtClean="0"/>
              <a:t>(word);    // </a:t>
            </a:r>
            <a:r>
              <a:rPr lang="ru-RU" dirty="0" smtClean="0"/>
              <a:t>позиция слова в словаре</a:t>
            </a:r>
          </a:p>
          <a:p>
            <a:pPr marL="0" indent="0">
              <a:buNone/>
            </a:pPr>
            <a:r>
              <a:rPr lang="ru-RU" dirty="0" smtClean="0"/>
              <a:t>  </a:t>
            </a:r>
            <a:r>
              <a:rPr lang="en-US" dirty="0" smtClean="0"/>
              <a:t>return </a:t>
            </a:r>
            <a:r>
              <a:rPr lang="en-US" dirty="0" err="1" smtClean="0"/>
              <a:t>i</a:t>
            </a:r>
            <a:r>
              <a:rPr lang="en-US" dirty="0" smtClean="0"/>
              <a:t> != -1 &amp;&amp; </a:t>
            </a:r>
            <a:r>
              <a:rPr lang="en-US" dirty="0" err="1" smtClean="0"/>
              <a:t>dict</a:t>
            </a:r>
            <a:r>
              <a:rPr lang="en-US" dirty="0" smtClean="0"/>
              <a:t>[</a:t>
            </a:r>
            <a:r>
              <a:rPr lang="en-US" dirty="0" err="1" smtClean="0"/>
              <a:t>i</a:t>
            </a:r>
            <a:r>
              <a:rPr lang="en-US" dirty="0" smtClean="0"/>
              <a:t>] != NULL;</a:t>
            </a:r>
          </a:p>
          <a:p>
            <a:pPr marL="0" indent="0">
              <a:buNone/>
            </a:pPr>
            <a:r>
              <a:rPr lang="en-US" dirty="0" smtClean="0"/>
              <a:t>}</a:t>
            </a:r>
            <a:endParaRPr lang="ru-RU" dirty="0"/>
          </a:p>
        </p:txBody>
      </p:sp>
    </p:spTree>
    <p:extLst>
      <p:ext uri="{BB962C8B-B14F-4D97-AF65-F5344CB8AC3E}">
        <p14:creationId xmlns:p14="http://schemas.microsoft.com/office/powerpoint/2010/main" val="198698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rmAutofit fontScale="85000" lnSpcReduction="10000"/>
          </a:bodyPr>
          <a:lstStyle/>
          <a:p>
            <a:pPr marL="0" indent="0">
              <a:buNone/>
            </a:pPr>
            <a:r>
              <a:rPr lang="ru-RU" dirty="0" smtClean="0"/>
              <a:t>Приведем пример использования класса </a:t>
            </a:r>
            <a:r>
              <a:rPr lang="ru-RU" dirty="0" err="1" smtClean="0"/>
              <a:t>HashDictionary</a:t>
            </a:r>
            <a:r>
              <a:rPr lang="ru-RU" dirty="0" smtClean="0"/>
              <a:t> для решения следующей задачи (следующий листинг). Пусть задано некоторое предложение на английском языке. Требуется проверить, есть ли в нем слова, встречающиеся, по крайней мере, дважды. Для решения этой задачи словарь, определенный классом </a:t>
            </a:r>
            <a:r>
              <a:rPr lang="ru-RU" dirty="0" err="1" smtClean="0"/>
              <a:t>HashDictionary</a:t>
            </a:r>
            <a:r>
              <a:rPr lang="ru-RU" dirty="0" smtClean="0"/>
              <a:t>, будет достаточно удобным способом представления множества слов в предложении. Действительно, мы можем исследовать заданное предложение слово за словом, добавляя каждый раз слово в словарь. Перед добавлением слова будем проверять, не встречалось ли уже это слово в предложении раньше.</a:t>
            </a:r>
          </a:p>
          <a:p>
            <a:pPr marL="0" indent="0">
              <a:buNone/>
            </a:pPr>
            <a:r>
              <a:rPr lang="ru-RU" dirty="0" smtClean="0"/>
              <a:t>Для перебора слов определим итератор, который будет выдавать слова из предложения по очереди слово за словом. Итератор возьмет исходное предложение, разделит его на слова, вызвав стандартную функцию языка С </a:t>
            </a:r>
            <a:r>
              <a:rPr lang="ru-RU" dirty="0" err="1" smtClean="0"/>
              <a:t>strtok</a:t>
            </a:r>
            <a:r>
              <a:rPr lang="ru-RU" dirty="0" smtClean="0"/>
              <a:t>, и, используя ту же функцию, будет последовательно выдавать указатели на слова этого предложения.</a:t>
            </a:r>
          </a:p>
          <a:p>
            <a:pPr marL="0" indent="0">
              <a:buNone/>
            </a:pPr>
            <a:r>
              <a:rPr lang="ru-RU" dirty="0" smtClean="0"/>
              <a:t>Функция </a:t>
            </a:r>
            <a:r>
              <a:rPr lang="ru-RU" dirty="0" err="1" smtClean="0"/>
              <a:t>twice</a:t>
            </a:r>
            <a:r>
              <a:rPr lang="ru-RU" dirty="0" smtClean="0"/>
              <a:t> решает поставленную задачу и выдает слово, встретившееся в предложении второй раз. Если все слова в предложении различны, функция выдает в качестве результата пустое слово.</a:t>
            </a:r>
          </a:p>
          <a:p>
            <a:pPr marL="0" indent="0">
              <a:buNone/>
            </a:pPr>
            <a:endParaRPr lang="ru-RU" dirty="0"/>
          </a:p>
        </p:txBody>
      </p:sp>
    </p:spTree>
    <p:extLst>
      <p:ext uri="{BB962C8B-B14F-4D97-AF65-F5344CB8AC3E}">
        <p14:creationId xmlns:p14="http://schemas.microsoft.com/office/powerpoint/2010/main" val="35871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43467"/>
            <a:ext cx="10515600" cy="5533496"/>
          </a:xfrm>
        </p:spPr>
        <p:txBody>
          <a:bodyPr>
            <a:noAutofit/>
          </a:bodyPr>
          <a:lstStyle/>
          <a:p>
            <a:pPr marL="0" indent="0">
              <a:lnSpc>
                <a:spcPct val="120000"/>
              </a:lnSpc>
              <a:spcBef>
                <a:spcPts val="0"/>
              </a:spcBef>
              <a:buNone/>
            </a:pPr>
            <a:r>
              <a:rPr lang="ru-RU" sz="1600" dirty="0" smtClean="0"/>
              <a:t>#</a:t>
            </a:r>
            <a:r>
              <a:rPr lang="ru-RU" sz="1600" dirty="0" err="1" smtClean="0"/>
              <a:t>ifndef</a:t>
            </a:r>
            <a:r>
              <a:rPr lang="ru-RU" sz="1600" dirty="0" smtClean="0"/>
              <a:t> __WORDS_ITERATOR_H</a:t>
            </a:r>
          </a:p>
          <a:p>
            <a:pPr marL="0" indent="0">
              <a:lnSpc>
                <a:spcPct val="120000"/>
              </a:lnSpc>
              <a:spcBef>
                <a:spcPts val="0"/>
              </a:spcBef>
              <a:buNone/>
            </a:pPr>
            <a:r>
              <a:rPr lang="ru-RU" sz="1600" dirty="0" smtClean="0"/>
              <a:t>#</a:t>
            </a:r>
            <a:r>
              <a:rPr lang="ru-RU" sz="1600" dirty="0" err="1" smtClean="0"/>
              <a:t>define</a:t>
            </a:r>
            <a:r>
              <a:rPr lang="ru-RU" sz="1600" dirty="0" smtClean="0"/>
              <a:t> __WORDS_ITERATOR_H</a:t>
            </a:r>
          </a:p>
          <a:p>
            <a:pPr marL="0" indent="0">
              <a:lnSpc>
                <a:spcPct val="120000"/>
              </a:lnSpc>
              <a:spcBef>
                <a:spcPts val="0"/>
              </a:spcBef>
              <a:buNone/>
            </a:pPr>
            <a:r>
              <a:rPr lang="ru-RU" sz="1600" dirty="0" smtClean="0"/>
              <a:t>#</a:t>
            </a:r>
            <a:r>
              <a:rPr lang="ru-RU" sz="1600" dirty="0" err="1" smtClean="0"/>
              <a:t>include</a:t>
            </a:r>
            <a:r>
              <a:rPr lang="ru-RU" sz="1600" dirty="0" smtClean="0"/>
              <a:t> &lt;</a:t>
            </a:r>
            <a:r>
              <a:rPr lang="ru-RU" sz="1600" dirty="0" err="1" smtClean="0"/>
              <a:t>string.h</a:t>
            </a:r>
            <a:r>
              <a:rPr lang="ru-RU" sz="1600" dirty="0" smtClean="0"/>
              <a:t>&gt;</a:t>
            </a:r>
          </a:p>
          <a:p>
            <a:pPr marL="0" indent="0">
              <a:lnSpc>
                <a:spcPct val="120000"/>
              </a:lnSpc>
              <a:spcBef>
                <a:spcPts val="0"/>
              </a:spcBef>
              <a:buNone/>
            </a:pPr>
            <a:r>
              <a:rPr lang="ru-RU" sz="1600" dirty="0" smtClean="0"/>
              <a:t>//==============================================================</a:t>
            </a:r>
          </a:p>
          <a:p>
            <a:pPr marL="0" indent="0">
              <a:lnSpc>
                <a:spcPct val="120000"/>
              </a:lnSpc>
              <a:spcBef>
                <a:spcPts val="0"/>
              </a:spcBef>
              <a:buNone/>
            </a:pPr>
            <a:r>
              <a:rPr lang="ru-RU" sz="1600" dirty="0" smtClean="0"/>
              <a:t>// Класс </a:t>
            </a:r>
            <a:r>
              <a:rPr lang="ru-RU" sz="1600" dirty="0" err="1" smtClean="0"/>
              <a:t>WordsIterator</a:t>
            </a:r>
            <a:r>
              <a:rPr lang="ru-RU" sz="1600" dirty="0" smtClean="0"/>
              <a:t> представляет собой простой итератор слов,</a:t>
            </a:r>
          </a:p>
          <a:p>
            <a:pPr marL="0" indent="0">
              <a:lnSpc>
                <a:spcPct val="120000"/>
              </a:lnSpc>
              <a:spcBef>
                <a:spcPts val="0"/>
              </a:spcBef>
              <a:buNone/>
            </a:pPr>
            <a:r>
              <a:rPr lang="ru-RU" sz="1600" dirty="0" smtClean="0"/>
              <a:t>// на которые делит заданный текст стандартная функция Си </a:t>
            </a:r>
            <a:r>
              <a:rPr lang="ru-RU" sz="1600" dirty="0" err="1" smtClean="0"/>
              <a:t>strtok</a:t>
            </a:r>
            <a:r>
              <a:rPr lang="ru-RU" sz="1600" dirty="0" smtClean="0"/>
              <a:t>.</a:t>
            </a:r>
          </a:p>
          <a:p>
            <a:pPr marL="0" indent="0">
              <a:lnSpc>
                <a:spcPct val="120000"/>
              </a:lnSpc>
              <a:spcBef>
                <a:spcPts val="0"/>
              </a:spcBef>
              <a:buNone/>
            </a:pPr>
            <a:r>
              <a:rPr lang="ru-RU" sz="1600" dirty="0" smtClean="0"/>
              <a:t>// Словом считается любая последовательность символов,</a:t>
            </a:r>
          </a:p>
          <a:p>
            <a:pPr marL="0" indent="0">
              <a:lnSpc>
                <a:spcPct val="120000"/>
              </a:lnSpc>
              <a:spcBef>
                <a:spcPts val="0"/>
              </a:spcBef>
              <a:buNone/>
            </a:pPr>
            <a:r>
              <a:rPr lang="ru-RU" sz="1600" dirty="0" smtClean="0"/>
              <a:t>// отделенная от других слов разделителями: знаками препинания,</a:t>
            </a:r>
          </a:p>
          <a:p>
            <a:pPr marL="0" indent="0">
              <a:lnSpc>
                <a:spcPct val="120000"/>
              </a:lnSpc>
              <a:spcBef>
                <a:spcPts val="0"/>
              </a:spcBef>
              <a:buNone/>
            </a:pPr>
            <a:r>
              <a:rPr lang="ru-RU" sz="1600" dirty="0" smtClean="0"/>
              <a:t>// пробелами и пр.</a:t>
            </a:r>
          </a:p>
          <a:p>
            <a:pPr marL="0" indent="0">
              <a:lnSpc>
                <a:spcPct val="120000"/>
              </a:lnSpc>
              <a:spcBef>
                <a:spcPts val="0"/>
              </a:spcBef>
              <a:buNone/>
            </a:pPr>
            <a:r>
              <a:rPr lang="ru-RU" sz="1600" dirty="0" smtClean="0"/>
              <a:t>//===============================================================</a:t>
            </a:r>
          </a:p>
          <a:p>
            <a:pPr marL="0" indent="0">
              <a:lnSpc>
                <a:spcPct val="120000"/>
              </a:lnSpc>
              <a:spcBef>
                <a:spcPts val="0"/>
              </a:spcBef>
              <a:buNone/>
            </a:pPr>
            <a:r>
              <a:rPr lang="ru-RU" sz="1600" dirty="0" err="1" smtClean="0"/>
              <a:t>class</a:t>
            </a:r>
            <a:r>
              <a:rPr lang="ru-RU" sz="1600" dirty="0" smtClean="0"/>
              <a:t> </a:t>
            </a:r>
            <a:r>
              <a:rPr lang="ru-RU" sz="1600" dirty="0" err="1" smtClean="0"/>
              <a:t>WordsIterator</a:t>
            </a:r>
            <a:r>
              <a:rPr lang="ru-RU" sz="1600" dirty="0" smtClean="0"/>
              <a:t> {</a:t>
            </a:r>
          </a:p>
          <a:p>
            <a:pPr marL="0" indent="0">
              <a:lnSpc>
                <a:spcPct val="120000"/>
              </a:lnSpc>
              <a:spcBef>
                <a:spcPts val="0"/>
              </a:spcBef>
              <a:buNone/>
            </a:pPr>
            <a:r>
              <a:rPr lang="ru-RU" sz="1600" dirty="0" err="1" smtClean="0"/>
              <a:t>protected</a:t>
            </a:r>
            <a:r>
              <a:rPr lang="ru-RU" sz="1600" dirty="0" smtClean="0"/>
              <a:t>:</a:t>
            </a:r>
          </a:p>
          <a:p>
            <a:pPr marL="0" indent="0">
              <a:lnSpc>
                <a:spcPct val="120000"/>
              </a:lnSpc>
              <a:spcBef>
                <a:spcPts val="0"/>
              </a:spcBef>
              <a:buNone/>
            </a:pPr>
            <a:r>
              <a:rPr lang="ru-RU" sz="1600" dirty="0" smtClean="0"/>
              <a:t>  </a:t>
            </a:r>
            <a:r>
              <a:rPr lang="ru-RU" sz="1600" dirty="0" err="1" smtClean="0"/>
              <a:t>char</a:t>
            </a:r>
            <a:r>
              <a:rPr lang="ru-RU" sz="1600" dirty="0" smtClean="0"/>
              <a:t> * </a:t>
            </a:r>
            <a:r>
              <a:rPr lang="ru-RU" sz="1600" dirty="0" err="1" smtClean="0"/>
              <a:t>words</a:t>
            </a:r>
            <a:r>
              <a:rPr lang="ru-RU" sz="1600" dirty="0" smtClean="0"/>
              <a:t>;             // Для хранения и обработки исходного текста</a:t>
            </a:r>
          </a:p>
          <a:p>
            <a:pPr marL="0" indent="0">
              <a:lnSpc>
                <a:spcPct val="120000"/>
              </a:lnSpc>
              <a:spcBef>
                <a:spcPts val="0"/>
              </a:spcBef>
              <a:buNone/>
            </a:pPr>
            <a:r>
              <a:rPr lang="ru-RU" sz="1600" dirty="0" smtClean="0"/>
              <a:t>  </a:t>
            </a:r>
            <a:r>
              <a:rPr lang="ru-RU" sz="1600" dirty="0" err="1" smtClean="0"/>
              <a:t>char</a:t>
            </a:r>
            <a:r>
              <a:rPr lang="ru-RU" sz="1600" dirty="0" smtClean="0"/>
              <a:t> * </a:t>
            </a:r>
            <a:r>
              <a:rPr lang="ru-RU" sz="1600" dirty="0" err="1" smtClean="0"/>
              <a:t>nextWord</a:t>
            </a:r>
            <a:r>
              <a:rPr lang="ru-RU" sz="1600" dirty="0" smtClean="0"/>
              <a:t>;          // Указатель на очередное слово</a:t>
            </a:r>
          </a:p>
          <a:p>
            <a:pPr marL="0" indent="0">
              <a:lnSpc>
                <a:spcPct val="120000"/>
              </a:lnSpc>
              <a:spcBef>
                <a:spcPts val="0"/>
              </a:spcBef>
              <a:buNone/>
            </a:pPr>
            <a:r>
              <a:rPr lang="ru-RU" sz="1600" dirty="0" smtClean="0"/>
              <a:t>  </a:t>
            </a:r>
            <a:r>
              <a:rPr lang="ru-RU" sz="1600" dirty="0" err="1" smtClean="0"/>
              <a:t>const</a:t>
            </a:r>
            <a:r>
              <a:rPr lang="ru-RU" sz="1600" dirty="0" smtClean="0"/>
              <a:t> </a:t>
            </a:r>
            <a:r>
              <a:rPr lang="ru-RU" sz="1600" dirty="0" err="1" smtClean="0"/>
              <a:t>char</a:t>
            </a:r>
            <a:r>
              <a:rPr lang="ru-RU" sz="1600" dirty="0" smtClean="0"/>
              <a:t> * </a:t>
            </a:r>
            <a:r>
              <a:rPr lang="ru-RU" sz="1600" dirty="0" err="1" smtClean="0"/>
              <a:t>delimeters</a:t>
            </a:r>
            <a:r>
              <a:rPr lang="ru-RU" sz="1600" dirty="0" smtClean="0"/>
              <a:t>;  // Массив символов-разделителей</a:t>
            </a:r>
            <a:endParaRPr lang="ru-RU" sz="1600" dirty="0"/>
          </a:p>
        </p:txBody>
      </p:sp>
    </p:spTree>
    <p:extLst>
      <p:ext uri="{BB962C8B-B14F-4D97-AF65-F5344CB8AC3E}">
        <p14:creationId xmlns:p14="http://schemas.microsoft.com/office/powerpoint/2010/main" val="1777395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normAutofit fontScale="92500" lnSpcReduction="20000"/>
          </a:bodyPr>
          <a:lstStyle/>
          <a:p>
            <a:pPr marL="0" indent="0">
              <a:buNone/>
            </a:pPr>
            <a:r>
              <a:rPr lang="en-US" dirty="0" smtClean="0"/>
              <a:t>public:</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Конструктор</a:t>
            </a:r>
          </a:p>
          <a:p>
            <a:pPr marL="0" indent="0">
              <a:buNone/>
            </a:pPr>
            <a:r>
              <a:rPr lang="ru-RU" dirty="0" smtClean="0"/>
              <a:t>  //-------------------------------------------------------------</a:t>
            </a:r>
          </a:p>
          <a:p>
            <a:pPr marL="0" indent="0">
              <a:buNone/>
            </a:pPr>
            <a:r>
              <a:rPr lang="ru-RU" dirty="0" smtClean="0"/>
              <a:t>  </a:t>
            </a:r>
            <a:r>
              <a:rPr lang="en-US" dirty="0" err="1" smtClean="0"/>
              <a:t>WordsIterator</a:t>
            </a:r>
            <a:r>
              <a:rPr lang="en-US" dirty="0" smtClean="0"/>
              <a:t>(</a:t>
            </a:r>
            <a:r>
              <a:rPr lang="en-US" dirty="0" err="1" smtClean="0"/>
              <a:t>const</a:t>
            </a:r>
            <a:r>
              <a:rPr lang="en-US" dirty="0" smtClean="0"/>
              <a:t> char * phrase,</a:t>
            </a:r>
          </a:p>
          <a:p>
            <a:pPr marL="0" indent="0">
              <a:buNone/>
            </a:pPr>
            <a:r>
              <a:rPr lang="en-US" dirty="0" smtClean="0"/>
              <a:t>                </a:t>
            </a:r>
            <a:r>
              <a:rPr lang="en-US" dirty="0" err="1" smtClean="0"/>
              <a:t>const</a:t>
            </a:r>
            <a:r>
              <a:rPr lang="en-US" dirty="0" smtClean="0"/>
              <a:t> char * </a:t>
            </a:r>
            <a:r>
              <a:rPr lang="en-US" dirty="0" err="1" smtClean="0"/>
              <a:t>delim</a:t>
            </a:r>
            <a:r>
              <a:rPr lang="en-US" dirty="0" smtClean="0"/>
              <a:t> = " ,.!?;:-()\'\"\n\t\f") {</a:t>
            </a:r>
          </a:p>
          <a:p>
            <a:pPr marL="0" indent="0">
              <a:buNone/>
            </a:pPr>
            <a:r>
              <a:rPr lang="en-US" dirty="0" smtClean="0"/>
              <a:t>    // </a:t>
            </a:r>
            <a:r>
              <a:rPr lang="ru-RU" dirty="0" smtClean="0"/>
              <a:t>Исходный текст сохраняется в буфере и обрабатывается</a:t>
            </a:r>
          </a:p>
          <a:p>
            <a:pPr marL="0" indent="0">
              <a:buNone/>
            </a:pPr>
            <a:r>
              <a:rPr lang="ru-RU" dirty="0" smtClean="0"/>
              <a:t>    // стандартной функцией </a:t>
            </a:r>
            <a:r>
              <a:rPr lang="en-US" dirty="0" err="1" smtClean="0"/>
              <a:t>strtok</a:t>
            </a:r>
            <a:r>
              <a:rPr lang="en-US" dirty="0" smtClean="0"/>
              <a:t>.</a:t>
            </a:r>
          </a:p>
          <a:p>
            <a:pPr marL="0" indent="0">
              <a:buNone/>
            </a:pPr>
            <a:r>
              <a:rPr lang="en-US" dirty="0" smtClean="0"/>
              <a:t>    words = new char[</a:t>
            </a:r>
            <a:r>
              <a:rPr lang="en-US" dirty="0" err="1" smtClean="0"/>
              <a:t>strlen</a:t>
            </a:r>
            <a:r>
              <a:rPr lang="en-US" dirty="0" smtClean="0"/>
              <a:t>(phrase)+1];</a:t>
            </a:r>
          </a:p>
          <a:p>
            <a:pPr marL="0" indent="0">
              <a:buNone/>
            </a:pPr>
            <a:r>
              <a:rPr lang="en-US" dirty="0" smtClean="0"/>
              <a:t>    </a:t>
            </a:r>
            <a:r>
              <a:rPr lang="en-US" dirty="0" err="1" smtClean="0"/>
              <a:t>strcpy</a:t>
            </a:r>
            <a:r>
              <a:rPr lang="en-US" dirty="0" smtClean="0"/>
              <a:t>(words, phrase);</a:t>
            </a:r>
          </a:p>
          <a:p>
            <a:pPr marL="0" indent="0">
              <a:buNone/>
            </a:pPr>
            <a:r>
              <a:rPr lang="en-US" dirty="0" smtClean="0"/>
              <a:t>    </a:t>
            </a:r>
            <a:r>
              <a:rPr lang="en-US" dirty="0" err="1" smtClean="0"/>
              <a:t>nextWord</a:t>
            </a:r>
            <a:r>
              <a:rPr lang="en-US" dirty="0" smtClean="0"/>
              <a:t> = </a:t>
            </a:r>
            <a:r>
              <a:rPr lang="en-US" dirty="0" err="1" smtClean="0"/>
              <a:t>strtok</a:t>
            </a:r>
            <a:r>
              <a:rPr lang="en-US" dirty="0" smtClean="0"/>
              <a:t>(words, </a:t>
            </a:r>
            <a:r>
              <a:rPr lang="en-US" dirty="0" err="1" smtClean="0"/>
              <a:t>delimeters</a:t>
            </a:r>
            <a:r>
              <a:rPr lang="en-US" dirty="0" smtClean="0"/>
              <a:t> = </a:t>
            </a:r>
            <a:r>
              <a:rPr lang="en-US" dirty="0" err="1" smtClean="0"/>
              <a:t>delim</a:t>
            </a:r>
            <a:r>
              <a:rPr lang="en-US" dirty="0" smtClean="0"/>
              <a:t>);</a:t>
            </a:r>
          </a:p>
          <a:p>
            <a:pPr marL="0" indent="0">
              <a:buNone/>
            </a:pPr>
            <a:r>
              <a:rPr lang="en-US" dirty="0" smtClean="0"/>
              <a:t>  }</a:t>
            </a:r>
            <a:endParaRPr lang="ru-RU" dirty="0"/>
          </a:p>
        </p:txBody>
      </p:sp>
    </p:spTree>
    <p:extLst>
      <p:ext uri="{BB962C8B-B14F-4D97-AF65-F5344CB8AC3E}">
        <p14:creationId xmlns:p14="http://schemas.microsoft.com/office/powerpoint/2010/main" val="4213652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normAutofit fontScale="62500" lnSpcReduction="20000"/>
          </a:bodyPr>
          <a:lstStyle/>
          <a:p>
            <a:pPr marL="0" indent="0">
              <a:buNone/>
            </a:pPr>
            <a:r>
              <a:rPr lang="ru-RU" dirty="0" smtClean="0"/>
              <a:t>//-------------------------------------------------------------</a:t>
            </a:r>
          </a:p>
          <a:p>
            <a:pPr marL="0" indent="0">
              <a:buNone/>
            </a:pPr>
            <a:r>
              <a:rPr lang="ru-RU" dirty="0" smtClean="0"/>
              <a:t>  // Функция проверки наличия следующего слова</a:t>
            </a:r>
          </a:p>
          <a:p>
            <a:pPr marL="0" indent="0">
              <a:buNone/>
            </a:pPr>
            <a:r>
              <a:rPr lang="ru-RU" dirty="0" smtClean="0"/>
              <a:t>  //-------------------------------------------------------------</a:t>
            </a:r>
          </a:p>
          <a:p>
            <a:pPr marL="0" indent="0">
              <a:buNone/>
            </a:pPr>
            <a:r>
              <a:rPr lang="ru-RU" dirty="0" smtClean="0"/>
              <a:t>  </a:t>
            </a:r>
            <a:r>
              <a:rPr lang="en-US" dirty="0" smtClean="0"/>
              <a:t>bool </a:t>
            </a:r>
            <a:r>
              <a:rPr lang="en-US" dirty="0" err="1" smtClean="0"/>
              <a:t>hasMoreElements</a:t>
            </a:r>
            <a:r>
              <a:rPr lang="en-US" dirty="0" smtClean="0"/>
              <a:t>() </a:t>
            </a:r>
            <a:r>
              <a:rPr lang="en-US" dirty="0" err="1" smtClean="0"/>
              <a:t>const</a:t>
            </a:r>
            <a:r>
              <a:rPr lang="en-US" dirty="0" smtClean="0"/>
              <a:t> { return </a:t>
            </a:r>
            <a:r>
              <a:rPr lang="en-US" dirty="0" err="1" smtClean="0"/>
              <a:t>nextWord</a:t>
            </a:r>
            <a:r>
              <a:rPr lang="en-US" dirty="0" smtClean="0"/>
              <a:t> != NULL; }</a:t>
            </a:r>
          </a:p>
          <a:p>
            <a:pPr marL="0" indent="0">
              <a:buNone/>
            </a:pPr>
            <a:r>
              <a:rPr lang="en-US" dirty="0" smtClean="0"/>
              <a:t>  //-------------------------------------------------------------</a:t>
            </a:r>
          </a:p>
          <a:p>
            <a:pPr marL="0" indent="0">
              <a:buNone/>
            </a:pPr>
            <a:r>
              <a:rPr lang="en-US" dirty="0" smtClean="0"/>
              <a:t>  // </a:t>
            </a:r>
            <a:r>
              <a:rPr lang="ru-RU" dirty="0" smtClean="0"/>
              <a:t>Сдвиг итератора на слово вперед</a:t>
            </a:r>
          </a:p>
          <a:p>
            <a:pPr marL="0" indent="0">
              <a:buNone/>
            </a:pPr>
            <a:r>
              <a:rPr lang="ru-RU" dirty="0" smtClean="0"/>
              <a:t>  //-------------------------------------------------------------</a:t>
            </a:r>
          </a:p>
          <a:p>
            <a:pPr marL="0" indent="0">
              <a:buNone/>
            </a:pPr>
            <a:r>
              <a:rPr lang="ru-RU" dirty="0" smtClean="0"/>
              <a:t>  </a:t>
            </a:r>
            <a:r>
              <a:rPr lang="en-US" dirty="0" err="1" smtClean="0"/>
              <a:t>WordsIterator</a:t>
            </a:r>
            <a:r>
              <a:rPr lang="en-US" dirty="0" smtClean="0"/>
              <a:t> &amp; operator ++() {</a:t>
            </a:r>
          </a:p>
          <a:p>
            <a:pPr marL="0" indent="0">
              <a:buNone/>
            </a:pPr>
            <a:r>
              <a:rPr lang="en-US" dirty="0" smtClean="0"/>
              <a:t>    </a:t>
            </a:r>
            <a:r>
              <a:rPr lang="en-US" dirty="0" err="1" smtClean="0"/>
              <a:t>nextWord</a:t>
            </a:r>
            <a:r>
              <a:rPr lang="en-US" dirty="0" smtClean="0"/>
              <a:t> = </a:t>
            </a:r>
            <a:r>
              <a:rPr lang="en-US" dirty="0" err="1" smtClean="0"/>
              <a:t>strtok</a:t>
            </a:r>
            <a:r>
              <a:rPr lang="en-US" dirty="0" smtClean="0"/>
              <a:t>(NULL, </a:t>
            </a:r>
            <a:r>
              <a:rPr lang="en-US" dirty="0" err="1" smtClean="0"/>
              <a:t>delimeters</a:t>
            </a:r>
            <a:r>
              <a:rPr lang="en-US" dirty="0" smtClean="0"/>
              <a:t>);</a:t>
            </a:r>
          </a:p>
          <a:p>
            <a:pPr marL="0" indent="0">
              <a:buNone/>
            </a:pPr>
            <a:r>
              <a:rPr lang="en-US" dirty="0" smtClean="0"/>
              <a:t>    return *this;</a:t>
            </a:r>
          </a:p>
          <a:p>
            <a:pPr marL="0" indent="0">
              <a:buNone/>
            </a:pPr>
            <a:r>
              <a:rPr lang="en-US" dirty="0" smtClean="0"/>
              <a:t>  }</a:t>
            </a:r>
          </a:p>
          <a:p>
            <a:pPr marL="0" indent="0">
              <a:buNone/>
            </a:pPr>
            <a:r>
              <a:rPr lang="en-US" dirty="0" smtClean="0"/>
              <a:t>  //-------------------------------------------------------------</a:t>
            </a:r>
          </a:p>
          <a:p>
            <a:pPr marL="0" indent="0">
              <a:buNone/>
            </a:pPr>
            <a:r>
              <a:rPr lang="en-US" dirty="0" smtClean="0"/>
              <a:t>  // </a:t>
            </a:r>
            <a:r>
              <a:rPr lang="ru-RU" dirty="0" smtClean="0"/>
              <a:t>Доступ к очередному слову</a:t>
            </a:r>
          </a:p>
          <a:p>
            <a:pPr marL="0" indent="0">
              <a:buNone/>
            </a:pPr>
            <a:r>
              <a:rPr lang="ru-RU" dirty="0" smtClean="0"/>
              <a:t>  //-------------------------------------------------------------</a:t>
            </a:r>
          </a:p>
          <a:p>
            <a:pPr marL="0" indent="0">
              <a:buNone/>
            </a:pPr>
            <a:r>
              <a:rPr lang="ru-RU" dirty="0" smtClean="0"/>
              <a:t>  </a:t>
            </a:r>
            <a:r>
              <a:rPr lang="en-US" dirty="0" smtClean="0"/>
              <a:t>char * operator *() </a:t>
            </a:r>
            <a:r>
              <a:rPr lang="en-US" dirty="0" err="1" smtClean="0"/>
              <a:t>const</a:t>
            </a:r>
            <a:r>
              <a:rPr lang="en-US" dirty="0" smtClean="0"/>
              <a:t> { return </a:t>
            </a:r>
            <a:r>
              <a:rPr lang="en-US" dirty="0" err="1" smtClean="0"/>
              <a:t>nextWord</a:t>
            </a:r>
            <a:r>
              <a:rPr lang="en-US" dirty="0" smtClean="0"/>
              <a:t>; }</a:t>
            </a:r>
          </a:p>
          <a:p>
            <a:pPr marL="0" indent="0">
              <a:buNone/>
            </a:pPr>
            <a:r>
              <a:rPr lang="en-US" dirty="0" smtClean="0"/>
              <a:t>};</a:t>
            </a:r>
          </a:p>
          <a:p>
            <a:pPr marL="0" indent="0">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3816261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fontScale="70000" lnSpcReduction="20000"/>
          </a:bodyPr>
          <a:lstStyle/>
          <a:p>
            <a:pPr marL="0" indent="0">
              <a:buNone/>
            </a:pPr>
            <a:r>
              <a:rPr lang="en-US" dirty="0" smtClean="0"/>
              <a:t>#include "</a:t>
            </a:r>
            <a:r>
              <a:rPr lang="en-US" dirty="0" err="1" smtClean="0"/>
              <a:t>dictionary.h</a:t>
            </a:r>
            <a:r>
              <a:rPr lang="en-US" dirty="0" smtClean="0"/>
              <a:t>"</a:t>
            </a:r>
          </a:p>
          <a:p>
            <a:pPr marL="0" indent="0">
              <a:buNone/>
            </a:pPr>
            <a:r>
              <a:rPr lang="en-US" dirty="0" smtClean="0"/>
              <a:t>#include "</a:t>
            </a:r>
            <a:r>
              <a:rPr lang="en-US" dirty="0" err="1" smtClean="0"/>
              <a:t>wordsiterator.h</a:t>
            </a:r>
            <a:r>
              <a:rPr lang="en-US" dirty="0" smtClean="0"/>
              <a:t>"</a:t>
            </a:r>
          </a:p>
          <a:p>
            <a:pPr marL="0" indent="0">
              <a:buNone/>
            </a:pPr>
            <a:r>
              <a:rPr lang="en-US" dirty="0" smtClean="0"/>
              <a:t>#include "</a:t>
            </a:r>
            <a:r>
              <a:rPr lang="en-US" dirty="0" err="1" smtClean="0"/>
              <a:t>hashtable.h</a:t>
            </a:r>
            <a:r>
              <a:rPr lang="en-US" dirty="0" smtClean="0"/>
              <a:t>"</a:t>
            </a:r>
          </a:p>
          <a:p>
            <a:pPr marL="0" indent="0">
              <a:buNone/>
            </a:pPr>
            <a:r>
              <a:rPr lang="en-US" dirty="0" smtClean="0"/>
              <a:t>#include &lt;</a:t>
            </a:r>
            <a:r>
              <a:rPr lang="en-US" dirty="0" err="1" smtClean="0"/>
              <a:t>iostream</a:t>
            </a:r>
            <a:r>
              <a:rPr lang="en-US" dirty="0" smtClean="0"/>
              <a:t>&gt;</a:t>
            </a:r>
          </a:p>
          <a:p>
            <a:pPr marL="0" indent="0">
              <a:buNone/>
            </a:pPr>
            <a:endParaRPr lang="en-US" dirty="0" smtClean="0"/>
          </a:p>
          <a:p>
            <a:pPr marL="0" indent="0">
              <a:buNone/>
            </a:pPr>
            <a:r>
              <a:rPr lang="en-US" dirty="0" smtClean="0"/>
              <a:t>using namespace </a:t>
            </a:r>
            <a:r>
              <a:rPr lang="en-US" dirty="0" err="1" smtClean="0"/>
              <a:t>std</a:t>
            </a:r>
            <a:r>
              <a:rPr lang="en-US" dirty="0" smtClean="0"/>
              <a:t>;</a:t>
            </a:r>
          </a:p>
          <a:p>
            <a:pPr marL="0" indent="0">
              <a:buNone/>
            </a:pPr>
            <a:endParaRPr lang="en-US" dirty="0" smtClean="0"/>
          </a:p>
          <a:p>
            <a:pPr marL="0" indent="0">
              <a:buNone/>
            </a:pPr>
            <a:r>
              <a:rPr lang="en-US" dirty="0" smtClean="0"/>
              <a:t>//===============================================================</a:t>
            </a:r>
          </a:p>
          <a:p>
            <a:pPr marL="0" indent="0">
              <a:buNone/>
            </a:pPr>
            <a:r>
              <a:rPr lang="en-US" dirty="0" smtClean="0"/>
              <a:t>// </a:t>
            </a:r>
            <a:r>
              <a:rPr lang="ru-RU" dirty="0" smtClean="0"/>
              <a:t>Функция </a:t>
            </a:r>
            <a:r>
              <a:rPr lang="en-US" dirty="0" smtClean="0"/>
              <a:t>twice </a:t>
            </a:r>
            <a:r>
              <a:rPr lang="ru-RU" dirty="0" smtClean="0"/>
              <a:t>ищет в заданном предложении слово, встречающееся</a:t>
            </a:r>
          </a:p>
          <a:p>
            <a:pPr marL="0" indent="0">
              <a:buNone/>
            </a:pPr>
            <a:r>
              <a:rPr lang="ru-RU" dirty="0" smtClean="0"/>
              <a:t>// более одного раза. Если такое слово есть - функция его выдает,</a:t>
            </a:r>
          </a:p>
          <a:p>
            <a:pPr marL="0" indent="0">
              <a:buNone/>
            </a:pPr>
            <a:r>
              <a:rPr lang="ru-RU" dirty="0" smtClean="0"/>
              <a:t>// если такого слова нет - функция выдает пустое слово</a:t>
            </a:r>
          </a:p>
          <a:p>
            <a:pPr marL="0" indent="0">
              <a:buNone/>
            </a:pPr>
            <a:r>
              <a:rPr lang="ru-RU" dirty="0" smtClean="0"/>
              <a:t>//===============================================================</a:t>
            </a:r>
          </a:p>
          <a:p>
            <a:pPr marL="0" indent="0">
              <a:buNone/>
            </a:pPr>
            <a:endParaRPr lang="ru-RU" dirty="0" smtClean="0"/>
          </a:p>
          <a:p>
            <a:pPr marL="0" indent="0">
              <a:buNone/>
            </a:pPr>
            <a:r>
              <a:rPr lang="en-US" dirty="0" smtClean="0"/>
              <a:t>string twice(</a:t>
            </a:r>
            <a:r>
              <a:rPr lang="en-US" dirty="0" err="1" smtClean="0"/>
              <a:t>const</a:t>
            </a:r>
            <a:r>
              <a:rPr lang="en-US" dirty="0" smtClean="0"/>
              <a:t> char * text) {</a:t>
            </a:r>
          </a:p>
          <a:p>
            <a:pPr marL="0" indent="0">
              <a:buNone/>
            </a:pPr>
            <a:r>
              <a:rPr lang="en-US" dirty="0" smtClean="0"/>
              <a:t>  // </a:t>
            </a:r>
            <a:r>
              <a:rPr lang="ru-RU" dirty="0" smtClean="0"/>
              <a:t>Определяем словарь для исходного текста</a:t>
            </a:r>
          </a:p>
          <a:p>
            <a:pPr marL="0" indent="0">
              <a:buNone/>
            </a:pPr>
            <a:r>
              <a:rPr lang="ru-RU" dirty="0" smtClean="0"/>
              <a:t>  </a:t>
            </a:r>
            <a:r>
              <a:rPr lang="en-US" dirty="0" err="1" smtClean="0"/>
              <a:t>HashDictionary</a:t>
            </a:r>
            <a:r>
              <a:rPr lang="en-US" dirty="0" smtClean="0"/>
              <a:t> </a:t>
            </a:r>
            <a:r>
              <a:rPr lang="en-US" dirty="0" err="1" smtClean="0"/>
              <a:t>dict</a:t>
            </a:r>
            <a:r>
              <a:rPr lang="en-US" dirty="0" smtClean="0"/>
              <a:t>;</a:t>
            </a:r>
            <a:endParaRPr lang="ru-RU" dirty="0"/>
          </a:p>
        </p:txBody>
      </p:sp>
    </p:spTree>
    <p:extLst>
      <p:ext uri="{BB962C8B-B14F-4D97-AF65-F5344CB8AC3E}">
        <p14:creationId xmlns:p14="http://schemas.microsoft.com/office/powerpoint/2010/main" val="28445001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6742"/>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normAutofit fontScale="77500" lnSpcReduction="20000"/>
          </a:bodyPr>
          <a:lstStyle/>
          <a:p>
            <a:pPr marL="0" indent="0">
              <a:buNone/>
            </a:pPr>
            <a:r>
              <a:rPr lang="ru-RU" dirty="0" smtClean="0"/>
              <a:t>// Итератор слов текста будет считать разделителями пробелы,</a:t>
            </a:r>
          </a:p>
          <a:p>
            <a:pPr marL="0" indent="0">
              <a:buNone/>
            </a:pPr>
            <a:r>
              <a:rPr lang="ru-RU" dirty="0" smtClean="0"/>
              <a:t>  // знаки препинания, кавычки, скобки и другие "пустые" символы</a:t>
            </a:r>
          </a:p>
          <a:p>
            <a:pPr marL="0" indent="0">
              <a:buNone/>
            </a:pPr>
            <a:r>
              <a:rPr lang="ru-RU" dirty="0" smtClean="0"/>
              <a:t>  </a:t>
            </a:r>
            <a:r>
              <a:rPr lang="en-US" dirty="0" smtClean="0"/>
              <a:t>for (</a:t>
            </a:r>
            <a:r>
              <a:rPr lang="en-US" dirty="0" err="1" smtClean="0"/>
              <a:t>WordsIterator</a:t>
            </a:r>
            <a:r>
              <a:rPr lang="en-US" dirty="0" smtClean="0"/>
              <a:t> iterator(text);</a:t>
            </a:r>
          </a:p>
          <a:p>
            <a:pPr marL="0" indent="0">
              <a:buNone/>
            </a:pPr>
            <a:r>
              <a:rPr lang="en-US" dirty="0" smtClean="0"/>
              <a:t>       </a:t>
            </a:r>
            <a:r>
              <a:rPr lang="en-US" dirty="0" err="1" smtClean="0"/>
              <a:t>iterator.hasMoreElements</a:t>
            </a:r>
            <a:r>
              <a:rPr lang="en-US" dirty="0" smtClean="0"/>
              <a:t>();</a:t>
            </a:r>
          </a:p>
          <a:p>
            <a:pPr marL="0" indent="0">
              <a:buNone/>
            </a:pPr>
            <a:r>
              <a:rPr lang="en-US" dirty="0" smtClean="0"/>
              <a:t>       ++iterator) {</a:t>
            </a:r>
          </a:p>
          <a:p>
            <a:pPr marL="0" indent="0">
              <a:buNone/>
            </a:pPr>
            <a:r>
              <a:rPr lang="en-US" dirty="0" smtClean="0"/>
              <a:t>    // </a:t>
            </a:r>
            <a:r>
              <a:rPr lang="ru-RU" dirty="0" smtClean="0"/>
              <a:t>Выберем очередное слово и преобразуем его к нижнему регистру букв.</a:t>
            </a:r>
          </a:p>
          <a:p>
            <a:pPr marL="0" indent="0">
              <a:buNone/>
            </a:pPr>
            <a:r>
              <a:rPr lang="ru-RU" dirty="0" smtClean="0"/>
              <a:t>    </a:t>
            </a:r>
            <a:r>
              <a:rPr lang="en-US" dirty="0" smtClean="0"/>
              <a:t>string </a:t>
            </a:r>
            <a:r>
              <a:rPr lang="en-US" dirty="0" err="1" smtClean="0"/>
              <a:t>nextWord</a:t>
            </a:r>
            <a:r>
              <a:rPr lang="en-US" dirty="0" smtClean="0"/>
              <a:t> = </a:t>
            </a:r>
            <a:r>
              <a:rPr lang="en-US" dirty="0" err="1" smtClean="0"/>
              <a:t>strlwr</a:t>
            </a:r>
            <a:r>
              <a:rPr lang="en-US" dirty="0" smtClean="0"/>
              <a:t>((*iterator));</a:t>
            </a:r>
          </a:p>
          <a:p>
            <a:pPr marL="0" indent="0">
              <a:buNone/>
            </a:pPr>
            <a:r>
              <a:rPr lang="en-US" dirty="0" smtClean="0"/>
              <a:t>    if (</a:t>
            </a:r>
            <a:r>
              <a:rPr lang="en-US" dirty="0" err="1" smtClean="0"/>
              <a:t>dict.hasWord</a:t>
            </a:r>
            <a:r>
              <a:rPr lang="en-US" dirty="0" smtClean="0"/>
              <a:t>(</a:t>
            </a:r>
            <a:r>
              <a:rPr lang="en-US" dirty="0" err="1" smtClean="0"/>
              <a:t>nextWord</a:t>
            </a:r>
            <a:r>
              <a:rPr lang="en-US" dirty="0" smtClean="0"/>
              <a:t>)) {</a:t>
            </a:r>
          </a:p>
          <a:p>
            <a:pPr marL="0" indent="0">
              <a:buNone/>
            </a:pPr>
            <a:r>
              <a:rPr lang="en-US" dirty="0" smtClean="0"/>
              <a:t>      return </a:t>
            </a:r>
            <a:r>
              <a:rPr lang="en-US" dirty="0" err="1" smtClean="0"/>
              <a:t>nextWord</a:t>
            </a:r>
            <a:r>
              <a:rPr lang="en-US" dirty="0" smtClean="0"/>
              <a:t>;       // </a:t>
            </a:r>
            <a:r>
              <a:rPr lang="ru-RU" dirty="0" smtClean="0"/>
              <a:t>слово уже встречалось</a:t>
            </a:r>
          </a:p>
          <a:p>
            <a:pPr marL="0" indent="0">
              <a:buNone/>
            </a:pPr>
            <a:r>
              <a:rPr lang="ru-RU" dirty="0" smtClean="0"/>
              <a:t>    } </a:t>
            </a:r>
            <a:r>
              <a:rPr lang="en-US" dirty="0" smtClean="0"/>
              <a:t>else {</a:t>
            </a:r>
          </a:p>
          <a:p>
            <a:pPr marL="0" indent="0">
              <a:buNone/>
            </a:pPr>
            <a:r>
              <a:rPr lang="en-US" dirty="0" smtClean="0"/>
              <a:t>      </a:t>
            </a:r>
            <a:r>
              <a:rPr lang="en-US" dirty="0" err="1" smtClean="0"/>
              <a:t>dict.add</a:t>
            </a:r>
            <a:r>
              <a:rPr lang="en-US" dirty="0" smtClean="0"/>
              <a:t>(</a:t>
            </a:r>
            <a:r>
              <a:rPr lang="en-US" dirty="0" err="1" smtClean="0"/>
              <a:t>nextWord</a:t>
            </a:r>
            <a:r>
              <a:rPr lang="en-US" dirty="0" smtClean="0"/>
              <a:t>);    // </a:t>
            </a:r>
            <a:r>
              <a:rPr lang="ru-RU" dirty="0" smtClean="0"/>
              <a:t>добавляем новое слово</a:t>
            </a:r>
          </a:p>
          <a:p>
            <a:pPr marL="0" indent="0">
              <a:buNone/>
            </a:pPr>
            <a:r>
              <a:rPr lang="ru-RU" dirty="0" smtClean="0"/>
              <a:t>    }</a:t>
            </a:r>
          </a:p>
          <a:p>
            <a:pPr marL="0" indent="0">
              <a:buNone/>
            </a:pPr>
            <a:r>
              <a:rPr lang="ru-RU" dirty="0" smtClean="0"/>
              <a:t>  }</a:t>
            </a:r>
          </a:p>
          <a:p>
            <a:pPr marL="0" indent="0">
              <a:buNone/>
            </a:pPr>
            <a:r>
              <a:rPr lang="ru-RU" dirty="0" smtClean="0"/>
              <a:t>  </a:t>
            </a:r>
            <a:r>
              <a:rPr lang="en-US" dirty="0" smtClean="0"/>
              <a:t>return string();           // </a:t>
            </a:r>
            <a:r>
              <a:rPr lang="ru-RU" dirty="0" smtClean="0"/>
              <a:t>в предложении нет одинаковых слов</a:t>
            </a:r>
          </a:p>
          <a:p>
            <a:pPr marL="0" indent="0">
              <a:buNone/>
            </a:pPr>
            <a:r>
              <a:rPr lang="ru-RU" dirty="0" smtClean="0"/>
              <a:t>}</a:t>
            </a:r>
          </a:p>
          <a:p>
            <a:endParaRPr lang="ru-RU" dirty="0"/>
          </a:p>
        </p:txBody>
      </p:sp>
    </p:spTree>
    <p:extLst>
      <p:ext uri="{BB962C8B-B14F-4D97-AF65-F5344CB8AC3E}">
        <p14:creationId xmlns:p14="http://schemas.microsoft.com/office/powerpoint/2010/main" val="364551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77333"/>
            <a:ext cx="10515600" cy="5499630"/>
          </a:xfrm>
        </p:spPr>
        <p:txBody>
          <a:bodyPr>
            <a:normAutofit fontScale="55000" lnSpcReduction="20000"/>
          </a:bodyPr>
          <a:lstStyle/>
          <a:p>
            <a:pPr marL="0" indent="0">
              <a:buNone/>
            </a:pPr>
            <a:r>
              <a:rPr lang="en-US" dirty="0" err="1" smtClean="0"/>
              <a:t>int</a:t>
            </a:r>
            <a:r>
              <a:rPr lang="en-US" dirty="0" smtClean="0"/>
              <a:t> </a:t>
            </a:r>
            <a:r>
              <a:rPr lang="en-US" dirty="0" err="1" smtClean="0"/>
              <a:t>wordsCounter</a:t>
            </a:r>
            <a:r>
              <a:rPr lang="en-US" dirty="0" smtClean="0"/>
              <a:t>(</a:t>
            </a:r>
            <a:r>
              <a:rPr lang="en-US" dirty="0" err="1" smtClean="0"/>
              <a:t>const</a:t>
            </a:r>
            <a:r>
              <a:rPr lang="en-US" dirty="0" smtClean="0"/>
              <a:t> char * text, </a:t>
            </a:r>
            <a:r>
              <a:rPr lang="en-US" dirty="0" err="1" smtClean="0"/>
              <a:t>const</a:t>
            </a:r>
            <a:r>
              <a:rPr lang="en-US" dirty="0" smtClean="0"/>
              <a:t> char * word) {</a:t>
            </a:r>
          </a:p>
          <a:p>
            <a:pPr marL="0" indent="0">
              <a:buNone/>
            </a:pPr>
            <a:r>
              <a:rPr lang="en-US" dirty="0" smtClean="0"/>
              <a:t>  </a:t>
            </a:r>
            <a:r>
              <a:rPr lang="en-US" dirty="0" err="1" smtClean="0"/>
              <a:t>HashTable</a:t>
            </a:r>
            <a:r>
              <a:rPr lang="en-US" dirty="0" smtClean="0"/>
              <a:t>&lt;</a:t>
            </a:r>
            <a:r>
              <a:rPr lang="en-US" dirty="0" err="1" smtClean="0"/>
              <a:t>int</a:t>
            </a:r>
            <a:r>
              <a:rPr lang="en-US" dirty="0" smtClean="0"/>
              <a:t>&gt; </a:t>
            </a:r>
            <a:r>
              <a:rPr lang="en-US" dirty="0" err="1" smtClean="0"/>
              <a:t>dict</a:t>
            </a:r>
            <a:r>
              <a:rPr lang="en-US" dirty="0" smtClean="0"/>
              <a:t>;</a:t>
            </a:r>
          </a:p>
          <a:p>
            <a:pPr marL="0" indent="0">
              <a:buNone/>
            </a:pPr>
            <a:endParaRPr lang="en-US" dirty="0" smtClean="0"/>
          </a:p>
          <a:p>
            <a:pPr marL="0" indent="0">
              <a:buNone/>
            </a:pPr>
            <a:r>
              <a:rPr lang="en-US" dirty="0" smtClean="0"/>
              <a:t>  for (</a:t>
            </a:r>
            <a:r>
              <a:rPr lang="en-US" dirty="0" err="1" smtClean="0"/>
              <a:t>WordsIterator</a:t>
            </a:r>
            <a:r>
              <a:rPr lang="en-US" dirty="0" smtClean="0"/>
              <a:t> iterator(text);</a:t>
            </a:r>
          </a:p>
          <a:p>
            <a:pPr marL="0" indent="0">
              <a:buNone/>
            </a:pPr>
            <a:r>
              <a:rPr lang="en-US" dirty="0" smtClean="0"/>
              <a:t>       </a:t>
            </a:r>
            <a:r>
              <a:rPr lang="en-US" dirty="0" err="1" smtClean="0"/>
              <a:t>iterator.hasMoreElements</a:t>
            </a:r>
            <a:r>
              <a:rPr lang="en-US" dirty="0" smtClean="0"/>
              <a:t>();</a:t>
            </a:r>
          </a:p>
          <a:p>
            <a:pPr marL="0" indent="0">
              <a:buNone/>
            </a:pPr>
            <a:r>
              <a:rPr lang="en-US" dirty="0" smtClean="0"/>
              <a:t>       ++iterator) {</a:t>
            </a:r>
          </a:p>
          <a:p>
            <a:pPr marL="0" indent="0">
              <a:buNone/>
            </a:pPr>
            <a:r>
              <a:rPr lang="en-US" dirty="0" smtClean="0"/>
              <a:t>    // </a:t>
            </a:r>
            <a:r>
              <a:rPr lang="ru-RU" dirty="0" smtClean="0"/>
              <a:t>Выберем очередное слово и преобразуем его к нижнему регистру букв.</a:t>
            </a:r>
          </a:p>
          <a:p>
            <a:pPr marL="0" indent="0">
              <a:buNone/>
            </a:pPr>
            <a:r>
              <a:rPr lang="ru-RU" dirty="0" smtClean="0"/>
              <a:t>    </a:t>
            </a:r>
            <a:r>
              <a:rPr lang="en-US" dirty="0" err="1" smtClean="0"/>
              <a:t>const</a:t>
            </a:r>
            <a:r>
              <a:rPr lang="en-US" dirty="0" smtClean="0"/>
              <a:t> char * </a:t>
            </a:r>
            <a:r>
              <a:rPr lang="en-US" dirty="0" err="1" smtClean="0"/>
              <a:t>nextWord</a:t>
            </a:r>
            <a:r>
              <a:rPr lang="en-US" dirty="0" smtClean="0"/>
              <a:t> = </a:t>
            </a:r>
            <a:r>
              <a:rPr lang="en-US" dirty="0" err="1" smtClean="0"/>
              <a:t>strlwr</a:t>
            </a:r>
            <a:r>
              <a:rPr lang="en-US" dirty="0" smtClean="0"/>
              <a:t>((*iterator));</a:t>
            </a:r>
          </a:p>
          <a:p>
            <a:pPr marL="0" indent="0">
              <a:buNone/>
            </a:pPr>
            <a:r>
              <a:rPr lang="en-US" dirty="0" smtClean="0"/>
              <a:t>    </a:t>
            </a:r>
            <a:r>
              <a:rPr lang="en-US" dirty="0" err="1" smtClean="0"/>
              <a:t>int</a:t>
            </a:r>
            <a:r>
              <a:rPr lang="en-US" dirty="0" smtClean="0"/>
              <a:t> * counter = </a:t>
            </a:r>
            <a:r>
              <a:rPr lang="en-US" dirty="0" err="1" smtClean="0"/>
              <a:t>dict.find</a:t>
            </a:r>
            <a:r>
              <a:rPr lang="en-US" dirty="0" smtClean="0"/>
              <a:t>(</a:t>
            </a:r>
            <a:r>
              <a:rPr lang="en-US" dirty="0" err="1" smtClean="0"/>
              <a:t>nextWord</a:t>
            </a:r>
            <a:r>
              <a:rPr lang="en-US" dirty="0" smtClean="0"/>
              <a:t>);</a:t>
            </a:r>
          </a:p>
          <a:p>
            <a:pPr marL="0" indent="0">
              <a:buNone/>
            </a:pPr>
            <a:r>
              <a:rPr lang="en-US" dirty="0" smtClean="0"/>
              <a:t>    if (counter == NULL) {</a:t>
            </a:r>
          </a:p>
          <a:p>
            <a:pPr marL="0" indent="0">
              <a:buNone/>
            </a:pPr>
            <a:r>
              <a:rPr lang="en-US" dirty="0" smtClean="0"/>
              <a:t>      </a:t>
            </a:r>
            <a:r>
              <a:rPr lang="en-US" dirty="0" err="1" smtClean="0"/>
              <a:t>dict.add</a:t>
            </a:r>
            <a:r>
              <a:rPr lang="en-US" dirty="0" smtClean="0"/>
              <a:t>(</a:t>
            </a:r>
            <a:r>
              <a:rPr lang="en-US" dirty="0" err="1" smtClean="0"/>
              <a:t>nextWord</a:t>
            </a:r>
            <a:r>
              <a:rPr lang="en-US" dirty="0" smtClean="0"/>
              <a:t>, new </a:t>
            </a:r>
            <a:r>
              <a:rPr lang="en-US" dirty="0" err="1" smtClean="0"/>
              <a:t>int</a:t>
            </a:r>
            <a:r>
              <a:rPr lang="en-US" dirty="0" smtClean="0"/>
              <a:t>(1));</a:t>
            </a:r>
          </a:p>
          <a:p>
            <a:pPr marL="0" indent="0">
              <a:buNone/>
            </a:pPr>
            <a:r>
              <a:rPr lang="en-US" dirty="0" smtClean="0"/>
              <a:t>    } else {</a:t>
            </a:r>
          </a:p>
          <a:p>
            <a:pPr marL="0" indent="0">
              <a:buNone/>
            </a:pPr>
            <a:r>
              <a:rPr lang="en-US" dirty="0" smtClean="0"/>
              <a:t>      ++*counter;</a:t>
            </a:r>
          </a:p>
          <a:p>
            <a:pPr marL="0" indent="0">
              <a:buNone/>
            </a:pPr>
            <a:r>
              <a:rPr lang="en-US" dirty="0" smtClean="0"/>
              <a:t>    }</a:t>
            </a:r>
          </a:p>
          <a:p>
            <a:pPr marL="0" indent="0">
              <a:buNone/>
            </a:pPr>
            <a:r>
              <a:rPr lang="en-US" dirty="0" smtClean="0"/>
              <a:t>  }</a:t>
            </a:r>
          </a:p>
          <a:p>
            <a:pPr marL="0" indent="0">
              <a:buNone/>
            </a:pPr>
            <a:r>
              <a:rPr lang="en-US" dirty="0" smtClean="0"/>
              <a:t>  </a:t>
            </a:r>
            <a:r>
              <a:rPr lang="en-US" dirty="0" err="1" smtClean="0"/>
              <a:t>int</a:t>
            </a:r>
            <a:r>
              <a:rPr lang="en-US" dirty="0" smtClean="0"/>
              <a:t> * counter = </a:t>
            </a:r>
            <a:r>
              <a:rPr lang="en-US" dirty="0" err="1" smtClean="0"/>
              <a:t>dict.find</a:t>
            </a:r>
            <a:r>
              <a:rPr lang="en-US" dirty="0" smtClean="0"/>
              <a:t>(word);</a:t>
            </a:r>
          </a:p>
          <a:p>
            <a:pPr marL="0" indent="0">
              <a:buNone/>
            </a:pPr>
            <a:r>
              <a:rPr lang="en-US" dirty="0" smtClean="0"/>
              <a:t>  return counter ? *counter : 0;</a:t>
            </a:r>
          </a:p>
          <a:p>
            <a:pPr marL="0" indent="0">
              <a:buNone/>
            </a:pPr>
            <a:r>
              <a:rPr lang="en-US" dirty="0" smtClean="0"/>
              <a:t>}</a:t>
            </a:r>
            <a:endParaRPr lang="ru-RU" dirty="0"/>
          </a:p>
        </p:txBody>
      </p:sp>
    </p:spTree>
    <p:extLst>
      <p:ext uri="{BB962C8B-B14F-4D97-AF65-F5344CB8AC3E}">
        <p14:creationId xmlns:p14="http://schemas.microsoft.com/office/powerpoint/2010/main" val="3196387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728133"/>
            <a:ext cx="10515600" cy="5448830"/>
          </a:xfrm>
        </p:spPr>
        <p:txBody>
          <a:bodyPr>
            <a:normAutofit fontScale="77500" lnSpcReduction="20000"/>
          </a:bodyPr>
          <a:lstStyle/>
          <a:p>
            <a:pPr marL="0" indent="0">
              <a:buNone/>
            </a:pPr>
            <a:r>
              <a:rPr lang="en-US" dirty="0" err="1" smtClean="0"/>
              <a:t>int</a:t>
            </a:r>
            <a:r>
              <a:rPr lang="en-US" dirty="0" smtClean="0"/>
              <a:t> main() {</a:t>
            </a:r>
          </a:p>
          <a:p>
            <a:pPr marL="0" indent="0">
              <a:buNone/>
            </a:pPr>
            <a:r>
              <a:rPr lang="en-US" dirty="0" smtClean="0"/>
              <a:t>  char * text1 = "It was many and many a year ago,\n"</a:t>
            </a:r>
          </a:p>
          <a:p>
            <a:pPr marL="0" indent="0">
              <a:buNone/>
            </a:pPr>
            <a:r>
              <a:rPr lang="en-US" dirty="0" smtClean="0"/>
              <a:t>                 "In a kingdom by the sea,\n"</a:t>
            </a:r>
          </a:p>
          <a:p>
            <a:pPr marL="0" indent="0">
              <a:buNone/>
            </a:pPr>
            <a:r>
              <a:rPr lang="en-US" dirty="0" smtClean="0"/>
              <a:t>                 "That a maiden there lived whom you may know\n"</a:t>
            </a:r>
          </a:p>
          <a:p>
            <a:pPr marL="0" indent="0">
              <a:buNone/>
            </a:pPr>
            <a:r>
              <a:rPr lang="en-US" dirty="0" smtClean="0"/>
              <a:t>                 "By the name of Annabel Lee.";</a:t>
            </a:r>
          </a:p>
          <a:p>
            <a:pPr marL="0" indent="0">
              <a:buNone/>
            </a:pPr>
            <a:r>
              <a:rPr lang="en-US" dirty="0" smtClean="0"/>
              <a:t>  char * text2 = "I know the only thing that I know nothing!";</a:t>
            </a:r>
          </a:p>
          <a:p>
            <a:pPr marL="0" indent="0">
              <a:buNone/>
            </a:pPr>
            <a:r>
              <a:rPr lang="en-US" dirty="0" smtClean="0"/>
              <a:t>  char * word = "a";</a:t>
            </a:r>
          </a:p>
          <a:p>
            <a:pPr marL="0" indent="0">
              <a:buNone/>
            </a:pPr>
            <a:endParaRPr lang="en-US" dirty="0" smtClean="0"/>
          </a:p>
          <a:p>
            <a:pPr marL="0" indent="0">
              <a:buNone/>
            </a:pPr>
            <a:r>
              <a:rPr lang="en-US" dirty="0" smtClean="0"/>
              <a:t>  </a:t>
            </a:r>
            <a:r>
              <a:rPr lang="en-US" dirty="0" err="1" smtClean="0"/>
              <a:t>cout</a:t>
            </a:r>
            <a:r>
              <a:rPr lang="en-US" dirty="0" smtClean="0"/>
              <a:t> &lt;&lt; "Twice: " &lt;&lt; twice(text1) &lt;&lt; </a:t>
            </a:r>
            <a:r>
              <a:rPr lang="en-US" dirty="0" err="1" smtClean="0"/>
              <a:t>endl</a:t>
            </a:r>
            <a:r>
              <a:rPr lang="en-US" dirty="0" smtClean="0"/>
              <a:t>;</a:t>
            </a:r>
          </a:p>
          <a:p>
            <a:pPr marL="0" indent="0">
              <a:buNone/>
            </a:pPr>
            <a:r>
              <a:rPr lang="en-US" dirty="0" smtClean="0"/>
              <a:t>  </a:t>
            </a:r>
            <a:r>
              <a:rPr lang="en-US" dirty="0" err="1" smtClean="0"/>
              <a:t>cout</a:t>
            </a:r>
            <a:r>
              <a:rPr lang="en-US" dirty="0" smtClean="0"/>
              <a:t> &lt;&lt; "Twice: " &lt;&lt; twice(text2) &lt;&lt; </a:t>
            </a:r>
            <a:r>
              <a:rPr lang="en-US" dirty="0" err="1" smtClean="0"/>
              <a:t>endl</a:t>
            </a:r>
            <a:r>
              <a:rPr lang="en-US" dirty="0" smtClean="0"/>
              <a:t>;</a:t>
            </a:r>
          </a:p>
          <a:p>
            <a:pPr marL="0" indent="0">
              <a:buNone/>
            </a:pPr>
            <a:r>
              <a:rPr lang="en-US" dirty="0" smtClean="0"/>
              <a:t>  </a:t>
            </a:r>
            <a:r>
              <a:rPr lang="en-US" dirty="0" err="1" smtClean="0"/>
              <a:t>cout</a:t>
            </a:r>
            <a:r>
              <a:rPr lang="en-US" dirty="0" smtClean="0"/>
              <a:t> &lt;&lt; "The \"" &lt;&lt; word &lt;&lt; "\" word has " &lt;&lt; </a:t>
            </a:r>
            <a:r>
              <a:rPr lang="en-US" dirty="0" err="1" smtClean="0"/>
              <a:t>wordsCounter</a:t>
            </a:r>
            <a:r>
              <a:rPr lang="en-US" dirty="0" smtClean="0"/>
              <a:t>(text1, word)</a:t>
            </a:r>
          </a:p>
          <a:p>
            <a:pPr marL="0" indent="0">
              <a:buNone/>
            </a:pPr>
            <a:r>
              <a:rPr lang="en-US" dirty="0" smtClean="0"/>
              <a:t>       &lt;&lt; " entrances in the text \"" &lt;&lt; text1 &lt;&lt; "\"\n";</a:t>
            </a:r>
          </a:p>
          <a:p>
            <a:pPr marL="0" indent="0">
              <a:buNone/>
            </a:pPr>
            <a:endParaRPr lang="en-US" dirty="0" smtClean="0"/>
          </a:p>
          <a:p>
            <a:pPr marL="0" indent="0">
              <a:buNone/>
            </a:pPr>
            <a:r>
              <a:rPr lang="en-US" dirty="0" smtClean="0"/>
              <a:t>  return 0;</a:t>
            </a:r>
          </a:p>
          <a:p>
            <a:pPr marL="0" indent="0">
              <a:buNone/>
            </a:pPr>
            <a:r>
              <a:rPr lang="en-US" dirty="0" smtClean="0"/>
              <a:t>}</a:t>
            </a:r>
            <a:endParaRPr lang="ru-RU" dirty="0"/>
          </a:p>
        </p:txBody>
      </p:sp>
    </p:spTree>
    <p:extLst>
      <p:ext uri="{BB962C8B-B14F-4D97-AF65-F5344CB8AC3E}">
        <p14:creationId xmlns:p14="http://schemas.microsoft.com/office/powerpoint/2010/main" val="3001917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6742"/>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lstStyle/>
          <a:p>
            <a:r>
              <a:rPr lang="ru-RU" dirty="0" smtClean="0"/>
              <a:t>С помощью такого определения словаря можно решать самые разнообразные задачи по обработке текстов. Например, уже упомянутая задача компиляции может использовать данный словарь для хранения и поиска информации об идентификаторах, содержащихся в некоторой программе. Правда, для большинства задач необходимо, по крайней мере, еще несколько функций, которые выдавали бы информацию обо всем словаре в целом. Нетрудно определить следующие функции:</a:t>
            </a:r>
          </a:p>
          <a:p>
            <a:r>
              <a:rPr lang="ru-RU" dirty="0" err="1" smtClean="0"/>
              <a:t>int</a:t>
            </a:r>
            <a:r>
              <a:rPr lang="ru-RU" dirty="0" smtClean="0"/>
              <a:t> </a:t>
            </a:r>
            <a:r>
              <a:rPr lang="ru-RU" dirty="0" err="1" smtClean="0"/>
              <a:t>size</a:t>
            </a:r>
            <a:r>
              <a:rPr lang="ru-RU" dirty="0" smtClean="0"/>
              <a:t>();	// Количество слов в словаре</a:t>
            </a:r>
          </a:p>
          <a:p>
            <a:r>
              <a:rPr lang="ru-RU" dirty="0" err="1" smtClean="0"/>
              <a:t>Iterator</a:t>
            </a:r>
            <a:r>
              <a:rPr lang="ru-RU" dirty="0" smtClean="0"/>
              <a:t>&lt;</a:t>
            </a:r>
            <a:r>
              <a:rPr lang="ru-RU" dirty="0" err="1" smtClean="0"/>
              <a:t>string</a:t>
            </a:r>
            <a:r>
              <a:rPr lang="ru-RU" dirty="0" smtClean="0"/>
              <a:t>&gt; </a:t>
            </a:r>
            <a:r>
              <a:rPr lang="ru-RU" dirty="0" err="1" smtClean="0"/>
              <a:t>keys</a:t>
            </a:r>
            <a:r>
              <a:rPr lang="ru-RU" dirty="0" smtClean="0"/>
              <a:t>();	// Итератор всех ключей словаря</a:t>
            </a:r>
          </a:p>
          <a:p>
            <a:r>
              <a:rPr lang="ru-RU" dirty="0" err="1" smtClean="0"/>
              <a:t>Iterator</a:t>
            </a:r>
            <a:r>
              <a:rPr lang="ru-RU" dirty="0" smtClean="0"/>
              <a:t>&lt;</a:t>
            </a:r>
            <a:r>
              <a:rPr lang="ru-RU" dirty="0" err="1" smtClean="0"/>
              <a:t>Object</a:t>
            </a:r>
            <a:r>
              <a:rPr lang="ru-RU" dirty="0" smtClean="0"/>
              <a:t>&gt; </a:t>
            </a:r>
            <a:r>
              <a:rPr lang="ru-RU" dirty="0" err="1" smtClean="0"/>
              <a:t>objects</a:t>
            </a:r>
            <a:r>
              <a:rPr lang="ru-RU" dirty="0" smtClean="0"/>
              <a:t>();	// Итератор всех связанных объектов</a:t>
            </a:r>
          </a:p>
          <a:p>
            <a:endParaRPr lang="ru-RU" dirty="0"/>
          </a:p>
        </p:txBody>
      </p:sp>
    </p:spTree>
    <p:extLst>
      <p:ext uri="{BB962C8B-B14F-4D97-AF65-F5344CB8AC3E}">
        <p14:creationId xmlns:p14="http://schemas.microsoft.com/office/powerpoint/2010/main" val="2579722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008"/>
          </a:xfrm>
        </p:spPr>
        <p:txBody>
          <a:bodyPr>
            <a:normAutofit fontScale="90000"/>
          </a:bodyPr>
          <a:lstStyle/>
          <a:p>
            <a:endParaRPr lang="ru-RU" dirty="0"/>
          </a:p>
        </p:txBody>
      </p:sp>
      <p:sp>
        <p:nvSpPr>
          <p:cNvPr id="3" name="Объект 2"/>
          <p:cNvSpPr>
            <a:spLocks noGrp="1"/>
          </p:cNvSpPr>
          <p:nvPr>
            <p:ph idx="1"/>
          </p:nvPr>
        </p:nvSpPr>
        <p:spPr>
          <a:xfrm>
            <a:off x="838200" y="592667"/>
            <a:ext cx="10515600" cy="5584296"/>
          </a:xfrm>
        </p:spPr>
        <p:txBody>
          <a:bodyPr/>
          <a:lstStyle/>
          <a:p>
            <a:r>
              <a:rPr lang="ru-RU" dirty="0" smtClean="0"/>
              <a:t>Тем не менее у приведенной реализации имеется ряд недостатков. Наиболее серьезный из них — то, что размер таблицы выбран произвольно, и он никак не зависит от количества хранящихся в таблице объектов. При небольшом количестве объектов это приводит к напрасному расходу памяти. Наоборот, если количество хранимых объектов велико, то списки элементов с одним и тем же значением функции расстановки для ключей становятся длинными, а это приводит к сильному замедлению всех основных операций с таблицей.</a:t>
            </a:r>
            <a:endParaRPr lang="ru-RU" dirty="0"/>
          </a:p>
        </p:txBody>
      </p:sp>
    </p:spTree>
    <p:extLst>
      <p:ext uri="{BB962C8B-B14F-4D97-AF65-F5344CB8AC3E}">
        <p14:creationId xmlns:p14="http://schemas.microsoft.com/office/powerpoint/2010/main" val="2041221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9808"/>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normAutofit fontScale="85000" lnSpcReduction="20000"/>
          </a:bodyPr>
          <a:lstStyle/>
          <a:p>
            <a:r>
              <a:rPr lang="ru-RU" dirty="0" smtClean="0"/>
              <a:t>Лучше всего в таких случаях связывать алгоритм работы функции расстановки и общую организацию таблицы с количеством объектов, хранящихся в ней. Например, если общее количество объектов более, чем в два раза превышает размер массива списков объектов </a:t>
            </a:r>
            <a:r>
              <a:rPr lang="ru-RU" dirty="0" err="1" smtClean="0"/>
              <a:t>diet</a:t>
            </a:r>
            <a:r>
              <a:rPr lang="ru-RU" dirty="0" smtClean="0"/>
              <a:t>, то можно провести так называемое </a:t>
            </a:r>
            <a:r>
              <a:rPr lang="ru-RU" dirty="0" err="1" smtClean="0"/>
              <a:t>перехеширование</a:t>
            </a:r>
            <a:r>
              <a:rPr lang="ru-RU" dirty="0" smtClean="0"/>
              <a:t>. При этом массив расширяется (например, в два раза), функция расстановки изменяется в соответствии с новым размером таблицы, а все слова вместе со связанными с ними объектами перемещаются в новые списки в соответствии с новыми значениями функции расстановки. Конечно, </a:t>
            </a:r>
            <a:r>
              <a:rPr lang="ru-RU" dirty="0" err="1" smtClean="0"/>
              <a:t>перехеширование</a:t>
            </a:r>
            <a:r>
              <a:rPr lang="ru-RU" dirty="0" smtClean="0"/>
              <a:t> — это серьезная и длительная операция, но зато после ее выполнения все операции со словарем начинают работать быстрее.</a:t>
            </a:r>
          </a:p>
          <a:p>
            <a:r>
              <a:rPr lang="ru-RU" dirty="0" smtClean="0"/>
              <a:t>На самом деле совершенно неважно, являются ли ключами для поиска </a:t>
            </a:r>
            <a:r>
              <a:rPr lang="ru-RU" smtClean="0"/>
              <a:t>в хеш-таблице </a:t>
            </a:r>
            <a:r>
              <a:rPr lang="ru-RU" dirty="0" smtClean="0"/>
              <a:t>именно слова. Фактически ключами могут служить любые объекты, лишь бы для них можно было определить подходящую функцию расстановки. Поэтому определение шаблона классов </a:t>
            </a:r>
            <a:r>
              <a:rPr lang="ru-RU" dirty="0" err="1" smtClean="0"/>
              <a:t>HashTabie</a:t>
            </a:r>
            <a:r>
              <a:rPr lang="ru-RU" dirty="0" smtClean="0"/>
              <a:t> можно еще обобщить, </a:t>
            </a:r>
            <a:r>
              <a:rPr lang="ru-RU" dirty="0" err="1" smtClean="0"/>
              <a:t>параметризовав</a:t>
            </a:r>
            <a:r>
              <a:rPr lang="ru-RU" dirty="0" smtClean="0"/>
              <a:t> его еще и типом ключей и считая, что для ключей определена операция </a:t>
            </a:r>
            <a:r>
              <a:rPr lang="ru-RU" dirty="0" err="1" smtClean="0"/>
              <a:t>hash</a:t>
            </a:r>
            <a:r>
              <a:rPr lang="ru-RU" dirty="0" smtClean="0"/>
              <a:t>, вычисляющая целочисленное значение функции расстановки.</a:t>
            </a:r>
          </a:p>
          <a:p>
            <a:endParaRPr lang="ru-RU" dirty="0"/>
          </a:p>
        </p:txBody>
      </p:sp>
    </p:spTree>
    <p:extLst>
      <p:ext uri="{BB962C8B-B14F-4D97-AF65-F5344CB8AC3E}">
        <p14:creationId xmlns:p14="http://schemas.microsoft.com/office/powerpoint/2010/main" val="93400024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4877</Words>
  <Application>Microsoft Office PowerPoint</Application>
  <PresentationFormat>Широкоэкранный</PresentationFormat>
  <Paragraphs>304</Paragraphs>
  <Slides>48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48</vt:i4>
      </vt:variant>
    </vt:vector>
  </HeadingPairs>
  <TitlesOfParts>
    <vt:vector size="52" baseType="lpstr">
      <vt:lpstr>Arial</vt:lpstr>
      <vt:lpstr>Calibri</vt:lpstr>
      <vt:lpstr>Calibri Light</vt:lpstr>
      <vt:lpstr>Тема Office</vt:lpstr>
      <vt:lpstr>Обработка текстов</vt:lpstr>
      <vt:lpstr>Презентация PowerPoint</vt:lpstr>
      <vt:lpstr>Презентация PowerPoint</vt:lpstr>
      <vt:lpstr>Способы представления строк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Хеширование и поиск в хеш-таблицах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Листинг. Определение простого словаря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Обработка текстов</dc:title>
  <dc:creator>Анис Галимянов</dc:creator>
  <cp:lastModifiedBy>Анис Галимянов</cp:lastModifiedBy>
  <cp:revision>15</cp:revision>
  <dcterms:created xsi:type="dcterms:W3CDTF">2018-12-09T04:52:47Z</dcterms:created>
  <dcterms:modified xsi:type="dcterms:W3CDTF">2018-12-09T08:47:16Z</dcterms:modified>
</cp:coreProperties>
</file>