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102" y="1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EBE19-70B1-4402-9A46-1603E568457B}" type="datetimeFigureOut">
              <a:rPr lang="ru-RU" smtClean="0"/>
              <a:t>10.10.2018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AF161-1006-493E-88CD-03682709AA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1917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EBE19-70B1-4402-9A46-1603E568457B}" type="datetimeFigureOut">
              <a:rPr lang="ru-RU" smtClean="0"/>
              <a:t>10.10.2018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AF161-1006-493E-88CD-03682709AA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6104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EBE19-70B1-4402-9A46-1603E568457B}" type="datetimeFigureOut">
              <a:rPr lang="ru-RU" smtClean="0"/>
              <a:t>10.10.2018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AF161-1006-493E-88CD-03682709AA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2638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EBE19-70B1-4402-9A46-1603E568457B}" type="datetimeFigureOut">
              <a:rPr lang="ru-RU" smtClean="0"/>
              <a:t>10.10.2018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AF161-1006-493E-88CD-03682709AA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58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EBE19-70B1-4402-9A46-1603E568457B}" type="datetimeFigureOut">
              <a:rPr lang="ru-RU" smtClean="0"/>
              <a:t>10.10.2018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AF161-1006-493E-88CD-03682709AA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474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EBE19-70B1-4402-9A46-1603E568457B}" type="datetimeFigureOut">
              <a:rPr lang="ru-RU" smtClean="0"/>
              <a:t>10.10.2018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AF161-1006-493E-88CD-03682709AA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195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EBE19-70B1-4402-9A46-1603E568457B}" type="datetimeFigureOut">
              <a:rPr lang="ru-RU" smtClean="0"/>
              <a:t>10.10.2018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AF161-1006-493E-88CD-03682709AA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407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EBE19-70B1-4402-9A46-1603E568457B}" type="datetimeFigureOut">
              <a:rPr lang="ru-RU" smtClean="0"/>
              <a:t>10.10.2018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AF161-1006-493E-88CD-03682709AA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594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EBE19-70B1-4402-9A46-1603E568457B}" type="datetimeFigureOut">
              <a:rPr lang="ru-RU" smtClean="0"/>
              <a:t>10.10.2018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AF161-1006-493E-88CD-03682709AA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249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EBE19-70B1-4402-9A46-1603E568457B}" type="datetimeFigureOut">
              <a:rPr lang="ru-RU" smtClean="0"/>
              <a:t>10.10.2018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AF161-1006-493E-88CD-03682709AA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055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EBE19-70B1-4402-9A46-1603E568457B}" type="datetimeFigureOut">
              <a:rPr lang="ru-RU" smtClean="0"/>
              <a:t>10.10.2018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AF161-1006-493E-88CD-03682709AA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882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8EBE19-70B1-4402-9A46-1603E568457B}" type="datetimeFigureOut">
              <a:rPr lang="ru-RU" smtClean="0"/>
              <a:t>10.10.2018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AF161-1006-493E-88CD-03682709AA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9034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Двоичные деревья общего вида: удаление и добавление узлов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2910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61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89811"/>
            <a:ext cx="10515600" cy="5487152"/>
          </a:xfrm>
        </p:spPr>
        <p:txBody>
          <a:bodyPr/>
          <a:lstStyle/>
          <a:p>
            <a:r>
              <a:rPr lang="ru-RU" dirty="0" smtClean="0"/>
              <a:t>В некоторых случаях важно обеспечить работу с динамическими структурами данных, для которых следует обеспечить возможность добавления и удаления элементов. В этом случае формат хранения в виде массива не подходит, поскольку добавление или удаление элемента в большинстве случаев потребует полной перестройки дерева.</a:t>
            </a:r>
          </a:p>
          <a:p>
            <a:r>
              <a:rPr lang="ru-RU" dirty="0" smtClean="0"/>
              <a:t>Основываясь на приведенной в начале главы структуре, представляющий узел бинарного дерева, рассмотрим определение класса, реализующего наиболее распространенные операции над двоичным деревом(см листинг следующий слайд).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1267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04896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Определение класса бинарного дерева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70022"/>
            <a:ext cx="10515600" cy="5406941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dirty="0" smtClean="0"/>
              <a:t>template &lt;class T&gt;</a:t>
            </a:r>
          </a:p>
          <a:p>
            <a:pPr marL="0" indent="0">
              <a:buNone/>
            </a:pPr>
            <a:r>
              <a:rPr lang="en-US" dirty="0" smtClean="0"/>
              <a:t>class </a:t>
            </a:r>
            <a:r>
              <a:rPr lang="en-US" dirty="0" err="1" smtClean="0"/>
              <a:t>BTree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{</a:t>
            </a:r>
          </a:p>
          <a:p>
            <a:pPr marL="0" indent="0">
              <a:buNone/>
            </a:pPr>
            <a:r>
              <a:rPr lang="en-US" dirty="0" smtClean="0"/>
              <a:t>public:</a:t>
            </a:r>
          </a:p>
          <a:p>
            <a:pPr marL="0" indent="0">
              <a:buNone/>
            </a:pPr>
            <a:r>
              <a:rPr lang="en-US" dirty="0" smtClean="0"/>
              <a:t>// </a:t>
            </a:r>
            <a:r>
              <a:rPr lang="ru-RU" dirty="0" smtClean="0"/>
              <a:t>Узел бинарного дерева</a:t>
            </a:r>
          </a:p>
          <a:p>
            <a:pPr marL="0" indent="0">
              <a:buNone/>
            </a:pPr>
            <a:r>
              <a:rPr lang="en-US" dirty="0" smtClean="0"/>
              <a:t>template &lt;class DATA&gt;</a:t>
            </a:r>
          </a:p>
          <a:p>
            <a:pPr marL="0" indent="0">
              <a:buNone/>
            </a:pPr>
            <a:r>
              <a:rPr lang="en-US" dirty="0" err="1" smtClean="0"/>
              <a:t>struct</a:t>
            </a:r>
            <a:r>
              <a:rPr lang="en-US" dirty="0" smtClean="0"/>
              <a:t> </a:t>
            </a:r>
            <a:r>
              <a:rPr lang="en-US" dirty="0" err="1" smtClean="0"/>
              <a:t>BTreeNode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{</a:t>
            </a:r>
          </a:p>
          <a:p>
            <a:pPr marL="0" indent="0">
              <a:buNone/>
            </a:pPr>
            <a:r>
              <a:rPr lang="en-US" dirty="0" err="1" smtClean="0"/>
              <a:t>BTreeNode</a:t>
            </a:r>
            <a:r>
              <a:rPr lang="en-US" dirty="0" smtClean="0"/>
              <a:t>&lt;DATA&gt; *parent; // </a:t>
            </a:r>
            <a:r>
              <a:rPr lang="ru-RU" dirty="0" smtClean="0"/>
              <a:t>Указатель на родительский</a:t>
            </a:r>
          </a:p>
          <a:p>
            <a:pPr marL="0" indent="0">
              <a:buNone/>
            </a:pPr>
            <a:r>
              <a:rPr lang="ru-RU" dirty="0" smtClean="0"/>
              <a:t>// узел</a:t>
            </a:r>
          </a:p>
          <a:p>
            <a:pPr marL="0" indent="0">
              <a:buNone/>
            </a:pPr>
            <a:r>
              <a:rPr lang="en-US" dirty="0" err="1" smtClean="0"/>
              <a:t>BTreeNode</a:t>
            </a:r>
            <a:r>
              <a:rPr lang="en-US" dirty="0" smtClean="0"/>
              <a:t>&lt;DATA&gt; *left; // </a:t>
            </a:r>
            <a:r>
              <a:rPr lang="ru-RU" dirty="0" smtClean="0"/>
              <a:t>Указатель на узел-корень</a:t>
            </a:r>
          </a:p>
          <a:p>
            <a:pPr marL="0" indent="0">
              <a:buNone/>
            </a:pPr>
            <a:r>
              <a:rPr lang="ru-RU" dirty="0" smtClean="0"/>
              <a:t>// левого поддерева</a:t>
            </a:r>
          </a:p>
          <a:p>
            <a:pPr marL="0" indent="0">
              <a:buNone/>
            </a:pPr>
            <a:r>
              <a:rPr lang="en-US" dirty="0" err="1" smtClean="0"/>
              <a:t>BTreeNode</a:t>
            </a:r>
            <a:r>
              <a:rPr lang="en-US" dirty="0" smtClean="0"/>
              <a:t>&lt;DATA&gt; *right; // </a:t>
            </a:r>
            <a:r>
              <a:rPr lang="ru-RU" dirty="0" smtClean="0"/>
              <a:t>Указатель на узел-корень  правого поддерева </a:t>
            </a:r>
          </a:p>
          <a:p>
            <a:pPr marL="0" indent="0">
              <a:buNone/>
            </a:pPr>
            <a:r>
              <a:rPr lang="en-US" dirty="0" smtClean="0"/>
              <a:t>DATA </a:t>
            </a:r>
            <a:r>
              <a:rPr lang="en-US" dirty="0" err="1" smtClean="0"/>
              <a:t>data</a:t>
            </a:r>
            <a:r>
              <a:rPr lang="en-US" dirty="0" smtClean="0"/>
              <a:t>; // </a:t>
            </a:r>
            <a:r>
              <a:rPr lang="ru-RU" dirty="0" smtClean="0"/>
              <a:t>Объект данных, хранящихся в узле дерева </a:t>
            </a:r>
          </a:p>
          <a:p>
            <a:pPr marL="0" indent="0">
              <a:buNone/>
            </a:pPr>
            <a:r>
              <a:rPr lang="en-US" dirty="0" err="1" smtClean="0"/>
              <a:t>BTreeNode</a:t>
            </a:r>
            <a:r>
              <a:rPr lang="en-US" dirty="0" smtClean="0"/>
              <a:t>( </a:t>
            </a:r>
            <a:r>
              <a:rPr lang="en-US" dirty="0" err="1" smtClean="0"/>
              <a:t>const</a:t>
            </a:r>
            <a:r>
              <a:rPr lang="en-US" dirty="0" smtClean="0"/>
              <a:t> DATA&amp; _data, </a:t>
            </a:r>
            <a:endParaRPr lang="ru-RU" dirty="0" smtClean="0"/>
          </a:p>
          <a:p>
            <a:pPr marL="0" indent="0">
              <a:buNone/>
            </a:pPr>
            <a:r>
              <a:rPr lang="en-US" dirty="0" err="1" smtClean="0"/>
              <a:t>BTreeNode</a:t>
            </a:r>
            <a:r>
              <a:rPr lang="en-US" dirty="0" smtClean="0"/>
              <a:t>&lt;DATA&gt;* _parent = NULL, </a:t>
            </a:r>
            <a:endParaRPr lang="ru-RU" dirty="0" smtClean="0"/>
          </a:p>
          <a:p>
            <a:pPr marL="0" indent="0">
              <a:buNone/>
            </a:pPr>
            <a:r>
              <a:rPr lang="en-US" dirty="0" err="1" smtClean="0"/>
              <a:t>BTreeNode</a:t>
            </a:r>
            <a:r>
              <a:rPr lang="en-US" dirty="0" smtClean="0"/>
              <a:t>&lt;DATA&gt;* _left = NULL,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 err="1" smtClean="0"/>
              <a:t>BTreeNode</a:t>
            </a:r>
            <a:r>
              <a:rPr lang="en-US" dirty="0" smtClean="0"/>
              <a:t>&lt;DATA&gt;* _right = NULL ) 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{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 data = _data; parent = _parent; left = _left; right = _right; } };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9314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6426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21895"/>
            <a:ext cx="10515600" cy="545506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private: </a:t>
            </a:r>
            <a:r>
              <a:rPr lang="en-US" dirty="0" err="1" smtClean="0"/>
              <a:t>BTreeNode</a:t>
            </a:r>
            <a:r>
              <a:rPr lang="en-US" dirty="0" smtClean="0"/>
              <a:t>&lt;T&gt; *root; // </a:t>
            </a:r>
            <a:r>
              <a:rPr lang="ru-RU" dirty="0" smtClean="0"/>
              <a:t>Корень дерева </a:t>
            </a:r>
          </a:p>
          <a:p>
            <a:pPr marL="0" indent="0">
              <a:buNone/>
            </a:pPr>
            <a:r>
              <a:rPr lang="en-US" dirty="0" smtClean="0"/>
              <a:t>public: </a:t>
            </a:r>
            <a:r>
              <a:rPr lang="en-US" dirty="0" err="1" smtClean="0"/>
              <a:t>BTree</a:t>
            </a:r>
            <a:r>
              <a:rPr lang="en-US" dirty="0" smtClean="0"/>
              <a:t>() 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{ root = NULL; } 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// </a:t>
            </a:r>
            <a:r>
              <a:rPr lang="ru-RU" dirty="0" smtClean="0"/>
              <a:t>Вставка узла в бинарное дерево </a:t>
            </a:r>
          </a:p>
          <a:p>
            <a:pPr marL="0" indent="0">
              <a:buNone/>
            </a:pPr>
            <a:r>
              <a:rPr lang="en-US" dirty="0" err="1" smtClean="0"/>
              <a:t>BTreeNode</a:t>
            </a:r>
            <a:r>
              <a:rPr lang="en-US" dirty="0" smtClean="0"/>
              <a:t>&lt;T&gt; *</a:t>
            </a:r>
            <a:r>
              <a:rPr lang="en-US" dirty="0" err="1" smtClean="0"/>
              <a:t>InsertNode</a:t>
            </a:r>
            <a:r>
              <a:rPr lang="en-US" dirty="0" smtClean="0"/>
              <a:t>( </a:t>
            </a:r>
            <a:r>
              <a:rPr lang="en-US" dirty="0" err="1" smtClean="0"/>
              <a:t>const</a:t>
            </a:r>
            <a:r>
              <a:rPr lang="en-US" dirty="0" smtClean="0"/>
              <a:t> T&amp; data ); 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// </a:t>
            </a:r>
            <a:r>
              <a:rPr lang="ru-RU" dirty="0" smtClean="0"/>
              <a:t>Поиск узла в бинарном дереве </a:t>
            </a:r>
          </a:p>
          <a:p>
            <a:pPr marL="0" indent="0">
              <a:buNone/>
            </a:pPr>
            <a:r>
              <a:rPr lang="en-US" dirty="0" err="1" smtClean="0"/>
              <a:t>BTreeNode</a:t>
            </a:r>
            <a:r>
              <a:rPr lang="en-US" dirty="0" smtClean="0"/>
              <a:t>&lt;T&gt; *</a:t>
            </a:r>
            <a:r>
              <a:rPr lang="en-US" dirty="0" err="1" smtClean="0"/>
              <a:t>FindNode</a:t>
            </a:r>
            <a:r>
              <a:rPr lang="en-US" dirty="0" smtClean="0"/>
              <a:t>( </a:t>
            </a:r>
            <a:r>
              <a:rPr lang="en-US" dirty="0" err="1" smtClean="0"/>
              <a:t>const</a:t>
            </a:r>
            <a:r>
              <a:rPr lang="en-US" dirty="0" smtClean="0"/>
              <a:t> T&amp; data ); 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// </a:t>
            </a:r>
            <a:r>
              <a:rPr lang="ru-RU" dirty="0" smtClean="0"/>
              <a:t>Удаление узла, содержащего заданный объект </a:t>
            </a:r>
          </a:p>
          <a:p>
            <a:pPr marL="0" indent="0">
              <a:buNone/>
            </a:pPr>
            <a:r>
              <a:rPr lang="en-US" dirty="0" smtClean="0"/>
              <a:t>void </a:t>
            </a:r>
            <a:r>
              <a:rPr lang="en-US" dirty="0" err="1" smtClean="0"/>
              <a:t>DeleteNode</a:t>
            </a:r>
            <a:r>
              <a:rPr lang="en-US" dirty="0" smtClean="0"/>
              <a:t>( </a:t>
            </a:r>
            <a:r>
              <a:rPr lang="en-US" dirty="0" err="1" smtClean="0"/>
              <a:t>const</a:t>
            </a:r>
            <a:r>
              <a:rPr lang="en-US" dirty="0" smtClean="0"/>
              <a:t> T&amp; data ); 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// </a:t>
            </a:r>
            <a:r>
              <a:rPr lang="ru-RU" dirty="0" smtClean="0"/>
              <a:t>Удаление заданного узла дерева </a:t>
            </a:r>
          </a:p>
          <a:p>
            <a:pPr marL="0" indent="0">
              <a:buNone/>
            </a:pPr>
            <a:r>
              <a:rPr lang="en-US" dirty="0" smtClean="0"/>
              <a:t>void </a:t>
            </a:r>
            <a:r>
              <a:rPr lang="en-US" dirty="0" err="1" smtClean="0"/>
              <a:t>DeleteNode</a:t>
            </a:r>
            <a:r>
              <a:rPr lang="en-US" dirty="0" smtClean="0"/>
              <a:t>( </a:t>
            </a:r>
            <a:r>
              <a:rPr lang="en-US" dirty="0" err="1" smtClean="0"/>
              <a:t>BTreeNode</a:t>
            </a:r>
            <a:r>
              <a:rPr lang="en-US" dirty="0" smtClean="0"/>
              <a:t>&lt;T&gt; *</a:t>
            </a:r>
            <a:r>
              <a:rPr lang="en-US" dirty="0" err="1" smtClean="0"/>
              <a:t>toDelete</a:t>
            </a:r>
            <a:r>
              <a:rPr lang="en-US" dirty="0" smtClean="0"/>
              <a:t> ); 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// </a:t>
            </a:r>
            <a:r>
              <a:rPr lang="ru-RU" dirty="0" smtClean="0"/>
              <a:t>Контрольная печать узлов дерева </a:t>
            </a:r>
          </a:p>
          <a:p>
            <a:pPr marL="0" indent="0">
              <a:buNone/>
            </a:pPr>
            <a:r>
              <a:rPr lang="en-US" dirty="0" smtClean="0"/>
              <a:t>void Print(); 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private: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// </a:t>
            </a:r>
            <a:r>
              <a:rPr lang="ru-RU" dirty="0" smtClean="0"/>
              <a:t>Печать с информацией об уровнях </a:t>
            </a:r>
          </a:p>
          <a:p>
            <a:pPr marL="0" indent="0">
              <a:buNone/>
            </a:pPr>
            <a:r>
              <a:rPr lang="en-US" dirty="0" smtClean="0"/>
              <a:t>void </a:t>
            </a:r>
            <a:r>
              <a:rPr lang="en-US" dirty="0" err="1" smtClean="0"/>
              <a:t>PrintTree</a:t>
            </a:r>
            <a:r>
              <a:rPr lang="en-US" dirty="0" smtClean="0"/>
              <a:t>( </a:t>
            </a:r>
            <a:r>
              <a:rPr lang="en-US" dirty="0" err="1" smtClean="0"/>
              <a:t>BTreeNode</a:t>
            </a:r>
            <a:r>
              <a:rPr lang="en-US" dirty="0" smtClean="0"/>
              <a:t>&lt;T&gt; *root ); };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4594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4822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05853"/>
            <a:ext cx="10515600" cy="5471110"/>
          </a:xfrm>
        </p:spPr>
        <p:txBody>
          <a:bodyPr/>
          <a:lstStyle/>
          <a:p>
            <a:r>
              <a:rPr lang="ru-RU" dirty="0" smtClean="0"/>
              <a:t>Операции добавления узла дерева сводится к поиску подходящего места для вставки листа дерева (в соответствии с алгоритмом бинарного поиска) и «присоединению» нового элемента к древовидной структуре (см. листинг ниже). Отметим, что функция работает корректно для данных произвольного пользовательского типа при условии, что для этого типа определены операции отношения == и &lt;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9241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69064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Вставка узла в бинарное дерево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34190"/>
            <a:ext cx="10515600" cy="53427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// Вставка узла в бинарное дерево </a:t>
            </a:r>
          </a:p>
          <a:p>
            <a:pPr marL="0" indent="0">
              <a:buNone/>
            </a:pPr>
            <a:r>
              <a:rPr lang="en-US" dirty="0" smtClean="0"/>
              <a:t>template &lt;class T&gt; </a:t>
            </a:r>
            <a:endParaRPr lang="ru-RU" dirty="0" smtClean="0"/>
          </a:p>
          <a:p>
            <a:pPr marL="0" indent="0">
              <a:buNone/>
            </a:pPr>
            <a:r>
              <a:rPr lang="en-US" dirty="0" err="1" smtClean="0"/>
              <a:t>typename</a:t>
            </a:r>
            <a:r>
              <a:rPr lang="en-US" dirty="0" smtClean="0"/>
              <a:t> </a:t>
            </a:r>
            <a:r>
              <a:rPr lang="en-US" dirty="0" err="1" smtClean="0"/>
              <a:t>BTree</a:t>
            </a:r>
            <a:r>
              <a:rPr lang="en-US" dirty="0" smtClean="0"/>
              <a:t>&lt;T&gt;::</a:t>
            </a:r>
            <a:r>
              <a:rPr lang="en-US" dirty="0" err="1" smtClean="0"/>
              <a:t>BTreeNode</a:t>
            </a:r>
            <a:r>
              <a:rPr lang="en-US" dirty="0" smtClean="0"/>
              <a:t>&lt;T&gt; *</a:t>
            </a:r>
            <a:r>
              <a:rPr lang="en-US" dirty="0" err="1" smtClean="0"/>
              <a:t>BTree</a:t>
            </a:r>
            <a:r>
              <a:rPr lang="en-US" dirty="0" smtClean="0"/>
              <a:t>&lt;T&gt;::</a:t>
            </a:r>
            <a:r>
              <a:rPr lang="en-US" dirty="0" err="1" smtClean="0"/>
              <a:t>InsertNode</a:t>
            </a:r>
            <a:r>
              <a:rPr lang="en-US" dirty="0" smtClean="0"/>
              <a:t>( </a:t>
            </a:r>
            <a:r>
              <a:rPr lang="en-US" dirty="0" err="1" smtClean="0"/>
              <a:t>const</a:t>
            </a:r>
            <a:r>
              <a:rPr lang="en-US" dirty="0" smtClean="0"/>
              <a:t> T&amp; data ) 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{ 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// </a:t>
            </a:r>
            <a:r>
              <a:rPr lang="ru-RU" dirty="0" smtClean="0"/>
              <a:t>Вспомогательные указатели: </a:t>
            </a:r>
          </a:p>
          <a:p>
            <a:pPr marL="0" indent="0">
              <a:buNone/>
            </a:pPr>
            <a:r>
              <a:rPr lang="en-US" dirty="0" err="1" smtClean="0"/>
              <a:t>BTreeNode</a:t>
            </a:r>
            <a:r>
              <a:rPr lang="en-US" dirty="0" smtClean="0"/>
              <a:t>&lt;T&gt; *</a:t>
            </a:r>
            <a:r>
              <a:rPr lang="en-US" dirty="0" err="1" smtClean="0"/>
              <a:t>newItem</a:t>
            </a:r>
            <a:r>
              <a:rPr lang="en-US" dirty="0" smtClean="0"/>
              <a:t>; // </a:t>
            </a:r>
            <a:r>
              <a:rPr lang="ru-RU" dirty="0" smtClean="0"/>
              <a:t>на новый элемент</a:t>
            </a:r>
          </a:p>
          <a:p>
            <a:pPr marL="0" indent="0">
              <a:buNone/>
            </a:pPr>
            <a:r>
              <a:rPr lang="ru-RU" dirty="0" err="1" smtClean="0"/>
              <a:t>BTreeNode</a:t>
            </a:r>
            <a:r>
              <a:rPr lang="ru-RU" dirty="0" smtClean="0"/>
              <a:t>&lt;T&gt; *</a:t>
            </a:r>
            <a:r>
              <a:rPr lang="ru-RU" dirty="0" err="1" smtClean="0"/>
              <a:t>current</a:t>
            </a:r>
            <a:r>
              <a:rPr lang="ru-RU" dirty="0" smtClean="0"/>
              <a:t>; // на обозреваемый</a:t>
            </a:r>
          </a:p>
          <a:p>
            <a:pPr marL="0" indent="0">
              <a:buNone/>
            </a:pPr>
            <a:r>
              <a:rPr lang="ru-RU" dirty="0" smtClean="0"/>
              <a:t>элемент</a:t>
            </a:r>
          </a:p>
          <a:p>
            <a:pPr marL="0" indent="0">
              <a:buNone/>
            </a:pPr>
            <a:r>
              <a:rPr lang="ru-RU" dirty="0" err="1" smtClean="0"/>
              <a:t>BTreeNode</a:t>
            </a:r>
            <a:r>
              <a:rPr lang="ru-RU" dirty="0" smtClean="0"/>
              <a:t>&lt;T&gt; *</a:t>
            </a:r>
            <a:r>
              <a:rPr lang="ru-RU" dirty="0" err="1" smtClean="0"/>
              <a:t>parent</a:t>
            </a:r>
            <a:r>
              <a:rPr lang="ru-RU" dirty="0" smtClean="0"/>
              <a:t>; // на родительский элемент для</a:t>
            </a:r>
          </a:p>
          <a:p>
            <a:pPr marL="0" indent="0">
              <a:buNone/>
            </a:pPr>
            <a:r>
              <a:rPr lang="ru-RU" dirty="0" smtClean="0"/>
              <a:t>// обозреваемого элемента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5752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61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73768"/>
            <a:ext cx="10515600" cy="550319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// Поиск места вставки</a:t>
            </a:r>
          </a:p>
          <a:p>
            <a:pPr marL="0" indent="0">
              <a:buNone/>
            </a:pPr>
            <a:r>
              <a:rPr lang="en-US" dirty="0" smtClean="0"/>
              <a:t>current = root;</a:t>
            </a:r>
          </a:p>
          <a:p>
            <a:pPr marL="0" indent="0">
              <a:buNone/>
            </a:pPr>
            <a:r>
              <a:rPr lang="en-US" dirty="0" smtClean="0"/>
              <a:t>parent = NULL;</a:t>
            </a:r>
          </a:p>
          <a:p>
            <a:pPr marL="0" indent="0">
              <a:buNone/>
            </a:pPr>
            <a:r>
              <a:rPr lang="en-US" dirty="0" smtClean="0"/>
              <a:t>while( current != NULL )</a:t>
            </a:r>
          </a:p>
          <a:p>
            <a:pPr marL="0" indent="0">
              <a:buNone/>
            </a:pPr>
            <a:r>
              <a:rPr lang="en-US" dirty="0" smtClean="0"/>
              <a:t>{</a:t>
            </a:r>
          </a:p>
          <a:p>
            <a:pPr marL="0" indent="0">
              <a:buNone/>
            </a:pPr>
            <a:r>
              <a:rPr lang="en-US" dirty="0" smtClean="0"/>
              <a:t>if( data == current-&gt;data ) return current;</a:t>
            </a:r>
          </a:p>
          <a:p>
            <a:pPr marL="0" indent="0">
              <a:buNone/>
            </a:pPr>
            <a:r>
              <a:rPr lang="en-US" dirty="0" smtClean="0"/>
              <a:t>// </a:t>
            </a:r>
            <a:r>
              <a:rPr lang="ru-RU" dirty="0" smtClean="0"/>
              <a:t>Т.е. такой узел</a:t>
            </a:r>
          </a:p>
          <a:p>
            <a:pPr marL="0" indent="0">
              <a:buNone/>
            </a:pPr>
            <a:r>
              <a:rPr lang="ru-RU" dirty="0" smtClean="0"/>
              <a:t>// уже есть</a:t>
            </a:r>
          </a:p>
          <a:p>
            <a:pPr marL="0" indent="0">
              <a:buNone/>
            </a:pPr>
            <a:r>
              <a:rPr lang="en-US" dirty="0" smtClean="0"/>
              <a:t>parent = current;</a:t>
            </a:r>
          </a:p>
          <a:p>
            <a:pPr marL="0" indent="0">
              <a:buNone/>
            </a:pPr>
            <a:r>
              <a:rPr lang="en-US" dirty="0" smtClean="0"/>
              <a:t>if( data &lt; current-&gt;data ) current = current-&gt;left;</a:t>
            </a:r>
          </a:p>
          <a:p>
            <a:pPr marL="0" indent="0">
              <a:buNone/>
            </a:pPr>
            <a:r>
              <a:rPr lang="en-US" dirty="0" smtClean="0"/>
              <a:t>else current = current-&gt;right;</a:t>
            </a:r>
          </a:p>
          <a:p>
            <a:pPr marL="0" indent="0">
              <a:buNone/>
            </a:pPr>
            <a:r>
              <a:rPr lang="en-US" dirty="0" smtClean="0"/>
              <a:t>}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6287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61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05853"/>
            <a:ext cx="10515600" cy="547111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// Создание нового узла</a:t>
            </a:r>
          </a:p>
          <a:p>
            <a:pPr marL="0" indent="0">
              <a:buNone/>
            </a:pPr>
            <a:r>
              <a:rPr lang="en-US" dirty="0" err="1" smtClean="0"/>
              <a:t>newItem</a:t>
            </a:r>
            <a:r>
              <a:rPr lang="en-US" dirty="0" smtClean="0"/>
              <a:t> = new </a:t>
            </a:r>
            <a:r>
              <a:rPr lang="en-US" dirty="0" err="1" smtClean="0"/>
              <a:t>BTreeNode</a:t>
            </a:r>
            <a:r>
              <a:rPr lang="en-US" dirty="0" smtClean="0"/>
              <a:t>&lt;T&gt;( data, parent );</a:t>
            </a:r>
          </a:p>
          <a:p>
            <a:pPr marL="0" indent="0">
              <a:buNone/>
            </a:pPr>
            <a:r>
              <a:rPr lang="en-US" dirty="0" smtClean="0"/>
              <a:t>// </a:t>
            </a:r>
            <a:r>
              <a:rPr lang="ru-RU" dirty="0" smtClean="0"/>
              <a:t>Привязка нового узла к дереву</a:t>
            </a:r>
          </a:p>
          <a:p>
            <a:pPr marL="0" indent="0">
              <a:buNone/>
            </a:pPr>
            <a:r>
              <a:rPr lang="en-US" dirty="0" smtClean="0"/>
              <a:t>if( parent == NULL )</a:t>
            </a:r>
          </a:p>
          <a:p>
            <a:pPr marL="0" indent="0">
              <a:buNone/>
            </a:pPr>
            <a:r>
              <a:rPr lang="en-US" dirty="0" smtClean="0"/>
              <a:t>{</a:t>
            </a:r>
          </a:p>
          <a:p>
            <a:pPr marL="0" indent="0">
              <a:buNone/>
            </a:pPr>
            <a:r>
              <a:rPr lang="en-US" dirty="0" smtClean="0"/>
              <a:t>root = </a:t>
            </a:r>
            <a:r>
              <a:rPr lang="en-US" dirty="0" err="1" smtClean="0"/>
              <a:t>newItem</a:t>
            </a:r>
            <a:r>
              <a:rPr lang="en-US" dirty="0" smtClean="0"/>
              <a:t>;</a:t>
            </a:r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pPr marL="0" indent="0">
              <a:buNone/>
            </a:pPr>
            <a:r>
              <a:rPr lang="en-US" dirty="0" smtClean="0"/>
              <a:t>else</a:t>
            </a:r>
          </a:p>
          <a:p>
            <a:pPr marL="0" indent="0">
              <a:buNone/>
            </a:pPr>
            <a:r>
              <a:rPr lang="en-US" dirty="0" smtClean="0"/>
              <a:t>{</a:t>
            </a:r>
          </a:p>
          <a:p>
            <a:pPr marL="0" indent="0">
              <a:buNone/>
            </a:pPr>
            <a:r>
              <a:rPr lang="en-US" dirty="0" smtClean="0"/>
              <a:t>// </a:t>
            </a:r>
            <a:r>
              <a:rPr lang="ru-RU" dirty="0" smtClean="0"/>
              <a:t>Здесь: новый элемент не является корнем дерева</a:t>
            </a:r>
          </a:p>
          <a:p>
            <a:pPr marL="0" indent="0">
              <a:buNone/>
            </a:pPr>
            <a:r>
              <a:rPr lang="en-US" dirty="0" smtClean="0"/>
              <a:t>if( </a:t>
            </a:r>
            <a:r>
              <a:rPr lang="en-US" dirty="0" err="1" smtClean="0"/>
              <a:t>newItem</a:t>
            </a:r>
            <a:r>
              <a:rPr lang="en-US" dirty="0" smtClean="0"/>
              <a:t>-&gt;data &lt; parent-&gt;data )</a:t>
            </a:r>
          </a:p>
          <a:p>
            <a:pPr marL="0" indent="0">
              <a:buNone/>
            </a:pPr>
            <a:r>
              <a:rPr lang="en-US" dirty="0" smtClean="0"/>
              <a:t>parent-&gt;left = </a:t>
            </a:r>
            <a:r>
              <a:rPr lang="en-US" dirty="0" err="1" smtClean="0"/>
              <a:t>newItem</a:t>
            </a:r>
            <a:r>
              <a:rPr lang="en-US" dirty="0" smtClean="0"/>
              <a:t>;</a:t>
            </a:r>
          </a:p>
          <a:p>
            <a:pPr marL="0" indent="0">
              <a:buNone/>
            </a:pPr>
            <a:r>
              <a:rPr lang="en-US" dirty="0" smtClean="0"/>
              <a:t>else parent-&gt;right = </a:t>
            </a:r>
            <a:r>
              <a:rPr lang="en-US" dirty="0" err="1" smtClean="0"/>
              <a:t>newItem</a:t>
            </a:r>
            <a:r>
              <a:rPr lang="en-US" dirty="0" smtClean="0"/>
              <a:t>;</a:t>
            </a:r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pPr marL="0" indent="0">
              <a:buNone/>
            </a:pPr>
            <a:r>
              <a:rPr lang="en-US" dirty="0" smtClean="0"/>
              <a:t>return </a:t>
            </a:r>
            <a:r>
              <a:rPr lang="en-US" dirty="0" err="1" smtClean="0"/>
              <a:t>newItem</a:t>
            </a:r>
            <a:r>
              <a:rPr lang="en-US" dirty="0" smtClean="0"/>
              <a:t>;</a:t>
            </a:r>
          </a:p>
          <a:p>
            <a:pPr marL="0" indent="0">
              <a:buNone/>
            </a:pPr>
            <a:r>
              <a:rPr lang="en-US" dirty="0" smtClean="0"/>
              <a:t>}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0059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4822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05853"/>
            <a:ext cx="10515600" cy="5471110"/>
          </a:xfrm>
        </p:spPr>
        <p:txBody>
          <a:bodyPr/>
          <a:lstStyle/>
          <a:p>
            <a:r>
              <a:rPr lang="ru-RU" dirty="0" smtClean="0"/>
              <a:t>Как явствует из рисунка на следующем слайде, добавление узла может привести к нарушению сбалансированности дерева. Если сбалансированность дерева на каждом шаге обработки не поддерживается, нельзя гарантировать наилучшую</a:t>
            </a:r>
          </a:p>
          <a:p>
            <a:r>
              <a:rPr lang="ru-RU" dirty="0" smtClean="0"/>
              <a:t>эффективность алгоритма двоичного поиска O(log</a:t>
            </a:r>
            <a:r>
              <a:rPr lang="ru-RU" baseline="-25000" dirty="0" smtClean="0"/>
              <a:t>2</a:t>
            </a:r>
            <a:r>
              <a:rPr lang="en-US" dirty="0" smtClean="0"/>
              <a:t>n</a:t>
            </a:r>
            <a:r>
              <a:rPr lang="ru-RU" dirty="0" smtClean="0"/>
              <a:t>) , поэтому во многих практических случаях после вставки элемента требуется произвести «балансировку» двоичного дерева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929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Нарушение сбалансированности при</a:t>
            </a:r>
            <a:br>
              <a:rPr lang="ru-RU" dirty="0" smtClean="0"/>
            </a:br>
            <a:r>
              <a:rPr lang="ru-RU" dirty="0" smtClean="0"/>
              <a:t>добавлении нового узла бинарного дерева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7979" y="1776203"/>
            <a:ext cx="8053137" cy="423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141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0307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53979"/>
            <a:ext cx="10515600" cy="5422984"/>
          </a:xfrm>
        </p:spPr>
        <p:txBody>
          <a:bodyPr/>
          <a:lstStyle/>
          <a:p>
            <a:r>
              <a:rPr lang="ru-RU" dirty="0" smtClean="0"/>
              <a:t>В процессе обработки и использования бинарного дерева часто возникает необходимость решения задачи поиска объекта данных. Следующий листинг  иллюстрирует вариант реализации алгоритма поиска в бинарном дереве общего вида.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3935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85107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Поиск в бинарном дереве общего вида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50232"/>
            <a:ext cx="10515600" cy="532673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// Поиск узла в бинарном дереве</a:t>
            </a:r>
          </a:p>
          <a:p>
            <a:pPr marL="0" indent="0">
              <a:buNone/>
            </a:pPr>
            <a:r>
              <a:rPr lang="en-US" dirty="0" smtClean="0"/>
              <a:t>template &lt;class T&gt;</a:t>
            </a:r>
          </a:p>
          <a:p>
            <a:pPr marL="0" indent="0">
              <a:buNone/>
            </a:pPr>
            <a:r>
              <a:rPr lang="en-US" dirty="0" err="1" smtClean="0"/>
              <a:t>typename</a:t>
            </a:r>
            <a:r>
              <a:rPr lang="en-US" dirty="0" smtClean="0"/>
              <a:t> </a:t>
            </a:r>
            <a:r>
              <a:rPr lang="en-US" dirty="0" err="1" smtClean="0"/>
              <a:t>BTree</a:t>
            </a:r>
            <a:r>
              <a:rPr lang="en-US" dirty="0" smtClean="0"/>
              <a:t>&lt;T&gt;::</a:t>
            </a:r>
            <a:r>
              <a:rPr lang="en-US" dirty="0" err="1" smtClean="0"/>
              <a:t>BTreeNode</a:t>
            </a:r>
            <a:r>
              <a:rPr lang="en-US" dirty="0" smtClean="0"/>
              <a:t>&lt;T&gt; *</a:t>
            </a:r>
            <a:r>
              <a:rPr lang="en-US" dirty="0" err="1" smtClean="0"/>
              <a:t>BTree</a:t>
            </a:r>
            <a:r>
              <a:rPr lang="en-US" dirty="0" smtClean="0"/>
              <a:t>&lt;T&gt;::</a:t>
            </a:r>
            <a:r>
              <a:rPr lang="en-US" dirty="0" err="1" smtClean="0"/>
              <a:t>FindNode</a:t>
            </a:r>
            <a:r>
              <a:rPr lang="en-US" dirty="0" smtClean="0"/>
              <a:t>( </a:t>
            </a:r>
            <a:r>
              <a:rPr lang="en-US" dirty="0" err="1" smtClean="0"/>
              <a:t>const</a:t>
            </a:r>
            <a:r>
              <a:rPr lang="en-US" dirty="0" smtClean="0"/>
              <a:t> T&amp; data</a:t>
            </a:r>
          </a:p>
          <a:p>
            <a:pPr marL="0" indent="0">
              <a:buNone/>
            </a:pP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{</a:t>
            </a:r>
          </a:p>
          <a:p>
            <a:pPr marL="0" indent="0">
              <a:buNone/>
            </a:pPr>
            <a:r>
              <a:rPr lang="en-US" dirty="0" err="1" smtClean="0"/>
              <a:t>BTreeNode</a:t>
            </a:r>
            <a:r>
              <a:rPr lang="en-US" dirty="0" smtClean="0"/>
              <a:t>&lt;T&gt; *current = root;</a:t>
            </a:r>
          </a:p>
          <a:p>
            <a:pPr marL="0" indent="0">
              <a:buNone/>
            </a:pPr>
            <a:r>
              <a:rPr lang="en-US" dirty="0" smtClean="0"/>
              <a:t>for( ; ; )</a:t>
            </a:r>
          </a:p>
          <a:p>
            <a:pPr marL="0" indent="0">
              <a:buNone/>
            </a:pPr>
            <a:r>
              <a:rPr lang="en-US" dirty="0" smtClean="0"/>
              <a:t>{</a:t>
            </a:r>
          </a:p>
          <a:p>
            <a:pPr marL="0" indent="0">
              <a:buNone/>
            </a:pPr>
            <a:r>
              <a:rPr lang="en-US" dirty="0" smtClean="0"/>
              <a:t>if( current == NULL ) return NULL;</a:t>
            </a:r>
          </a:p>
          <a:p>
            <a:pPr marL="0" indent="0">
              <a:buNone/>
            </a:pPr>
            <a:r>
              <a:rPr lang="en-US" dirty="0" smtClean="0"/>
              <a:t>if( current-&gt;data == data ) return current;</a:t>
            </a:r>
          </a:p>
          <a:p>
            <a:pPr marL="0" indent="0">
              <a:buNone/>
            </a:pPr>
            <a:r>
              <a:rPr lang="en-US" dirty="0" smtClean="0"/>
              <a:t>if( data &lt; current-&gt;data ) current = current-&gt;left;</a:t>
            </a:r>
          </a:p>
          <a:p>
            <a:pPr marL="0" indent="0">
              <a:buNone/>
            </a:pPr>
            <a:r>
              <a:rPr lang="en-US" dirty="0" smtClean="0"/>
              <a:t>else current = current-&gt;right;</a:t>
            </a:r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pPr marL="0" indent="0">
              <a:buNone/>
            </a:pPr>
            <a:r>
              <a:rPr lang="en-US" dirty="0" smtClean="0"/>
              <a:t>}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0312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0307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73768"/>
            <a:ext cx="10515600" cy="5503195"/>
          </a:xfrm>
        </p:spPr>
        <p:txBody>
          <a:bodyPr/>
          <a:lstStyle/>
          <a:p>
            <a:r>
              <a:rPr lang="ru-RU" dirty="0" smtClean="0"/>
              <a:t>Функция возвращает указатель на узел дерева, что позволяет использовать ее в качестве </a:t>
            </a:r>
            <a:r>
              <a:rPr lang="ru-RU" dirty="0" err="1" smtClean="0"/>
              <a:t>подпроцесса</a:t>
            </a:r>
            <a:r>
              <a:rPr lang="ru-RU" dirty="0" smtClean="0"/>
              <a:t> в других алгоритмах, например, при удалении узла из двоичного дерева.</a:t>
            </a:r>
          </a:p>
          <a:p>
            <a:r>
              <a:rPr lang="ru-RU" dirty="0" smtClean="0"/>
              <a:t>Процедура удаления узла является несколько более сложной в связи с тем, что после удаления в дереве остается «дыра» и требуется реорганизовать одно из поддеревьев (см. рис.). Для этого нужно найти узел с наименьшим значением в правом поддереве относительно удаляемого узла. Поиск такого узла состоит из спусков «шаг вправо - шаг влево» до достижения концевого узла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0024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20938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Удаление узла и восстановление структуры бинарного дерева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9411" y="962526"/>
            <a:ext cx="9888735" cy="5031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9858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18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73768"/>
            <a:ext cx="10515600" cy="5503195"/>
          </a:xfrm>
        </p:spPr>
        <p:txBody>
          <a:bodyPr/>
          <a:lstStyle/>
          <a:p>
            <a:r>
              <a:rPr lang="ru-RU" dirty="0" smtClean="0"/>
              <a:t>Нетрудно заметить, что и при удалении узла процесс восстановления структуры	бинарного дерева также может привести к его несбалансированности.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89961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1780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Красно-черные деревья как инструмент восстановления сбалансированности двоичных деревьев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35242"/>
            <a:ext cx="10515600" cy="4941721"/>
          </a:xfrm>
        </p:spPr>
        <p:txBody>
          <a:bodyPr/>
          <a:lstStyle/>
          <a:p>
            <a:r>
              <a:rPr lang="ru-RU" dirty="0" smtClean="0"/>
              <a:t>Как было указано в предыдущем разделе, поддержание сбалансированности двоичного дерева во многих случаях является необходимым. Одним из распространенных приемов, используемых для частичной балансировки двоичных деревьев, являются красно-черные деревья. Название происходит от условной раскраски узлов дерева в черный и красный цвета. Во время операций вставки и удаления узлов происходят так называемые повороты дерева для достижения его сбалансированности. Эффективность алгоритма как в наихудшем случае, так и в среднем оценивается классом сложности O(</a:t>
            </a:r>
            <a:r>
              <a:rPr lang="ru-RU" dirty="0" err="1" smtClean="0"/>
              <a:t>lg</a:t>
            </a:r>
            <a:r>
              <a:rPr lang="ru-RU" dirty="0" smtClean="0"/>
              <a:t> n) [</a:t>
            </a:r>
            <a:r>
              <a:rPr lang="ru-RU" dirty="0" err="1" smtClean="0"/>
              <a:t>Niemann</a:t>
            </a:r>
            <a:r>
              <a:rPr lang="ru-RU" dirty="0" smtClean="0"/>
              <a:t>, 1995].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29808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61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21895"/>
            <a:ext cx="10515600" cy="5455068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Красно-черное дерево - это бинарное дерево, обладающее следующими свойствами:</a:t>
            </a:r>
          </a:p>
          <a:p>
            <a:r>
              <a:rPr lang="ru-RU" dirty="0" smtClean="0"/>
              <a:t>Каждый узел покрашен либо в красный, либо в черный цвет.</a:t>
            </a:r>
          </a:p>
          <a:p>
            <a:r>
              <a:rPr lang="ru-RU" dirty="0" smtClean="0"/>
              <a:t>Листьями объявляются NIL-узлы - «виртуальные» узлы, являющиеся как бы потомками концевых узлов (которые обычно и называют листьями). Можно считать, что указатель NULL «указывает» на лист красно-черного дерева. NIL-узлы окрашены в черный цвет.</a:t>
            </a:r>
          </a:p>
          <a:p>
            <a:r>
              <a:rPr lang="ru-RU" dirty="0" smtClean="0"/>
              <a:t>У красного узла оба потомка обязательно черные (однако у черного узла не обязательно красные потомки).</a:t>
            </a:r>
          </a:p>
          <a:p>
            <a:r>
              <a:rPr lang="ru-RU" dirty="0" smtClean="0"/>
              <a:t>На всех ветвях дерева, ведущих от корня к листьям (NIL-узлам), число черных узлов одинаково (это значение называется черной высотой дерева).</a:t>
            </a:r>
          </a:p>
          <a:p>
            <a:r>
              <a:rPr lang="ru-RU" dirty="0" smtClean="0"/>
              <a:t>Корень дерева окрашен в черный цвет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75698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0114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Красно-черное дерево с черной высотой 3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7155" y="1251113"/>
            <a:ext cx="9805856" cy="449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984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18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41684"/>
            <a:ext cx="10515600" cy="5535279"/>
          </a:xfrm>
        </p:spPr>
        <p:txBody>
          <a:bodyPr/>
          <a:lstStyle/>
          <a:p>
            <a:r>
              <a:rPr lang="ru-RU" dirty="0" smtClean="0"/>
              <a:t>Перечисленные свойства гарантируют, что самая длинная ветвь от корня к листу не более чем вдвое длиннее любой другой ветви от корня к листу (см. рис.). Иными словами, красно-черные деревья гарантируют лишь частичную сбалансированность, однако на практике в большинстве случаев и этого достаточно.</a:t>
            </a:r>
          </a:p>
          <a:p>
            <a:r>
              <a:rPr lang="ru-RU" dirty="0" smtClean="0"/>
              <a:t>Структура данных для представления узла красно-черного дерева дополняется одним полем для представления цвета узла. Инициализация красно-черного дерева включает в себя следующие действия (вместо TYPE нужно вставить имя типа данных, хранящихся в дереве):</a:t>
            </a:r>
          </a:p>
          <a:p>
            <a:r>
              <a:rPr lang="ru-RU" dirty="0" smtClean="0"/>
              <a:t>Определение сторожевого NIL-узла.</a:t>
            </a:r>
          </a:p>
          <a:p>
            <a:r>
              <a:rPr lang="ru-RU" dirty="0" smtClean="0"/>
              <a:t>Инициализация корня дерева.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86451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405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57726"/>
            <a:ext cx="10515600" cy="5519237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Вставка узла состоит из двух последовательно выполняющихся этапов. Первый этап - это собственно вставка нового узла в дерево (этот процесс отличается от вставки узла в обычное бинарное дерево только необходимостью окраски узла в красный цвет). Второй этап - восстановление красно-черных свойств дерева и, следовательно, его сбалансированности. Эту задачу решает специальный метод класса </a:t>
            </a:r>
            <a:r>
              <a:rPr lang="ru-RU" dirty="0" err="1" smtClean="0"/>
              <a:t>InsertFixup</a:t>
            </a:r>
            <a:r>
              <a:rPr lang="ru-RU" dirty="0" smtClean="0"/>
              <a:t>. (листинг в ВА)</a:t>
            </a:r>
          </a:p>
          <a:p>
            <a:r>
              <a:rPr lang="ru-RU" dirty="0" smtClean="0"/>
              <a:t>Теперь рассмотрим реализацию алгоритма, восстанавливающего сбалансированность красно-черного дерева. В процессе вставки мы покрасили вставленный узел в красный цвет. Теперь следует посмотреть на родительский узел с целью проверки, не нарушается ли при вставке свойство 3. Рассмотрим ситуацию, когда родительский узел красный. В этой ситуации достаточно рассмотреть следующие два случая:</a:t>
            </a:r>
          </a:p>
          <a:p>
            <a:r>
              <a:rPr lang="ru-RU" dirty="0" smtClean="0"/>
              <a:t>Красный «родитель», красный «дядя» (следующий рис. ). В этом случая от нарушения свойства 3 можно избавиться простым перекрашиванием узлов с последующим движением к корню дерева, то есть цвет родителя и дяди меняется на черный, а цвет деда - на красный. Далее процесс повторяется для деда. В самом конце корень окрашивается в черный цвет. Если до этого он был красным, увеличивается черная высота дерева.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50232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85107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Вставка «красный родитель – красный дядя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4091" y="1475874"/>
            <a:ext cx="10686194" cy="3818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8571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61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/>
          <a:lstStyle/>
          <a:p>
            <a:r>
              <a:rPr lang="ru-RU" dirty="0"/>
              <a:t>Красный «родитель», черный «дядя» </a:t>
            </a:r>
            <a:r>
              <a:rPr lang="ru-RU" dirty="0" smtClean="0"/>
              <a:t>(следующий рис.). </a:t>
            </a:r>
            <a:r>
              <a:rPr lang="ru-RU" dirty="0"/>
              <a:t>В этом случае корректировка поддеревьев происходит так называемым вращением узлов. Например, если вставляемый узел является левым потомком своего родителя, то цвет родителя меняется на черный, цвет деда - на красный, а дерево «поворачивается» вправо относительно родителя вставляемого узла (см. также рис. </a:t>
            </a:r>
            <a:r>
              <a:rPr lang="ru-RU" dirty="0" smtClean="0"/>
              <a:t>1 с поворотом)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92022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0114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Вставка «красный родитель – черный дядя»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0653" y="1411705"/>
            <a:ext cx="9441768" cy="436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8723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9634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70021"/>
            <a:ext cx="10515600" cy="5406942"/>
          </a:xfrm>
        </p:spPr>
        <p:txBody>
          <a:bodyPr/>
          <a:lstStyle/>
          <a:p>
            <a:r>
              <a:rPr lang="ru-RU" dirty="0" smtClean="0"/>
              <a:t>На предыдущем рисунке показан поворот дерева вправо. В процессе восстановления сбалансированности может также потребоваться поворот дерева влево. Соответствующие действия реализую закрытые методы </a:t>
            </a:r>
            <a:r>
              <a:rPr lang="ru-RU" dirty="0" err="1" smtClean="0"/>
              <a:t>RotateRight</a:t>
            </a:r>
            <a:r>
              <a:rPr lang="ru-RU" dirty="0" smtClean="0"/>
              <a:t> и </a:t>
            </a:r>
            <a:r>
              <a:rPr lang="ru-RU" dirty="0" err="1" smtClean="0"/>
              <a:t>RotateLeft</a:t>
            </a:r>
            <a:r>
              <a:rPr lang="ru-RU" dirty="0" smtClean="0"/>
              <a:t> листинг в ВА).</a:t>
            </a:r>
          </a:p>
          <a:p>
            <a:r>
              <a:rPr lang="ru-RU" dirty="0" smtClean="0"/>
              <a:t>Рис. </a:t>
            </a:r>
            <a:r>
              <a:rPr lang="ru-RU" dirty="0"/>
              <a:t>1</a:t>
            </a:r>
            <a:r>
              <a:rPr lang="ru-RU" dirty="0" smtClean="0"/>
              <a:t> и 2 иллюстрируют начальное и конечное состояние фрагмента дерева после осуществления вращений вправо и влево относительно узла х. При этом утолщенными линиями выделены связи, ориентация которых не изменяется в результате вращения.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55644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5302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Рис. </a:t>
            </a:r>
            <a:r>
              <a:rPr lang="ru-RU" dirty="0"/>
              <a:t>1</a:t>
            </a:r>
            <a:r>
              <a:rPr lang="ru-RU" dirty="0" smtClean="0"/>
              <a:t>. Вращение фрагмента дерева вправо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1706" y="1524001"/>
            <a:ext cx="9150426" cy="4241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9553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53022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Рис. 2</a:t>
            </a:r>
            <a:r>
              <a:rPr lang="ru-RU" b="1" i="1" dirty="0" smtClean="0"/>
              <a:t>. </a:t>
            </a:r>
            <a:r>
              <a:rPr lang="ru-RU" b="1" i="1" dirty="0"/>
              <a:t>Вращение фрагмента дерева влево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1705" y="1491916"/>
            <a:ext cx="9150826" cy="4240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8131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01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/>
          <a:lstStyle/>
          <a:p>
            <a:r>
              <a:rPr lang="ru-RU" dirty="0"/>
              <a:t>Н</a:t>
            </a:r>
            <a:r>
              <a:rPr lang="ru-RU" smtClean="0"/>
              <a:t>еобходимо </a:t>
            </a:r>
            <a:r>
              <a:rPr lang="ru-RU" dirty="0" smtClean="0"/>
              <a:t>заметить, что применение красно-черных деревьев оправдано тогда, когда данные часто меняются. Для деревьев с неизменной или редко меняющейся структурой, скорей всего, более подходящим решением будет заранее оптимизированное бинарное дерево или использование хеширования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86623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1562</Words>
  <Application>Microsoft Office PowerPoint</Application>
  <PresentationFormat>Широкоэкранный</PresentationFormat>
  <Paragraphs>127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Тема Office</vt:lpstr>
      <vt:lpstr>Двоичные деревья общего вида: удаление и добавление узлов</vt:lpstr>
      <vt:lpstr>Презентация PowerPoint</vt:lpstr>
      <vt:lpstr>Определение класса бинарного дерева</vt:lpstr>
      <vt:lpstr>Презентация PowerPoint</vt:lpstr>
      <vt:lpstr>Презентация PowerPoint</vt:lpstr>
      <vt:lpstr>Вставка узла в бинарное дерево</vt:lpstr>
      <vt:lpstr>Презентация PowerPoint</vt:lpstr>
      <vt:lpstr>Презентация PowerPoint</vt:lpstr>
      <vt:lpstr>Презентация PowerPoint</vt:lpstr>
      <vt:lpstr>Нарушение сбалансированности при добавлении нового узла бинарного дерева</vt:lpstr>
      <vt:lpstr>Презентация PowerPoint</vt:lpstr>
      <vt:lpstr>Поиск в бинарном дереве общего вида</vt:lpstr>
      <vt:lpstr>Презентация PowerPoint</vt:lpstr>
      <vt:lpstr>Удаление узла и восстановление структуры бинарного дерева</vt:lpstr>
      <vt:lpstr>Презентация PowerPoint</vt:lpstr>
      <vt:lpstr>Красно-черные деревья как инструмент восстановления сбалансированности двоичных деревьев</vt:lpstr>
      <vt:lpstr>Презентация PowerPoint</vt:lpstr>
      <vt:lpstr>Красно-черное дерево с черной высотой 3</vt:lpstr>
      <vt:lpstr>Презентация PowerPoint</vt:lpstr>
      <vt:lpstr>Презентация PowerPoint</vt:lpstr>
      <vt:lpstr>Вставка «красный родитель – красный дядя</vt:lpstr>
      <vt:lpstr>Презентация PowerPoint</vt:lpstr>
      <vt:lpstr>Вставка «красный родитель – черный дядя»</vt:lpstr>
      <vt:lpstr>Презентация PowerPoint</vt:lpstr>
      <vt:lpstr>Рис. 1. Вращение фрагмента дерева вправо</vt:lpstr>
      <vt:lpstr>Рис. 2. Вращение фрагмента дерева влево 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Двоичные деревья общего вида: удаление и добавление узлов</dc:title>
  <dc:creator>Анис Галимянов</dc:creator>
  <cp:lastModifiedBy>Анис Галимянов</cp:lastModifiedBy>
  <cp:revision>6</cp:revision>
  <dcterms:created xsi:type="dcterms:W3CDTF">2018-10-10T16:53:36Z</dcterms:created>
  <dcterms:modified xsi:type="dcterms:W3CDTF">2018-10-10T17:59:19Z</dcterms:modified>
</cp:coreProperties>
</file>