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sldIdLst>
    <p:sldId id="259" r:id="rId2"/>
    <p:sldId id="299" r:id="rId3"/>
    <p:sldId id="260" r:id="rId4"/>
    <p:sldId id="301" r:id="rId5"/>
    <p:sldId id="300" r:id="rId6"/>
    <p:sldId id="302" r:id="rId7"/>
    <p:sldId id="304" r:id="rId8"/>
    <p:sldId id="303" r:id="rId9"/>
    <p:sldId id="305" r:id="rId10"/>
    <p:sldId id="306" r:id="rId11"/>
    <p:sldId id="307" r:id="rId12"/>
    <p:sldId id="309" r:id="rId13"/>
    <p:sldId id="308" r:id="rId14"/>
    <p:sldId id="310" r:id="rId15"/>
    <p:sldId id="311" r:id="rId16"/>
    <p:sldId id="298" r:id="rId17"/>
    <p:sldId id="312" r:id="rId18"/>
    <p:sldId id="314" r:id="rId19"/>
    <p:sldId id="313" r:id="rId20"/>
    <p:sldId id="316" r:id="rId21"/>
    <p:sldId id="315" r:id="rId22"/>
    <p:sldId id="318" r:id="rId23"/>
    <p:sldId id="319" r:id="rId24"/>
    <p:sldId id="320" r:id="rId25"/>
    <p:sldId id="321" r:id="rId26"/>
    <p:sldId id="322" r:id="rId27"/>
    <p:sldId id="324" r:id="rId28"/>
    <p:sldId id="325" r:id="rId29"/>
    <p:sldId id="323" r:id="rId30"/>
    <p:sldId id="326" r:id="rId31"/>
    <p:sldId id="327" r:id="rId32"/>
    <p:sldId id="328" r:id="rId33"/>
    <p:sldId id="330" r:id="rId34"/>
    <p:sldId id="331" r:id="rId35"/>
    <p:sldId id="329" r:id="rId36"/>
    <p:sldId id="333" r:id="rId37"/>
    <p:sldId id="334" r:id="rId38"/>
    <p:sldId id="332" r:id="rId39"/>
    <p:sldId id="335" r:id="rId40"/>
    <p:sldId id="337" r:id="rId41"/>
    <p:sldId id="339" r:id="rId42"/>
    <p:sldId id="338" r:id="rId43"/>
    <p:sldId id="336" r:id="rId44"/>
    <p:sldId id="341" r:id="rId45"/>
    <p:sldId id="340" r:id="rId46"/>
    <p:sldId id="342" r:id="rId47"/>
    <p:sldId id="343" r:id="rId48"/>
    <p:sldId id="344" r:id="rId49"/>
    <p:sldId id="345" r:id="rId50"/>
    <p:sldId id="346" r:id="rId51"/>
    <p:sldId id="347" r:id="rId52"/>
    <p:sldId id="348" r:id="rId53"/>
    <p:sldId id="349" r:id="rId54"/>
    <p:sldId id="350" r:id="rId55"/>
    <p:sldId id="351" r:id="rId56"/>
    <p:sldId id="352" r:id="rId57"/>
    <p:sldId id="353" r:id="rId58"/>
    <p:sldId id="354" r:id="rId59"/>
    <p:sldId id="355" r:id="rId6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74" autoAdjust="0"/>
    <p:restoredTop sz="94649" autoAdjust="0"/>
  </p:normalViewPr>
  <p:slideViewPr>
    <p:cSldViewPr>
      <p:cViewPr varScale="1">
        <p:scale>
          <a:sx n="69" d="100"/>
          <a:sy n="69" d="100"/>
        </p:scale>
        <p:origin x="-1434" y="-10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983B803A-F5A8-4F12-B2CB-484A4A5D45D3}" type="datetimeFigureOut">
              <a:rPr lang="ru-RU" smtClean="0"/>
              <a:pPr/>
              <a:t>09.04.2019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CE195FE-9797-48BE-BC58-3AD7DAFD52B8}" type="slidenum">
              <a:rPr lang="ru-RU" smtClean="0"/>
              <a:pPr/>
              <a:t>‹#›</a:t>
            </a:fld>
            <a:endParaRPr lang="ru-RU"/>
          </a:p>
        </p:txBody>
      </p:sp>
    </p:spTree>
    <p:extLst>
      <p:ext uri="{BB962C8B-B14F-4D97-AF65-F5344CB8AC3E}">
        <p14:creationId xmlns:p14="http://schemas.microsoft.com/office/powerpoint/2010/main" xmlns="" val="35964805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83B803A-F5A8-4F12-B2CB-484A4A5D45D3}" type="datetimeFigureOut">
              <a:rPr lang="ru-RU" smtClean="0"/>
              <a:pPr/>
              <a:t>09.04.2019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CE195FE-9797-48BE-BC58-3AD7DAFD52B8}" type="slidenum">
              <a:rPr lang="ru-RU" smtClean="0"/>
              <a:pPr/>
              <a:t>‹#›</a:t>
            </a:fld>
            <a:endParaRPr lang="ru-RU"/>
          </a:p>
        </p:txBody>
      </p:sp>
    </p:spTree>
    <p:extLst>
      <p:ext uri="{BB962C8B-B14F-4D97-AF65-F5344CB8AC3E}">
        <p14:creationId xmlns:p14="http://schemas.microsoft.com/office/powerpoint/2010/main" xmlns="" val="3870801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983B803A-F5A8-4F12-B2CB-484A4A5D45D3}" type="datetimeFigureOut">
              <a:rPr lang="ru-RU" smtClean="0"/>
              <a:pPr/>
              <a:t>09.04.2019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CE195FE-9797-48BE-BC58-3AD7DAFD52B8}" type="slidenum">
              <a:rPr lang="ru-RU" smtClean="0"/>
              <a:pPr/>
              <a:t>‹#›</a:t>
            </a:fld>
            <a:endParaRPr lang="ru-RU"/>
          </a:p>
        </p:txBody>
      </p:sp>
    </p:spTree>
    <p:extLst>
      <p:ext uri="{BB962C8B-B14F-4D97-AF65-F5344CB8AC3E}">
        <p14:creationId xmlns:p14="http://schemas.microsoft.com/office/powerpoint/2010/main" xmlns="" val="24130463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983B803A-F5A8-4F12-B2CB-484A4A5D45D3}" type="datetimeFigureOut">
              <a:rPr lang="ru-RU" smtClean="0"/>
              <a:pPr/>
              <a:t>09.04.2019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CE195FE-9797-48BE-BC58-3AD7DAFD52B8}" type="slidenum">
              <a:rPr lang="ru-RU" smtClean="0"/>
              <a:pPr/>
              <a:t>‹#›</a:t>
            </a:fld>
            <a:endParaRPr lang="ru-RU"/>
          </a:p>
        </p:txBody>
      </p:sp>
    </p:spTree>
    <p:extLst>
      <p:ext uri="{BB962C8B-B14F-4D97-AF65-F5344CB8AC3E}">
        <p14:creationId xmlns:p14="http://schemas.microsoft.com/office/powerpoint/2010/main" xmlns="" val="14191114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983B803A-F5A8-4F12-B2CB-484A4A5D45D3}" type="datetimeFigureOut">
              <a:rPr lang="ru-RU" smtClean="0"/>
              <a:pPr/>
              <a:t>09.04.2019</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ACE195FE-9797-48BE-BC58-3AD7DAFD52B8}" type="slidenum">
              <a:rPr lang="ru-RU" smtClean="0"/>
              <a:pPr/>
              <a:t>‹#›</a:t>
            </a:fld>
            <a:endParaRPr lang="ru-RU"/>
          </a:p>
        </p:txBody>
      </p:sp>
    </p:spTree>
    <p:extLst>
      <p:ext uri="{BB962C8B-B14F-4D97-AF65-F5344CB8AC3E}">
        <p14:creationId xmlns:p14="http://schemas.microsoft.com/office/powerpoint/2010/main" xmlns="" val="39337001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983B803A-F5A8-4F12-B2CB-484A4A5D45D3}" type="datetimeFigureOut">
              <a:rPr lang="ru-RU" smtClean="0"/>
              <a:pPr/>
              <a:t>09.04.2019</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ACE195FE-9797-48BE-BC58-3AD7DAFD52B8}" type="slidenum">
              <a:rPr lang="ru-RU" smtClean="0"/>
              <a:pPr/>
              <a:t>‹#›</a:t>
            </a:fld>
            <a:endParaRPr lang="ru-RU"/>
          </a:p>
        </p:txBody>
      </p:sp>
    </p:spTree>
    <p:extLst>
      <p:ext uri="{BB962C8B-B14F-4D97-AF65-F5344CB8AC3E}">
        <p14:creationId xmlns:p14="http://schemas.microsoft.com/office/powerpoint/2010/main" xmlns="" val="22155220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983B803A-F5A8-4F12-B2CB-484A4A5D45D3}" type="datetimeFigureOut">
              <a:rPr lang="ru-RU" smtClean="0"/>
              <a:pPr/>
              <a:t>09.04.2019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ACE195FE-9797-48BE-BC58-3AD7DAFD52B8}" type="slidenum">
              <a:rPr lang="ru-RU" smtClean="0"/>
              <a:pPr/>
              <a:t>‹#›</a:t>
            </a:fld>
            <a:endParaRPr lang="ru-RU"/>
          </a:p>
        </p:txBody>
      </p:sp>
    </p:spTree>
    <p:extLst>
      <p:ext uri="{BB962C8B-B14F-4D97-AF65-F5344CB8AC3E}">
        <p14:creationId xmlns:p14="http://schemas.microsoft.com/office/powerpoint/2010/main" xmlns="" val="34660439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983B803A-F5A8-4F12-B2CB-484A4A5D45D3}" type="datetimeFigureOut">
              <a:rPr lang="ru-RU" smtClean="0"/>
              <a:pPr/>
              <a:t>09.04.2019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CE195FE-9797-48BE-BC58-3AD7DAFD52B8}" type="slidenum">
              <a:rPr lang="ru-RU" smtClean="0"/>
              <a:pPr/>
              <a:t>‹#›</a:t>
            </a:fld>
            <a:endParaRPr lang="ru-RU"/>
          </a:p>
        </p:txBody>
      </p:sp>
    </p:spTree>
    <p:extLst>
      <p:ext uri="{BB962C8B-B14F-4D97-AF65-F5344CB8AC3E}">
        <p14:creationId xmlns:p14="http://schemas.microsoft.com/office/powerpoint/2010/main" xmlns="" val="2413606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983B803A-F5A8-4F12-B2CB-484A4A5D45D3}" type="datetimeFigureOut">
              <a:rPr lang="ru-RU" smtClean="0"/>
              <a:pPr/>
              <a:t>09.04.2019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CE195FE-9797-48BE-BC58-3AD7DAFD52B8}" type="slidenum">
              <a:rPr lang="ru-RU" smtClean="0"/>
              <a:pPr/>
              <a:t>‹#›</a:t>
            </a:fld>
            <a:endParaRPr lang="ru-RU"/>
          </a:p>
        </p:txBody>
      </p:sp>
    </p:spTree>
    <p:extLst>
      <p:ext uri="{BB962C8B-B14F-4D97-AF65-F5344CB8AC3E}">
        <p14:creationId xmlns:p14="http://schemas.microsoft.com/office/powerpoint/2010/main" xmlns="" val="3806510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83B803A-F5A8-4F12-B2CB-484A4A5D45D3}" type="datetimeFigureOut">
              <a:rPr lang="ru-RU" smtClean="0"/>
              <a:pPr/>
              <a:t>09.04.2019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CE195FE-9797-48BE-BC58-3AD7DAFD52B8}" type="slidenum">
              <a:rPr lang="ru-RU" smtClean="0"/>
              <a:pPr/>
              <a:t>‹#›</a:t>
            </a:fld>
            <a:endParaRPr lang="ru-RU"/>
          </a:p>
        </p:txBody>
      </p:sp>
    </p:spTree>
    <p:extLst>
      <p:ext uri="{BB962C8B-B14F-4D97-AF65-F5344CB8AC3E}">
        <p14:creationId xmlns:p14="http://schemas.microsoft.com/office/powerpoint/2010/main" xmlns="" val="7051944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83B803A-F5A8-4F12-B2CB-484A4A5D45D3}" type="datetimeFigureOut">
              <a:rPr lang="ru-RU" smtClean="0"/>
              <a:pPr/>
              <a:t>09.04.2019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CE195FE-9797-48BE-BC58-3AD7DAFD52B8}" type="slidenum">
              <a:rPr lang="ru-RU" smtClean="0"/>
              <a:pPr/>
              <a:t>‹#›</a:t>
            </a:fld>
            <a:endParaRPr lang="ru-RU"/>
          </a:p>
        </p:txBody>
      </p:sp>
    </p:spTree>
    <p:extLst>
      <p:ext uri="{BB962C8B-B14F-4D97-AF65-F5344CB8AC3E}">
        <p14:creationId xmlns:p14="http://schemas.microsoft.com/office/powerpoint/2010/main" xmlns="" val="28435845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3B803A-F5A8-4F12-B2CB-484A4A5D45D3}" type="datetimeFigureOut">
              <a:rPr lang="ru-RU" smtClean="0"/>
              <a:pPr/>
              <a:t>09.04.2019</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E195FE-9797-48BE-BC58-3AD7DAFD52B8}" type="slidenum">
              <a:rPr lang="ru-RU" smtClean="0"/>
              <a:pPr/>
              <a:t>‹#›</a:t>
            </a:fld>
            <a:endParaRPr lang="ru-RU"/>
          </a:p>
        </p:txBody>
      </p:sp>
    </p:spTree>
    <p:extLst>
      <p:ext uri="{BB962C8B-B14F-4D97-AF65-F5344CB8AC3E}">
        <p14:creationId xmlns:p14="http://schemas.microsoft.com/office/powerpoint/2010/main" xmlns="" val="13881287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txBody>
          <a:bodyPr/>
          <a:lstStyle/>
          <a:p>
            <a:r>
              <a:rPr lang="ru-RU" dirty="0" smtClean="0"/>
              <a:t>Лекция 14</a:t>
            </a:r>
            <a:endParaRPr lang="ru-RU" dirty="0"/>
          </a:p>
        </p:txBody>
      </p:sp>
      <p:sp>
        <p:nvSpPr>
          <p:cNvPr id="3" name="Объект 2"/>
          <p:cNvSpPr>
            <a:spLocks noGrp="1"/>
          </p:cNvSpPr>
          <p:nvPr>
            <p:ph idx="1"/>
          </p:nvPr>
        </p:nvSpPr>
        <p:spPr>
          <a:xfrm>
            <a:off x="467544" y="1124744"/>
            <a:ext cx="8229600" cy="4525963"/>
          </a:xfrm>
        </p:spPr>
        <p:txBody>
          <a:bodyPr>
            <a:normAutofit/>
          </a:bodyPr>
          <a:lstStyle/>
          <a:p>
            <a:pPr marL="0" indent="0" algn="ctr">
              <a:buNone/>
            </a:pPr>
            <a:endParaRPr lang="ru-RU" sz="4400" b="1" dirty="0" smtClean="0"/>
          </a:p>
          <a:p>
            <a:pPr marL="0" indent="0" algn="ctr">
              <a:buNone/>
            </a:pPr>
            <a:r>
              <a:rPr lang="ru-RU" sz="4400" dirty="0"/>
              <a:t>Распространение </a:t>
            </a:r>
            <a:r>
              <a:rPr lang="ru-RU" sz="4400" dirty="0" smtClean="0"/>
              <a:t>радиоволн через поглощающие среды</a:t>
            </a:r>
            <a:endParaRPr lang="en-US" sz="4400" dirty="0" smtClean="0"/>
          </a:p>
        </p:txBody>
      </p:sp>
    </p:spTree>
    <p:extLst>
      <p:ext uri="{BB962C8B-B14F-4D97-AF65-F5344CB8AC3E}">
        <p14:creationId xmlns:p14="http://schemas.microsoft.com/office/powerpoint/2010/main" xmlns="" val="9865823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ChangeArrowheads="1"/>
          </p:cNvSpPr>
          <p:nvPr/>
        </p:nvSpPr>
        <p:spPr bwMode="auto">
          <a:xfrm>
            <a:off x="179512" y="353943"/>
            <a:ext cx="8568952" cy="566308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600" b="1" i="0" u="none" strike="noStrike" cap="none" normalizeH="0" baseline="0" dirty="0" smtClean="0">
                <a:ln>
                  <a:noFill/>
                </a:ln>
                <a:solidFill>
                  <a:schemeClr val="tx1"/>
                </a:solidFill>
                <a:effectLst/>
                <a:ea typeface="Times New Roman" pitchFamily="18" charset="0"/>
                <a:cs typeface="Arial" pitchFamily="34" charset="0"/>
              </a:rPr>
              <a:t>14.1 Поглощение волн в однородных средах</a:t>
            </a:r>
            <a:endParaRPr kumimoji="0" lang="ru-RU" sz="2600" b="1"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2400" b="0" i="0" u="none" strike="noStrike" cap="none" normalizeH="0" baseline="0" dirty="0" smtClean="0">
              <a:ln>
                <a:noFill/>
              </a:ln>
              <a:solidFill>
                <a:schemeClr val="tx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ea typeface="Times New Roman" pitchFamily="18" charset="0"/>
                <a:cs typeface="Arial" pitchFamily="34" charset="0"/>
              </a:rPr>
              <a:t>Среды </a:t>
            </a:r>
            <a:r>
              <a:rPr kumimoji="0" lang="ru-RU" sz="2400" b="0" i="0" u="none" strike="noStrike" cap="none" normalizeH="0" baseline="0" dirty="0" err="1" smtClean="0">
                <a:ln>
                  <a:noFill/>
                </a:ln>
                <a:solidFill>
                  <a:schemeClr val="tx1"/>
                </a:solidFill>
                <a:effectLst/>
                <a:ea typeface="Times New Roman" pitchFamily="18" charset="0"/>
                <a:cs typeface="Arial" pitchFamily="34" charset="0"/>
              </a:rPr>
              <a:t>мoгyт</a:t>
            </a:r>
            <a:r>
              <a:rPr kumimoji="0" lang="ru-RU" sz="2400" b="0" i="0" u="none" strike="noStrike" cap="none" normalizeH="0" baseline="0" dirty="0" smtClean="0">
                <a:ln>
                  <a:noFill/>
                </a:ln>
                <a:solidFill>
                  <a:schemeClr val="tx1"/>
                </a:solidFill>
                <a:effectLst/>
                <a:ea typeface="Times New Roman" pitchFamily="18" charset="0"/>
                <a:cs typeface="Arial" pitchFamily="34" charset="0"/>
              </a:rPr>
              <a:t> оказ</a:t>
            </a:r>
            <a:r>
              <a:rPr lang="ru-RU" sz="2400" dirty="0" smtClean="0">
                <a:ea typeface="Times New Roman" pitchFamily="18" charset="0"/>
                <a:cs typeface="Arial" pitchFamily="34" charset="0"/>
              </a:rPr>
              <a:t>ы</a:t>
            </a:r>
            <a:r>
              <a:rPr kumimoji="0" lang="ru-RU" sz="2400" b="0" i="0" u="none" strike="noStrike" cap="none" normalizeH="0" baseline="0" dirty="0" smtClean="0">
                <a:ln>
                  <a:noFill/>
                </a:ln>
                <a:solidFill>
                  <a:schemeClr val="tx1"/>
                </a:solidFill>
                <a:effectLst/>
                <a:ea typeface="Times New Roman" pitchFamily="18" charset="0"/>
                <a:cs typeface="Arial" pitchFamily="34" charset="0"/>
              </a:rPr>
              <a:t>вать сильное </a:t>
            </a:r>
            <a:r>
              <a:rPr kumimoji="0" lang="ru-RU" sz="2400" b="0" i="0" u="none" strike="noStrike" cap="none" normalizeH="0" baseline="0" dirty="0" smtClean="0">
                <a:ln>
                  <a:noFill/>
                </a:ln>
                <a:solidFill>
                  <a:schemeClr val="tx1"/>
                </a:solidFill>
                <a:effectLst/>
                <a:ea typeface="Fd1104625-Identity-H"/>
                <a:cs typeface="Arial" pitchFamily="34" charset="0"/>
              </a:rPr>
              <a:t>влия</a:t>
            </a:r>
            <a:r>
              <a:rPr kumimoji="0" lang="ru-RU" sz="2400" b="0" i="0" u="none" strike="noStrike" cap="none" normalizeH="0" baseline="0" dirty="0" smtClean="0">
                <a:ln>
                  <a:noFill/>
                </a:ln>
                <a:solidFill>
                  <a:schemeClr val="tx1"/>
                </a:solidFill>
                <a:effectLst/>
                <a:ea typeface="Times New Roman" pitchFamily="18" charset="0"/>
                <a:cs typeface="Arial" pitchFamily="34" charset="0"/>
              </a:rPr>
              <a:t>ние на поглощение радиоволн, теряемая при этом энергия волны в виде тепла передается среде. Меру этих потерь определяют электрофизические параметры сред, которые зависят </a:t>
            </a:r>
            <a:r>
              <a:rPr kumimoji="0" lang="ru-RU" sz="2400" b="0" i="0" u="none" strike="noStrike" cap="none" normalizeH="0" baseline="0" dirty="0" err="1" smtClean="0">
                <a:ln>
                  <a:noFill/>
                </a:ln>
                <a:solidFill>
                  <a:schemeClr val="tx1"/>
                </a:solidFill>
                <a:effectLst/>
                <a:ea typeface="Fd1104625-Identity-H"/>
                <a:cs typeface="Arial" pitchFamily="34" charset="0"/>
              </a:rPr>
              <a:t>oт</a:t>
            </a:r>
            <a:r>
              <a:rPr kumimoji="0" lang="ru-RU" sz="2400" b="0" i="0" u="none" strike="noStrike" cap="none" normalizeH="0" baseline="0" dirty="0" smtClean="0">
                <a:ln>
                  <a:noFill/>
                </a:ln>
                <a:solidFill>
                  <a:schemeClr val="tx1"/>
                </a:solidFill>
                <a:effectLst/>
                <a:ea typeface="Fd1104625-Identity-H"/>
                <a:cs typeface="Arial" pitchFamily="34" charset="0"/>
              </a:rPr>
              <a:t> </a:t>
            </a:r>
            <a:r>
              <a:rPr kumimoji="0" lang="ru-RU" sz="2400" b="0" i="0" u="none" strike="noStrike" cap="none" normalizeH="0" baseline="0" dirty="0" smtClean="0">
                <a:ln>
                  <a:noFill/>
                </a:ln>
                <a:solidFill>
                  <a:schemeClr val="tx1"/>
                </a:solidFill>
                <a:effectLst/>
                <a:ea typeface="Times New Roman" pitchFamily="18" charset="0"/>
                <a:cs typeface="Arial" pitchFamily="34" charset="0"/>
              </a:rPr>
              <a:t>их состава, температуры, влажности. Как правило, все среды являются смесями и композитами других более простых сред, наиболее изменчивыми я</a:t>
            </a:r>
            <a:r>
              <a:rPr kumimoji="0" lang="ru-RU" sz="2400" b="0" i="0" u="none" strike="noStrike" cap="none" normalizeH="0" baseline="0" dirty="0" smtClean="0">
                <a:ln>
                  <a:noFill/>
                </a:ln>
                <a:solidFill>
                  <a:schemeClr val="tx1"/>
                </a:solidFill>
                <a:effectLst/>
                <a:ea typeface="Fd1104625-Identity-H"/>
                <a:cs typeface="Arial" pitchFamily="34" charset="0"/>
              </a:rPr>
              <a:t>вляютс</a:t>
            </a:r>
            <a:r>
              <a:rPr kumimoji="0" lang="ru-RU" sz="2400" b="0" i="0" u="none" strike="noStrike" cap="none" normalizeH="0" baseline="0" dirty="0" smtClean="0">
                <a:ln>
                  <a:noFill/>
                </a:ln>
                <a:solidFill>
                  <a:schemeClr val="tx1"/>
                </a:solidFill>
                <a:effectLst/>
                <a:ea typeface="Times New Roman" pitchFamily="18" charset="0"/>
                <a:cs typeface="Arial" pitchFamily="34" charset="0"/>
              </a:rPr>
              <a:t>я среды, способные содержать воду (грунт, почва, растительность, атмосфера), а менее изменчивыми - среды, не содержащие воду (минералы</a:t>
            </a:r>
            <a:endParaRPr kumimoji="0" lang="ru-RU" sz="24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ea typeface="Times New Roman" pitchFamily="18" charset="0"/>
                <a:cs typeface="Arial" pitchFamily="34" charset="0"/>
              </a:rPr>
              <a:t>и сухие горные породы). В большинстве случаев содержание воды это основной фактор, влияющий на поглощение.</a:t>
            </a:r>
            <a:endParaRPr kumimoji="0" lang="ru-RU" sz="24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ea typeface="Times New Roman" pitchFamily="18" charset="0"/>
                <a:cs typeface="Arial" pitchFamily="34" charset="0"/>
              </a:rPr>
              <a:t>Рассмотрены общие параметры сред, влияющие на распространение радиоволн. </a:t>
            </a:r>
            <a:endParaRPr kumimoji="0" lang="ru-RU" sz="2400" b="0" i="0" u="none" strike="noStrike" cap="none" normalizeH="0" baseline="0" dirty="0" smtClean="0">
              <a:ln>
                <a:noFill/>
              </a:ln>
              <a:solidFill>
                <a:schemeClr val="tx1"/>
              </a:solidFill>
              <a:effectLst/>
              <a:cs typeface="Arial" pitchFamily="34" charset="0"/>
            </a:endParaRPr>
          </a:p>
        </p:txBody>
      </p:sp>
    </p:spTree>
    <p:extLst>
      <p:ext uri="{BB962C8B-B14F-4D97-AF65-F5344CB8AC3E}">
        <p14:creationId xmlns:p14="http://schemas.microsoft.com/office/powerpoint/2010/main" xmlns="" val="16830822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ChangeArrowheads="1"/>
          </p:cNvSpPr>
          <p:nvPr/>
        </p:nvSpPr>
        <p:spPr bwMode="auto">
          <a:xfrm>
            <a:off x="0" y="260648"/>
            <a:ext cx="8568952"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u-RU" sz="2400" b="0" i="0" u="none" strike="noStrike" cap="none" normalizeH="0" baseline="0" dirty="0" smtClean="0">
              <a:ln>
                <a:noFill/>
              </a:ln>
              <a:solidFill>
                <a:schemeClr val="tx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ea typeface="Times New Roman" pitchFamily="18" charset="0"/>
                <a:cs typeface="Arial" pitchFamily="34" charset="0"/>
              </a:rPr>
              <a:t>Напомним кратко основные представления, связанные с параметрами сред. Прежде всего, это комплексная относительная диэлектрическая проницаемость</a:t>
            </a:r>
          </a:p>
          <a:p>
            <a:pPr marL="0" marR="0" lvl="0" indent="0" algn="l" defTabSz="914400" rtl="0" eaLnBrk="0" fontAlgn="base" latinLnBrk="0" hangingPunct="0">
              <a:lnSpc>
                <a:spcPct val="100000"/>
              </a:lnSpc>
              <a:spcBef>
                <a:spcPct val="0"/>
              </a:spcBef>
              <a:spcAft>
                <a:spcPct val="0"/>
              </a:spcAft>
              <a:buClrTx/>
              <a:buSzTx/>
              <a:buFontTx/>
              <a:buNone/>
              <a:tabLst/>
            </a:pPr>
            <a:endParaRPr lang="ru-RU" sz="2400" dirty="0" smtClean="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2400" b="0" i="0" u="none" strike="noStrike" cap="none" normalizeH="0" baseline="0" dirty="0" smtClean="0">
              <a:ln>
                <a:noFill/>
              </a:ln>
              <a:solidFill>
                <a:schemeClr val="tx1"/>
              </a:solidFill>
              <a:effectLst/>
              <a:ea typeface="Times New Roman" pitchFamily="18" charset="0"/>
              <a:cs typeface="Arial" pitchFamily="34" charset="0"/>
            </a:endParaRPr>
          </a:p>
          <a:p>
            <a:r>
              <a:rPr lang="ru-RU" sz="2400" dirty="0" smtClean="0"/>
              <a:t>вещественная и мнимая части которой определяются через соответствующие значения абсолютной диэлектрической проницаемости:</a:t>
            </a:r>
            <a:endParaRPr lang="ru-RU" sz="2400" dirty="0" smtClean="0">
              <a:ea typeface="Times New Roman" pitchFamily="18" charset="0"/>
              <a:cs typeface="Arial" pitchFamily="34" charset="0"/>
            </a:endParaRPr>
          </a:p>
          <a:p>
            <a:endParaRPr kumimoji="0" lang="ru-RU" sz="2400" b="0" i="0" u="none" strike="noStrike" cap="none" normalizeH="0" baseline="0" dirty="0" smtClean="0">
              <a:ln>
                <a:noFill/>
              </a:ln>
              <a:solidFill>
                <a:schemeClr val="tx1"/>
              </a:solidFill>
              <a:effectLst/>
              <a:ea typeface="Times New Roman" pitchFamily="18" charset="0"/>
              <a:cs typeface="Arial" pitchFamily="34" charset="0"/>
            </a:endParaRPr>
          </a:p>
          <a:p>
            <a:r>
              <a:rPr lang="ru-RU" sz="2400" dirty="0" smtClean="0"/>
              <a:t>Здесь </a:t>
            </a:r>
            <a:r>
              <a:rPr lang="ru-RU" sz="2400" dirty="0" smtClean="0">
                <a:sym typeface="Symbol"/>
              </a:rPr>
              <a:t></a:t>
            </a:r>
            <a:r>
              <a:rPr lang="ru-RU" sz="2400" baseline="-25000" dirty="0" smtClean="0"/>
              <a:t>0</a:t>
            </a:r>
            <a:r>
              <a:rPr lang="ru-RU" sz="2400" dirty="0" smtClean="0"/>
              <a:t> - диэлектрическая проницаемость вакуума, </a:t>
            </a:r>
            <a:r>
              <a:rPr lang="ru-RU" sz="2400" dirty="0" err="1" smtClean="0"/>
              <a:t>tg</a:t>
            </a:r>
            <a:r>
              <a:rPr lang="ru-RU" sz="2400" dirty="0" smtClean="0"/>
              <a:t> </a:t>
            </a:r>
            <a:r>
              <a:rPr lang="en-US" sz="2400" dirty="0" smtClean="0"/>
              <a:t>D </a:t>
            </a:r>
            <a:r>
              <a:rPr lang="ru-RU" sz="2400" dirty="0" smtClean="0"/>
              <a:t>- тангенс угла потерь. К параметрам среды относится также комплексный коэффициент преломления </a:t>
            </a:r>
            <a:r>
              <a:rPr lang="ru-RU" sz="2400" dirty="0" err="1" smtClean="0"/>
              <a:t>n</a:t>
            </a:r>
            <a:r>
              <a:rPr lang="ru-RU" sz="2400" dirty="0" smtClean="0"/>
              <a:t>*= </a:t>
            </a:r>
            <a:r>
              <a:rPr lang="ru-RU" sz="2400" dirty="0" smtClean="0">
                <a:sym typeface="Symbol"/>
              </a:rPr>
              <a:t></a:t>
            </a:r>
            <a:r>
              <a:rPr lang="ru-RU" sz="2400" dirty="0" smtClean="0"/>
              <a:t>*, вещественная часть которого - обычный коэффициент преломления </a:t>
            </a:r>
            <a:r>
              <a:rPr lang="ru-RU" sz="2400" b="1" i="1" dirty="0" err="1" smtClean="0"/>
              <a:t>n</a:t>
            </a:r>
            <a:r>
              <a:rPr lang="ru-RU" sz="2400" dirty="0" smtClean="0"/>
              <a:t> , а мнимая часть – показатель поглощения </a:t>
            </a:r>
            <a:r>
              <a:rPr lang="ru-RU" sz="2400" dirty="0" smtClean="0">
                <a:sym typeface="Symbol"/>
              </a:rPr>
              <a:t></a:t>
            </a:r>
            <a:r>
              <a:rPr lang="ru-RU" sz="2400" dirty="0" smtClean="0"/>
              <a:t> :</a:t>
            </a:r>
            <a:endParaRPr kumimoji="0" lang="ru-RU" sz="2400" b="0" i="0" u="none" strike="noStrike" cap="none" normalizeH="0" baseline="0" dirty="0" smtClean="0">
              <a:ln>
                <a:noFill/>
              </a:ln>
              <a:solidFill>
                <a:schemeClr val="tx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ru-RU" sz="2400" dirty="0" smtClean="0">
              <a:cs typeface="Arial" pitchFamily="34" charset="0"/>
            </a:endParaRPr>
          </a:p>
        </p:txBody>
      </p:sp>
      <p:pic>
        <p:nvPicPr>
          <p:cNvPr id="37890" name="Picture 2"/>
          <p:cNvPicPr>
            <a:picLocks noChangeAspect="1" noChangeArrowheads="1"/>
          </p:cNvPicPr>
          <p:nvPr/>
        </p:nvPicPr>
        <p:blipFill>
          <a:blip r:embed="rId2" cstate="print"/>
          <a:srcRect/>
          <a:stretch>
            <a:fillRect/>
          </a:stretch>
        </p:blipFill>
        <p:spPr bwMode="auto">
          <a:xfrm>
            <a:off x="539552" y="1844824"/>
            <a:ext cx="6353175" cy="771525"/>
          </a:xfrm>
          <a:prstGeom prst="rect">
            <a:avLst/>
          </a:prstGeom>
          <a:noFill/>
          <a:ln w="9525">
            <a:noFill/>
            <a:miter lim="800000"/>
            <a:headEnd/>
            <a:tailEnd/>
          </a:ln>
        </p:spPr>
      </p:pic>
      <p:pic>
        <p:nvPicPr>
          <p:cNvPr id="37891" name="Picture 3"/>
          <p:cNvPicPr>
            <a:picLocks noChangeAspect="1" noChangeArrowheads="1"/>
          </p:cNvPicPr>
          <p:nvPr/>
        </p:nvPicPr>
        <p:blipFill>
          <a:blip r:embed="rId3" cstate="print"/>
          <a:srcRect/>
          <a:stretch>
            <a:fillRect/>
          </a:stretch>
        </p:blipFill>
        <p:spPr bwMode="auto">
          <a:xfrm>
            <a:off x="2987824" y="3212976"/>
            <a:ext cx="4781550" cy="866775"/>
          </a:xfrm>
          <a:prstGeom prst="rect">
            <a:avLst/>
          </a:prstGeom>
          <a:noFill/>
          <a:ln w="9525">
            <a:noFill/>
            <a:miter lim="800000"/>
            <a:headEnd/>
            <a:tailEnd/>
          </a:ln>
        </p:spPr>
      </p:pic>
      <p:pic>
        <p:nvPicPr>
          <p:cNvPr id="37892" name="Picture 4"/>
          <p:cNvPicPr>
            <a:picLocks noChangeAspect="1" noChangeArrowheads="1"/>
          </p:cNvPicPr>
          <p:nvPr/>
        </p:nvPicPr>
        <p:blipFill>
          <a:blip r:embed="rId4" cstate="print"/>
          <a:srcRect/>
          <a:stretch>
            <a:fillRect/>
          </a:stretch>
        </p:blipFill>
        <p:spPr bwMode="auto">
          <a:xfrm>
            <a:off x="2483768" y="5949280"/>
            <a:ext cx="2924175" cy="523875"/>
          </a:xfrm>
          <a:prstGeom prst="rect">
            <a:avLst/>
          </a:prstGeom>
          <a:noFill/>
          <a:ln w="9525">
            <a:noFill/>
            <a:miter lim="800000"/>
            <a:headEnd/>
            <a:tailEnd/>
          </a:ln>
        </p:spPr>
      </p:pic>
    </p:spTree>
    <p:extLst>
      <p:ext uri="{BB962C8B-B14F-4D97-AF65-F5344CB8AC3E}">
        <p14:creationId xmlns:p14="http://schemas.microsoft.com/office/powerpoint/2010/main" xmlns="" val="16830822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ChangeArrowheads="1"/>
          </p:cNvSpPr>
          <p:nvPr/>
        </p:nvSpPr>
        <p:spPr bwMode="auto">
          <a:xfrm>
            <a:off x="323528" y="332656"/>
            <a:ext cx="8568952"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u-RU" sz="2400" b="0" i="0" u="none" strike="noStrike" cap="none" normalizeH="0" baseline="0" dirty="0" smtClean="0">
              <a:ln>
                <a:noFill/>
              </a:ln>
              <a:solidFill>
                <a:schemeClr val="tx1"/>
              </a:solidFill>
              <a:effectLst/>
              <a:ea typeface="Times New Roman" pitchFamily="18" charset="0"/>
              <a:cs typeface="Arial" pitchFamily="34" charset="0"/>
            </a:endParaRPr>
          </a:p>
          <a:p>
            <a:r>
              <a:rPr lang="ru-RU" sz="2400" dirty="0" smtClean="0"/>
              <a:t>При этом имеют место соотношения</a:t>
            </a:r>
          </a:p>
          <a:p>
            <a:endParaRPr lang="ru-RU" sz="2400" dirty="0" smtClean="0">
              <a:ea typeface="Times New Roman" pitchFamily="18" charset="0"/>
              <a:cs typeface="Arial" pitchFamily="34" charset="0"/>
            </a:endParaRPr>
          </a:p>
          <a:p>
            <a:endParaRPr lang="ru-RU" sz="2400" dirty="0" smtClean="0">
              <a:ea typeface="Times New Roman" pitchFamily="18" charset="0"/>
              <a:cs typeface="Arial" pitchFamily="34" charset="0"/>
            </a:endParaRPr>
          </a:p>
          <a:p>
            <a:endParaRPr lang="ru-RU" sz="2400" dirty="0" smtClean="0">
              <a:ea typeface="Times New Roman" pitchFamily="18" charset="0"/>
              <a:cs typeface="Arial" pitchFamily="34" charset="0"/>
            </a:endParaRPr>
          </a:p>
          <a:p>
            <a:endParaRPr lang="ru-RU" sz="2400" dirty="0" smtClean="0">
              <a:ea typeface="Times New Roman" pitchFamily="18" charset="0"/>
              <a:cs typeface="Arial" pitchFamily="34" charset="0"/>
            </a:endParaRPr>
          </a:p>
          <a:p>
            <a:endParaRPr lang="ru-RU" sz="2400" dirty="0" smtClean="0">
              <a:ea typeface="Times New Roman" pitchFamily="18" charset="0"/>
              <a:cs typeface="Arial" pitchFamily="34" charset="0"/>
            </a:endParaRPr>
          </a:p>
          <a:p>
            <a:r>
              <a:rPr lang="ru-RU" sz="2400" dirty="0" smtClean="0"/>
              <a:t>При распространении плоской электромагнитной волны с волновым числом </a:t>
            </a:r>
            <a:r>
              <a:rPr lang="ru-RU" sz="2400" dirty="0" err="1" smtClean="0"/>
              <a:t>k</a:t>
            </a:r>
            <a:r>
              <a:rPr lang="ru-RU" sz="2400" dirty="0" smtClean="0"/>
              <a:t> в однородной среде на расстояние </a:t>
            </a:r>
            <a:r>
              <a:rPr lang="ru-RU" sz="2400" b="1" i="1" dirty="0" err="1" smtClean="0"/>
              <a:t>х</a:t>
            </a:r>
            <a:r>
              <a:rPr lang="ru-RU" sz="2400" dirty="0" smtClean="0"/>
              <a:t> возникает определенный фазовый сдвиг и затухание, которые связаны с уменьшением фазовой скорости волны и преобразованием электромагнитной энергии в тепло, что для комплексной амплитуды плоской волны описывается соотношением</a:t>
            </a:r>
            <a:endParaRPr lang="ru-RU" sz="2400" dirty="0" smtClean="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2400" b="0" i="0" u="none" strike="noStrike" cap="none" normalizeH="0" baseline="0" dirty="0" smtClean="0">
              <a:ln>
                <a:noFill/>
              </a:ln>
              <a:solidFill>
                <a:schemeClr val="tx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ru-RU" sz="2400" dirty="0" smtClean="0">
              <a:cs typeface="Arial" pitchFamily="34" charset="0"/>
            </a:endParaRPr>
          </a:p>
        </p:txBody>
      </p:sp>
      <p:pic>
        <p:nvPicPr>
          <p:cNvPr id="52226" name="Picture 2"/>
          <p:cNvPicPr>
            <a:picLocks noChangeAspect="1" noChangeArrowheads="1"/>
          </p:cNvPicPr>
          <p:nvPr/>
        </p:nvPicPr>
        <p:blipFill>
          <a:blip r:embed="rId2" cstate="print"/>
          <a:srcRect/>
          <a:stretch>
            <a:fillRect/>
          </a:stretch>
        </p:blipFill>
        <p:spPr bwMode="auto">
          <a:xfrm>
            <a:off x="827584" y="1196752"/>
            <a:ext cx="6984776" cy="1590929"/>
          </a:xfrm>
          <a:prstGeom prst="rect">
            <a:avLst/>
          </a:prstGeom>
          <a:noFill/>
          <a:ln w="9525">
            <a:noFill/>
            <a:miter lim="800000"/>
            <a:headEnd/>
            <a:tailEnd/>
          </a:ln>
        </p:spPr>
      </p:pic>
      <p:pic>
        <p:nvPicPr>
          <p:cNvPr id="52227" name="Picture 3"/>
          <p:cNvPicPr>
            <a:picLocks noChangeAspect="1" noChangeArrowheads="1"/>
          </p:cNvPicPr>
          <p:nvPr/>
        </p:nvPicPr>
        <p:blipFill>
          <a:blip r:embed="rId3" cstate="print"/>
          <a:srcRect/>
          <a:stretch>
            <a:fillRect/>
          </a:stretch>
        </p:blipFill>
        <p:spPr bwMode="auto">
          <a:xfrm>
            <a:off x="1547664" y="5661248"/>
            <a:ext cx="6336704" cy="474305"/>
          </a:xfrm>
          <a:prstGeom prst="rect">
            <a:avLst/>
          </a:prstGeom>
          <a:noFill/>
          <a:ln w="9525">
            <a:noFill/>
            <a:miter lim="800000"/>
            <a:headEnd/>
            <a:tailEnd/>
          </a:ln>
        </p:spPr>
      </p:pic>
    </p:spTree>
    <p:extLst>
      <p:ext uri="{BB962C8B-B14F-4D97-AF65-F5344CB8AC3E}">
        <p14:creationId xmlns:p14="http://schemas.microsoft.com/office/powerpoint/2010/main" xmlns="" val="16830822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ChangeArrowheads="1"/>
          </p:cNvSpPr>
          <p:nvPr/>
        </p:nvSpPr>
        <p:spPr bwMode="auto">
          <a:xfrm>
            <a:off x="0" y="219998"/>
            <a:ext cx="8820472"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u-RU" sz="2400" b="0" i="0" u="none" strike="noStrike" cap="none" normalizeH="0" baseline="0" dirty="0" smtClean="0">
              <a:ln>
                <a:noFill/>
              </a:ln>
              <a:solidFill>
                <a:schemeClr val="tx1"/>
              </a:solidFill>
              <a:effectLst/>
              <a:ea typeface="Times New Roman" pitchFamily="18" charset="0"/>
              <a:cs typeface="Arial" pitchFamily="34" charset="0"/>
            </a:endParaRPr>
          </a:p>
          <a:p>
            <a:r>
              <a:rPr lang="ru-RU" sz="2400" dirty="0" smtClean="0"/>
              <a:t>или для плотности потока мощности</a:t>
            </a:r>
          </a:p>
          <a:p>
            <a:endParaRPr lang="ru-RU" sz="2400" dirty="0" smtClean="0"/>
          </a:p>
          <a:p>
            <a:endParaRPr lang="ru-RU" sz="2400" dirty="0" smtClean="0">
              <a:ea typeface="Times New Roman" pitchFamily="18" charset="0"/>
              <a:cs typeface="Arial" pitchFamily="34" charset="0"/>
            </a:endParaRPr>
          </a:p>
          <a:p>
            <a:r>
              <a:rPr lang="ru-RU" sz="2400" dirty="0" smtClean="0"/>
              <a:t>Отсюда видно, коэффициент поглощения </a:t>
            </a:r>
            <a:r>
              <a:rPr lang="en-US" sz="2400" dirty="0" smtClean="0"/>
              <a:t>a </a:t>
            </a:r>
            <a:r>
              <a:rPr lang="ru-RU" sz="2400" dirty="0" smtClean="0"/>
              <a:t>по напряженности поля прямо пропорционален показателю поглощения </a:t>
            </a:r>
            <a:r>
              <a:rPr lang="ru-RU" sz="2400" dirty="0" smtClean="0">
                <a:sym typeface="Symbol"/>
              </a:rPr>
              <a:t></a:t>
            </a:r>
            <a:r>
              <a:rPr lang="ru-RU" sz="2400" dirty="0" smtClean="0"/>
              <a:t> : </a:t>
            </a:r>
            <a:r>
              <a:rPr lang="en-US" sz="2400" dirty="0" smtClean="0">
                <a:latin typeface="Symbol" pitchFamily="18" charset="2"/>
              </a:rPr>
              <a:t>a</a:t>
            </a:r>
            <a:r>
              <a:rPr lang="ru-RU" sz="2400" dirty="0" smtClean="0"/>
              <a:t> = </a:t>
            </a:r>
            <a:r>
              <a:rPr lang="ru-RU" sz="2400" dirty="0" err="1" smtClean="0"/>
              <a:t>k</a:t>
            </a:r>
            <a:r>
              <a:rPr lang="ru-RU" sz="2400" dirty="0" smtClean="0">
                <a:sym typeface="Symbol"/>
              </a:rPr>
              <a:t></a:t>
            </a:r>
            <a:r>
              <a:rPr lang="ru-RU" sz="2400" dirty="0" smtClean="0"/>
              <a:t> .  Коэффициент поглощения потока мощности определяется как </a:t>
            </a:r>
            <a:r>
              <a:rPr lang="ru-RU" sz="2400" dirty="0" smtClean="0">
                <a:sym typeface="Symbol"/>
              </a:rPr>
              <a:t></a:t>
            </a:r>
            <a:r>
              <a:rPr lang="ru-RU" sz="2400" dirty="0" smtClean="0"/>
              <a:t>[1/м] = 2</a:t>
            </a:r>
            <a:r>
              <a:rPr lang="en-US" sz="2400" dirty="0" smtClean="0"/>
              <a:t> </a:t>
            </a:r>
            <a:r>
              <a:rPr lang="en-US" sz="2400" dirty="0" smtClean="0">
                <a:latin typeface="Symbol" pitchFamily="18" charset="2"/>
              </a:rPr>
              <a:t>a</a:t>
            </a:r>
            <a:r>
              <a:rPr lang="en-US" sz="2400" dirty="0" smtClean="0"/>
              <a:t> = </a:t>
            </a:r>
            <a:r>
              <a:rPr lang="ru-RU" sz="2400" dirty="0" smtClean="0"/>
              <a:t>2k</a:t>
            </a:r>
            <a:r>
              <a:rPr lang="ru-RU" sz="2400" dirty="0" smtClean="0">
                <a:sym typeface="Symbol"/>
              </a:rPr>
              <a:t></a:t>
            </a:r>
            <a:r>
              <a:rPr lang="ru-RU" sz="2400" dirty="0" smtClean="0"/>
              <a:t> , или в логарифмическом масштабе</a:t>
            </a:r>
          </a:p>
          <a:p>
            <a:endParaRPr lang="ru-RU" sz="2400" dirty="0" smtClean="0">
              <a:ea typeface="Times New Roman" pitchFamily="18" charset="0"/>
              <a:cs typeface="Arial" pitchFamily="34" charset="0"/>
            </a:endParaRPr>
          </a:p>
          <a:p>
            <a:endParaRPr lang="ru-RU" sz="2400" dirty="0" smtClean="0">
              <a:ea typeface="Times New Roman" pitchFamily="18" charset="0"/>
              <a:cs typeface="Arial" pitchFamily="34" charset="0"/>
            </a:endParaRPr>
          </a:p>
          <a:p>
            <a:endParaRPr lang="ru-RU" sz="2400" dirty="0" smtClean="0">
              <a:ea typeface="Times New Roman" pitchFamily="18" charset="0"/>
              <a:cs typeface="Arial" pitchFamily="34" charset="0"/>
            </a:endParaRPr>
          </a:p>
          <a:p>
            <a:r>
              <a:rPr lang="ru-RU" sz="2400" dirty="0" smtClean="0"/>
              <a:t>здесь </a:t>
            </a:r>
            <a:r>
              <a:rPr lang="ru-RU" sz="2400" dirty="0" err="1" smtClean="0"/>
              <a:t>f</a:t>
            </a:r>
            <a:r>
              <a:rPr lang="ru-RU" sz="2400" dirty="0" smtClean="0"/>
              <a:t> - частота в ГГц. Часто величину коэффициента</a:t>
            </a:r>
            <a:r>
              <a:rPr lang="en-US" sz="2400" dirty="0" smtClean="0"/>
              <a:t> </a:t>
            </a:r>
            <a:r>
              <a:rPr lang="ru-RU" sz="2400" dirty="0" smtClean="0"/>
              <a:t>поглощения относят</a:t>
            </a:r>
            <a:r>
              <a:rPr lang="en-US" sz="2400" dirty="0" smtClean="0"/>
              <a:t> </a:t>
            </a:r>
            <a:r>
              <a:rPr lang="ru-RU" sz="2400" dirty="0" smtClean="0"/>
              <a:t>к расстоянию в 1 км, и тогда полагают, что</a:t>
            </a:r>
            <a:endParaRPr kumimoji="0" lang="ru-RU" sz="2400" b="0" i="0" u="none" strike="noStrike" cap="none" normalizeH="0" baseline="0" dirty="0" smtClean="0">
              <a:ln>
                <a:noFill/>
              </a:ln>
              <a:solidFill>
                <a:schemeClr val="tx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ru-RU" sz="2400" dirty="0" smtClean="0">
              <a:cs typeface="Arial" pitchFamily="34" charset="0"/>
            </a:endParaRPr>
          </a:p>
        </p:txBody>
      </p:sp>
      <p:pic>
        <p:nvPicPr>
          <p:cNvPr id="52228" name="Picture 4"/>
          <p:cNvPicPr>
            <a:picLocks noChangeAspect="1" noChangeArrowheads="1"/>
          </p:cNvPicPr>
          <p:nvPr/>
        </p:nvPicPr>
        <p:blipFill>
          <a:blip r:embed="rId2" cstate="print"/>
          <a:srcRect/>
          <a:stretch>
            <a:fillRect/>
          </a:stretch>
        </p:blipFill>
        <p:spPr bwMode="auto">
          <a:xfrm>
            <a:off x="971600" y="1196752"/>
            <a:ext cx="6120680" cy="483210"/>
          </a:xfrm>
          <a:prstGeom prst="rect">
            <a:avLst/>
          </a:prstGeom>
          <a:noFill/>
          <a:ln w="9525">
            <a:noFill/>
            <a:miter lim="800000"/>
            <a:headEnd/>
            <a:tailEnd/>
          </a:ln>
        </p:spPr>
      </p:pic>
      <p:pic>
        <p:nvPicPr>
          <p:cNvPr id="52229" name="Picture 5"/>
          <p:cNvPicPr>
            <a:picLocks noChangeAspect="1" noChangeArrowheads="1"/>
          </p:cNvPicPr>
          <p:nvPr/>
        </p:nvPicPr>
        <p:blipFill>
          <a:blip r:embed="rId3" cstate="print"/>
          <a:srcRect/>
          <a:stretch>
            <a:fillRect/>
          </a:stretch>
        </p:blipFill>
        <p:spPr bwMode="auto">
          <a:xfrm>
            <a:off x="827584" y="3284984"/>
            <a:ext cx="6041677" cy="911811"/>
          </a:xfrm>
          <a:prstGeom prst="rect">
            <a:avLst/>
          </a:prstGeom>
          <a:noFill/>
          <a:ln w="9525">
            <a:noFill/>
            <a:miter lim="800000"/>
            <a:headEnd/>
            <a:tailEnd/>
          </a:ln>
        </p:spPr>
      </p:pic>
      <p:pic>
        <p:nvPicPr>
          <p:cNvPr id="52230" name="Picture 6"/>
          <p:cNvPicPr>
            <a:picLocks noChangeAspect="1" noChangeArrowheads="1"/>
          </p:cNvPicPr>
          <p:nvPr/>
        </p:nvPicPr>
        <p:blipFill>
          <a:blip r:embed="rId4" cstate="print"/>
          <a:srcRect/>
          <a:stretch>
            <a:fillRect/>
          </a:stretch>
        </p:blipFill>
        <p:spPr bwMode="auto">
          <a:xfrm>
            <a:off x="2339752" y="5157192"/>
            <a:ext cx="3648075" cy="523875"/>
          </a:xfrm>
          <a:prstGeom prst="rect">
            <a:avLst/>
          </a:prstGeom>
          <a:noFill/>
          <a:ln w="9525">
            <a:noFill/>
            <a:miter lim="800000"/>
            <a:headEnd/>
            <a:tailEnd/>
          </a:ln>
        </p:spPr>
      </p:pic>
    </p:spTree>
    <p:extLst>
      <p:ext uri="{BB962C8B-B14F-4D97-AF65-F5344CB8AC3E}">
        <p14:creationId xmlns:p14="http://schemas.microsoft.com/office/powerpoint/2010/main" xmlns="" val="16830822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ChangeArrowheads="1"/>
          </p:cNvSpPr>
          <p:nvPr/>
        </p:nvSpPr>
        <p:spPr bwMode="auto">
          <a:xfrm>
            <a:off x="0" y="117693"/>
            <a:ext cx="8568952" cy="67403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ru-RU" sz="2400" dirty="0" smtClean="0"/>
              <a:t>Из соотношения (14.2) видно, что показатель поглощения </a:t>
            </a:r>
            <a:r>
              <a:rPr lang="ru-RU" sz="2400" dirty="0" smtClean="0">
                <a:sym typeface="Symbol"/>
              </a:rPr>
              <a:t></a:t>
            </a:r>
            <a:r>
              <a:rPr lang="ru-RU" sz="2400" dirty="0" smtClean="0"/>
              <a:t> или коэффициент поглощения </a:t>
            </a:r>
            <a:r>
              <a:rPr lang="ru-RU" sz="2400" dirty="0" smtClean="0">
                <a:sym typeface="Symbol"/>
              </a:rPr>
              <a:t></a:t>
            </a:r>
            <a:r>
              <a:rPr lang="ru-RU" sz="2400" dirty="0" smtClean="0"/>
              <a:t> отличны от нуля, только если не равна нулю мнимая часть диэлектрической проницаемости </a:t>
            </a:r>
            <a:r>
              <a:rPr lang="ru-RU" sz="2400" dirty="0" smtClean="0">
                <a:sym typeface="Symbol"/>
              </a:rPr>
              <a:t></a:t>
            </a:r>
            <a:r>
              <a:rPr lang="ru-RU" sz="2400" dirty="0" smtClean="0"/>
              <a:t>`` . При этом мощность волны убывает в </a:t>
            </a:r>
            <a:r>
              <a:rPr lang="ru-RU" sz="2400" b="1" i="1" dirty="0" smtClean="0"/>
              <a:t>е</a:t>
            </a:r>
            <a:r>
              <a:rPr lang="ru-RU" sz="2400" dirty="0" smtClean="0"/>
              <a:t> раз на толщине</a:t>
            </a:r>
          </a:p>
          <a:p>
            <a:endParaRPr lang="ru-RU" sz="2400" dirty="0" smtClean="0">
              <a:ea typeface="Times New Roman" pitchFamily="18" charset="0"/>
              <a:cs typeface="Arial" pitchFamily="34" charset="0"/>
            </a:endParaRPr>
          </a:p>
          <a:p>
            <a:endParaRPr lang="ru-RU" sz="2400" dirty="0" smtClean="0">
              <a:ea typeface="Times New Roman" pitchFamily="18" charset="0"/>
              <a:cs typeface="Arial" pitchFamily="34" charset="0"/>
            </a:endParaRPr>
          </a:p>
          <a:p>
            <a:endParaRPr lang="ru-RU" sz="2400" dirty="0" smtClean="0"/>
          </a:p>
          <a:p>
            <a:r>
              <a:rPr lang="ru-RU" sz="2400" dirty="0" smtClean="0"/>
              <a:t>где </a:t>
            </a:r>
            <a:r>
              <a:rPr lang="ru-RU" sz="2400" dirty="0" smtClean="0">
                <a:sym typeface="Symbol"/>
              </a:rPr>
              <a:t></a:t>
            </a:r>
            <a:r>
              <a:rPr lang="ru-RU" sz="2400" baseline="-25000" dirty="0" smtClean="0"/>
              <a:t>0</a:t>
            </a:r>
            <a:r>
              <a:rPr lang="ru-RU" sz="2400" dirty="0" smtClean="0"/>
              <a:t> - длина волны в свободном пространстве. В случае малых потерь, когда </a:t>
            </a:r>
            <a:r>
              <a:rPr lang="ru-RU" sz="2400" dirty="0" err="1" smtClean="0"/>
              <a:t>tg</a:t>
            </a:r>
            <a:r>
              <a:rPr lang="ru-RU" sz="2400" dirty="0" smtClean="0"/>
              <a:t> </a:t>
            </a:r>
            <a:r>
              <a:rPr lang="en-US" sz="2400" dirty="0" smtClean="0">
                <a:latin typeface="Symbol" pitchFamily="18" charset="2"/>
              </a:rPr>
              <a:t>D</a:t>
            </a:r>
            <a:r>
              <a:rPr lang="ru-RU" sz="2400" dirty="0" smtClean="0"/>
              <a:t> &lt;&lt; 1 , коэффициент поглощения и толщина </a:t>
            </a:r>
            <a:r>
              <a:rPr lang="en-US" sz="2400" dirty="0" smtClean="0"/>
              <a:t>l</a:t>
            </a:r>
            <a:r>
              <a:rPr lang="ru-RU" sz="2400" baseline="-25000" dirty="0" smtClean="0"/>
              <a:t>с</a:t>
            </a:r>
            <a:r>
              <a:rPr lang="ru-RU" sz="2400" dirty="0" smtClean="0"/>
              <a:t>. оцениваются по формулам</a:t>
            </a:r>
          </a:p>
          <a:p>
            <a:endParaRPr lang="ru-RU" sz="2400" dirty="0" smtClean="0">
              <a:cs typeface="Arial" pitchFamily="34" charset="0"/>
            </a:endParaRPr>
          </a:p>
          <a:p>
            <a:endParaRPr lang="ru-RU" sz="2400" dirty="0" smtClean="0">
              <a:cs typeface="Arial" pitchFamily="34" charset="0"/>
            </a:endParaRPr>
          </a:p>
          <a:p>
            <a:r>
              <a:rPr lang="ru-RU" sz="2400" dirty="0" smtClean="0"/>
              <a:t>Расстояние </a:t>
            </a:r>
            <a:r>
              <a:rPr lang="en-US" sz="2400" dirty="0" smtClean="0"/>
              <a:t>l</a:t>
            </a:r>
            <a:r>
              <a:rPr lang="ru-RU" sz="2400" baseline="-25000" dirty="0" smtClean="0"/>
              <a:t>с</a:t>
            </a:r>
            <a:r>
              <a:rPr lang="ru-RU" sz="2400" dirty="0" smtClean="0"/>
              <a:t> определяется параметрами среды и сильно зависит от частоты. Как правило, волны низких частот поглощаются существенно слабее, чем волны более высоких частот, что следует из формулы (14.7). Поэтому глубина проникновения  </a:t>
            </a:r>
            <a:r>
              <a:rPr lang="en-US" sz="2400" dirty="0" smtClean="0"/>
              <a:t>l</a:t>
            </a:r>
            <a:r>
              <a:rPr lang="ru-RU" sz="2400" baseline="-25000" dirty="0" smtClean="0"/>
              <a:t>с</a:t>
            </a:r>
            <a:r>
              <a:rPr lang="ru-RU" sz="2400" dirty="0" smtClean="0"/>
              <a:t>  для волн низких частот согласно (14.8) больше, чем для волн высоких частот. </a:t>
            </a:r>
            <a:endParaRPr lang="ru-RU" sz="2400" dirty="0" smtClean="0">
              <a:cs typeface="Arial" pitchFamily="34" charset="0"/>
            </a:endParaRPr>
          </a:p>
        </p:txBody>
      </p:sp>
      <p:pic>
        <p:nvPicPr>
          <p:cNvPr id="53250" name="Picture 2"/>
          <p:cNvPicPr>
            <a:picLocks noChangeAspect="1" noChangeArrowheads="1"/>
          </p:cNvPicPr>
          <p:nvPr/>
        </p:nvPicPr>
        <p:blipFill>
          <a:blip r:embed="rId2" cstate="print"/>
          <a:srcRect/>
          <a:stretch>
            <a:fillRect/>
          </a:stretch>
        </p:blipFill>
        <p:spPr bwMode="auto">
          <a:xfrm>
            <a:off x="3059832" y="1772816"/>
            <a:ext cx="2808312" cy="896270"/>
          </a:xfrm>
          <a:prstGeom prst="rect">
            <a:avLst/>
          </a:prstGeom>
          <a:noFill/>
          <a:ln w="9525">
            <a:noFill/>
            <a:miter lim="800000"/>
            <a:headEnd/>
            <a:tailEnd/>
          </a:ln>
        </p:spPr>
      </p:pic>
      <p:pic>
        <p:nvPicPr>
          <p:cNvPr id="53251" name="Picture 3"/>
          <p:cNvPicPr>
            <a:picLocks noChangeAspect="1" noChangeArrowheads="1"/>
          </p:cNvPicPr>
          <p:nvPr/>
        </p:nvPicPr>
        <p:blipFill>
          <a:blip r:embed="rId3" cstate="print"/>
          <a:srcRect/>
          <a:stretch>
            <a:fillRect/>
          </a:stretch>
        </p:blipFill>
        <p:spPr bwMode="auto">
          <a:xfrm>
            <a:off x="2267744" y="3861048"/>
            <a:ext cx="5688632" cy="648072"/>
          </a:xfrm>
          <a:prstGeom prst="rect">
            <a:avLst/>
          </a:prstGeom>
          <a:noFill/>
          <a:ln w="9525">
            <a:noFill/>
            <a:miter lim="800000"/>
            <a:headEnd/>
            <a:tailEnd/>
          </a:ln>
        </p:spPr>
      </p:pic>
    </p:spTree>
    <p:extLst>
      <p:ext uri="{BB962C8B-B14F-4D97-AF65-F5344CB8AC3E}">
        <p14:creationId xmlns:p14="http://schemas.microsoft.com/office/powerpoint/2010/main" xmlns="" val="16830822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ChangeArrowheads="1"/>
          </p:cNvSpPr>
          <p:nvPr/>
        </p:nvSpPr>
        <p:spPr bwMode="auto">
          <a:xfrm>
            <a:off x="0" y="117693"/>
            <a:ext cx="9144000" cy="67403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ru-RU" sz="2400" dirty="0" smtClean="0"/>
              <a:t>Типичные значения параметров наиболее распространенных сред, а также параметры </a:t>
            </a:r>
            <a:r>
              <a:rPr lang="ru-RU" sz="2400" dirty="0" smtClean="0">
                <a:sym typeface="Symbol"/>
              </a:rPr>
              <a:t></a:t>
            </a:r>
            <a:r>
              <a:rPr lang="ru-RU" sz="2400" dirty="0" smtClean="0"/>
              <a:t> , </a:t>
            </a:r>
            <a:r>
              <a:rPr lang="en-US" sz="2400" dirty="0" smtClean="0"/>
              <a:t>l</a:t>
            </a:r>
            <a:r>
              <a:rPr lang="ru-RU" sz="2400" baseline="-25000" dirty="0" smtClean="0"/>
              <a:t>с</a:t>
            </a:r>
            <a:r>
              <a:rPr lang="ru-RU" sz="2400" dirty="0" smtClean="0"/>
              <a:t> , пересчитанные к частоте 100 МГц, представлены в табл. 14. 1. </a:t>
            </a:r>
          </a:p>
          <a:p>
            <a:endParaRPr lang="ru-RU" sz="2400" dirty="0" smtClean="0">
              <a:cs typeface="Arial" pitchFamily="34" charset="0"/>
            </a:endParaRPr>
          </a:p>
          <a:p>
            <a:endParaRPr lang="ru-RU" sz="2400" dirty="0" smtClean="0">
              <a:cs typeface="Arial" pitchFamily="34" charset="0"/>
            </a:endParaRPr>
          </a:p>
          <a:p>
            <a:endParaRPr lang="ru-RU" sz="2400" dirty="0" smtClean="0">
              <a:cs typeface="Arial" pitchFamily="34" charset="0"/>
            </a:endParaRPr>
          </a:p>
          <a:p>
            <a:endParaRPr lang="ru-RU" sz="2400" dirty="0" smtClean="0">
              <a:cs typeface="Arial" pitchFamily="34" charset="0"/>
            </a:endParaRPr>
          </a:p>
          <a:p>
            <a:endParaRPr lang="ru-RU" sz="2400" dirty="0" smtClean="0">
              <a:cs typeface="Arial" pitchFamily="34" charset="0"/>
            </a:endParaRPr>
          </a:p>
          <a:p>
            <a:endParaRPr lang="ru-RU" sz="2400" dirty="0" smtClean="0">
              <a:cs typeface="Arial" pitchFamily="34" charset="0"/>
            </a:endParaRPr>
          </a:p>
          <a:p>
            <a:endParaRPr lang="ru-RU" sz="2400" dirty="0" smtClean="0">
              <a:cs typeface="Arial" pitchFamily="34" charset="0"/>
            </a:endParaRPr>
          </a:p>
          <a:p>
            <a:endParaRPr lang="ru-RU" sz="2400" dirty="0" smtClean="0">
              <a:cs typeface="Arial" pitchFamily="34" charset="0"/>
            </a:endParaRPr>
          </a:p>
          <a:p>
            <a:endParaRPr lang="ru-RU" sz="2400" dirty="0" smtClean="0">
              <a:cs typeface="Arial" pitchFamily="34" charset="0"/>
            </a:endParaRPr>
          </a:p>
          <a:p>
            <a:endParaRPr lang="ru-RU" sz="2400" dirty="0" smtClean="0">
              <a:cs typeface="Arial" pitchFamily="34" charset="0"/>
            </a:endParaRPr>
          </a:p>
          <a:p>
            <a:endParaRPr lang="ru-RU" sz="2400" dirty="0" smtClean="0">
              <a:cs typeface="Arial" pitchFamily="34" charset="0"/>
            </a:endParaRPr>
          </a:p>
          <a:p>
            <a:endParaRPr lang="ru-RU" sz="2400" dirty="0" smtClean="0">
              <a:cs typeface="Arial" pitchFamily="34" charset="0"/>
            </a:endParaRPr>
          </a:p>
          <a:p>
            <a:endParaRPr lang="ru-RU" sz="2400" dirty="0" smtClean="0">
              <a:cs typeface="Arial" pitchFamily="34" charset="0"/>
            </a:endParaRPr>
          </a:p>
          <a:p>
            <a:r>
              <a:rPr lang="ru-RU" sz="2400" dirty="0" smtClean="0"/>
              <a:t>видно, что наименьшее поглощение наблюдается для сухого песка, а наибольшее - для морской воды.</a:t>
            </a:r>
            <a:endParaRPr lang="ru-RU" sz="2400" dirty="0" smtClean="0">
              <a:cs typeface="Arial" pitchFamily="34" charset="0"/>
            </a:endParaRPr>
          </a:p>
        </p:txBody>
      </p:sp>
      <p:pic>
        <p:nvPicPr>
          <p:cNvPr id="54274" name="Picture 2"/>
          <p:cNvPicPr>
            <a:picLocks noChangeAspect="1" noChangeArrowheads="1"/>
          </p:cNvPicPr>
          <p:nvPr/>
        </p:nvPicPr>
        <p:blipFill>
          <a:blip r:embed="rId2" cstate="print"/>
          <a:srcRect/>
          <a:stretch>
            <a:fillRect/>
          </a:stretch>
        </p:blipFill>
        <p:spPr bwMode="auto">
          <a:xfrm>
            <a:off x="467544" y="1268760"/>
            <a:ext cx="7632848" cy="4752975"/>
          </a:xfrm>
          <a:prstGeom prst="rect">
            <a:avLst/>
          </a:prstGeom>
          <a:noFill/>
          <a:ln w="9525">
            <a:noFill/>
            <a:miter lim="800000"/>
            <a:headEnd/>
            <a:tailEnd/>
          </a:ln>
        </p:spPr>
      </p:pic>
    </p:spTree>
    <p:extLst>
      <p:ext uri="{BB962C8B-B14F-4D97-AF65-F5344CB8AC3E}">
        <p14:creationId xmlns:p14="http://schemas.microsoft.com/office/powerpoint/2010/main" xmlns="" val="16830822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ChangeArrowheads="1"/>
          </p:cNvSpPr>
          <p:nvPr/>
        </p:nvSpPr>
        <p:spPr bwMode="auto">
          <a:xfrm>
            <a:off x="323528" y="260648"/>
            <a:ext cx="8568952"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ru-RU" sz="2400" dirty="0" smtClean="0"/>
              <a:t>В случае границы раздела между </a:t>
            </a:r>
            <a:r>
              <a:rPr lang="ru-RU" sz="2400" dirty="0" err="1" smtClean="0"/>
              <a:t>непоглощающей</a:t>
            </a:r>
            <a:r>
              <a:rPr lang="ru-RU" sz="2400" dirty="0" smtClean="0"/>
              <a:t> (1) и поглощающей (2) средами возможны два различных варианта расположения корреспондирующих пунктов А и В , показанных на рис. 14.1 . </a:t>
            </a:r>
          </a:p>
          <a:p>
            <a:endParaRPr lang="ru-RU" sz="2400" dirty="0" smtClean="0">
              <a:cs typeface="Arial" pitchFamily="34" charset="0"/>
            </a:endParaRPr>
          </a:p>
        </p:txBody>
      </p:sp>
      <p:pic>
        <p:nvPicPr>
          <p:cNvPr id="55298" name="Picture 2"/>
          <p:cNvPicPr>
            <a:picLocks noChangeAspect="1" noChangeArrowheads="1"/>
          </p:cNvPicPr>
          <p:nvPr/>
        </p:nvPicPr>
        <p:blipFill>
          <a:blip r:embed="rId2" cstate="print"/>
          <a:srcRect/>
          <a:stretch>
            <a:fillRect/>
          </a:stretch>
        </p:blipFill>
        <p:spPr bwMode="auto">
          <a:xfrm>
            <a:off x="611560" y="2276872"/>
            <a:ext cx="8029538" cy="3816424"/>
          </a:xfrm>
          <a:prstGeom prst="rect">
            <a:avLst/>
          </a:prstGeom>
          <a:noFill/>
          <a:ln w="9525">
            <a:noFill/>
            <a:miter lim="800000"/>
            <a:headEnd/>
            <a:tailEnd/>
          </a:ln>
        </p:spPr>
      </p:pic>
    </p:spTree>
    <p:extLst>
      <p:ext uri="{BB962C8B-B14F-4D97-AF65-F5344CB8AC3E}">
        <p14:creationId xmlns:p14="http://schemas.microsoft.com/office/powerpoint/2010/main" xmlns="" val="16830822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ChangeArrowheads="1"/>
          </p:cNvSpPr>
          <p:nvPr/>
        </p:nvSpPr>
        <p:spPr bwMode="auto">
          <a:xfrm>
            <a:off x="251520" y="999312"/>
            <a:ext cx="8568952"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ru-RU" sz="2400" dirty="0" smtClean="0"/>
              <a:t>В первом случае, когда один пункт ( А ) находятся в </a:t>
            </a:r>
            <a:r>
              <a:rPr lang="ru-RU" sz="2400" dirty="0" err="1" smtClean="0"/>
              <a:t>непоглощающей</a:t>
            </a:r>
            <a:r>
              <a:rPr lang="ru-RU" sz="2400" dirty="0" smtClean="0"/>
              <a:t> среде (1), а второй пункт ( В ) - </a:t>
            </a:r>
            <a:r>
              <a:rPr lang="ru-RU" sz="2400" dirty="0" err="1" smtClean="0"/>
              <a:t>в</a:t>
            </a:r>
            <a:r>
              <a:rPr lang="ru-RU" sz="2400" dirty="0" smtClean="0"/>
              <a:t> поглощающей среде (2), распространение волны будет происходить в основном за счет эффекта преломления и боковой волны. Во втором случае, когда оба корреспондирующих пункта находятся в поглощающей среде, распространение волны осуществляется двумя способами - за счет прямой и за счет боковой или поверхностной волн. Первая волна при этом экспоненциально ослабляется на расстоянии порядка толщины </a:t>
            </a:r>
            <a:r>
              <a:rPr lang="ru-RU" sz="2400" dirty="0" err="1" smtClean="0"/>
              <a:t>скин-слоя</a:t>
            </a:r>
            <a:r>
              <a:rPr lang="ru-RU" sz="2400" dirty="0" smtClean="0"/>
              <a:t> </a:t>
            </a:r>
            <a:r>
              <a:rPr lang="en-US" sz="2400" dirty="0" smtClean="0"/>
              <a:t>l</a:t>
            </a:r>
            <a:r>
              <a:rPr lang="ru-RU" sz="2400" baseline="-25000" dirty="0" smtClean="0"/>
              <a:t>с</a:t>
            </a:r>
            <a:r>
              <a:rPr lang="ru-RU" sz="2400" dirty="0" smtClean="0"/>
              <a:t> , а вторая (боковая) волна идет по ломанной траектории, большая часть которой лежит в </a:t>
            </a:r>
            <a:r>
              <a:rPr lang="ru-RU" sz="2400" dirty="0" err="1" smtClean="0"/>
              <a:t>непоглощающей</a:t>
            </a:r>
            <a:r>
              <a:rPr lang="ru-RU" sz="2400" dirty="0" smtClean="0"/>
              <a:t> среде (1).</a:t>
            </a:r>
          </a:p>
          <a:p>
            <a:endParaRPr lang="ru-RU" sz="2400" dirty="0" smtClean="0">
              <a:cs typeface="Arial" pitchFamily="34" charset="0"/>
            </a:endParaRPr>
          </a:p>
        </p:txBody>
      </p:sp>
    </p:spTree>
    <p:extLst>
      <p:ext uri="{BB962C8B-B14F-4D97-AF65-F5344CB8AC3E}">
        <p14:creationId xmlns:p14="http://schemas.microsoft.com/office/powerpoint/2010/main" xmlns="" val="16830822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ChangeArrowheads="1"/>
          </p:cNvSpPr>
          <p:nvPr/>
        </p:nvSpPr>
        <p:spPr bwMode="auto">
          <a:xfrm>
            <a:off x="0" y="75982"/>
            <a:ext cx="8784976" cy="270843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ru-RU" sz="2600" b="1" dirty="0" smtClean="0"/>
              <a:t>14.2 Распространение радиоволн в воде</a:t>
            </a:r>
          </a:p>
          <a:p>
            <a:endParaRPr lang="ru-RU" sz="2400" dirty="0" smtClean="0"/>
          </a:p>
          <a:p>
            <a:r>
              <a:rPr lang="ru-RU" sz="2400" dirty="0" smtClean="0"/>
              <a:t>Вода обладает ярко выраженными дисперсионными свойствами параметров, эти свойства наиболее сильно проявляются на высоких частотах. Для диэлектрической проницаемости дистиллированной воды применяется полуэмпирическая формула Дебая, согласно которой</a:t>
            </a:r>
            <a:endParaRPr lang="ru-RU" sz="2400" dirty="0" smtClean="0">
              <a:cs typeface="Arial" pitchFamily="34" charset="0"/>
            </a:endParaRPr>
          </a:p>
        </p:txBody>
      </p:sp>
      <p:pic>
        <p:nvPicPr>
          <p:cNvPr id="56322" name="Picture 2"/>
          <p:cNvPicPr>
            <a:picLocks noChangeAspect="1" noChangeArrowheads="1"/>
          </p:cNvPicPr>
          <p:nvPr/>
        </p:nvPicPr>
        <p:blipFill>
          <a:blip r:embed="rId2" cstate="print"/>
          <a:srcRect/>
          <a:stretch>
            <a:fillRect/>
          </a:stretch>
        </p:blipFill>
        <p:spPr bwMode="auto">
          <a:xfrm>
            <a:off x="1187624" y="2708920"/>
            <a:ext cx="5688632" cy="1610840"/>
          </a:xfrm>
          <a:prstGeom prst="rect">
            <a:avLst/>
          </a:prstGeom>
          <a:noFill/>
          <a:ln w="9525">
            <a:noFill/>
            <a:miter lim="800000"/>
            <a:headEnd/>
            <a:tailEnd/>
          </a:ln>
        </p:spPr>
      </p:pic>
      <p:pic>
        <p:nvPicPr>
          <p:cNvPr id="56324" name="Picture 4"/>
          <p:cNvPicPr>
            <a:picLocks noChangeAspect="1" noChangeArrowheads="1"/>
          </p:cNvPicPr>
          <p:nvPr/>
        </p:nvPicPr>
        <p:blipFill>
          <a:blip r:embed="rId3" cstate="print"/>
          <a:srcRect/>
          <a:stretch>
            <a:fillRect/>
          </a:stretch>
        </p:blipFill>
        <p:spPr bwMode="auto">
          <a:xfrm>
            <a:off x="179512" y="4581128"/>
            <a:ext cx="8725195" cy="1872208"/>
          </a:xfrm>
          <a:prstGeom prst="rect">
            <a:avLst/>
          </a:prstGeom>
          <a:noFill/>
          <a:ln w="9525">
            <a:noFill/>
            <a:miter lim="800000"/>
            <a:headEnd/>
            <a:tailEnd/>
          </a:ln>
        </p:spPr>
      </p:pic>
    </p:spTree>
    <p:extLst>
      <p:ext uri="{BB962C8B-B14F-4D97-AF65-F5344CB8AC3E}">
        <p14:creationId xmlns:p14="http://schemas.microsoft.com/office/powerpoint/2010/main" xmlns="" val="16830822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ChangeArrowheads="1"/>
          </p:cNvSpPr>
          <p:nvPr/>
        </p:nvSpPr>
        <p:spPr bwMode="auto">
          <a:xfrm>
            <a:off x="0" y="0"/>
            <a:ext cx="8784976" cy="63709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sz="2400" dirty="0" smtClean="0"/>
          </a:p>
          <a:p>
            <a:r>
              <a:rPr lang="ru-RU" sz="2400" dirty="0" smtClean="0"/>
              <a:t>Параметр </a:t>
            </a:r>
            <a:r>
              <a:rPr lang="en-US" sz="2400" dirty="0" smtClean="0">
                <a:latin typeface="Symbol" pitchFamily="18" charset="2"/>
              </a:rPr>
              <a:t>t </a:t>
            </a:r>
            <a:r>
              <a:rPr lang="ru-RU" sz="2400" dirty="0" smtClean="0"/>
              <a:t>описывает характерное время релаксации молекул воды. Непосредственно путем исследования на экстремум выражения для </a:t>
            </a:r>
            <a:r>
              <a:rPr lang="ru-RU" sz="2400" dirty="0" smtClean="0">
                <a:sym typeface="Symbol"/>
              </a:rPr>
              <a:t></a:t>
            </a:r>
            <a:r>
              <a:rPr lang="ru-RU" sz="2400" dirty="0" smtClean="0"/>
              <a:t>" в ( 14.10) видно, что максимум мнимой части комплексной диэлектрической проницаемости приходится на частоту </a:t>
            </a:r>
            <a:r>
              <a:rPr lang="ru-RU" sz="2400" dirty="0" smtClean="0">
                <a:sym typeface="Symbol"/>
              </a:rPr>
              <a:t></a:t>
            </a:r>
            <a:r>
              <a:rPr lang="ru-RU" sz="2400" dirty="0" smtClean="0"/>
              <a:t> = </a:t>
            </a:r>
            <a:r>
              <a:rPr lang="en-US" sz="2400" dirty="0" smtClean="0">
                <a:latin typeface="Symbol" pitchFamily="18" charset="2"/>
              </a:rPr>
              <a:t>t</a:t>
            </a:r>
            <a:r>
              <a:rPr lang="en-US" sz="2400" baseline="30000" dirty="0" smtClean="0"/>
              <a:t>-1</a:t>
            </a:r>
            <a:r>
              <a:rPr lang="ru-RU" sz="2400" dirty="0" smtClean="0"/>
              <a:t> , это соответствует условию максимума поглощения энергии электромагнитного поля. Перечисленные параметры сильно зависят от температуры воды и находятся на основе сопоставления теоретической модели с экспериментальными данными.</a:t>
            </a:r>
          </a:p>
          <a:p>
            <a:r>
              <a:rPr lang="ru-RU" sz="2400" dirty="0" smtClean="0"/>
              <a:t>Полуэмпирическая температурная зависимость статической диэлектрической проницаемости </a:t>
            </a:r>
            <a:endParaRPr lang="en-US" sz="2400" dirty="0" smtClean="0"/>
          </a:p>
          <a:p>
            <a:endParaRPr lang="ru-RU" sz="2400" dirty="0" smtClean="0"/>
          </a:p>
          <a:p>
            <a:endParaRPr lang="en-US" sz="2400" dirty="0" smtClean="0"/>
          </a:p>
          <a:p>
            <a:r>
              <a:rPr lang="ru-RU" sz="2400" dirty="0" smtClean="0"/>
              <a:t>Здесь и далее температура измеряется по шкале Цельсия. Эта формула с погрешностью, не превышающей 5 %, описывает экспериментальные данные</a:t>
            </a:r>
            <a:r>
              <a:rPr lang="en-US" sz="2400" dirty="0" smtClean="0"/>
              <a:t> </a:t>
            </a:r>
            <a:r>
              <a:rPr lang="ru-RU" sz="2400" dirty="0" smtClean="0"/>
              <a:t>в области температур = 0-100° С. </a:t>
            </a:r>
            <a:endParaRPr lang="ru-RU" sz="2400" dirty="0"/>
          </a:p>
        </p:txBody>
      </p:sp>
      <p:pic>
        <p:nvPicPr>
          <p:cNvPr id="57346" name="Picture 2"/>
          <p:cNvPicPr>
            <a:picLocks noChangeAspect="1" noChangeArrowheads="1"/>
          </p:cNvPicPr>
          <p:nvPr/>
        </p:nvPicPr>
        <p:blipFill>
          <a:blip r:embed="rId2" cstate="print"/>
          <a:srcRect/>
          <a:stretch>
            <a:fillRect/>
          </a:stretch>
        </p:blipFill>
        <p:spPr bwMode="auto">
          <a:xfrm>
            <a:off x="683568" y="4509120"/>
            <a:ext cx="6624736" cy="454759"/>
          </a:xfrm>
          <a:prstGeom prst="rect">
            <a:avLst/>
          </a:prstGeom>
          <a:noFill/>
          <a:ln w="9525">
            <a:noFill/>
            <a:miter lim="800000"/>
            <a:headEnd/>
            <a:tailEnd/>
          </a:ln>
        </p:spPr>
      </p:pic>
    </p:spTree>
    <p:extLst>
      <p:ext uri="{BB962C8B-B14F-4D97-AF65-F5344CB8AC3E}">
        <p14:creationId xmlns:p14="http://schemas.microsoft.com/office/powerpoint/2010/main" xmlns="" val="16830822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ChangeArrowheads="1"/>
          </p:cNvSpPr>
          <p:nvPr/>
        </p:nvSpPr>
        <p:spPr bwMode="auto">
          <a:xfrm>
            <a:off x="0" y="260648"/>
            <a:ext cx="8784976"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sz="2400" dirty="0" smtClean="0"/>
          </a:p>
          <a:p>
            <a:r>
              <a:rPr lang="ru-RU" sz="2400" dirty="0" smtClean="0"/>
              <a:t>Аналогичная зависимость оптической диэлектрической проницаемости описывается аппроксимацией</a:t>
            </a:r>
            <a:endParaRPr lang="ru-RU" sz="2400" dirty="0"/>
          </a:p>
        </p:txBody>
      </p:sp>
      <p:pic>
        <p:nvPicPr>
          <p:cNvPr id="59394" name="Picture 2"/>
          <p:cNvPicPr>
            <a:picLocks noChangeAspect="1" noChangeArrowheads="1"/>
          </p:cNvPicPr>
          <p:nvPr/>
        </p:nvPicPr>
        <p:blipFill>
          <a:blip r:embed="rId2" cstate="print"/>
          <a:srcRect/>
          <a:stretch>
            <a:fillRect/>
          </a:stretch>
        </p:blipFill>
        <p:spPr bwMode="auto">
          <a:xfrm>
            <a:off x="251520" y="1700808"/>
            <a:ext cx="8474587" cy="3600400"/>
          </a:xfrm>
          <a:prstGeom prst="rect">
            <a:avLst/>
          </a:prstGeom>
          <a:noFill/>
          <a:ln w="9525">
            <a:noFill/>
            <a:miter lim="800000"/>
            <a:headEnd/>
            <a:tailEnd/>
          </a:ln>
        </p:spPr>
      </p:pic>
    </p:spTree>
    <p:extLst>
      <p:ext uri="{BB962C8B-B14F-4D97-AF65-F5344CB8AC3E}">
        <p14:creationId xmlns:p14="http://schemas.microsoft.com/office/powerpoint/2010/main" xmlns="" val="16830822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1" name="Picture 3"/>
          <p:cNvPicPr>
            <a:picLocks noChangeAspect="1" noChangeArrowheads="1"/>
          </p:cNvPicPr>
          <p:nvPr/>
        </p:nvPicPr>
        <p:blipFill>
          <a:blip r:embed="rId2" cstate="print"/>
          <a:srcRect/>
          <a:stretch>
            <a:fillRect/>
          </a:stretch>
        </p:blipFill>
        <p:spPr bwMode="auto">
          <a:xfrm>
            <a:off x="251520" y="1052736"/>
            <a:ext cx="8928308" cy="5184576"/>
          </a:xfrm>
          <a:prstGeom prst="rect">
            <a:avLst/>
          </a:prstGeom>
          <a:noFill/>
          <a:ln w="9525">
            <a:noFill/>
            <a:miter lim="800000"/>
            <a:headEnd/>
            <a:tailEnd/>
          </a:ln>
        </p:spPr>
      </p:pic>
    </p:spTree>
    <p:extLst>
      <p:ext uri="{BB962C8B-B14F-4D97-AF65-F5344CB8AC3E}">
        <p14:creationId xmlns:p14="http://schemas.microsoft.com/office/powerpoint/2010/main" xmlns="" val="16830822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p:cNvPicPr>
            <a:picLocks noChangeAspect="1" noChangeArrowheads="1"/>
          </p:cNvPicPr>
          <p:nvPr/>
        </p:nvPicPr>
        <p:blipFill>
          <a:blip r:embed="rId2" cstate="print"/>
          <a:srcRect/>
          <a:stretch>
            <a:fillRect/>
          </a:stretch>
        </p:blipFill>
        <p:spPr bwMode="auto">
          <a:xfrm>
            <a:off x="2643" y="980728"/>
            <a:ext cx="8961845" cy="5256584"/>
          </a:xfrm>
          <a:prstGeom prst="rect">
            <a:avLst/>
          </a:prstGeom>
          <a:noFill/>
          <a:ln w="9525">
            <a:noFill/>
            <a:miter lim="800000"/>
            <a:headEnd/>
            <a:tailEnd/>
          </a:ln>
        </p:spPr>
      </p:pic>
    </p:spTree>
    <p:extLst>
      <p:ext uri="{BB962C8B-B14F-4D97-AF65-F5344CB8AC3E}">
        <p14:creationId xmlns:p14="http://schemas.microsoft.com/office/powerpoint/2010/main" xmlns="" val="16830822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0"/>
            <a:ext cx="8964488" cy="1200329"/>
          </a:xfrm>
          <a:prstGeom prst="rect">
            <a:avLst/>
          </a:prstGeom>
        </p:spPr>
        <p:txBody>
          <a:bodyPr wrap="square">
            <a:spAutoFit/>
          </a:bodyPr>
          <a:lstStyle/>
          <a:p>
            <a:r>
              <a:rPr lang="ru-RU" sz="2400" dirty="0" smtClean="0"/>
              <a:t>На рис. 14.2 приведены результаты сравнения расчетов по этой формуле с экспериментальными данными, снятыми при различных соленостях и температурах воды . </a:t>
            </a:r>
            <a:endParaRPr lang="ru-RU" sz="2400" dirty="0"/>
          </a:p>
        </p:txBody>
      </p:sp>
      <p:pic>
        <p:nvPicPr>
          <p:cNvPr id="61442" name="Picture 2"/>
          <p:cNvPicPr>
            <a:picLocks noChangeAspect="1" noChangeArrowheads="1"/>
          </p:cNvPicPr>
          <p:nvPr/>
        </p:nvPicPr>
        <p:blipFill>
          <a:blip r:embed="rId2" cstate="print"/>
          <a:srcRect/>
          <a:stretch>
            <a:fillRect/>
          </a:stretch>
        </p:blipFill>
        <p:spPr bwMode="auto">
          <a:xfrm>
            <a:off x="1403648" y="1196752"/>
            <a:ext cx="6181725" cy="5661248"/>
          </a:xfrm>
          <a:prstGeom prst="rect">
            <a:avLst/>
          </a:prstGeom>
          <a:noFill/>
          <a:ln w="9525">
            <a:noFill/>
            <a:miter lim="800000"/>
            <a:headEnd/>
            <a:tailEnd/>
          </a:ln>
        </p:spPr>
      </p:pic>
    </p:spTree>
    <p:extLst>
      <p:ext uri="{BB962C8B-B14F-4D97-AF65-F5344CB8AC3E}">
        <p14:creationId xmlns:p14="http://schemas.microsoft.com/office/powerpoint/2010/main" xmlns="" val="2815171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88640"/>
            <a:ext cx="8784976" cy="3046988"/>
          </a:xfrm>
          <a:prstGeom prst="rect">
            <a:avLst/>
          </a:prstGeom>
        </p:spPr>
        <p:txBody>
          <a:bodyPr wrap="square">
            <a:spAutoFit/>
          </a:bodyPr>
          <a:lstStyle/>
          <a:p>
            <a:r>
              <a:rPr lang="ru-RU" sz="2400" dirty="0" smtClean="0"/>
              <a:t>Исследования показали, что даже при отсутствии солей чистая вода также обладает проводимостью. Удельная проводимость чистой воды много меньше удельной проводимости соленой воды и в зависимости от температуры, она может быть рассчитана по формуле</a:t>
            </a:r>
          </a:p>
          <a:p>
            <a:endParaRPr lang="ru-RU" sz="2400" dirty="0" smtClean="0"/>
          </a:p>
          <a:p>
            <a:r>
              <a:rPr lang="ru-RU" sz="2400" dirty="0" smtClean="0"/>
              <a:t>На рис. 14.3 приведено сравнение результатов расчета по этой формуле с экспериментальными данными для чистой воды</a:t>
            </a:r>
            <a:endParaRPr lang="ru-RU" sz="2400" dirty="0"/>
          </a:p>
        </p:txBody>
      </p:sp>
      <p:pic>
        <p:nvPicPr>
          <p:cNvPr id="1025" name="Picture 1"/>
          <p:cNvPicPr>
            <a:picLocks noChangeAspect="1" noChangeArrowheads="1"/>
          </p:cNvPicPr>
          <p:nvPr/>
        </p:nvPicPr>
        <p:blipFill>
          <a:blip r:embed="rId2" cstate="print"/>
          <a:srcRect/>
          <a:stretch>
            <a:fillRect/>
          </a:stretch>
        </p:blipFill>
        <p:spPr bwMode="auto">
          <a:xfrm>
            <a:off x="3347864" y="1844824"/>
            <a:ext cx="3209925" cy="561975"/>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899592" y="3212976"/>
            <a:ext cx="7344816" cy="3645024"/>
          </a:xfrm>
          <a:prstGeom prst="rect">
            <a:avLst/>
          </a:prstGeom>
          <a:noFill/>
          <a:ln w="9525">
            <a:noFill/>
            <a:miter lim="800000"/>
            <a:headEnd/>
            <a:tailEnd/>
          </a:ln>
        </p:spPr>
      </p:pic>
    </p:spTree>
    <p:extLst>
      <p:ext uri="{BB962C8B-B14F-4D97-AF65-F5344CB8AC3E}">
        <p14:creationId xmlns:p14="http://schemas.microsoft.com/office/powerpoint/2010/main" xmlns="" val="2815171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20688"/>
            <a:ext cx="8136904" cy="6001643"/>
          </a:xfrm>
          <a:prstGeom prst="rect">
            <a:avLst/>
          </a:prstGeom>
        </p:spPr>
        <p:txBody>
          <a:bodyPr wrap="square">
            <a:spAutoFit/>
          </a:bodyPr>
          <a:lstStyle/>
          <a:p>
            <a:r>
              <a:rPr lang="ru-RU" sz="2400" dirty="0" smtClean="0"/>
              <a:t>Хорошее совпадение эмпирических формул с экспериментальными данными позволяет использовать их для расчета комплексной диэлектрической проницаемости воды. На рис. 14.4 приведены типичные зависимости диэлектрической проницаемости дистиллированной ( </a:t>
            </a:r>
            <a:r>
              <a:rPr lang="ru-RU" sz="2400" dirty="0" err="1" smtClean="0"/>
              <a:t>s</a:t>
            </a:r>
            <a:r>
              <a:rPr lang="ru-RU" sz="2400" dirty="0" smtClean="0"/>
              <a:t> = О %</a:t>
            </a:r>
            <a:r>
              <a:rPr lang="ru-RU" sz="2400" dirty="0" err="1" smtClean="0"/>
              <a:t>о</a:t>
            </a:r>
            <a:r>
              <a:rPr lang="ru-RU" sz="2400" dirty="0" smtClean="0"/>
              <a:t>) и морской ( </a:t>
            </a:r>
            <a:r>
              <a:rPr lang="ru-RU" sz="2400" dirty="0" err="1" smtClean="0"/>
              <a:t>s</a:t>
            </a:r>
            <a:r>
              <a:rPr lang="ru-RU" sz="2400" dirty="0" smtClean="0"/>
              <a:t> = 32, 54 %о) воды от частоты, рассчитанные по формуле (14.13) для частот от 10 кГц до 300 ГГц . Видно, что свойства воды существенно изменяются с переходом в </a:t>
            </a:r>
            <a:r>
              <a:rPr lang="ru-RU" sz="2400" dirty="0" err="1" smtClean="0"/>
              <a:t>гигагерцовый</a:t>
            </a:r>
            <a:r>
              <a:rPr lang="ru-RU" sz="2400" dirty="0" smtClean="0"/>
              <a:t> диапазон; так с приближением к частоте 1 ГГц вещественная часть диэлектрической проницаемости </a:t>
            </a:r>
            <a:r>
              <a:rPr lang="ru-RU" sz="2400" dirty="0" smtClean="0">
                <a:sym typeface="Symbol"/>
              </a:rPr>
              <a:t></a:t>
            </a:r>
            <a:r>
              <a:rPr lang="ru-RU" sz="2400" dirty="0" smtClean="0"/>
              <a:t>' уменьшается с 80 до 6, а ее мнимая часть </a:t>
            </a:r>
            <a:r>
              <a:rPr lang="ru-RU" sz="2400" dirty="0" smtClean="0">
                <a:sym typeface="Symbol"/>
              </a:rPr>
              <a:t></a:t>
            </a:r>
            <a:r>
              <a:rPr lang="ru-RU" sz="2400" dirty="0" smtClean="0"/>
              <a:t>’’  имеет резонансный максимум в области частоты 10 ГГц. Увеличение температуры воды приводит как к уменьшению вещественной части комплексной диэлектрической проницаемости </a:t>
            </a:r>
            <a:r>
              <a:rPr lang="ru-RU" sz="2400" dirty="0" smtClean="0">
                <a:sym typeface="Symbol"/>
              </a:rPr>
              <a:t></a:t>
            </a:r>
            <a:r>
              <a:rPr lang="ru-RU" sz="2400" dirty="0" smtClean="0"/>
              <a:t>' в диапазоне до 1 ГГц, так и к увеличению ее в диапазоне частот выше 10 ГГц.</a:t>
            </a:r>
            <a:endParaRPr lang="ru-RU" sz="2400" dirty="0"/>
          </a:p>
        </p:txBody>
      </p:sp>
    </p:spTree>
    <p:extLst>
      <p:ext uri="{BB962C8B-B14F-4D97-AF65-F5344CB8AC3E}">
        <p14:creationId xmlns:p14="http://schemas.microsoft.com/office/powerpoint/2010/main" xmlns="" val="28151716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395536" y="404664"/>
            <a:ext cx="8218308" cy="5328592"/>
          </a:xfrm>
          <a:prstGeom prst="rect">
            <a:avLst/>
          </a:prstGeom>
          <a:noFill/>
          <a:ln w="9525">
            <a:noFill/>
            <a:miter lim="800000"/>
            <a:headEnd/>
            <a:tailEnd/>
          </a:ln>
        </p:spPr>
      </p:pic>
      <p:sp>
        <p:nvSpPr>
          <p:cNvPr id="4" name="Прямоугольник 3"/>
          <p:cNvSpPr/>
          <p:nvPr/>
        </p:nvSpPr>
        <p:spPr>
          <a:xfrm>
            <a:off x="539552" y="5842337"/>
            <a:ext cx="8064896" cy="1015663"/>
          </a:xfrm>
          <a:prstGeom prst="rect">
            <a:avLst/>
          </a:prstGeom>
        </p:spPr>
        <p:txBody>
          <a:bodyPr wrap="square">
            <a:spAutoFit/>
          </a:bodyPr>
          <a:lstStyle/>
          <a:p>
            <a:r>
              <a:rPr lang="ru-RU" sz="2000" dirty="0" smtClean="0"/>
              <a:t>Рис. 14.4. Спектральная зависимость вещественной и мнимой частей</a:t>
            </a:r>
          </a:p>
          <a:p>
            <a:r>
              <a:rPr lang="ru-RU" sz="2000" dirty="0" smtClean="0"/>
              <a:t>диэлектрической проницаемости для чистой ( 1 ) и морской (2) воды</a:t>
            </a:r>
          </a:p>
          <a:p>
            <a:r>
              <a:rPr lang="ru-RU" sz="2000" dirty="0" smtClean="0"/>
              <a:t>при температуре 0 С (а) и 20 (Ь)</a:t>
            </a:r>
            <a:endParaRPr lang="ru-RU" sz="2000" dirty="0"/>
          </a:p>
        </p:txBody>
      </p:sp>
    </p:spTree>
    <p:extLst>
      <p:ext uri="{BB962C8B-B14F-4D97-AF65-F5344CB8AC3E}">
        <p14:creationId xmlns:p14="http://schemas.microsoft.com/office/powerpoint/2010/main" xmlns="" val="28151716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20688"/>
            <a:ext cx="8136904" cy="5262979"/>
          </a:xfrm>
          <a:prstGeom prst="rect">
            <a:avLst/>
          </a:prstGeom>
        </p:spPr>
        <p:txBody>
          <a:bodyPr wrap="square">
            <a:spAutoFit/>
          </a:bodyPr>
          <a:lstStyle/>
          <a:p>
            <a:r>
              <a:rPr lang="ru-RU" sz="2400" dirty="0" smtClean="0"/>
              <a:t> Для мнимой части диэлектрической проницаемости увеличение температуры приводит, наоборот, к возрастанию </a:t>
            </a:r>
            <a:r>
              <a:rPr lang="ru-RU" sz="2400" dirty="0" smtClean="0">
                <a:sym typeface="Symbol"/>
              </a:rPr>
              <a:t></a:t>
            </a:r>
            <a:r>
              <a:rPr lang="ru-RU" sz="2400" dirty="0" smtClean="0"/>
              <a:t>’’ , но в основном до частоты 1 ГГц. Изменение солености </a:t>
            </a:r>
            <a:r>
              <a:rPr lang="ru-RU" sz="2400" dirty="0" err="1" smtClean="0"/>
              <a:t>s</a:t>
            </a:r>
            <a:r>
              <a:rPr lang="ru-RU" sz="2400" dirty="0" smtClean="0"/>
              <a:t> влияет в основном на </a:t>
            </a:r>
            <a:r>
              <a:rPr lang="ru-RU" sz="2400" dirty="0" smtClean="0">
                <a:sym typeface="Symbol"/>
              </a:rPr>
              <a:t></a:t>
            </a:r>
            <a:r>
              <a:rPr lang="ru-RU" sz="2400" dirty="0" smtClean="0"/>
              <a:t>’’ и лишь в области частот до 10 ГГц. Зависимость диэлектрической проницаемости от частоты далее будем называть спектром. Увеличение солености воды приводит в целом к сглаживанию резонансного поведения спектра </a:t>
            </a:r>
            <a:r>
              <a:rPr lang="ru-RU" sz="2400" dirty="0" smtClean="0">
                <a:sym typeface="Symbol"/>
              </a:rPr>
              <a:t></a:t>
            </a:r>
            <a:r>
              <a:rPr lang="ru-RU" sz="2400" dirty="0" smtClean="0"/>
              <a:t>’’ вблизи частоты 10 ГГц, на спектральные свойства </a:t>
            </a:r>
            <a:r>
              <a:rPr lang="ru-RU" sz="2400" dirty="0" smtClean="0">
                <a:sym typeface="Symbol"/>
              </a:rPr>
              <a:t></a:t>
            </a:r>
            <a:r>
              <a:rPr lang="ru-RU" sz="2400" dirty="0" smtClean="0"/>
              <a:t>' соленость воды влияет незначительно.</a:t>
            </a:r>
          </a:p>
          <a:p>
            <a:r>
              <a:rPr lang="ru-RU" sz="2400" dirty="0" smtClean="0"/>
              <a:t>При распространении радиоволн в воде интерес представляет коэффициент поглощения у . Рассчитанные по формуле (14.15) спектральные значения у приведены на рис. 14.5. </a:t>
            </a:r>
            <a:endParaRPr lang="ru-RU" sz="2400" dirty="0"/>
          </a:p>
        </p:txBody>
      </p:sp>
    </p:spTree>
    <p:extLst>
      <p:ext uri="{BB962C8B-B14F-4D97-AF65-F5344CB8AC3E}">
        <p14:creationId xmlns:p14="http://schemas.microsoft.com/office/powerpoint/2010/main" xmlns="" val="28151716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332656"/>
            <a:ext cx="8136904" cy="1938992"/>
          </a:xfrm>
          <a:prstGeom prst="rect">
            <a:avLst/>
          </a:prstGeom>
        </p:spPr>
        <p:txBody>
          <a:bodyPr wrap="square">
            <a:spAutoFit/>
          </a:bodyPr>
          <a:lstStyle/>
          <a:p>
            <a:r>
              <a:rPr lang="ru-RU" sz="2400" dirty="0" smtClean="0"/>
              <a:t>Видно, что в соленой воде поглощение достаточно велико и более чем на порядок превышает поглощение в пресной воде. Приведенные выше соотношения ( 14.10) и (14.13) для воды применяемы и для льда, меняются лишь значения. входящих в них параметров.</a:t>
            </a:r>
            <a:endParaRPr lang="ru-RU" sz="2400" dirty="0"/>
          </a:p>
        </p:txBody>
      </p:sp>
      <p:pic>
        <p:nvPicPr>
          <p:cNvPr id="2050" name="Picture 2"/>
          <p:cNvPicPr>
            <a:picLocks noChangeAspect="1" noChangeArrowheads="1"/>
          </p:cNvPicPr>
          <p:nvPr/>
        </p:nvPicPr>
        <p:blipFill>
          <a:blip r:embed="rId2" cstate="print"/>
          <a:srcRect/>
          <a:stretch>
            <a:fillRect/>
          </a:stretch>
        </p:blipFill>
        <p:spPr bwMode="auto">
          <a:xfrm>
            <a:off x="179512" y="2204864"/>
            <a:ext cx="8423375" cy="3730352"/>
          </a:xfrm>
          <a:prstGeom prst="rect">
            <a:avLst/>
          </a:prstGeom>
          <a:noFill/>
          <a:ln w="9525">
            <a:noFill/>
            <a:miter lim="800000"/>
            <a:headEnd/>
            <a:tailEnd/>
          </a:ln>
        </p:spPr>
      </p:pic>
      <p:sp>
        <p:nvSpPr>
          <p:cNvPr id="4" name="Прямоугольник 3"/>
          <p:cNvSpPr/>
          <p:nvPr/>
        </p:nvSpPr>
        <p:spPr>
          <a:xfrm>
            <a:off x="539552" y="5949280"/>
            <a:ext cx="8604448" cy="707886"/>
          </a:xfrm>
          <a:prstGeom prst="rect">
            <a:avLst/>
          </a:prstGeom>
        </p:spPr>
        <p:txBody>
          <a:bodyPr wrap="square">
            <a:spAutoFit/>
          </a:bodyPr>
          <a:lstStyle/>
          <a:p>
            <a:r>
              <a:rPr lang="ru-RU" sz="2000" dirty="0" smtClean="0"/>
              <a:t>Рис. 14.5. Спектральная зависимость коэффициента поглощения</a:t>
            </a:r>
          </a:p>
          <a:p>
            <a:r>
              <a:rPr lang="ru-RU" sz="2000" dirty="0" smtClean="0"/>
              <a:t>для чистой ( 1 ) и морской (2) воды </a:t>
            </a:r>
            <a:r>
              <a:rPr lang="ru-RU" sz="2000" dirty="0" err="1" smtClean="0"/>
              <a:t>nри</a:t>
            </a:r>
            <a:r>
              <a:rPr lang="ru-RU" sz="2000" dirty="0" smtClean="0"/>
              <a:t> температуре 0 С (а) и 20 С (Ь)</a:t>
            </a:r>
            <a:endParaRPr lang="ru-RU" sz="2000" dirty="0"/>
          </a:p>
        </p:txBody>
      </p:sp>
    </p:spTree>
    <p:extLst>
      <p:ext uri="{BB962C8B-B14F-4D97-AF65-F5344CB8AC3E}">
        <p14:creationId xmlns:p14="http://schemas.microsoft.com/office/powerpoint/2010/main" xmlns="" val="2815171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20688"/>
            <a:ext cx="8136904" cy="461665"/>
          </a:xfrm>
          <a:prstGeom prst="rect">
            <a:avLst/>
          </a:prstGeom>
        </p:spPr>
        <p:txBody>
          <a:bodyPr wrap="square">
            <a:spAutoFit/>
          </a:bodyPr>
          <a:lstStyle/>
          <a:p>
            <a:r>
              <a:rPr lang="ru-RU" sz="2400" dirty="0" smtClean="0"/>
              <a:t> </a:t>
            </a:r>
            <a:endParaRPr lang="ru-RU" sz="2400" dirty="0"/>
          </a:p>
        </p:txBody>
      </p:sp>
      <p:pic>
        <p:nvPicPr>
          <p:cNvPr id="3074" name="Picture 2"/>
          <p:cNvPicPr>
            <a:picLocks noChangeAspect="1" noChangeArrowheads="1"/>
          </p:cNvPicPr>
          <p:nvPr/>
        </p:nvPicPr>
        <p:blipFill>
          <a:blip r:embed="rId2" cstate="print"/>
          <a:srcRect/>
          <a:stretch>
            <a:fillRect/>
          </a:stretch>
        </p:blipFill>
        <p:spPr bwMode="auto">
          <a:xfrm>
            <a:off x="0" y="1052736"/>
            <a:ext cx="8892480" cy="5184576"/>
          </a:xfrm>
          <a:prstGeom prst="rect">
            <a:avLst/>
          </a:prstGeom>
          <a:noFill/>
          <a:ln w="9525">
            <a:noFill/>
            <a:miter lim="800000"/>
            <a:headEnd/>
            <a:tailEnd/>
          </a:ln>
        </p:spPr>
      </p:pic>
    </p:spTree>
    <p:extLst>
      <p:ext uri="{BB962C8B-B14F-4D97-AF65-F5344CB8AC3E}">
        <p14:creationId xmlns:p14="http://schemas.microsoft.com/office/powerpoint/2010/main" xmlns="" val="28151716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20688"/>
            <a:ext cx="8136904" cy="461665"/>
          </a:xfrm>
          <a:prstGeom prst="rect">
            <a:avLst/>
          </a:prstGeom>
        </p:spPr>
        <p:txBody>
          <a:bodyPr wrap="square">
            <a:spAutoFit/>
          </a:bodyPr>
          <a:lstStyle/>
          <a:p>
            <a:r>
              <a:rPr lang="ru-RU" sz="2400" dirty="0" smtClean="0"/>
              <a:t> </a:t>
            </a:r>
            <a:endParaRPr lang="ru-RU" sz="2400" dirty="0"/>
          </a:p>
        </p:txBody>
      </p:sp>
      <p:pic>
        <p:nvPicPr>
          <p:cNvPr id="4099" name="Picture 3"/>
          <p:cNvPicPr>
            <a:picLocks noChangeAspect="1" noChangeArrowheads="1"/>
          </p:cNvPicPr>
          <p:nvPr/>
        </p:nvPicPr>
        <p:blipFill>
          <a:blip r:embed="rId2" cstate="print"/>
          <a:srcRect/>
          <a:stretch>
            <a:fillRect/>
          </a:stretch>
        </p:blipFill>
        <p:spPr bwMode="auto">
          <a:xfrm>
            <a:off x="1763688" y="1412776"/>
            <a:ext cx="5381625" cy="4448175"/>
          </a:xfrm>
          <a:prstGeom prst="rect">
            <a:avLst/>
          </a:prstGeom>
          <a:noFill/>
          <a:ln w="9525">
            <a:noFill/>
            <a:miter lim="800000"/>
            <a:headEnd/>
            <a:tailEnd/>
          </a:ln>
        </p:spPr>
      </p:pic>
      <p:sp>
        <p:nvSpPr>
          <p:cNvPr id="6" name="Прямоугольник 5"/>
          <p:cNvSpPr/>
          <p:nvPr/>
        </p:nvSpPr>
        <p:spPr>
          <a:xfrm>
            <a:off x="431032" y="5805264"/>
            <a:ext cx="8712968" cy="830997"/>
          </a:xfrm>
          <a:prstGeom prst="rect">
            <a:avLst/>
          </a:prstGeom>
        </p:spPr>
        <p:txBody>
          <a:bodyPr wrap="square">
            <a:spAutoFit/>
          </a:bodyPr>
          <a:lstStyle/>
          <a:p>
            <a:r>
              <a:rPr lang="ru-RU" sz="2400" dirty="0" smtClean="0"/>
              <a:t>Рис. 14.6. Температурная зависимость удельной проводимости чистого льда в сопоставлении с экспериментальными данными</a:t>
            </a:r>
            <a:endParaRPr lang="ru-RU" sz="2400" dirty="0"/>
          </a:p>
        </p:txBody>
      </p:sp>
      <p:sp>
        <p:nvSpPr>
          <p:cNvPr id="7" name="Прямоугольник 6"/>
          <p:cNvSpPr/>
          <p:nvPr/>
        </p:nvSpPr>
        <p:spPr>
          <a:xfrm>
            <a:off x="539552" y="476672"/>
            <a:ext cx="8352928" cy="830997"/>
          </a:xfrm>
          <a:prstGeom prst="rect">
            <a:avLst/>
          </a:prstGeom>
        </p:spPr>
        <p:txBody>
          <a:bodyPr wrap="square">
            <a:spAutoFit/>
          </a:bodyPr>
          <a:lstStyle/>
          <a:p>
            <a:r>
              <a:rPr lang="ru-RU" sz="2400" dirty="0" smtClean="0"/>
              <a:t>На рис. 14.6 приведено сопоставление результатов расчетов по этой формулы с экспериментальными данными</a:t>
            </a:r>
            <a:endParaRPr lang="ru-RU" sz="2400" dirty="0"/>
          </a:p>
        </p:txBody>
      </p:sp>
    </p:spTree>
    <p:extLst>
      <p:ext uri="{BB962C8B-B14F-4D97-AF65-F5344CB8AC3E}">
        <p14:creationId xmlns:p14="http://schemas.microsoft.com/office/powerpoint/2010/main" xmlns="" val="28151716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20688"/>
            <a:ext cx="8136904" cy="461665"/>
          </a:xfrm>
          <a:prstGeom prst="rect">
            <a:avLst/>
          </a:prstGeom>
        </p:spPr>
        <p:txBody>
          <a:bodyPr wrap="square">
            <a:spAutoFit/>
          </a:bodyPr>
          <a:lstStyle/>
          <a:p>
            <a:r>
              <a:rPr lang="ru-RU" sz="2400" dirty="0" smtClean="0"/>
              <a:t> </a:t>
            </a:r>
            <a:endParaRPr lang="ru-RU" sz="2400" dirty="0"/>
          </a:p>
        </p:txBody>
      </p:sp>
      <p:sp>
        <p:nvSpPr>
          <p:cNvPr id="7" name="Прямоугольник 6"/>
          <p:cNvSpPr/>
          <p:nvPr/>
        </p:nvSpPr>
        <p:spPr>
          <a:xfrm>
            <a:off x="251520" y="476672"/>
            <a:ext cx="8640960" cy="2308324"/>
          </a:xfrm>
          <a:prstGeom prst="rect">
            <a:avLst/>
          </a:prstGeom>
        </p:spPr>
        <p:txBody>
          <a:bodyPr wrap="square">
            <a:spAutoFit/>
          </a:bodyPr>
          <a:lstStyle/>
          <a:p>
            <a:r>
              <a:rPr lang="ru-RU" sz="2400" dirty="0" smtClean="0"/>
              <a:t>На основе представленных зависимостей и формулы ( 14.13) была рассчитана показанная на рис. 14.7 спектральная зависимость комплексной диэлектрической проницаемости</a:t>
            </a:r>
          </a:p>
          <a:p>
            <a:r>
              <a:rPr lang="ru-RU" sz="2400" dirty="0" smtClean="0"/>
              <a:t>чистого льда в диапазоне температур от 0 до -60° С. Видно, что</a:t>
            </a:r>
          </a:p>
          <a:p>
            <a:r>
              <a:rPr lang="ru-RU" sz="2400" dirty="0" smtClean="0"/>
              <a:t>резонансная область приходится на частоты до 100 кГц.</a:t>
            </a:r>
          </a:p>
          <a:p>
            <a:r>
              <a:rPr lang="ru-RU" sz="2400" dirty="0" smtClean="0"/>
              <a:t> Для более высоких частот можно считать, что</a:t>
            </a:r>
            <a:endParaRPr lang="ru-RU" sz="2400" dirty="0"/>
          </a:p>
        </p:txBody>
      </p:sp>
      <p:pic>
        <p:nvPicPr>
          <p:cNvPr id="5122" name="Picture 2"/>
          <p:cNvPicPr>
            <a:picLocks noChangeAspect="1" noChangeArrowheads="1"/>
          </p:cNvPicPr>
          <p:nvPr/>
        </p:nvPicPr>
        <p:blipFill>
          <a:blip r:embed="rId2" cstate="print"/>
          <a:srcRect/>
          <a:stretch>
            <a:fillRect/>
          </a:stretch>
        </p:blipFill>
        <p:spPr bwMode="auto">
          <a:xfrm>
            <a:off x="0" y="2852936"/>
            <a:ext cx="8975594" cy="2736304"/>
          </a:xfrm>
          <a:prstGeom prst="rect">
            <a:avLst/>
          </a:prstGeom>
          <a:noFill/>
          <a:ln w="9525">
            <a:noFill/>
            <a:miter lim="800000"/>
            <a:headEnd/>
            <a:tailEnd/>
          </a:ln>
        </p:spPr>
      </p:pic>
    </p:spTree>
    <p:extLst>
      <p:ext uri="{BB962C8B-B14F-4D97-AF65-F5344CB8AC3E}">
        <p14:creationId xmlns:p14="http://schemas.microsoft.com/office/powerpoint/2010/main" xmlns="" val="28151716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20688"/>
            <a:ext cx="8136904" cy="461665"/>
          </a:xfrm>
          <a:prstGeom prst="rect">
            <a:avLst/>
          </a:prstGeom>
        </p:spPr>
        <p:txBody>
          <a:bodyPr wrap="square">
            <a:spAutoFit/>
          </a:bodyPr>
          <a:lstStyle/>
          <a:p>
            <a:r>
              <a:rPr lang="ru-RU" sz="2400" dirty="0" smtClean="0"/>
              <a:t> </a:t>
            </a:r>
            <a:endParaRPr lang="ru-RU" sz="2400" dirty="0"/>
          </a:p>
        </p:txBody>
      </p:sp>
      <p:sp>
        <p:nvSpPr>
          <p:cNvPr id="7" name="Прямоугольник 6"/>
          <p:cNvSpPr/>
          <p:nvPr/>
        </p:nvSpPr>
        <p:spPr>
          <a:xfrm>
            <a:off x="251520" y="5288340"/>
            <a:ext cx="8640960" cy="1569660"/>
          </a:xfrm>
          <a:prstGeom prst="rect">
            <a:avLst/>
          </a:prstGeom>
        </p:spPr>
        <p:txBody>
          <a:bodyPr wrap="square">
            <a:spAutoFit/>
          </a:bodyPr>
          <a:lstStyle/>
          <a:p>
            <a:r>
              <a:rPr lang="ru-RU" sz="2400" dirty="0" smtClean="0"/>
              <a:t>Рис. 14.7. Спектральная зависимость вещественной и мнимой частей диэлектрической проницаемости для чистого льда при различной температуре: 0с (1 ), -10· с (2), -20· с (З), -30· с (4), -40 с (5), -50· с (6), -60· с (7)</a:t>
            </a:r>
            <a:endParaRPr lang="ru-RU" sz="2400" dirty="0"/>
          </a:p>
        </p:txBody>
      </p:sp>
      <p:pic>
        <p:nvPicPr>
          <p:cNvPr id="6147" name="Picture 3"/>
          <p:cNvPicPr>
            <a:picLocks noChangeAspect="1" noChangeArrowheads="1"/>
          </p:cNvPicPr>
          <p:nvPr/>
        </p:nvPicPr>
        <p:blipFill>
          <a:blip r:embed="rId2" cstate="print"/>
          <a:srcRect/>
          <a:stretch>
            <a:fillRect/>
          </a:stretch>
        </p:blipFill>
        <p:spPr bwMode="auto">
          <a:xfrm>
            <a:off x="2051720" y="332656"/>
            <a:ext cx="4314825" cy="4924425"/>
          </a:xfrm>
          <a:prstGeom prst="rect">
            <a:avLst/>
          </a:prstGeom>
          <a:noFill/>
          <a:ln w="9525">
            <a:noFill/>
            <a:miter lim="800000"/>
            <a:headEnd/>
            <a:tailEnd/>
          </a:ln>
        </p:spPr>
      </p:pic>
    </p:spTree>
    <p:extLst>
      <p:ext uri="{BB962C8B-B14F-4D97-AF65-F5344CB8AC3E}">
        <p14:creationId xmlns:p14="http://schemas.microsoft.com/office/powerpoint/2010/main" xmlns="" val="28151716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20688"/>
            <a:ext cx="8136904" cy="461665"/>
          </a:xfrm>
          <a:prstGeom prst="rect">
            <a:avLst/>
          </a:prstGeom>
        </p:spPr>
        <p:txBody>
          <a:bodyPr wrap="square">
            <a:spAutoFit/>
          </a:bodyPr>
          <a:lstStyle/>
          <a:p>
            <a:r>
              <a:rPr lang="ru-RU" sz="2400" dirty="0" smtClean="0"/>
              <a:t> </a:t>
            </a:r>
            <a:endParaRPr lang="ru-RU" sz="2400" dirty="0"/>
          </a:p>
        </p:txBody>
      </p:sp>
      <p:sp>
        <p:nvSpPr>
          <p:cNvPr id="7" name="Прямоугольник 6"/>
          <p:cNvSpPr/>
          <p:nvPr/>
        </p:nvSpPr>
        <p:spPr>
          <a:xfrm>
            <a:off x="0" y="5288340"/>
            <a:ext cx="8964488" cy="1569660"/>
          </a:xfrm>
          <a:prstGeom prst="rect">
            <a:avLst/>
          </a:prstGeom>
        </p:spPr>
        <p:txBody>
          <a:bodyPr wrap="square">
            <a:spAutoFit/>
          </a:bodyPr>
          <a:lstStyle/>
          <a:p>
            <a:r>
              <a:rPr lang="ru-RU" sz="2400" dirty="0" smtClean="0"/>
              <a:t>Рис. 14.8. Спектральная зависимость коэффициента поглощения для чистого льда при различной температуре: 0 С (1 ), -20 С (2), -60 С (3); а также для чистой воды при температуре 0 С (О); точки - результаты измерений для чистого льда при температуре -20 С</a:t>
            </a:r>
            <a:endParaRPr lang="ru-RU" sz="2400" dirty="0"/>
          </a:p>
        </p:txBody>
      </p:sp>
      <p:pic>
        <p:nvPicPr>
          <p:cNvPr id="7171" name="Picture 3"/>
          <p:cNvPicPr>
            <a:picLocks noChangeAspect="1" noChangeArrowheads="1"/>
          </p:cNvPicPr>
          <p:nvPr/>
        </p:nvPicPr>
        <p:blipFill>
          <a:blip r:embed="rId2" cstate="print"/>
          <a:srcRect/>
          <a:stretch>
            <a:fillRect/>
          </a:stretch>
        </p:blipFill>
        <p:spPr bwMode="auto">
          <a:xfrm>
            <a:off x="2267744" y="2348880"/>
            <a:ext cx="3819525" cy="3000375"/>
          </a:xfrm>
          <a:prstGeom prst="rect">
            <a:avLst/>
          </a:prstGeom>
          <a:noFill/>
          <a:ln w="9525">
            <a:noFill/>
            <a:miter lim="800000"/>
            <a:headEnd/>
            <a:tailEnd/>
          </a:ln>
        </p:spPr>
      </p:pic>
      <p:sp>
        <p:nvSpPr>
          <p:cNvPr id="8" name="Прямоугольник 7"/>
          <p:cNvSpPr/>
          <p:nvPr/>
        </p:nvSpPr>
        <p:spPr>
          <a:xfrm>
            <a:off x="179512" y="188640"/>
            <a:ext cx="8784976" cy="2308324"/>
          </a:xfrm>
          <a:prstGeom prst="rect">
            <a:avLst/>
          </a:prstGeom>
        </p:spPr>
        <p:txBody>
          <a:bodyPr wrap="square">
            <a:spAutoFit/>
          </a:bodyPr>
          <a:lstStyle/>
          <a:p>
            <a:r>
              <a:rPr lang="ru-RU" sz="2400" dirty="0" smtClean="0"/>
              <a:t>На рис. 14.8 приведены результаты расчета спектральной зависимости коэффициента поглощения для чистого льда при отрицательных температурах (кривые 1-3), точками нанесены экспериментальные данные различных авторов, относящиеся к температуре -20° С: видно, что экспериментальные</a:t>
            </a:r>
          </a:p>
          <a:p>
            <a:r>
              <a:rPr lang="ru-RU" sz="2400" dirty="0" smtClean="0"/>
              <a:t>значения оказываются выше теоретических</a:t>
            </a:r>
            <a:endParaRPr lang="ru-RU" sz="2400" dirty="0"/>
          </a:p>
        </p:txBody>
      </p:sp>
    </p:spTree>
    <p:extLst>
      <p:ext uri="{BB962C8B-B14F-4D97-AF65-F5344CB8AC3E}">
        <p14:creationId xmlns:p14="http://schemas.microsoft.com/office/powerpoint/2010/main" xmlns="" val="28151716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20688"/>
            <a:ext cx="8136904" cy="461665"/>
          </a:xfrm>
          <a:prstGeom prst="rect">
            <a:avLst/>
          </a:prstGeom>
        </p:spPr>
        <p:txBody>
          <a:bodyPr wrap="square">
            <a:spAutoFit/>
          </a:bodyPr>
          <a:lstStyle/>
          <a:p>
            <a:r>
              <a:rPr lang="ru-RU" sz="2400" dirty="0" smtClean="0"/>
              <a:t> </a:t>
            </a:r>
            <a:endParaRPr lang="ru-RU" sz="2400" dirty="0"/>
          </a:p>
        </p:txBody>
      </p:sp>
      <p:pic>
        <p:nvPicPr>
          <p:cNvPr id="8195" name="Picture 3"/>
          <p:cNvPicPr>
            <a:picLocks noChangeAspect="1" noChangeArrowheads="1"/>
          </p:cNvPicPr>
          <p:nvPr/>
        </p:nvPicPr>
        <p:blipFill>
          <a:blip r:embed="rId2" cstate="print"/>
          <a:srcRect/>
          <a:stretch>
            <a:fillRect/>
          </a:stretch>
        </p:blipFill>
        <p:spPr bwMode="auto">
          <a:xfrm>
            <a:off x="251520" y="1484784"/>
            <a:ext cx="8640960" cy="4464496"/>
          </a:xfrm>
          <a:prstGeom prst="rect">
            <a:avLst/>
          </a:prstGeom>
          <a:noFill/>
          <a:ln w="9525">
            <a:noFill/>
            <a:miter lim="800000"/>
            <a:headEnd/>
            <a:tailEnd/>
          </a:ln>
        </p:spPr>
      </p:pic>
    </p:spTree>
    <p:extLst>
      <p:ext uri="{BB962C8B-B14F-4D97-AF65-F5344CB8AC3E}">
        <p14:creationId xmlns:p14="http://schemas.microsoft.com/office/powerpoint/2010/main" xmlns="" val="28151716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20688"/>
            <a:ext cx="8136904" cy="461665"/>
          </a:xfrm>
          <a:prstGeom prst="rect">
            <a:avLst/>
          </a:prstGeom>
        </p:spPr>
        <p:txBody>
          <a:bodyPr wrap="square">
            <a:spAutoFit/>
          </a:bodyPr>
          <a:lstStyle/>
          <a:p>
            <a:r>
              <a:rPr lang="ru-RU" sz="2400" dirty="0" smtClean="0"/>
              <a:t> </a:t>
            </a:r>
            <a:endParaRPr lang="ru-RU" sz="2400" dirty="0"/>
          </a:p>
        </p:txBody>
      </p:sp>
      <p:pic>
        <p:nvPicPr>
          <p:cNvPr id="9218" name="Picture 2"/>
          <p:cNvPicPr>
            <a:picLocks noChangeAspect="1" noChangeArrowheads="1"/>
          </p:cNvPicPr>
          <p:nvPr/>
        </p:nvPicPr>
        <p:blipFill>
          <a:blip r:embed="rId2" cstate="print"/>
          <a:srcRect/>
          <a:stretch>
            <a:fillRect/>
          </a:stretch>
        </p:blipFill>
        <p:spPr bwMode="auto">
          <a:xfrm>
            <a:off x="1907704" y="188640"/>
            <a:ext cx="4981575" cy="5343525"/>
          </a:xfrm>
          <a:prstGeom prst="rect">
            <a:avLst/>
          </a:prstGeom>
          <a:noFill/>
          <a:ln w="9525">
            <a:noFill/>
            <a:miter lim="800000"/>
            <a:headEnd/>
            <a:tailEnd/>
          </a:ln>
        </p:spPr>
      </p:pic>
      <p:sp>
        <p:nvSpPr>
          <p:cNvPr id="5" name="Прямоугольник 4"/>
          <p:cNvSpPr/>
          <p:nvPr/>
        </p:nvSpPr>
        <p:spPr>
          <a:xfrm>
            <a:off x="251520" y="5657671"/>
            <a:ext cx="8496944" cy="1200329"/>
          </a:xfrm>
          <a:prstGeom prst="rect">
            <a:avLst/>
          </a:prstGeom>
        </p:spPr>
        <p:txBody>
          <a:bodyPr wrap="square">
            <a:spAutoFit/>
          </a:bodyPr>
          <a:lstStyle/>
          <a:p>
            <a:r>
              <a:rPr lang="ru-RU" sz="2400" dirty="0" smtClean="0"/>
              <a:t>Рис. 14.9. Спектральная зависимость коэффициента поглощения для морского льда с соленостью 5,1 2 %о при температурах -1 2,5° С ( 1 ) и -25° С (2)</a:t>
            </a:r>
            <a:endParaRPr lang="ru-RU" sz="2400" dirty="0"/>
          </a:p>
        </p:txBody>
      </p:sp>
    </p:spTree>
    <p:extLst>
      <p:ext uri="{BB962C8B-B14F-4D97-AF65-F5344CB8AC3E}">
        <p14:creationId xmlns:p14="http://schemas.microsoft.com/office/powerpoint/2010/main" xmlns="" val="28151716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20688"/>
            <a:ext cx="8136904" cy="461665"/>
          </a:xfrm>
          <a:prstGeom prst="rect">
            <a:avLst/>
          </a:prstGeom>
        </p:spPr>
        <p:txBody>
          <a:bodyPr wrap="square">
            <a:spAutoFit/>
          </a:bodyPr>
          <a:lstStyle/>
          <a:p>
            <a:r>
              <a:rPr lang="ru-RU" sz="2400" dirty="0" smtClean="0"/>
              <a:t> </a:t>
            </a:r>
            <a:endParaRPr lang="ru-RU" sz="2400" dirty="0"/>
          </a:p>
        </p:txBody>
      </p:sp>
      <p:sp>
        <p:nvSpPr>
          <p:cNvPr id="4" name="Прямоугольник 3"/>
          <p:cNvSpPr/>
          <p:nvPr/>
        </p:nvSpPr>
        <p:spPr>
          <a:xfrm>
            <a:off x="0" y="0"/>
            <a:ext cx="8892480" cy="6432530"/>
          </a:xfrm>
          <a:prstGeom prst="rect">
            <a:avLst/>
          </a:prstGeom>
        </p:spPr>
        <p:txBody>
          <a:bodyPr wrap="square">
            <a:spAutoFit/>
          </a:bodyPr>
          <a:lstStyle/>
          <a:p>
            <a:pPr algn="ctr"/>
            <a:r>
              <a:rPr lang="ru-RU" sz="2800" b="1" dirty="0" smtClean="0"/>
              <a:t>14.3 Распространение волн в грунтах</a:t>
            </a:r>
          </a:p>
          <a:p>
            <a:pPr algn="ctr"/>
            <a:endParaRPr lang="ru-RU" sz="2400" dirty="0" smtClean="0"/>
          </a:p>
          <a:p>
            <a:r>
              <a:rPr lang="ru-RU" sz="2400" dirty="0" smtClean="0"/>
              <a:t>С точки зрения распространения радиоволн грунты представляют собой среду, обладающую сильным поглощением. Сильное взаимодействие радиоволн с грунтами используется в геофизических исследованиях для их зондирования. Экспериментально установлено, что в диапазоне частот от 20 Гц до 10 ГГц в грунтах возможно появление всех видов релаксационной </a:t>
            </a:r>
            <a:r>
              <a:rPr lang="ru-RU" sz="2400" dirty="0" err="1" smtClean="0"/>
              <a:t>поляризуемости</a:t>
            </a:r>
            <a:r>
              <a:rPr lang="ru-RU" sz="2400" dirty="0" smtClean="0"/>
              <a:t>, обусловленных движением и переориентацией во внешнем электрическом поле полярных молекул, диполей почвенных коллоидов, двойных электрических слоев и ионов почвенного раствора, т. е. таких видов поляризаций вещества, как дипольно-релаксационная, ионно-релаксационная, структурная, граничная. В конечном счете, все эти эффекты описываются эффективными параметрами среды. Для описания электрофизических свойств </a:t>
            </a:r>
            <a:r>
              <a:rPr lang="ru-RU" sz="2400" dirty="0" err="1" smtClean="0"/>
              <a:t>почвогрунтов</a:t>
            </a:r>
            <a:r>
              <a:rPr lang="ru-RU" sz="2400" dirty="0" smtClean="0"/>
              <a:t> так же как</a:t>
            </a:r>
          </a:p>
          <a:p>
            <a:r>
              <a:rPr lang="ru-RU" sz="2400" dirty="0" smtClean="0"/>
              <a:t>и для соленой воды можно использовать формулу ( 14.12). </a:t>
            </a:r>
            <a:endParaRPr lang="ru-RU" sz="2400" dirty="0"/>
          </a:p>
        </p:txBody>
      </p:sp>
    </p:spTree>
    <p:extLst>
      <p:ext uri="{BB962C8B-B14F-4D97-AF65-F5344CB8AC3E}">
        <p14:creationId xmlns:p14="http://schemas.microsoft.com/office/powerpoint/2010/main" xmlns="" val="28151716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20688"/>
            <a:ext cx="8136904" cy="461665"/>
          </a:xfrm>
          <a:prstGeom prst="rect">
            <a:avLst/>
          </a:prstGeom>
        </p:spPr>
        <p:txBody>
          <a:bodyPr wrap="square">
            <a:spAutoFit/>
          </a:bodyPr>
          <a:lstStyle/>
          <a:p>
            <a:r>
              <a:rPr lang="ru-RU" sz="2400" dirty="0" smtClean="0"/>
              <a:t> </a:t>
            </a:r>
            <a:endParaRPr lang="ru-RU" sz="2400" dirty="0"/>
          </a:p>
        </p:txBody>
      </p:sp>
      <p:sp>
        <p:nvSpPr>
          <p:cNvPr id="4" name="Прямоугольник 3"/>
          <p:cNvSpPr/>
          <p:nvPr/>
        </p:nvSpPr>
        <p:spPr>
          <a:xfrm>
            <a:off x="0" y="0"/>
            <a:ext cx="9144000" cy="3046988"/>
          </a:xfrm>
          <a:prstGeom prst="rect">
            <a:avLst/>
          </a:prstGeom>
        </p:spPr>
        <p:txBody>
          <a:bodyPr wrap="square">
            <a:spAutoFit/>
          </a:bodyPr>
          <a:lstStyle/>
          <a:p>
            <a:pPr algn="ctr"/>
            <a:endParaRPr lang="ru-RU" sz="2400" dirty="0" smtClean="0"/>
          </a:p>
          <a:p>
            <a:r>
              <a:rPr lang="ru-RU" sz="2400" dirty="0" smtClean="0"/>
              <a:t>Электрофизические параметры заметно варьируются для различных грунтов и их компонент. В табл. 14. 1 приведены параметры некоторых природных сред, образующих </a:t>
            </a:r>
            <a:r>
              <a:rPr lang="ru-RU" sz="2400" dirty="0" err="1" smtClean="0"/>
              <a:t>почвогрунты</a:t>
            </a:r>
            <a:r>
              <a:rPr lang="ru-RU" sz="2400" dirty="0" smtClean="0"/>
              <a:t>, а также коэффициенты поглощения характерные для них. Электрофизические свойства сложных грунтов в первом приближении могут быть описаны как свойства смеси по так</a:t>
            </a:r>
          </a:p>
          <a:p>
            <a:r>
              <a:rPr lang="ru-RU" sz="2400" dirty="0" smtClean="0"/>
              <a:t>называемой рефракционной модели, согласно которой</a:t>
            </a:r>
            <a:endParaRPr lang="ru-RU" sz="2400" dirty="0"/>
          </a:p>
        </p:txBody>
      </p:sp>
      <p:pic>
        <p:nvPicPr>
          <p:cNvPr id="10242" name="Picture 2"/>
          <p:cNvPicPr>
            <a:picLocks noChangeAspect="1" noChangeArrowheads="1"/>
          </p:cNvPicPr>
          <p:nvPr/>
        </p:nvPicPr>
        <p:blipFill>
          <a:blip r:embed="rId2" cstate="print"/>
          <a:srcRect/>
          <a:stretch>
            <a:fillRect/>
          </a:stretch>
        </p:blipFill>
        <p:spPr bwMode="auto">
          <a:xfrm>
            <a:off x="251520" y="3284984"/>
            <a:ext cx="8743774" cy="1944216"/>
          </a:xfrm>
          <a:prstGeom prst="rect">
            <a:avLst/>
          </a:prstGeom>
          <a:noFill/>
          <a:ln w="9525">
            <a:noFill/>
            <a:miter lim="800000"/>
            <a:headEnd/>
            <a:tailEnd/>
          </a:ln>
        </p:spPr>
      </p:pic>
    </p:spTree>
    <p:extLst>
      <p:ext uri="{BB962C8B-B14F-4D97-AF65-F5344CB8AC3E}">
        <p14:creationId xmlns:p14="http://schemas.microsoft.com/office/powerpoint/2010/main" xmlns="" val="28151716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20688"/>
            <a:ext cx="8136904" cy="461665"/>
          </a:xfrm>
          <a:prstGeom prst="rect">
            <a:avLst/>
          </a:prstGeom>
        </p:spPr>
        <p:txBody>
          <a:bodyPr wrap="square">
            <a:spAutoFit/>
          </a:bodyPr>
          <a:lstStyle/>
          <a:p>
            <a:r>
              <a:rPr lang="ru-RU" sz="2400" dirty="0" smtClean="0"/>
              <a:t> </a:t>
            </a:r>
            <a:endParaRPr lang="ru-RU" sz="2400" dirty="0"/>
          </a:p>
        </p:txBody>
      </p:sp>
      <p:pic>
        <p:nvPicPr>
          <p:cNvPr id="11266" name="Picture 2"/>
          <p:cNvPicPr>
            <a:picLocks noChangeAspect="1" noChangeArrowheads="1"/>
          </p:cNvPicPr>
          <p:nvPr/>
        </p:nvPicPr>
        <p:blipFill>
          <a:blip r:embed="rId2" cstate="print"/>
          <a:srcRect/>
          <a:stretch>
            <a:fillRect/>
          </a:stretch>
        </p:blipFill>
        <p:spPr bwMode="auto">
          <a:xfrm>
            <a:off x="95008" y="980728"/>
            <a:ext cx="8822307" cy="4824536"/>
          </a:xfrm>
          <a:prstGeom prst="rect">
            <a:avLst/>
          </a:prstGeom>
          <a:noFill/>
          <a:ln w="9525">
            <a:noFill/>
            <a:miter lim="800000"/>
            <a:headEnd/>
            <a:tailEnd/>
          </a:ln>
        </p:spPr>
      </p:pic>
    </p:spTree>
    <p:extLst>
      <p:ext uri="{BB962C8B-B14F-4D97-AF65-F5344CB8AC3E}">
        <p14:creationId xmlns:p14="http://schemas.microsoft.com/office/powerpoint/2010/main" xmlns="" val="28151716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20688"/>
            <a:ext cx="8136904" cy="461665"/>
          </a:xfrm>
          <a:prstGeom prst="rect">
            <a:avLst/>
          </a:prstGeom>
        </p:spPr>
        <p:txBody>
          <a:bodyPr wrap="square">
            <a:spAutoFit/>
          </a:bodyPr>
          <a:lstStyle/>
          <a:p>
            <a:r>
              <a:rPr lang="ru-RU" sz="2400" dirty="0" smtClean="0"/>
              <a:t> </a:t>
            </a:r>
            <a:endParaRPr lang="ru-RU" sz="2400" dirty="0"/>
          </a:p>
        </p:txBody>
      </p:sp>
      <p:pic>
        <p:nvPicPr>
          <p:cNvPr id="12290" name="Picture 2"/>
          <p:cNvPicPr>
            <a:picLocks noChangeAspect="1" noChangeArrowheads="1"/>
          </p:cNvPicPr>
          <p:nvPr/>
        </p:nvPicPr>
        <p:blipFill>
          <a:blip r:embed="rId2" cstate="print"/>
          <a:srcRect/>
          <a:stretch>
            <a:fillRect/>
          </a:stretch>
        </p:blipFill>
        <p:spPr bwMode="auto">
          <a:xfrm>
            <a:off x="2627784" y="188640"/>
            <a:ext cx="3384376" cy="5131151"/>
          </a:xfrm>
          <a:prstGeom prst="rect">
            <a:avLst/>
          </a:prstGeom>
          <a:noFill/>
          <a:ln w="9525">
            <a:noFill/>
            <a:miter lim="800000"/>
            <a:headEnd/>
            <a:tailEnd/>
          </a:ln>
        </p:spPr>
      </p:pic>
      <p:sp>
        <p:nvSpPr>
          <p:cNvPr id="5" name="Прямоугольник 4"/>
          <p:cNvSpPr/>
          <p:nvPr/>
        </p:nvSpPr>
        <p:spPr>
          <a:xfrm>
            <a:off x="395536" y="5301208"/>
            <a:ext cx="8136904" cy="923330"/>
          </a:xfrm>
          <a:prstGeom prst="rect">
            <a:avLst/>
          </a:prstGeom>
        </p:spPr>
        <p:txBody>
          <a:bodyPr wrap="square">
            <a:spAutoFit/>
          </a:bodyPr>
          <a:lstStyle/>
          <a:p>
            <a:r>
              <a:rPr lang="ru-RU" dirty="0" smtClean="0"/>
              <a:t>Рис. 14.10. Спектральная зависимость </a:t>
            </a:r>
            <a:r>
              <a:rPr lang="ru-RU" smtClean="0"/>
              <a:t>вещественной части диэлектрической</a:t>
            </a:r>
            <a:endParaRPr lang="ru-RU" dirty="0" smtClean="0"/>
          </a:p>
          <a:p>
            <a:r>
              <a:rPr lang="ru-RU" dirty="0" smtClean="0"/>
              <a:t>проницаемости ( ' ) и тангенса угла потерь (</a:t>
            </a:r>
            <a:r>
              <a:rPr lang="ru-RU" dirty="0" err="1" smtClean="0"/>
              <a:t>tg</a:t>
            </a:r>
            <a:r>
              <a:rPr lang="ru-RU" dirty="0" smtClean="0"/>
              <a:t> ) обыкновенного чернозема при различной влажности </a:t>
            </a:r>
            <a:r>
              <a:rPr lang="ru-RU" dirty="0" err="1" smtClean="0"/>
              <a:t>w</a:t>
            </a:r>
            <a:r>
              <a:rPr lang="ru-RU" dirty="0" smtClean="0"/>
              <a:t> : 0 % ( 1 ), 4,3 % (2}, 9,1 % (3}, 13,5 % (4}, 28,5 % (5}</a:t>
            </a:r>
            <a:endParaRPr lang="ru-RU" dirty="0"/>
          </a:p>
        </p:txBody>
      </p:sp>
    </p:spTree>
    <p:extLst>
      <p:ext uri="{BB962C8B-B14F-4D97-AF65-F5344CB8AC3E}">
        <p14:creationId xmlns:p14="http://schemas.microsoft.com/office/powerpoint/2010/main" xmlns="" val="28151716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20688"/>
            <a:ext cx="8136904" cy="461665"/>
          </a:xfrm>
          <a:prstGeom prst="rect">
            <a:avLst/>
          </a:prstGeom>
        </p:spPr>
        <p:txBody>
          <a:bodyPr wrap="square">
            <a:spAutoFit/>
          </a:bodyPr>
          <a:lstStyle/>
          <a:p>
            <a:r>
              <a:rPr lang="ru-RU" sz="2400" dirty="0" smtClean="0"/>
              <a:t> </a:t>
            </a:r>
            <a:endParaRPr lang="ru-RU" sz="2400" dirty="0"/>
          </a:p>
        </p:txBody>
      </p:sp>
      <p:sp>
        <p:nvSpPr>
          <p:cNvPr id="4" name="Прямоугольник 3"/>
          <p:cNvSpPr/>
          <p:nvPr/>
        </p:nvSpPr>
        <p:spPr>
          <a:xfrm>
            <a:off x="0" y="0"/>
            <a:ext cx="8892480" cy="6063198"/>
          </a:xfrm>
          <a:prstGeom prst="rect">
            <a:avLst/>
          </a:prstGeom>
        </p:spPr>
        <p:txBody>
          <a:bodyPr wrap="square">
            <a:spAutoFit/>
          </a:bodyPr>
          <a:lstStyle/>
          <a:p>
            <a:pPr algn="ctr"/>
            <a:r>
              <a:rPr lang="ru-RU" sz="2800" b="1" dirty="0" smtClean="0"/>
              <a:t>14.4 Распространение радиоволн в лесу</a:t>
            </a:r>
          </a:p>
          <a:p>
            <a:pPr algn="ctr"/>
            <a:endParaRPr lang="ru-RU" sz="2400" dirty="0" smtClean="0"/>
          </a:p>
          <a:p>
            <a:r>
              <a:rPr lang="ru-RU" sz="2400" dirty="0" smtClean="0"/>
              <a:t>В настоящее время значительно возрос интерес к физико-биологическому и экологическому состоянию лесов и их влиянию на распространение радиоволн, при этом объектом зондирования и средой распространения радиоволн является лесной полог. С радиофизической точки зрения лесной полог представляет собой композиционную среду, состоящую из множества неплотно упакованных неоднородностей различной формы и ориентации. Хотя основной по объему компонентой лесной среды является воздух, тем не менее, ее эффективная диэлектрическая проницаемость отлична от проницаемости воздуха. Имеется ряд теорий, которые на основе ограниченных экспериментальных данных в той или иной степени объясняют эффекты взаимодействия электромагнитного излучения с лесным пологом. </a:t>
            </a:r>
            <a:endParaRPr lang="ru-RU" sz="2400" dirty="0"/>
          </a:p>
        </p:txBody>
      </p:sp>
    </p:spTree>
    <p:extLst>
      <p:ext uri="{BB962C8B-B14F-4D97-AF65-F5344CB8AC3E}">
        <p14:creationId xmlns:p14="http://schemas.microsoft.com/office/powerpoint/2010/main" xmlns="" val="28151716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20688"/>
            <a:ext cx="8136904" cy="461665"/>
          </a:xfrm>
          <a:prstGeom prst="rect">
            <a:avLst/>
          </a:prstGeom>
        </p:spPr>
        <p:txBody>
          <a:bodyPr wrap="square">
            <a:spAutoFit/>
          </a:bodyPr>
          <a:lstStyle/>
          <a:p>
            <a:r>
              <a:rPr lang="ru-RU" sz="2400" dirty="0" smtClean="0"/>
              <a:t> </a:t>
            </a:r>
            <a:endParaRPr lang="ru-RU" sz="2400" dirty="0"/>
          </a:p>
        </p:txBody>
      </p:sp>
      <p:sp>
        <p:nvSpPr>
          <p:cNvPr id="4" name="Прямоугольник 3"/>
          <p:cNvSpPr/>
          <p:nvPr/>
        </p:nvSpPr>
        <p:spPr>
          <a:xfrm>
            <a:off x="0" y="0"/>
            <a:ext cx="8892480" cy="4955203"/>
          </a:xfrm>
          <a:prstGeom prst="rect">
            <a:avLst/>
          </a:prstGeom>
        </p:spPr>
        <p:txBody>
          <a:bodyPr wrap="square">
            <a:spAutoFit/>
          </a:bodyPr>
          <a:lstStyle/>
          <a:p>
            <a:pPr algn="ctr"/>
            <a:r>
              <a:rPr lang="ru-RU" sz="2800" b="1" dirty="0" smtClean="0"/>
              <a:t>14.4 Распространение радиоволн в лесу</a:t>
            </a:r>
          </a:p>
          <a:p>
            <a:pPr algn="ctr"/>
            <a:endParaRPr lang="en-US" sz="2400" dirty="0" smtClean="0"/>
          </a:p>
          <a:p>
            <a:r>
              <a:rPr lang="ru-RU" sz="2400" dirty="0" smtClean="0"/>
              <a:t>Диэлектрическая проницаемость леса определяется по формуле, в которой присутствуют две компоненты – воздух и биомасса. Хотя диэлектрическая проницаемость биомассы (стволов, веток, листьев, иголок) имеет заметные величины (например, </a:t>
            </a:r>
            <a:r>
              <a:rPr lang="ru-RU" sz="2400" dirty="0" err="1" smtClean="0"/>
              <a:t>s</a:t>
            </a:r>
            <a:r>
              <a:rPr lang="en-US" sz="2400" baseline="-25000" dirty="0" smtClean="0"/>
              <a:t>b</a:t>
            </a:r>
            <a:r>
              <a:rPr lang="ru-RU" sz="2400" dirty="0" smtClean="0"/>
              <a:t>*= 20 + </a:t>
            </a:r>
            <a:r>
              <a:rPr lang="ru-RU" sz="2400" dirty="0" err="1" smtClean="0"/>
              <a:t>i</a:t>
            </a:r>
            <a:r>
              <a:rPr lang="ru-RU" sz="2400" dirty="0" smtClean="0"/>
              <a:t> 8 на частоте 8 ГГц), но ее объемное содержание даже в густом лесу невелико и имеет порядок </a:t>
            </a:r>
            <a:r>
              <a:rPr lang="ru-RU" sz="2400" dirty="0" err="1" smtClean="0"/>
              <a:t>w</a:t>
            </a:r>
            <a:r>
              <a:rPr lang="ru-RU" sz="2400" dirty="0" smtClean="0"/>
              <a:t> =</a:t>
            </a:r>
            <a:r>
              <a:rPr lang="en-US" sz="2400" dirty="0" smtClean="0"/>
              <a:t>0</a:t>
            </a:r>
            <a:r>
              <a:rPr lang="ru-RU" sz="2400" dirty="0" smtClean="0"/>
              <a:t>,002 . Под объемным содержанием понимается отношение объема твердой компоненты биомассы к общему объему, в который она помещена. В результате, вычисляя по формуле </a:t>
            </a:r>
          </a:p>
          <a:p>
            <a:r>
              <a:rPr lang="en-US" sz="2400" dirty="0" smtClean="0"/>
              <a:t> </a:t>
            </a:r>
            <a:endParaRPr lang="ru-RU" sz="2400" dirty="0" smtClean="0"/>
          </a:p>
          <a:p>
            <a:r>
              <a:rPr lang="en-US" sz="2400" dirty="0" smtClean="0"/>
              <a:t> </a:t>
            </a:r>
            <a:r>
              <a:rPr lang="ru-RU" sz="2400" b="1" dirty="0" smtClean="0"/>
              <a:t> </a:t>
            </a:r>
            <a:endParaRPr lang="ru-RU" sz="2400" dirty="0"/>
          </a:p>
        </p:txBody>
      </p:sp>
      <p:pic>
        <p:nvPicPr>
          <p:cNvPr id="5" name="Рисунок 4"/>
          <p:cNvPicPr/>
          <p:nvPr/>
        </p:nvPicPr>
        <p:blipFill>
          <a:blip r:embed="rId2" cstate="print"/>
          <a:srcRect/>
          <a:stretch>
            <a:fillRect/>
          </a:stretch>
        </p:blipFill>
        <p:spPr bwMode="auto">
          <a:xfrm>
            <a:off x="6444208" y="3789040"/>
            <a:ext cx="1296144" cy="576064"/>
          </a:xfrm>
          <a:prstGeom prst="rect">
            <a:avLst/>
          </a:prstGeom>
          <a:noFill/>
          <a:ln w="9525">
            <a:noFill/>
            <a:miter lim="800000"/>
            <a:headEnd/>
            <a:tailEnd/>
          </a:ln>
        </p:spPr>
      </p:pic>
      <p:pic>
        <p:nvPicPr>
          <p:cNvPr id="1026" name="Picture 2"/>
          <p:cNvPicPr>
            <a:picLocks noChangeAspect="1" noChangeArrowheads="1"/>
          </p:cNvPicPr>
          <p:nvPr/>
        </p:nvPicPr>
        <p:blipFill>
          <a:blip r:embed="rId3" cstate="print"/>
          <a:srcRect/>
          <a:stretch>
            <a:fillRect/>
          </a:stretch>
        </p:blipFill>
        <p:spPr bwMode="auto">
          <a:xfrm>
            <a:off x="323527" y="4437112"/>
            <a:ext cx="7995183" cy="2232248"/>
          </a:xfrm>
          <a:prstGeom prst="rect">
            <a:avLst/>
          </a:prstGeom>
          <a:noFill/>
          <a:ln w="9525">
            <a:noFill/>
            <a:miter lim="800000"/>
            <a:headEnd/>
            <a:tailEnd/>
          </a:ln>
        </p:spPr>
      </p:pic>
    </p:spTree>
    <p:extLst>
      <p:ext uri="{BB962C8B-B14F-4D97-AF65-F5344CB8AC3E}">
        <p14:creationId xmlns:p14="http://schemas.microsoft.com/office/powerpoint/2010/main" xmlns="" val="28151716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20688"/>
            <a:ext cx="8136904" cy="461665"/>
          </a:xfrm>
          <a:prstGeom prst="rect">
            <a:avLst/>
          </a:prstGeom>
        </p:spPr>
        <p:txBody>
          <a:bodyPr wrap="square">
            <a:spAutoFit/>
          </a:bodyPr>
          <a:lstStyle/>
          <a:p>
            <a:r>
              <a:rPr lang="ru-RU" sz="2400" dirty="0" smtClean="0"/>
              <a:t> </a:t>
            </a:r>
            <a:endParaRPr lang="ru-RU" sz="2400" dirty="0"/>
          </a:p>
        </p:txBody>
      </p:sp>
      <p:sp>
        <p:nvSpPr>
          <p:cNvPr id="4" name="Прямоугольник 3"/>
          <p:cNvSpPr/>
          <p:nvPr/>
        </p:nvSpPr>
        <p:spPr>
          <a:xfrm>
            <a:off x="0" y="0"/>
            <a:ext cx="8892480" cy="5324535"/>
          </a:xfrm>
          <a:prstGeom prst="rect">
            <a:avLst/>
          </a:prstGeom>
        </p:spPr>
        <p:txBody>
          <a:bodyPr wrap="square">
            <a:spAutoFit/>
          </a:bodyPr>
          <a:lstStyle/>
          <a:p>
            <a:pPr algn="ctr"/>
            <a:r>
              <a:rPr lang="ru-RU" sz="2800" b="1" dirty="0" smtClean="0"/>
              <a:t>14.4 Распространение радиоволн в лесу</a:t>
            </a:r>
          </a:p>
          <a:p>
            <a:endParaRPr lang="ru-RU" sz="2400" dirty="0" smtClean="0"/>
          </a:p>
          <a:p>
            <a:endParaRPr lang="ru-RU" sz="2400" dirty="0" smtClean="0"/>
          </a:p>
          <a:p>
            <a:r>
              <a:rPr lang="ru-RU" sz="2400" dirty="0" smtClean="0"/>
              <a:t>Обработка экспериментальных данных по ослаблению</a:t>
            </a:r>
          </a:p>
          <a:p>
            <a:r>
              <a:rPr lang="ru-RU" sz="2400" dirty="0" smtClean="0"/>
              <a:t>радиоволн в диапазоне от 0,2 до 1 ГГц, показала,  что амплитуда радиоволны до расстояний порядка 30--40 м в среднем</a:t>
            </a:r>
          </a:p>
          <a:p>
            <a:r>
              <a:rPr lang="ru-RU" sz="2400" dirty="0" smtClean="0"/>
              <a:t>убывает по закону, близкому к экспоненциальному. На рис. 14.11 представлены подтверждающие это результаты измерений</a:t>
            </a:r>
          </a:p>
          <a:p>
            <a:r>
              <a:rPr lang="ru-RU" sz="2400" dirty="0" smtClean="0"/>
              <a:t>ослабления поля с увеличением расстояния для горизонтально</a:t>
            </a:r>
          </a:p>
          <a:p>
            <a:r>
              <a:rPr lang="ru-RU" sz="2400" dirty="0" smtClean="0"/>
              <a:t>поляризованного излучения на частоте 200 МГц. Распространение волны шло по наклонной трассе так, что передающая антенна располагалась над лесом на высоте 22,5 м, а приемная антенна находилась в лесу на высоте 1 ,6 м и перемещалась горизонтально вдоль грунта. </a:t>
            </a:r>
            <a:endParaRPr lang="ru-RU" sz="2400" dirty="0"/>
          </a:p>
        </p:txBody>
      </p:sp>
    </p:spTree>
    <p:extLst>
      <p:ext uri="{BB962C8B-B14F-4D97-AF65-F5344CB8AC3E}">
        <p14:creationId xmlns:p14="http://schemas.microsoft.com/office/powerpoint/2010/main" xmlns="" val="28151716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20688"/>
            <a:ext cx="8136904" cy="461665"/>
          </a:xfrm>
          <a:prstGeom prst="rect">
            <a:avLst/>
          </a:prstGeom>
        </p:spPr>
        <p:txBody>
          <a:bodyPr wrap="square">
            <a:spAutoFit/>
          </a:bodyPr>
          <a:lstStyle/>
          <a:p>
            <a:r>
              <a:rPr lang="ru-RU" sz="2400" dirty="0" smtClean="0"/>
              <a:t> </a:t>
            </a:r>
            <a:endParaRPr lang="ru-RU" sz="2400" dirty="0"/>
          </a:p>
        </p:txBody>
      </p:sp>
      <p:sp>
        <p:nvSpPr>
          <p:cNvPr id="4" name="Прямоугольник 3"/>
          <p:cNvSpPr/>
          <p:nvPr/>
        </p:nvSpPr>
        <p:spPr>
          <a:xfrm>
            <a:off x="0" y="0"/>
            <a:ext cx="8892480" cy="1261884"/>
          </a:xfrm>
          <a:prstGeom prst="rect">
            <a:avLst/>
          </a:prstGeom>
        </p:spPr>
        <p:txBody>
          <a:bodyPr wrap="square">
            <a:spAutoFit/>
          </a:bodyPr>
          <a:lstStyle/>
          <a:p>
            <a:pPr algn="ctr"/>
            <a:r>
              <a:rPr lang="ru-RU" sz="2800" b="1" dirty="0" smtClean="0"/>
              <a:t>14.4 Распространение радиоволн в лесу</a:t>
            </a:r>
          </a:p>
          <a:p>
            <a:pPr algn="ctr"/>
            <a:endParaRPr lang="en-US" sz="2400" dirty="0" smtClean="0"/>
          </a:p>
          <a:p>
            <a:r>
              <a:rPr lang="en-US" sz="2400" dirty="0" smtClean="0"/>
              <a:t> </a:t>
            </a:r>
            <a:r>
              <a:rPr lang="ru-RU" sz="2400" b="1" dirty="0" smtClean="0"/>
              <a:t> </a:t>
            </a:r>
            <a:endParaRPr lang="ru-RU" sz="2400" dirty="0"/>
          </a:p>
        </p:txBody>
      </p:sp>
      <p:pic>
        <p:nvPicPr>
          <p:cNvPr id="2050" name="Picture 2"/>
          <p:cNvPicPr>
            <a:picLocks noChangeAspect="1" noChangeArrowheads="1"/>
          </p:cNvPicPr>
          <p:nvPr/>
        </p:nvPicPr>
        <p:blipFill>
          <a:blip r:embed="rId2" cstate="print"/>
          <a:srcRect/>
          <a:stretch>
            <a:fillRect/>
          </a:stretch>
        </p:blipFill>
        <p:spPr bwMode="auto">
          <a:xfrm>
            <a:off x="0" y="1268760"/>
            <a:ext cx="8610947" cy="4698964"/>
          </a:xfrm>
          <a:prstGeom prst="rect">
            <a:avLst/>
          </a:prstGeom>
          <a:noFill/>
          <a:ln w="9525">
            <a:noFill/>
            <a:miter lim="800000"/>
            <a:headEnd/>
            <a:tailEnd/>
          </a:ln>
        </p:spPr>
      </p:pic>
    </p:spTree>
    <p:extLst>
      <p:ext uri="{BB962C8B-B14F-4D97-AF65-F5344CB8AC3E}">
        <p14:creationId xmlns:p14="http://schemas.microsoft.com/office/powerpoint/2010/main" xmlns="" val="28151716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20688"/>
            <a:ext cx="8136904" cy="461665"/>
          </a:xfrm>
          <a:prstGeom prst="rect">
            <a:avLst/>
          </a:prstGeom>
        </p:spPr>
        <p:txBody>
          <a:bodyPr wrap="square">
            <a:spAutoFit/>
          </a:bodyPr>
          <a:lstStyle/>
          <a:p>
            <a:r>
              <a:rPr lang="ru-RU" sz="2400" dirty="0" smtClean="0"/>
              <a:t> </a:t>
            </a:r>
            <a:endParaRPr lang="ru-RU" sz="2400" dirty="0"/>
          </a:p>
        </p:txBody>
      </p:sp>
      <p:sp>
        <p:nvSpPr>
          <p:cNvPr id="4" name="Прямоугольник 3"/>
          <p:cNvSpPr/>
          <p:nvPr/>
        </p:nvSpPr>
        <p:spPr>
          <a:xfrm>
            <a:off x="0" y="0"/>
            <a:ext cx="8892480" cy="6432530"/>
          </a:xfrm>
          <a:prstGeom prst="rect">
            <a:avLst/>
          </a:prstGeom>
        </p:spPr>
        <p:txBody>
          <a:bodyPr wrap="square">
            <a:spAutoFit/>
          </a:bodyPr>
          <a:lstStyle/>
          <a:p>
            <a:pPr algn="ctr"/>
            <a:r>
              <a:rPr lang="ru-RU" sz="2800" b="1" dirty="0" smtClean="0"/>
              <a:t>14.4 Распространение радиоволн в лесу</a:t>
            </a:r>
          </a:p>
          <a:p>
            <a:endParaRPr lang="ru-RU" sz="2400" dirty="0" smtClean="0"/>
          </a:p>
          <a:p>
            <a:r>
              <a:rPr lang="ru-RU" sz="2400" dirty="0" smtClean="0"/>
              <a:t>Видно, что наблюдаемые изменения ослабления поля с расстоянием D носят немонотонный характер, однако в среднем хорошо описываются зависимостью вида (штриховая кривая) </a:t>
            </a:r>
            <a:r>
              <a:rPr lang="en-US" sz="2400" dirty="0" smtClean="0"/>
              <a:t> </a:t>
            </a:r>
            <a:endParaRPr lang="ru-RU" sz="2400" dirty="0" smtClean="0"/>
          </a:p>
          <a:p>
            <a:endParaRPr lang="ru-RU" sz="2400" dirty="0" smtClean="0"/>
          </a:p>
          <a:p>
            <a:endParaRPr lang="ru-RU" sz="2400" dirty="0" smtClean="0"/>
          </a:p>
          <a:p>
            <a:endParaRPr lang="ru-RU" sz="2400" dirty="0" smtClean="0"/>
          </a:p>
          <a:p>
            <a:r>
              <a:rPr lang="ru-RU" sz="2400" dirty="0" smtClean="0"/>
              <a:t>где </a:t>
            </a:r>
            <a:r>
              <a:rPr lang="ru-RU" sz="2400" dirty="0" err="1" smtClean="0"/>
              <a:t>h</a:t>
            </a:r>
            <a:r>
              <a:rPr lang="ru-RU" sz="2400" dirty="0" smtClean="0"/>
              <a:t> - высота подъема передающей антенны над приемной антенной, D - горизонтальное расстояние между антеннами, Н - высота лесного полога над уровнем установки приемной антенны, а – коэффициент поглощения по напряженности поля. В данном выражении учтены как экспоненциальное ослабление принимаемой мощности W2 в слое леса по отношению к излученной мощности W1 , так и ослабление свободного</a:t>
            </a:r>
          </a:p>
          <a:p>
            <a:r>
              <a:rPr lang="ru-RU" sz="2400" dirty="0" smtClean="0"/>
              <a:t>пространства - сферическая расходимость волны.</a:t>
            </a:r>
          </a:p>
          <a:p>
            <a:r>
              <a:rPr lang="en-US" sz="2400" dirty="0" smtClean="0"/>
              <a:t> </a:t>
            </a:r>
            <a:r>
              <a:rPr lang="ru-RU" sz="2400" b="1" dirty="0" smtClean="0"/>
              <a:t> </a:t>
            </a:r>
            <a:endParaRPr lang="ru-RU" sz="2400" dirty="0"/>
          </a:p>
        </p:txBody>
      </p:sp>
      <p:pic>
        <p:nvPicPr>
          <p:cNvPr id="4098" name="Picture 2"/>
          <p:cNvPicPr>
            <a:picLocks noChangeAspect="1" noChangeArrowheads="1"/>
          </p:cNvPicPr>
          <p:nvPr/>
        </p:nvPicPr>
        <p:blipFill>
          <a:blip r:embed="rId2" cstate="print"/>
          <a:srcRect/>
          <a:stretch>
            <a:fillRect/>
          </a:stretch>
        </p:blipFill>
        <p:spPr bwMode="auto">
          <a:xfrm>
            <a:off x="1403648" y="1916832"/>
            <a:ext cx="5832648" cy="1003067"/>
          </a:xfrm>
          <a:prstGeom prst="rect">
            <a:avLst/>
          </a:prstGeom>
          <a:noFill/>
          <a:ln w="9525">
            <a:noFill/>
            <a:miter lim="800000"/>
            <a:headEnd/>
            <a:tailEnd/>
          </a:ln>
        </p:spPr>
      </p:pic>
    </p:spTree>
    <p:extLst>
      <p:ext uri="{BB962C8B-B14F-4D97-AF65-F5344CB8AC3E}">
        <p14:creationId xmlns:p14="http://schemas.microsoft.com/office/powerpoint/2010/main" xmlns="" val="28151716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20688"/>
            <a:ext cx="8136904" cy="461665"/>
          </a:xfrm>
          <a:prstGeom prst="rect">
            <a:avLst/>
          </a:prstGeom>
        </p:spPr>
        <p:txBody>
          <a:bodyPr wrap="square">
            <a:spAutoFit/>
          </a:bodyPr>
          <a:lstStyle/>
          <a:p>
            <a:r>
              <a:rPr lang="ru-RU" sz="2400" dirty="0" smtClean="0"/>
              <a:t> </a:t>
            </a:r>
            <a:endParaRPr lang="ru-RU" sz="2400" dirty="0"/>
          </a:p>
        </p:txBody>
      </p:sp>
      <p:sp>
        <p:nvSpPr>
          <p:cNvPr id="4" name="Прямоугольник 3"/>
          <p:cNvSpPr/>
          <p:nvPr/>
        </p:nvSpPr>
        <p:spPr>
          <a:xfrm>
            <a:off x="0" y="0"/>
            <a:ext cx="8892480" cy="5324535"/>
          </a:xfrm>
          <a:prstGeom prst="rect">
            <a:avLst/>
          </a:prstGeom>
        </p:spPr>
        <p:txBody>
          <a:bodyPr wrap="square">
            <a:spAutoFit/>
          </a:bodyPr>
          <a:lstStyle/>
          <a:p>
            <a:pPr algn="ctr"/>
            <a:r>
              <a:rPr lang="ru-RU" sz="2800" b="1" dirty="0" smtClean="0"/>
              <a:t>14.4 Распространение радиоволн в лесу</a:t>
            </a:r>
          </a:p>
          <a:p>
            <a:endParaRPr lang="ru-RU" sz="2400" dirty="0" smtClean="0"/>
          </a:p>
          <a:p>
            <a:r>
              <a:rPr lang="ru-RU" sz="2400" dirty="0" smtClean="0"/>
              <a:t>Изучена частотная и поляризационная зависимости коэффициента поглощения </a:t>
            </a:r>
            <a:r>
              <a:rPr lang="en-US" sz="2400" dirty="0" smtClean="0">
                <a:latin typeface="Symbol" pitchFamily="18" charset="2"/>
              </a:rPr>
              <a:t>g</a:t>
            </a:r>
            <a:r>
              <a:rPr lang="ru-RU" sz="2400" dirty="0" smtClean="0"/>
              <a:t> = 2</a:t>
            </a:r>
            <a:r>
              <a:rPr lang="en-US" sz="2400" dirty="0" smtClean="0">
                <a:latin typeface="Symbol" pitchFamily="18" charset="2"/>
              </a:rPr>
              <a:t>a</a:t>
            </a:r>
            <a:r>
              <a:rPr lang="ru-RU" sz="2400" dirty="0" smtClean="0"/>
              <a:t> , установленные зависимости представлены на рис. 14. 12. Видно, что коэффициент поглощения монотонно растет с увеличением частоты и имеет наибольшее значение для вертикально поляризованного излучения на всех частотах. Приведенные экспериментальные данные для лиственного типа леса хорошо согласуются с известными усредненными результатами для других типов лесов, представленными на рис. 14. 12 сплошной кривой. Из рис. видно, что </a:t>
            </a:r>
            <a:r>
              <a:rPr lang="en-US" sz="2400" dirty="0" err="1" smtClean="0"/>
              <a:t>для</a:t>
            </a:r>
            <a:r>
              <a:rPr lang="en-US" sz="2400" dirty="0" smtClean="0"/>
              <a:t> </a:t>
            </a:r>
            <a:r>
              <a:rPr lang="ru-RU" sz="2400" dirty="0" smtClean="0"/>
              <a:t>вертикальной поляризации коэффициент поглощения увеличивается, а для горизонтальной поляризации уменьшается от среднего значения на соответствующей частоте на 0,023 дБ/м. </a:t>
            </a:r>
            <a:endParaRPr lang="ru-RU" sz="2400" dirty="0"/>
          </a:p>
        </p:txBody>
      </p:sp>
    </p:spTree>
    <p:extLst>
      <p:ext uri="{BB962C8B-B14F-4D97-AF65-F5344CB8AC3E}">
        <p14:creationId xmlns:p14="http://schemas.microsoft.com/office/powerpoint/2010/main" xmlns="" val="28151716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20688"/>
            <a:ext cx="8136904" cy="461665"/>
          </a:xfrm>
          <a:prstGeom prst="rect">
            <a:avLst/>
          </a:prstGeom>
        </p:spPr>
        <p:txBody>
          <a:bodyPr wrap="square">
            <a:spAutoFit/>
          </a:bodyPr>
          <a:lstStyle/>
          <a:p>
            <a:r>
              <a:rPr lang="ru-RU" sz="2400" dirty="0" smtClean="0"/>
              <a:t> </a:t>
            </a:r>
            <a:endParaRPr lang="ru-RU" sz="2400" dirty="0"/>
          </a:p>
        </p:txBody>
      </p:sp>
      <p:sp>
        <p:nvSpPr>
          <p:cNvPr id="4" name="Прямоугольник 3"/>
          <p:cNvSpPr/>
          <p:nvPr/>
        </p:nvSpPr>
        <p:spPr>
          <a:xfrm>
            <a:off x="0" y="0"/>
            <a:ext cx="8892480" cy="1261884"/>
          </a:xfrm>
          <a:prstGeom prst="rect">
            <a:avLst/>
          </a:prstGeom>
        </p:spPr>
        <p:txBody>
          <a:bodyPr wrap="square">
            <a:spAutoFit/>
          </a:bodyPr>
          <a:lstStyle/>
          <a:p>
            <a:pPr algn="ctr"/>
            <a:r>
              <a:rPr lang="ru-RU" sz="2800" b="1" dirty="0" smtClean="0"/>
              <a:t>14.4 Распространение радиоволн в лесу</a:t>
            </a:r>
          </a:p>
          <a:p>
            <a:pPr algn="ctr"/>
            <a:endParaRPr lang="en-US" sz="2400" dirty="0" smtClean="0"/>
          </a:p>
          <a:p>
            <a:r>
              <a:rPr lang="en-US" sz="2400" dirty="0" smtClean="0"/>
              <a:t> </a:t>
            </a:r>
            <a:r>
              <a:rPr lang="ru-RU" sz="2400" b="1" dirty="0" smtClean="0"/>
              <a:t> </a:t>
            </a:r>
            <a:endParaRPr lang="ru-RU" sz="2400" dirty="0"/>
          </a:p>
        </p:txBody>
      </p:sp>
      <p:pic>
        <p:nvPicPr>
          <p:cNvPr id="3074" name="Picture 2"/>
          <p:cNvPicPr>
            <a:picLocks noChangeAspect="1" noChangeArrowheads="1"/>
          </p:cNvPicPr>
          <p:nvPr/>
        </p:nvPicPr>
        <p:blipFill>
          <a:blip r:embed="rId2" cstate="print"/>
          <a:srcRect/>
          <a:stretch>
            <a:fillRect/>
          </a:stretch>
        </p:blipFill>
        <p:spPr bwMode="auto">
          <a:xfrm>
            <a:off x="0" y="908720"/>
            <a:ext cx="8496944" cy="5718358"/>
          </a:xfrm>
          <a:prstGeom prst="rect">
            <a:avLst/>
          </a:prstGeom>
          <a:noFill/>
          <a:ln w="9525">
            <a:noFill/>
            <a:miter lim="800000"/>
            <a:headEnd/>
            <a:tailEnd/>
          </a:ln>
        </p:spPr>
      </p:pic>
    </p:spTree>
    <p:extLst>
      <p:ext uri="{BB962C8B-B14F-4D97-AF65-F5344CB8AC3E}">
        <p14:creationId xmlns:p14="http://schemas.microsoft.com/office/powerpoint/2010/main" xmlns="" val="28151716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20688"/>
            <a:ext cx="8136904" cy="461665"/>
          </a:xfrm>
          <a:prstGeom prst="rect">
            <a:avLst/>
          </a:prstGeom>
        </p:spPr>
        <p:txBody>
          <a:bodyPr wrap="square">
            <a:spAutoFit/>
          </a:bodyPr>
          <a:lstStyle/>
          <a:p>
            <a:r>
              <a:rPr lang="ru-RU" sz="2400" dirty="0" smtClean="0"/>
              <a:t> </a:t>
            </a:r>
            <a:endParaRPr lang="ru-RU" sz="2400" dirty="0"/>
          </a:p>
        </p:txBody>
      </p:sp>
      <p:sp>
        <p:nvSpPr>
          <p:cNvPr id="4" name="Прямоугольник 3"/>
          <p:cNvSpPr/>
          <p:nvPr/>
        </p:nvSpPr>
        <p:spPr>
          <a:xfrm>
            <a:off x="0" y="0"/>
            <a:ext cx="8892480" cy="6432530"/>
          </a:xfrm>
          <a:prstGeom prst="rect">
            <a:avLst/>
          </a:prstGeom>
        </p:spPr>
        <p:txBody>
          <a:bodyPr wrap="square">
            <a:spAutoFit/>
          </a:bodyPr>
          <a:lstStyle/>
          <a:p>
            <a:pPr algn="ctr"/>
            <a:r>
              <a:rPr lang="ru-RU" sz="2800" b="1" dirty="0" smtClean="0"/>
              <a:t>14.4 Распространение радиоволн в лесу</a:t>
            </a:r>
          </a:p>
          <a:p>
            <a:endParaRPr lang="en-US" sz="2400" dirty="0" smtClean="0"/>
          </a:p>
          <a:p>
            <a:r>
              <a:rPr lang="ru-RU" sz="2400" dirty="0" smtClean="0"/>
              <a:t>Если учесть поляризационную зависимость коэффициента поглощения, то в диапазоне частот от 200 до 1 000 МГц экспериментальные</a:t>
            </a:r>
            <a:r>
              <a:rPr lang="en-US" sz="2400" dirty="0" smtClean="0"/>
              <a:t> </a:t>
            </a:r>
            <a:r>
              <a:rPr lang="ru-RU" sz="2400" dirty="0" smtClean="0"/>
              <a:t>данные могут быть аппроксимированы следующей формулой:</a:t>
            </a:r>
          </a:p>
          <a:p>
            <a:pPr algn="ctr"/>
            <a:r>
              <a:rPr lang="en-US" sz="2400" dirty="0" smtClean="0">
                <a:latin typeface="Symbol" pitchFamily="18" charset="2"/>
              </a:rPr>
              <a:t>g</a:t>
            </a:r>
            <a:r>
              <a:rPr lang="ru-RU" sz="2400" dirty="0" smtClean="0"/>
              <a:t>[дБ/км] = а + </a:t>
            </a:r>
            <a:r>
              <a:rPr lang="en-US" sz="2400" dirty="0" smtClean="0"/>
              <a:t>b</a:t>
            </a:r>
            <a:r>
              <a:rPr lang="ru-RU" sz="2400" dirty="0" err="1" smtClean="0"/>
              <a:t>f</a:t>
            </a:r>
            <a:r>
              <a:rPr lang="ru-RU" sz="2400" dirty="0" smtClean="0"/>
              <a:t> , ( 14. 17 )</a:t>
            </a:r>
          </a:p>
          <a:p>
            <a:r>
              <a:rPr lang="ru-RU" sz="2400" dirty="0" smtClean="0"/>
              <a:t>где </a:t>
            </a:r>
            <a:r>
              <a:rPr lang="ru-RU" sz="2400" dirty="0" err="1" smtClean="0"/>
              <a:t>f</a:t>
            </a:r>
            <a:r>
              <a:rPr lang="ru-RU" sz="2400" dirty="0" smtClean="0"/>
              <a:t> - частота, выражаемая в МГц. Коэффициент поглощения имеет наибольшее значение для вертикальной поляризации и линейно увеличивается с частотой. При этом для всех поляризаций параметр </a:t>
            </a:r>
            <a:r>
              <a:rPr lang="en-US" sz="2400" dirty="0" smtClean="0"/>
              <a:t>b </a:t>
            </a:r>
            <a:r>
              <a:rPr lang="ru-RU" sz="2400" dirty="0" smtClean="0"/>
              <a:t>= 1 ,69· 1 0</a:t>
            </a:r>
            <a:r>
              <a:rPr lang="ru-RU" sz="2400" baseline="30000" dirty="0" smtClean="0"/>
              <a:t>-4 </a:t>
            </a:r>
            <a:r>
              <a:rPr lang="ru-RU" sz="2400" dirty="0" smtClean="0"/>
              <a:t>[дБ·м</a:t>
            </a:r>
            <a:r>
              <a:rPr lang="ru-RU" sz="2400" baseline="30000" dirty="0" smtClean="0"/>
              <a:t>-1</a:t>
            </a:r>
            <a:r>
              <a:rPr lang="ru-RU" sz="2400" dirty="0" smtClean="0"/>
              <a:t> • МГц</a:t>
            </a:r>
            <a:r>
              <a:rPr lang="ru-RU" sz="2400" baseline="30000" dirty="0" smtClean="0"/>
              <a:t>-1</a:t>
            </a:r>
            <a:r>
              <a:rPr lang="ru-RU" sz="2400" dirty="0" smtClean="0"/>
              <a:t> ], а параметр а равен 0,003 , 0,050 и 0,027 [дБ/м] соответственно для горизонтальной, вертикальной и кроссовой поляризаций. Под кроссовой поляризацией понимается случай, когда передающая антенна излучала вертикально поляризованную волну, а прием проводился на антенну, выделяющую горизонтально поляризованную составляющую поля. </a:t>
            </a:r>
            <a:endParaRPr lang="ru-RU" sz="2400" dirty="0"/>
          </a:p>
        </p:txBody>
      </p:sp>
    </p:spTree>
    <p:extLst>
      <p:ext uri="{BB962C8B-B14F-4D97-AF65-F5344CB8AC3E}">
        <p14:creationId xmlns:p14="http://schemas.microsoft.com/office/powerpoint/2010/main" xmlns="" val="28151716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20688"/>
            <a:ext cx="8136904" cy="461665"/>
          </a:xfrm>
          <a:prstGeom prst="rect">
            <a:avLst/>
          </a:prstGeom>
        </p:spPr>
        <p:txBody>
          <a:bodyPr wrap="square">
            <a:spAutoFit/>
          </a:bodyPr>
          <a:lstStyle/>
          <a:p>
            <a:r>
              <a:rPr lang="ru-RU" sz="2400" dirty="0" smtClean="0"/>
              <a:t> </a:t>
            </a:r>
            <a:endParaRPr lang="ru-RU" sz="2400" dirty="0"/>
          </a:p>
        </p:txBody>
      </p:sp>
      <p:sp>
        <p:nvSpPr>
          <p:cNvPr id="4" name="Прямоугольник 3"/>
          <p:cNvSpPr/>
          <p:nvPr/>
        </p:nvSpPr>
        <p:spPr>
          <a:xfrm>
            <a:off x="0" y="0"/>
            <a:ext cx="8892480" cy="5693866"/>
          </a:xfrm>
          <a:prstGeom prst="rect">
            <a:avLst/>
          </a:prstGeom>
        </p:spPr>
        <p:txBody>
          <a:bodyPr wrap="square">
            <a:spAutoFit/>
          </a:bodyPr>
          <a:lstStyle/>
          <a:p>
            <a:pPr algn="ctr"/>
            <a:r>
              <a:rPr lang="ru-RU" sz="2800" b="1" dirty="0" smtClean="0"/>
              <a:t>14.4 Распространение радиоволн в лесу</a:t>
            </a:r>
          </a:p>
          <a:p>
            <a:endParaRPr lang="en-US" sz="2400" dirty="0" smtClean="0"/>
          </a:p>
          <a:p>
            <a:r>
              <a:rPr lang="ru-RU" sz="2400" dirty="0" smtClean="0"/>
              <a:t>На фоне экспоненциальной зависимости ослабления от дальности всегда присутствует наложенная на нее интерференционная картина. Эта картина возникает при сложении по крайней мере трех волн, две из которых - прямая волна и волна, отраженная от земли. Третья волна возникает за счет отражения от какого-нибудь ближайшего к точке наблюдения </a:t>
            </a:r>
            <a:r>
              <a:rPr lang="ru-RU" sz="2400" dirty="0" err="1" smtClean="0"/>
              <a:t>рассеивателя</a:t>
            </a:r>
            <a:r>
              <a:rPr lang="ru-RU" sz="2400" dirty="0" smtClean="0"/>
              <a:t> (ветки, ствола), который попадает в зону, существенную для распространения волн. Поскольку изменения всех трех волн носят стохастический характер, то результат их сложения имеет нерегулярный характер. Начиная с расстояний 40-50 м ослабление меняет свой характер и становится степенным, этому на рис. 14. 13 соответствует аппроксимация в виде штриховой линии. </a:t>
            </a:r>
            <a:endParaRPr lang="ru-RU" sz="2400" dirty="0"/>
          </a:p>
        </p:txBody>
      </p:sp>
    </p:spTree>
    <p:extLst>
      <p:ext uri="{BB962C8B-B14F-4D97-AF65-F5344CB8AC3E}">
        <p14:creationId xmlns:p14="http://schemas.microsoft.com/office/powerpoint/2010/main" xmlns="" val="28151716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20688"/>
            <a:ext cx="8136904" cy="461665"/>
          </a:xfrm>
          <a:prstGeom prst="rect">
            <a:avLst/>
          </a:prstGeom>
        </p:spPr>
        <p:txBody>
          <a:bodyPr wrap="square">
            <a:spAutoFit/>
          </a:bodyPr>
          <a:lstStyle/>
          <a:p>
            <a:r>
              <a:rPr lang="ru-RU" sz="2400" dirty="0" smtClean="0"/>
              <a:t> </a:t>
            </a:r>
            <a:endParaRPr lang="ru-RU" sz="2400" dirty="0"/>
          </a:p>
        </p:txBody>
      </p:sp>
      <p:sp>
        <p:nvSpPr>
          <p:cNvPr id="4" name="Прямоугольник 3"/>
          <p:cNvSpPr/>
          <p:nvPr/>
        </p:nvSpPr>
        <p:spPr>
          <a:xfrm>
            <a:off x="0" y="0"/>
            <a:ext cx="8892480" cy="892552"/>
          </a:xfrm>
          <a:prstGeom prst="rect">
            <a:avLst/>
          </a:prstGeom>
        </p:spPr>
        <p:txBody>
          <a:bodyPr wrap="square">
            <a:spAutoFit/>
          </a:bodyPr>
          <a:lstStyle/>
          <a:p>
            <a:pPr algn="ctr"/>
            <a:r>
              <a:rPr lang="ru-RU" sz="2800" b="1" dirty="0" smtClean="0"/>
              <a:t>14.4 Распространение радиоволн в лесу</a:t>
            </a:r>
          </a:p>
          <a:p>
            <a:endParaRPr lang="en-US" sz="2400" dirty="0" smtClean="0"/>
          </a:p>
        </p:txBody>
      </p:sp>
      <p:pic>
        <p:nvPicPr>
          <p:cNvPr id="6146" name="Picture 2"/>
          <p:cNvPicPr>
            <a:picLocks noChangeAspect="1" noChangeArrowheads="1"/>
          </p:cNvPicPr>
          <p:nvPr/>
        </p:nvPicPr>
        <p:blipFill>
          <a:blip r:embed="rId2" cstate="print"/>
          <a:srcRect/>
          <a:stretch>
            <a:fillRect/>
          </a:stretch>
        </p:blipFill>
        <p:spPr bwMode="auto">
          <a:xfrm>
            <a:off x="0" y="980728"/>
            <a:ext cx="8960479" cy="4524920"/>
          </a:xfrm>
          <a:prstGeom prst="rect">
            <a:avLst/>
          </a:prstGeom>
          <a:noFill/>
          <a:ln w="9525">
            <a:noFill/>
            <a:miter lim="800000"/>
            <a:headEnd/>
            <a:tailEnd/>
          </a:ln>
        </p:spPr>
      </p:pic>
    </p:spTree>
    <p:extLst>
      <p:ext uri="{BB962C8B-B14F-4D97-AF65-F5344CB8AC3E}">
        <p14:creationId xmlns:p14="http://schemas.microsoft.com/office/powerpoint/2010/main" xmlns="" val="28151716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20688"/>
            <a:ext cx="8136904" cy="461665"/>
          </a:xfrm>
          <a:prstGeom prst="rect">
            <a:avLst/>
          </a:prstGeom>
        </p:spPr>
        <p:txBody>
          <a:bodyPr wrap="square">
            <a:spAutoFit/>
          </a:bodyPr>
          <a:lstStyle/>
          <a:p>
            <a:r>
              <a:rPr lang="ru-RU" sz="2400" dirty="0" smtClean="0"/>
              <a:t> </a:t>
            </a:r>
            <a:endParaRPr lang="ru-RU" sz="2400" dirty="0"/>
          </a:p>
        </p:txBody>
      </p:sp>
      <p:sp>
        <p:nvSpPr>
          <p:cNvPr id="4" name="Прямоугольник 3"/>
          <p:cNvSpPr/>
          <p:nvPr/>
        </p:nvSpPr>
        <p:spPr>
          <a:xfrm>
            <a:off x="0" y="0"/>
            <a:ext cx="8892480" cy="4216539"/>
          </a:xfrm>
          <a:prstGeom prst="rect">
            <a:avLst/>
          </a:prstGeom>
        </p:spPr>
        <p:txBody>
          <a:bodyPr wrap="square">
            <a:spAutoFit/>
          </a:bodyPr>
          <a:lstStyle/>
          <a:p>
            <a:pPr algn="ctr"/>
            <a:r>
              <a:rPr lang="ru-RU" sz="2800" b="1" dirty="0" smtClean="0"/>
              <a:t>14.4 Распространение радиоволн в лесу</a:t>
            </a:r>
          </a:p>
          <a:p>
            <a:endParaRPr lang="en-US" sz="2400" dirty="0" smtClean="0"/>
          </a:p>
          <a:p>
            <a:r>
              <a:rPr lang="ru-RU" sz="2400" dirty="0" smtClean="0"/>
              <a:t>Такой закон связан с боковой волной, которая распространяется в основном над лесом, рассеивается на вершинах деревьев и затем «погружается» в толщу леса. Большую часть пути эта волна, слабо ослабляясь, проходит над лесом, и потому она часто называется боковой волной. Боковая волна должна проявляться на больших расстояниях, когда прямая волна, проходящая всю толщу леса по кратчайшему расстоянию, существенно ослабляется. Степенная зависимость ослабления поля на этих расстояниях описывается простым соотношением</a:t>
            </a:r>
            <a:endParaRPr lang="ru-RU" sz="2400" dirty="0"/>
          </a:p>
        </p:txBody>
      </p:sp>
      <p:pic>
        <p:nvPicPr>
          <p:cNvPr id="5122" name="Picture 2"/>
          <p:cNvPicPr>
            <a:picLocks noChangeAspect="1" noChangeArrowheads="1"/>
          </p:cNvPicPr>
          <p:nvPr/>
        </p:nvPicPr>
        <p:blipFill>
          <a:blip r:embed="rId2" cstate="print"/>
          <a:srcRect/>
          <a:stretch>
            <a:fillRect/>
          </a:stretch>
        </p:blipFill>
        <p:spPr bwMode="auto">
          <a:xfrm>
            <a:off x="2195736" y="4293096"/>
            <a:ext cx="4276725" cy="1133475"/>
          </a:xfrm>
          <a:prstGeom prst="rect">
            <a:avLst/>
          </a:prstGeom>
          <a:noFill/>
          <a:ln w="9525">
            <a:noFill/>
            <a:miter lim="800000"/>
            <a:headEnd/>
            <a:tailEnd/>
          </a:ln>
        </p:spPr>
      </p:pic>
    </p:spTree>
    <p:extLst>
      <p:ext uri="{BB962C8B-B14F-4D97-AF65-F5344CB8AC3E}">
        <p14:creationId xmlns:p14="http://schemas.microsoft.com/office/powerpoint/2010/main" xmlns="" val="28151716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20688"/>
            <a:ext cx="8136904" cy="461665"/>
          </a:xfrm>
          <a:prstGeom prst="rect">
            <a:avLst/>
          </a:prstGeom>
        </p:spPr>
        <p:txBody>
          <a:bodyPr wrap="square">
            <a:spAutoFit/>
          </a:bodyPr>
          <a:lstStyle/>
          <a:p>
            <a:r>
              <a:rPr lang="ru-RU" sz="2400" dirty="0" smtClean="0"/>
              <a:t> </a:t>
            </a:r>
            <a:endParaRPr lang="ru-RU" sz="2400" dirty="0"/>
          </a:p>
        </p:txBody>
      </p:sp>
      <p:sp>
        <p:nvSpPr>
          <p:cNvPr id="4" name="Прямоугольник 3"/>
          <p:cNvSpPr/>
          <p:nvPr/>
        </p:nvSpPr>
        <p:spPr>
          <a:xfrm>
            <a:off x="0" y="0"/>
            <a:ext cx="8892480" cy="5693866"/>
          </a:xfrm>
          <a:prstGeom prst="rect">
            <a:avLst/>
          </a:prstGeom>
        </p:spPr>
        <p:txBody>
          <a:bodyPr wrap="square">
            <a:spAutoFit/>
          </a:bodyPr>
          <a:lstStyle/>
          <a:p>
            <a:pPr algn="ctr"/>
            <a:r>
              <a:rPr lang="ru-RU" sz="2800" b="1" dirty="0" smtClean="0"/>
              <a:t>14.4 Распространение радиоволн в лесу</a:t>
            </a:r>
          </a:p>
          <a:p>
            <a:endParaRPr lang="ru-RU" sz="2400" dirty="0" smtClean="0"/>
          </a:p>
          <a:p>
            <a:r>
              <a:rPr lang="ru-RU" sz="2400" dirty="0" smtClean="0"/>
              <a:t>Приведенные данные подтверждают существование </a:t>
            </a:r>
            <a:r>
              <a:rPr lang="en-US" sz="2400" dirty="0" err="1" smtClean="0"/>
              <a:t>двух</a:t>
            </a:r>
            <a:r>
              <a:rPr lang="en-US" sz="2400" dirty="0" smtClean="0"/>
              <a:t> </a:t>
            </a:r>
            <a:r>
              <a:rPr lang="ru-RU" sz="2400" dirty="0" smtClean="0"/>
              <a:t>конкурирующих механизмов распространения волн в лесу, что подобно ранее рассмотренной ситуации при распространении волн в грунте. Первый механизм связан с экспоненциальным ослаблением прямой волны, это ослабление минимально для горизонтальной поляризации и уменьшается с уменьшением час</a:t>
            </a:r>
            <a:r>
              <a:rPr lang="en-US" sz="2400" dirty="0" err="1" smtClean="0"/>
              <a:t>тоты</a:t>
            </a:r>
            <a:r>
              <a:rPr lang="en-US" sz="2400" dirty="0" smtClean="0"/>
              <a:t> </a:t>
            </a:r>
            <a:r>
              <a:rPr lang="ru-RU" sz="2400" dirty="0" smtClean="0"/>
              <a:t>волны. Второй механизм связан с рассеянием волн кронами деревьев вблизи корреспондирующих точек, этот тип ослабления проявляется на расстояниях больших 40--50 м и </a:t>
            </a:r>
            <a:r>
              <a:rPr lang="ru-RU" sz="2400" dirty="0" err="1" smtClean="0"/>
              <a:t>ча</a:t>
            </a:r>
            <a:r>
              <a:rPr lang="en-US" sz="2400" dirty="0" err="1" smtClean="0"/>
              <a:t>стотах</a:t>
            </a:r>
            <a:r>
              <a:rPr lang="en-US" sz="2400" dirty="0" smtClean="0"/>
              <a:t> </a:t>
            </a:r>
            <a:r>
              <a:rPr lang="ru-RU" sz="2400" dirty="0" smtClean="0"/>
              <a:t>выше 400 МГц. Ему свойственна слабая зависимость от поляризации и частоты, что объясняется почти вертикальным направлением распространения волны через толщу леса вблизи корреспондирующих точек.</a:t>
            </a:r>
            <a:endParaRPr lang="en-US" sz="2400" dirty="0" smtClean="0"/>
          </a:p>
        </p:txBody>
      </p:sp>
    </p:spTree>
    <p:extLst>
      <p:ext uri="{BB962C8B-B14F-4D97-AF65-F5344CB8AC3E}">
        <p14:creationId xmlns:p14="http://schemas.microsoft.com/office/powerpoint/2010/main" xmlns="" val="28151716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20688"/>
            <a:ext cx="8136904" cy="461665"/>
          </a:xfrm>
          <a:prstGeom prst="rect">
            <a:avLst/>
          </a:prstGeom>
        </p:spPr>
        <p:txBody>
          <a:bodyPr wrap="square">
            <a:spAutoFit/>
          </a:bodyPr>
          <a:lstStyle/>
          <a:p>
            <a:r>
              <a:rPr lang="ru-RU" sz="2400" dirty="0" smtClean="0"/>
              <a:t> </a:t>
            </a:r>
            <a:endParaRPr lang="ru-RU" sz="2400" dirty="0"/>
          </a:p>
        </p:txBody>
      </p:sp>
      <p:sp>
        <p:nvSpPr>
          <p:cNvPr id="4" name="Прямоугольник 3"/>
          <p:cNvSpPr/>
          <p:nvPr/>
        </p:nvSpPr>
        <p:spPr>
          <a:xfrm>
            <a:off x="0" y="0"/>
            <a:ext cx="8892480" cy="6063198"/>
          </a:xfrm>
          <a:prstGeom prst="rect">
            <a:avLst/>
          </a:prstGeom>
        </p:spPr>
        <p:txBody>
          <a:bodyPr wrap="square">
            <a:spAutoFit/>
          </a:bodyPr>
          <a:lstStyle/>
          <a:p>
            <a:pPr algn="ctr"/>
            <a:r>
              <a:rPr lang="ru-RU" sz="2800" b="1" dirty="0" smtClean="0"/>
              <a:t>14.5 Поглощение миллиметровых волн в атмосфере</a:t>
            </a:r>
            <a:endParaRPr lang="ru-RU" sz="2400" b="1" dirty="0" smtClean="0"/>
          </a:p>
          <a:p>
            <a:endParaRPr lang="ru-RU" sz="2400" dirty="0" smtClean="0"/>
          </a:p>
          <a:p>
            <a:r>
              <a:rPr lang="ru-RU" sz="2400" dirty="0" smtClean="0"/>
              <a:t>Наибольшее ослабление в атмосфере испытывают радиоволны миллиметрового диапазона, причем в основном в тропосфере. Происходит это потому, что в миллиметровом диапазоне расположены линии поглощения молекулами кислорода и паров воды, содержащихся в тропосфере . Поэтому коротковолновая граница окна прозрачности атмосферы обусловлена поглощением радиоволн указанными газами, и при этом можно записать</a:t>
            </a:r>
          </a:p>
          <a:p>
            <a:pPr algn="r"/>
            <a:r>
              <a:rPr lang="ru-RU" sz="2400" dirty="0" smtClean="0"/>
              <a:t>( 14.18)</a:t>
            </a:r>
          </a:p>
          <a:p>
            <a:r>
              <a:rPr lang="ru-RU" sz="2400" dirty="0" smtClean="0"/>
              <a:t>где </a:t>
            </a:r>
            <a:r>
              <a:rPr lang="en-US" sz="2400" dirty="0" smtClean="0">
                <a:latin typeface="Symbol" pitchFamily="18" charset="2"/>
              </a:rPr>
              <a:t>g</a:t>
            </a:r>
            <a:r>
              <a:rPr lang="ru-RU" sz="2400" dirty="0" smtClean="0"/>
              <a:t>1 и </a:t>
            </a:r>
            <a:r>
              <a:rPr lang="en-US" sz="2400" dirty="0" smtClean="0">
                <a:latin typeface="Symbol" pitchFamily="18" charset="2"/>
              </a:rPr>
              <a:t>g</a:t>
            </a:r>
            <a:r>
              <a:rPr lang="ru-RU" sz="2400" dirty="0" smtClean="0"/>
              <a:t>2 - соответственно коэффициенты поглощения паров воды и кислорода.</a:t>
            </a:r>
            <a:endParaRPr lang="en-US" sz="2400" dirty="0" smtClean="0"/>
          </a:p>
          <a:p>
            <a:r>
              <a:rPr lang="ru-RU" sz="2400" dirty="0" smtClean="0"/>
              <a:t>Строгое теоретическое определение этих величин в задачах радиоспектроскопии требует учета квантово-механических эффектов. </a:t>
            </a:r>
            <a:endParaRPr lang="en-US" sz="2400" dirty="0" smtClean="0"/>
          </a:p>
        </p:txBody>
      </p:sp>
      <p:pic>
        <p:nvPicPr>
          <p:cNvPr id="7170" name="Picture 2"/>
          <p:cNvPicPr>
            <a:picLocks noChangeAspect="1" noChangeArrowheads="1"/>
          </p:cNvPicPr>
          <p:nvPr/>
        </p:nvPicPr>
        <p:blipFill>
          <a:blip r:embed="rId2" cstate="print"/>
          <a:srcRect/>
          <a:stretch>
            <a:fillRect/>
          </a:stretch>
        </p:blipFill>
        <p:spPr bwMode="auto">
          <a:xfrm>
            <a:off x="2987824" y="3573016"/>
            <a:ext cx="1628775" cy="485775"/>
          </a:xfrm>
          <a:prstGeom prst="rect">
            <a:avLst/>
          </a:prstGeom>
          <a:noFill/>
          <a:ln w="9525">
            <a:noFill/>
            <a:miter lim="800000"/>
            <a:headEnd/>
            <a:tailEnd/>
          </a:ln>
        </p:spPr>
      </p:pic>
    </p:spTree>
    <p:extLst>
      <p:ext uri="{BB962C8B-B14F-4D97-AF65-F5344CB8AC3E}">
        <p14:creationId xmlns:p14="http://schemas.microsoft.com/office/powerpoint/2010/main" xmlns="" val="28151716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20688"/>
            <a:ext cx="8136904" cy="461665"/>
          </a:xfrm>
          <a:prstGeom prst="rect">
            <a:avLst/>
          </a:prstGeom>
        </p:spPr>
        <p:txBody>
          <a:bodyPr wrap="square">
            <a:spAutoFit/>
          </a:bodyPr>
          <a:lstStyle/>
          <a:p>
            <a:r>
              <a:rPr lang="ru-RU" sz="2400" dirty="0" smtClean="0"/>
              <a:t> </a:t>
            </a:r>
            <a:endParaRPr lang="ru-RU" sz="2400" dirty="0"/>
          </a:p>
        </p:txBody>
      </p:sp>
      <p:sp>
        <p:nvSpPr>
          <p:cNvPr id="4" name="Прямоугольник 3"/>
          <p:cNvSpPr/>
          <p:nvPr/>
        </p:nvSpPr>
        <p:spPr>
          <a:xfrm>
            <a:off x="0" y="0"/>
            <a:ext cx="8892480" cy="6801862"/>
          </a:xfrm>
          <a:prstGeom prst="rect">
            <a:avLst/>
          </a:prstGeom>
        </p:spPr>
        <p:txBody>
          <a:bodyPr wrap="square">
            <a:spAutoFit/>
          </a:bodyPr>
          <a:lstStyle/>
          <a:p>
            <a:pPr algn="ctr"/>
            <a:r>
              <a:rPr lang="ru-RU" sz="2800" b="1" dirty="0" smtClean="0"/>
              <a:t>14.5 Поглощение миллиметровых волн в атмосфере</a:t>
            </a:r>
            <a:endParaRPr lang="ru-RU" sz="2400" b="1" dirty="0" smtClean="0"/>
          </a:p>
          <a:p>
            <a:endParaRPr lang="en-US" sz="2400" dirty="0" smtClean="0"/>
          </a:p>
          <a:p>
            <a:r>
              <a:rPr lang="ru-RU" sz="2400" dirty="0" smtClean="0"/>
              <a:t>Молекула паров воды имеет постоянный электрический момент, взаимодействие которого с электромагнитным полем обусловливает поглощение радиоволн. При сопоставлении теории с экспериментами выявилось, что нужно учитывать вклад поглощения, обусловленного крыльями далеких спектральных линий. В настоящее время осуществлены многочисленные измерения коэффициента поглощения миллиметровых радиоволн парами воды. Эксперименты показали, что поглощение пропорционально абсолютной влажности </a:t>
            </a:r>
            <a:r>
              <a:rPr lang="ru-RU" sz="2400" dirty="0" err="1" smtClean="0"/>
              <a:t>Wa</a:t>
            </a:r>
            <a:r>
              <a:rPr lang="ru-RU" sz="2400" dirty="0" smtClean="0"/>
              <a:t> и квадрату давления Р</a:t>
            </a:r>
            <a:r>
              <a:rPr lang="en-US" sz="2400" dirty="0" smtClean="0"/>
              <a:t>a</a:t>
            </a:r>
            <a:r>
              <a:rPr lang="ru-RU" sz="2400" dirty="0" smtClean="0"/>
              <a:t>, что соответствует теории.</a:t>
            </a:r>
            <a:endParaRPr lang="en-US" sz="2400" dirty="0" smtClean="0"/>
          </a:p>
          <a:p>
            <a:r>
              <a:rPr lang="ru-RU" sz="2400" dirty="0" smtClean="0"/>
              <a:t>Температурная зависимость </a:t>
            </a:r>
            <a:r>
              <a:rPr lang="en-US" sz="2400" dirty="0" smtClean="0">
                <a:latin typeface="Symbol" pitchFamily="18" charset="2"/>
              </a:rPr>
              <a:t>g</a:t>
            </a:r>
            <a:r>
              <a:rPr lang="ru-RU" sz="2400" baseline="-25000" dirty="0" smtClean="0"/>
              <a:t>1</a:t>
            </a:r>
            <a:r>
              <a:rPr lang="ru-RU" sz="2400" dirty="0" smtClean="0"/>
              <a:t> более сложная, однако приближенно ее можно считать близкой к Т</a:t>
            </a:r>
            <a:r>
              <a:rPr lang="en-US" sz="2400" baseline="-25000" dirty="0" smtClean="0"/>
              <a:t>a</a:t>
            </a:r>
            <a:r>
              <a:rPr lang="ru-RU" sz="2400" baseline="30000" dirty="0" smtClean="0"/>
              <a:t>-1</a:t>
            </a:r>
            <a:r>
              <a:rPr lang="ru-RU" sz="2400" dirty="0" smtClean="0"/>
              <a:t> </a:t>
            </a:r>
            <a:r>
              <a:rPr lang="en-US" sz="2400" dirty="0" smtClean="0"/>
              <a:t>. </a:t>
            </a:r>
            <a:r>
              <a:rPr lang="ru-RU" sz="2400" dirty="0" smtClean="0"/>
              <a:t>Поэтому коэффициент поглощения паров воды может быть представлен приближенным соотношением вида</a:t>
            </a:r>
          </a:p>
          <a:p>
            <a:pPr algn="r"/>
            <a:r>
              <a:rPr lang="ru-RU" sz="2400" dirty="0" smtClean="0"/>
              <a:t>( </a:t>
            </a:r>
            <a:r>
              <a:rPr lang="en-US" sz="2400" dirty="0" smtClean="0"/>
              <a:t>14</a:t>
            </a:r>
            <a:r>
              <a:rPr lang="ru-RU" sz="2400" dirty="0" smtClean="0"/>
              <a:t>.</a:t>
            </a:r>
            <a:r>
              <a:rPr lang="en-US" sz="2400" dirty="0" smtClean="0"/>
              <a:t>19</a:t>
            </a:r>
            <a:r>
              <a:rPr lang="ru-RU" sz="2400" dirty="0" smtClean="0"/>
              <a:t>)</a:t>
            </a:r>
          </a:p>
          <a:p>
            <a:r>
              <a:rPr lang="ru-RU" sz="2400" dirty="0" smtClean="0"/>
              <a:t>здесь и далее температура выражается в градусах Кельвина. </a:t>
            </a:r>
            <a:endParaRPr lang="en-US" sz="2400" dirty="0" smtClean="0"/>
          </a:p>
        </p:txBody>
      </p:sp>
      <p:pic>
        <p:nvPicPr>
          <p:cNvPr id="7171" name="Picture 3"/>
          <p:cNvPicPr>
            <a:picLocks noChangeAspect="1" noChangeArrowheads="1"/>
          </p:cNvPicPr>
          <p:nvPr/>
        </p:nvPicPr>
        <p:blipFill>
          <a:blip r:embed="rId2" cstate="print"/>
          <a:srcRect/>
          <a:stretch>
            <a:fillRect/>
          </a:stretch>
        </p:blipFill>
        <p:spPr bwMode="auto">
          <a:xfrm>
            <a:off x="4932040" y="5805264"/>
            <a:ext cx="2752725" cy="523875"/>
          </a:xfrm>
          <a:prstGeom prst="rect">
            <a:avLst/>
          </a:prstGeom>
          <a:noFill/>
          <a:ln w="9525">
            <a:noFill/>
            <a:miter lim="800000"/>
            <a:headEnd/>
            <a:tailEnd/>
          </a:ln>
        </p:spPr>
      </p:pic>
    </p:spTree>
    <p:extLst>
      <p:ext uri="{BB962C8B-B14F-4D97-AF65-F5344CB8AC3E}">
        <p14:creationId xmlns:p14="http://schemas.microsoft.com/office/powerpoint/2010/main" xmlns="" val="28151716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20688"/>
            <a:ext cx="8136904" cy="461665"/>
          </a:xfrm>
          <a:prstGeom prst="rect">
            <a:avLst/>
          </a:prstGeom>
        </p:spPr>
        <p:txBody>
          <a:bodyPr wrap="square">
            <a:spAutoFit/>
          </a:bodyPr>
          <a:lstStyle/>
          <a:p>
            <a:r>
              <a:rPr lang="ru-RU" sz="2400" dirty="0" smtClean="0"/>
              <a:t> </a:t>
            </a:r>
            <a:endParaRPr lang="ru-RU" sz="2400" dirty="0"/>
          </a:p>
        </p:txBody>
      </p:sp>
      <p:sp>
        <p:nvSpPr>
          <p:cNvPr id="4" name="Прямоугольник 3"/>
          <p:cNvSpPr/>
          <p:nvPr/>
        </p:nvSpPr>
        <p:spPr>
          <a:xfrm>
            <a:off x="0" y="0"/>
            <a:ext cx="8892480" cy="4955203"/>
          </a:xfrm>
          <a:prstGeom prst="rect">
            <a:avLst/>
          </a:prstGeom>
        </p:spPr>
        <p:txBody>
          <a:bodyPr wrap="square">
            <a:spAutoFit/>
          </a:bodyPr>
          <a:lstStyle/>
          <a:p>
            <a:pPr algn="ctr"/>
            <a:r>
              <a:rPr lang="ru-RU" sz="2800" b="1" dirty="0" smtClean="0"/>
              <a:t>14.5 Поглощение миллиметровых волн в атмосфере</a:t>
            </a:r>
            <a:endParaRPr lang="ru-RU" sz="2400" b="1" dirty="0" smtClean="0"/>
          </a:p>
          <a:p>
            <a:endParaRPr lang="en-US" sz="2400" dirty="0" smtClean="0"/>
          </a:p>
          <a:p>
            <a:r>
              <a:rPr lang="ru-RU" sz="2400" dirty="0" smtClean="0"/>
              <a:t>Представление (14.19)  удобно потому, что метеорологические параметры влажность W</a:t>
            </a:r>
            <a:r>
              <a:rPr lang="en-US" sz="2400" dirty="0" smtClean="0"/>
              <a:t>a</a:t>
            </a:r>
            <a:r>
              <a:rPr lang="ru-RU" sz="2400" dirty="0" smtClean="0"/>
              <a:t>, давление Ра и температура Т</a:t>
            </a:r>
            <a:r>
              <a:rPr lang="en-US" sz="2400" dirty="0" smtClean="0"/>
              <a:t>a</a:t>
            </a:r>
            <a:r>
              <a:rPr lang="ru-RU" sz="2400" dirty="0" smtClean="0"/>
              <a:t>, зависящие от высоты над поверхностью земли, выделены отдельными множителями, а эффекты, обусловленные формой линии поглощения и требующие квантово-механического анализа, отражены функцией F(</a:t>
            </a:r>
            <a:r>
              <a:rPr lang="en-US" sz="2400" dirty="0" smtClean="0">
                <a:latin typeface="Symbol" pitchFamily="18" charset="2"/>
              </a:rPr>
              <a:t>l</a:t>
            </a:r>
            <a:r>
              <a:rPr lang="ru-RU" sz="2400" dirty="0" smtClean="0"/>
              <a:t>) . Функция F(</a:t>
            </a:r>
            <a:r>
              <a:rPr lang="en-US" sz="2400" dirty="0" smtClean="0">
                <a:latin typeface="Symbol" pitchFamily="18" charset="2"/>
              </a:rPr>
              <a:t>l</a:t>
            </a:r>
            <a:r>
              <a:rPr lang="ru-RU" sz="2400" dirty="0" smtClean="0"/>
              <a:t>) в интересующем нас диапазоне имеет два максимума, соответствующих спектральным линиям на частотах 22,2 и 1 83,3 ГГц. Показано, что вблизи земной поверхности в диапазоне температур Т=1 5-20° применима формула</a:t>
            </a:r>
          </a:p>
          <a:p>
            <a:endParaRPr lang="en-US" sz="2400" dirty="0" smtClean="0"/>
          </a:p>
        </p:txBody>
      </p:sp>
      <p:pic>
        <p:nvPicPr>
          <p:cNvPr id="8194" name="Picture 2"/>
          <p:cNvPicPr>
            <a:picLocks noChangeAspect="1" noChangeArrowheads="1"/>
          </p:cNvPicPr>
          <p:nvPr/>
        </p:nvPicPr>
        <p:blipFill>
          <a:blip r:embed="rId2" cstate="print"/>
          <a:srcRect/>
          <a:stretch>
            <a:fillRect/>
          </a:stretch>
        </p:blipFill>
        <p:spPr bwMode="auto">
          <a:xfrm>
            <a:off x="1475656" y="4509120"/>
            <a:ext cx="5832648" cy="989912"/>
          </a:xfrm>
          <a:prstGeom prst="rect">
            <a:avLst/>
          </a:prstGeom>
          <a:noFill/>
          <a:ln w="9525">
            <a:noFill/>
            <a:miter lim="800000"/>
            <a:headEnd/>
            <a:tailEnd/>
          </a:ln>
        </p:spPr>
      </p:pic>
    </p:spTree>
    <p:extLst>
      <p:ext uri="{BB962C8B-B14F-4D97-AF65-F5344CB8AC3E}">
        <p14:creationId xmlns:p14="http://schemas.microsoft.com/office/powerpoint/2010/main" xmlns="" val="28151716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20688"/>
            <a:ext cx="8136904" cy="461665"/>
          </a:xfrm>
          <a:prstGeom prst="rect">
            <a:avLst/>
          </a:prstGeom>
        </p:spPr>
        <p:txBody>
          <a:bodyPr wrap="square">
            <a:spAutoFit/>
          </a:bodyPr>
          <a:lstStyle/>
          <a:p>
            <a:r>
              <a:rPr lang="ru-RU" sz="2400" dirty="0" smtClean="0"/>
              <a:t> </a:t>
            </a:r>
            <a:endParaRPr lang="ru-RU" sz="2400" dirty="0"/>
          </a:p>
        </p:txBody>
      </p:sp>
      <p:sp>
        <p:nvSpPr>
          <p:cNvPr id="4" name="Прямоугольник 3"/>
          <p:cNvSpPr/>
          <p:nvPr/>
        </p:nvSpPr>
        <p:spPr>
          <a:xfrm>
            <a:off x="0" y="0"/>
            <a:ext cx="8892480" cy="4955203"/>
          </a:xfrm>
          <a:prstGeom prst="rect">
            <a:avLst/>
          </a:prstGeom>
        </p:spPr>
        <p:txBody>
          <a:bodyPr wrap="square">
            <a:spAutoFit/>
          </a:bodyPr>
          <a:lstStyle/>
          <a:p>
            <a:pPr algn="ctr"/>
            <a:r>
              <a:rPr lang="ru-RU" sz="2800" b="1" dirty="0" smtClean="0"/>
              <a:t>14.5 Поглощение миллиметровых волн в атмосфере</a:t>
            </a:r>
            <a:endParaRPr lang="ru-RU" sz="2400" b="1" dirty="0" smtClean="0"/>
          </a:p>
          <a:p>
            <a:endParaRPr lang="en-US" sz="2400" dirty="0" smtClean="0"/>
          </a:p>
          <a:p>
            <a:r>
              <a:rPr lang="ru-RU" sz="2400" dirty="0" smtClean="0"/>
              <a:t>Представление (14.19)  удобно потому, что метеорологические параметры влажность W</a:t>
            </a:r>
            <a:r>
              <a:rPr lang="en-US" sz="2400" dirty="0" smtClean="0"/>
              <a:t>a</a:t>
            </a:r>
            <a:r>
              <a:rPr lang="ru-RU" sz="2400" dirty="0" smtClean="0"/>
              <a:t>, давление Ра и температура Т</a:t>
            </a:r>
            <a:r>
              <a:rPr lang="en-US" sz="2400" dirty="0" smtClean="0"/>
              <a:t>a</a:t>
            </a:r>
            <a:r>
              <a:rPr lang="ru-RU" sz="2400" dirty="0" smtClean="0"/>
              <a:t>, зависящие от высоты над поверхностью земли, выделены отдельными множителями, а эффекты, обусловленные формой линии поглощения и требующие квантово-механического анализа, отражены функцией F(</a:t>
            </a:r>
            <a:r>
              <a:rPr lang="en-US" sz="2400" dirty="0" smtClean="0">
                <a:latin typeface="Symbol" pitchFamily="18" charset="2"/>
              </a:rPr>
              <a:t>l</a:t>
            </a:r>
            <a:r>
              <a:rPr lang="ru-RU" sz="2400" dirty="0" smtClean="0"/>
              <a:t>) . Функция F(</a:t>
            </a:r>
            <a:r>
              <a:rPr lang="en-US" sz="2400" dirty="0" smtClean="0">
                <a:latin typeface="Symbol" pitchFamily="18" charset="2"/>
              </a:rPr>
              <a:t>l</a:t>
            </a:r>
            <a:r>
              <a:rPr lang="ru-RU" sz="2400" dirty="0" smtClean="0"/>
              <a:t>) в интересующем нас диапазоне имеет два максимума, соответствующих спектральным линиям на частотах 22,2 и 1 83,3 ГГц. Показано, что вблизи земной поверхности в диапазоне температур Т=1 5-20° применима формула</a:t>
            </a:r>
          </a:p>
          <a:p>
            <a:endParaRPr lang="en-US" sz="2400" dirty="0" smtClean="0"/>
          </a:p>
        </p:txBody>
      </p:sp>
      <p:pic>
        <p:nvPicPr>
          <p:cNvPr id="8194" name="Picture 2"/>
          <p:cNvPicPr>
            <a:picLocks noChangeAspect="1" noChangeArrowheads="1"/>
          </p:cNvPicPr>
          <p:nvPr/>
        </p:nvPicPr>
        <p:blipFill>
          <a:blip r:embed="rId2" cstate="print"/>
          <a:srcRect/>
          <a:stretch>
            <a:fillRect/>
          </a:stretch>
        </p:blipFill>
        <p:spPr bwMode="auto">
          <a:xfrm>
            <a:off x="1475656" y="4509120"/>
            <a:ext cx="5832648" cy="989912"/>
          </a:xfrm>
          <a:prstGeom prst="rect">
            <a:avLst/>
          </a:prstGeom>
          <a:noFill/>
          <a:ln w="9525">
            <a:noFill/>
            <a:miter lim="800000"/>
            <a:headEnd/>
            <a:tailEnd/>
          </a:ln>
        </p:spPr>
      </p:pic>
    </p:spTree>
    <p:extLst>
      <p:ext uri="{BB962C8B-B14F-4D97-AF65-F5344CB8AC3E}">
        <p14:creationId xmlns:p14="http://schemas.microsoft.com/office/powerpoint/2010/main" xmlns="" val="28151716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20688"/>
            <a:ext cx="8136904" cy="461665"/>
          </a:xfrm>
          <a:prstGeom prst="rect">
            <a:avLst/>
          </a:prstGeom>
        </p:spPr>
        <p:txBody>
          <a:bodyPr wrap="square">
            <a:spAutoFit/>
          </a:bodyPr>
          <a:lstStyle/>
          <a:p>
            <a:r>
              <a:rPr lang="ru-RU" sz="2400" dirty="0" smtClean="0"/>
              <a:t> </a:t>
            </a:r>
            <a:endParaRPr lang="ru-RU" sz="2400" dirty="0"/>
          </a:p>
        </p:txBody>
      </p:sp>
      <p:sp>
        <p:nvSpPr>
          <p:cNvPr id="4" name="Прямоугольник 3"/>
          <p:cNvSpPr/>
          <p:nvPr/>
        </p:nvSpPr>
        <p:spPr>
          <a:xfrm>
            <a:off x="0" y="0"/>
            <a:ext cx="8892480" cy="1631216"/>
          </a:xfrm>
          <a:prstGeom prst="rect">
            <a:avLst/>
          </a:prstGeom>
        </p:spPr>
        <p:txBody>
          <a:bodyPr wrap="square">
            <a:spAutoFit/>
          </a:bodyPr>
          <a:lstStyle/>
          <a:p>
            <a:pPr algn="ctr"/>
            <a:r>
              <a:rPr lang="ru-RU" sz="2800" b="1" dirty="0" smtClean="0"/>
              <a:t>14.5 Поглощение миллиметровых волн в атмосфере</a:t>
            </a:r>
            <a:endParaRPr lang="ru-RU" sz="2400" b="1" dirty="0" smtClean="0"/>
          </a:p>
          <a:p>
            <a:endParaRPr lang="en-US" sz="2400" dirty="0" smtClean="0"/>
          </a:p>
          <a:p>
            <a:r>
              <a:rPr lang="ru-RU" sz="2400" dirty="0" smtClean="0"/>
              <a:t>Входящие сюда параметры приведены в таблице, а величина </a:t>
            </a:r>
            <a:r>
              <a:rPr lang="ru-RU" sz="2400" dirty="0" err="1" smtClean="0"/>
              <a:t>Wa</a:t>
            </a:r>
            <a:r>
              <a:rPr lang="ru-RU" sz="2400" dirty="0" smtClean="0"/>
              <a:t> соответствует влажности, измеряемой в г· м</a:t>
            </a:r>
            <a:r>
              <a:rPr lang="ru-RU" sz="2400" baseline="30000" dirty="0" smtClean="0"/>
              <a:t>-3</a:t>
            </a:r>
            <a:r>
              <a:rPr lang="ru-RU" sz="2400" dirty="0" smtClean="0"/>
              <a:t> . </a:t>
            </a:r>
            <a:endParaRPr lang="en-US" sz="2400" dirty="0" smtClean="0"/>
          </a:p>
        </p:txBody>
      </p:sp>
      <p:pic>
        <p:nvPicPr>
          <p:cNvPr id="9218" name="Picture 2"/>
          <p:cNvPicPr>
            <a:picLocks noChangeAspect="1" noChangeArrowheads="1"/>
          </p:cNvPicPr>
          <p:nvPr/>
        </p:nvPicPr>
        <p:blipFill>
          <a:blip r:embed="rId2" cstate="print"/>
          <a:srcRect/>
          <a:stretch>
            <a:fillRect/>
          </a:stretch>
        </p:blipFill>
        <p:spPr bwMode="auto">
          <a:xfrm>
            <a:off x="971600" y="1772816"/>
            <a:ext cx="7020272" cy="3283075"/>
          </a:xfrm>
          <a:prstGeom prst="rect">
            <a:avLst/>
          </a:prstGeom>
          <a:noFill/>
          <a:ln w="9525">
            <a:noFill/>
            <a:miter lim="800000"/>
            <a:headEnd/>
            <a:tailEnd/>
          </a:ln>
        </p:spPr>
      </p:pic>
    </p:spTree>
    <p:extLst>
      <p:ext uri="{BB962C8B-B14F-4D97-AF65-F5344CB8AC3E}">
        <p14:creationId xmlns:p14="http://schemas.microsoft.com/office/powerpoint/2010/main" xmlns="" val="28151716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20688"/>
            <a:ext cx="8136904" cy="461665"/>
          </a:xfrm>
          <a:prstGeom prst="rect">
            <a:avLst/>
          </a:prstGeom>
        </p:spPr>
        <p:txBody>
          <a:bodyPr wrap="square">
            <a:spAutoFit/>
          </a:bodyPr>
          <a:lstStyle/>
          <a:p>
            <a:r>
              <a:rPr lang="ru-RU" sz="2400" dirty="0" smtClean="0"/>
              <a:t> </a:t>
            </a:r>
            <a:endParaRPr lang="ru-RU" sz="2400" dirty="0"/>
          </a:p>
        </p:txBody>
      </p:sp>
      <p:sp>
        <p:nvSpPr>
          <p:cNvPr id="4" name="Прямоугольник 3"/>
          <p:cNvSpPr/>
          <p:nvPr/>
        </p:nvSpPr>
        <p:spPr>
          <a:xfrm>
            <a:off x="0" y="0"/>
            <a:ext cx="8676456" cy="2369880"/>
          </a:xfrm>
          <a:prstGeom prst="rect">
            <a:avLst/>
          </a:prstGeom>
        </p:spPr>
        <p:txBody>
          <a:bodyPr wrap="square">
            <a:spAutoFit/>
          </a:bodyPr>
          <a:lstStyle/>
          <a:p>
            <a:pPr algn="ctr"/>
            <a:r>
              <a:rPr lang="ru-RU" sz="2800" b="1" dirty="0" smtClean="0"/>
              <a:t>14.5 Поглощение миллиметровых волн в атмосфере</a:t>
            </a:r>
            <a:endParaRPr lang="ru-RU" sz="2400" b="1" dirty="0" smtClean="0"/>
          </a:p>
          <a:p>
            <a:endParaRPr lang="en-US" sz="2400" dirty="0" smtClean="0"/>
          </a:p>
          <a:p>
            <a:r>
              <a:rPr lang="ru-RU" sz="2400" dirty="0" smtClean="0"/>
              <a:t>На рис. 14.14 приведены результаты расчета (сплошная кривая) и измерений (точки) коэффициента поглощения радиоволн парами воды при нормальных условиях (Ра = 1 </a:t>
            </a:r>
            <a:r>
              <a:rPr lang="ru-RU" sz="2400" dirty="0" err="1" smtClean="0"/>
              <a:t>атм</a:t>
            </a:r>
            <a:r>
              <a:rPr lang="ru-RU" sz="2400" dirty="0" smtClean="0"/>
              <a:t>, </a:t>
            </a:r>
            <a:r>
              <a:rPr lang="en-US" sz="2400" dirty="0" err="1" smtClean="0"/>
              <a:t>Та</a:t>
            </a:r>
            <a:r>
              <a:rPr lang="ru-RU" sz="2400" dirty="0" smtClean="0"/>
              <a:t> = 293</a:t>
            </a:r>
            <a:r>
              <a:rPr lang="en-US" sz="2400" dirty="0" smtClean="0"/>
              <a:t>°</a:t>
            </a:r>
            <a:r>
              <a:rPr lang="ru-RU" sz="2400" dirty="0" smtClean="0"/>
              <a:t>, </a:t>
            </a:r>
            <a:r>
              <a:rPr lang="ru-RU" sz="2400" dirty="0" err="1" smtClean="0"/>
              <a:t>Wa</a:t>
            </a:r>
            <a:r>
              <a:rPr lang="ru-RU" sz="2400" dirty="0" smtClean="0"/>
              <a:t> = 7,5 Г·м</a:t>
            </a:r>
            <a:r>
              <a:rPr lang="ru-RU" sz="2400" baseline="30000" dirty="0" smtClean="0"/>
              <a:t>- 3</a:t>
            </a:r>
            <a:r>
              <a:rPr lang="ru-RU" sz="2400" dirty="0" smtClean="0"/>
              <a:t>) .</a:t>
            </a:r>
          </a:p>
        </p:txBody>
      </p:sp>
      <p:pic>
        <p:nvPicPr>
          <p:cNvPr id="10242" name="Picture 2"/>
          <p:cNvPicPr>
            <a:picLocks noChangeAspect="1" noChangeArrowheads="1"/>
          </p:cNvPicPr>
          <p:nvPr/>
        </p:nvPicPr>
        <p:blipFill>
          <a:blip r:embed="rId2" cstate="print"/>
          <a:srcRect/>
          <a:stretch>
            <a:fillRect/>
          </a:stretch>
        </p:blipFill>
        <p:spPr bwMode="auto">
          <a:xfrm>
            <a:off x="827584" y="2557013"/>
            <a:ext cx="7154019" cy="4135610"/>
          </a:xfrm>
          <a:prstGeom prst="rect">
            <a:avLst/>
          </a:prstGeom>
          <a:noFill/>
          <a:ln w="9525">
            <a:noFill/>
            <a:miter lim="800000"/>
            <a:headEnd/>
            <a:tailEnd/>
          </a:ln>
        </p:spPr>
      </p:pic>
    </p:spTree>
    <p:extLst>
      <p:ext uri="{BB962C8B-B14F-4D97-AF65-F5344CB8AC3E}">
        <p14:creationId xmlns:p14="http://schemas.microsoft.com/office/powerpoint/2010/main" xmlns="" val="28151716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20688"/>
            <a:ext cx="8136904" cy="461665"/>
          </a:xfrm>
          <a:prstGeom prst="rect">
            <a:avLst/>
          </a:prstGeom>
        </p:spPr>
        <p:txBody>
          <a:bodyPr wrap="square">
            <a:spAutoFit/>
          </a:bodyPr>
          <a:lstStyle/>
          <a:p>
            <a:r>
              <a:rPr lang="ru-RU" sz="2400" dirty="0" smtClean="0"/>
              <a:t> </a:t>
            </a:r>
            <a:endParaRPr lang="ru-RU" sz="2400" dirty="0"/>
          </a:p>
        </p:txBody>
      </p:sp>
      <p:sp>
        <p:nvSpPr>
          <p:cNvPr id="4" name="Прямоугольник 3"/>
          <p:cNvSpPr/>
          <p:nvPr/>
        </p:nvSpPr>
        <p:spPr>
          <a:xfrm>
            <a:off x="0" y="0"/>
            <a:ext cx="8892480" cy="4585871"/>
          </a:xfrm>
          <a:prstGeom prst="rect">
            <a:avLst/>
          </a:prstGeom>
        </p:spPr>
        <p:txBody>
          <a:bodyPr wrap="square">
            <a:spAutoFit/>
          </a:bodyPr>
          <a:lstStyle/>
          <a:p>
            <a:pPr algn="ctr"/>
            <a:r>
              <a:rPr lang="ru-RU" sz="2800" b="1" dirty="0" smtClean="0"/>
              <a:t>14.5 Поглощение миллиметровых волн в атмосфере</a:t>
            </a:r>
            <a:endParaRPr lang="ru-RU" sz="2400" b="1" dirty="0" smtClean="0"/>
          </a:p>
          <a:p>
            <a:endParaRPr lang="en-US" sz="2400" dirty="0" smtClean="0"/>
          </a:p>
          <a:p>
            <a:r>
              <a:rPr lang="ru-RU" sz="2400" dirty="0" smtClean="0"/>
              <a:t>Молекула кислорода имеет дипольный магнитный момент, что обусловливает появление одиночной линии поглощения на частоте 119 ГГц и </a:t>
            </a:r>
            <a:r>
              <a:rPr lang="en-US" sz="2400" dirty="0" err="1" smtClean="0"/>
              <a:t>комплекса</a:t>
            </a:r>
            <a:r>
              <a:rPr lang="en-US" sz="2400" dirty="0" smtClean="0"/>
              <a:t> </a:t>
            </a:r>
            <a:r>
              <a:rPr lang="en-US" sz="2400" dirty="0" err="1" smtClean="0"/>
              <a:t>линий</a:t>
            </a:r>
            <a:r>
              <a:rPr lang="en-US" sz="2400" dirty="0" smtClean="0"/>
              <a:t> </a:t>
            </a:r>
            <a:r>
              <a:rPr lang="en-US" sz="2400" dirty="0" err="1" smtClean="0"/>
              <a:t>вблизи</a:t>
            </a:r>
            <a:r>
              <a:rPr lang="en-US" sz="2400" dirty="0" smtClean="0"/>
              <a:t> </a:t>
            </a:r>
            <a:r>
              <a:rPr lang="en-US" sz="2400" dirty="0" err="1" smtClean="0"/>
              <a:t>частоты</a:t>
            </a:r>
            <a:r>
              <a:rPr lang="ru-RU" sz="2400" dirty="0" smtClean="0"/>
              <a:t> 60 </a:t>
            </a:r>
            <a:r>
              <a:rPr lang="en-US" sz="2400" dirty="0" err="1" smtClean="0"/>
              <a:t>ГГц</a:t>
            </a:r>
            <a:r>
              <a:rPr lang="ru-RU" sz="2400" dirty="0" smtClean="0"/>
              <a:t>. </a:t>
            </a:r>
            <a:r>
              <a:rPr lang="en-US" sz="2400" dirty="0" err="1" smtClean="0"/>
              <a:t>При</a:t>
            </a:r>
            <a:r>
              <a:rPr lang="en-US" sz="2400" dirty="0" smtClean="0"/>
              <a:t> </a:t>
            </a:r>
            <a:r>
              <a:rPr lang="en-US" sz="2400" dirty="0" err="1" smtClean="0"/>
              <a:t>давлении</a:t>
            </a:r>
            <a:r>
              <a:rPr lang="ru-RU" sz="2400" dirty="0" smtClean="0"/>
              <a:t> - 1 </a:t>
            </a:r>
            <a:r>
              <a:rPr lang="en-US" sz="2400" dirty="0" err="1" smtClean="0"/>
              <a:t>атм</a:t>
            </a:r>
            <a:r>
              <a:rPr lang="en-US" sz="2400" dirty="0" smtClean="0"/>
              <a:t> </a:t>
            </a:r>
            <a:r>
              <a:rPr lang="en-US" sz="2400" dirty="0" err="1" smtClean="0"/>
              <a:t>линии</a:t>
            </a:r>
            <a:r>
              <a:rPr lang="en-US" sz="2400" dirty="0" smtClean="0"/>
              <a:t> </a:t>
            </a:r>
            <a:r>
              <a:rPr lang="en-US" sz="2400" dirty="0" err="1" smtClean="0"/>
              <a:t>вблизи</a:t>
            </a:r>
            <a:r>
              <a:rPr lang="en-US" sz="2400" dirty="0" smtClean="0"/>
              <a:t> </a:t>
            </a:r>
            <a:r>
              <a:rPr lang="en-US" sz="2400" dirty="0" err="1" smtClean="0"/>
              <a:t>частоты</a:t>
            </a:r>
            <a:r>
              <a:rPr lang="ru-RU" sz="2400" dirty="0" smtClean="0"/>
              <a:t> 60 </a:t>
            </a:r>
            <a:r>
              <a:rPr lang="en-US" sz="2400" dirty="0" err="1" smtClean="0"/>
              <a:t>ГГц</a:t>
            </a:r>
            <a:r>
              <a:rPr lang="en-US" sz="2400" dirty="0" smtClean="0"/>
              <a:t> </a:t>
            </a:r>
            <a:r>
              <a:rPr lang="en-US" sz="2400" dirty="0" err="1" smtClean="0"/>
              <a:t>не</a:t>
            </a:r>
            <a:r>
              <a:rPr lang="en-US" sz="2400" dirty="0" smtClean="0"/>
              <a:t> </a:t>
            </a:r>
            <a:r>
              <a:rPr lang="en-US" sz="2400" dirty="0" err="1" smtClean="0"/>
              <a:t>разрешаются</a:t>
            </a:r>
            <a:r>
              <a:rPr lang="en-US" sz="2400" dirty="0" smtClean="0"/>
              <a:t> и </a:t>
            </a:r>
            <a:r>
              <a:rPr lang="en-US" sz="2400" dirty="0" err="1" smtClean="0"/>
              <a:t>воспринимаются</a:t>
            </a:r>
            <a:r>
              <a:rPr lang="en-US" sz="2400" dirty="0" smtClean="0"/>
              <a:t> </a:t>
            </a:r>
            <a:r>
              <a:rPr lang="en-US" sz="2400" dirty="0" err="1" smtClean="0"/>
              <a:t>как</a:t>
            </a:r>
            <a:r>
              <a:rPr lang="en-US" sz="2400" dirty="0" smtClean="0"/>
              <a:t> </a:t>
            </a:r>
            <a:r>
              <a:rPr lang="en-US" sz="2400" dirty="0" err="1" smtClean="0"/>
              <a:t>одна</a:t>
            </a:r>
            <a:r>
              <a:rPr lang="en-US" sz="2400" dirty="0" smtClean="0"/>
              <a:t> </a:t>
            </a:r>
            <a:r>
              <a:rPr lang="en-US" sz="2400" dirty="0" err="1" smtClean="0"/>
              <a:t>размытая</a:t>
            </a:r>
            <a:r>
              <a:rPr lang="en-US" sz="2400" dirty="0" smtClean="0"/>
              <a:t> </a:t>
            </a:r>
            <a:r>
              <a:rPr lang="en-US" sz="2400" dirty="0" err="1" smtClean="0"/>
              <a:t>линия</a:t>
            </a:r>
            <a:r>
              <a:rPr lang="ru-RU" sz="2400" dirty="0" smtClean="0"/>
              <a:t>; </a:t>
            </a:r>
            <a:r>
              <a:rPr lang="en-US" sz="2400" dirty="0" err="1" smtClean="0"/>
              <a:t>разрешение</a:t>
            </a:r>
            <a:r>
              <a:rPr lang="en-US" sz="2400" dirty="0" smtClean="0"/>
              <a:t> </a:t>
            </a:r>
            <a:r>
              <a:rPr lang="en-US" sz="2400" dirty="0" err="1" smtClean="0"/>
              <a:t>этих</a:t>
            </a:r>
            <a:r>
              <a:rPr lang="en-US" sz="2400" dirty="0" smtClean="0"/>
              <a:t> </a:t>
            </a:r>
            <a:r>
              <a:rPr lang="en-US" sz="2400" dirty="0" err="1" smtClean="0"/>
              <a:t>линий</a:t>
            </a:r>
            <a:r>
              <a:rPr lang="en-US" sz="2400" dirty="0" smtClean="0"/>
              <a:t> </a:t>
            </a:r>
            <a:r>
              <a:rPr lang="en-US" sz="2400" dirty="0" err="1" smtClean="0"/>
              <a:t>наступает</a:t>
            </a:r>
            <a:r>
              <a:rPr lang="en-US" sz="2400" dirty="0" smtClean="0"/>
              <a:t> </a:t>
            </a:r>
            <a:r>
              <a:rPr lang="en-US" sz="2400" dirty="0" err="1" smtClean="0"/>
              <a:t>на</a:t>
            </a:r>
            <a:r>
              <a:rPr lang="en-US" sz="2400" dirty="0" smtClean="0"/>
              <a:t> </a:t>
            </a:r>
            <a:r>
              <a:rPr lang="en-US" sz="2400" dirty="0" err="1" smtClean="0"/>
              <a:t>высотах</a:t>
            </a:r>
            <a:r>
              <a:rPr lang="ru-RU" sz="2400" dirty="0" smtClean="0"/>
              <a:t>, </a:t>
            </a:r>
            <a:r>
              <a:rPr lang="en-US" sz="2400" dirty="0" err="1" smtClean="0"/>
              <a:t>больших</a:t>
            </a:r>
            <a:r>
              <a:rPr lang="en-US" sz="2400" dirty="0" smtClean="0"/>
              <a:t> </a:t>
            </a:r>
            <a:r>
              <a:rPr lang="ru-RU" sz="2400" dirty="0" smtClean="0"/>
              <a:t>20 км, </a:t>
            </a:r>
            <a:r>
              <a:rPr lang="en-US" sz="2400" dirty="0" err="1" smtClean="0"/>
              <a:t>но</a:t>
            </a:r>
            <a:r>
              <a:rPr lang="en-US" sz="2400" dirty="0" smtClean="0"/>
              <a:t> </a:t>
            </a:r>
            <a:r>
              <a:rPr lang="en-US" sz="2400" dirty="0" err="1" smtClean="0"/>
              <a:t>общее</a:t>
            </a:r>
            <a:r>
              <a:rPr lang="en-US" sz="2400" dirty="0" smtClean="0"/>
              <a:t> </a:t>
            </a:r>
            <a:r>
              <a:rPr lang="en-US" sz="2400" dirty="0" err="1" smtClean="0"/>
              <a:t>ослабление</a:t>
            </a:r>
            <a:r>
              <a:rPr lang="en-US" sz="2400" dirty="0" smtClean="0"/>
              <a:t> </a:t>
            </a:r>
            <a:r>
              <a:rPr lang="en-US" sz="2400" dirty="0" err="1" smtClean="0"/>
              <a:t>при</a:t>
            </a:r>
            <a:r>
              <a:rPr lang="en-US" sz="2400" dirty="0" smtClean="0"/>
              <a:t> </a:t>
            </a:r>
            <a:r>
              <a:rPr lang="en-US" sz="2400" dirty="0" err="1" smtClean="0"/>
              <a:t>этом</a:t>
            </a:r>
            <a:r>
              <a:rPr lang="en-US" sz="2400" dirty="0" smtClean="0"/>
              <a:t> </a:t>
            </a:r>
            <a:r>
              <a:rPr lang="en-US" sz="2400" dirty="0" err="1" smtClean="0"/>
              <a:t>оказ</a:t>
            </a:r>
            <a:r>
              <a:rPr lang="ru-RU" sz="2400" dirty="0" err="1" smtClean="0"/>
              <a:t>ыв</a:t>
            </a:r>
            <a:r>
              <a:rPr lang="en-US" sz="2400" dirty="0" err="1" smtClean="0"/>
              <a:t>ается</a:t>
            </a:r>
            <a:r>
              <a:rPr lang="en-US" sz="2400" dirty="0" smtClean="0"/>
              <a:t> </a:t>
            </a:r>
            <a:r>
              <a:rPr lang="en-US" sz="2400" dirty="0" err="1" smtClean="0"/>
              <a:t>малым</a:t>
            </a:r>
            <a:r>
              <a:rPr lang="ru-RU" sz="2400" dirty="0" smtClean="0"/>
              <a:t>. </a:t>
            </a:r>
            <a:r>
              <a:rPr lang="en-US" sz="2400" dirty="0" err="1" smtClean="0"/>
              <a:t>Коэффициент</a:t>
            </a:r>
            <a:r>
              <a:rPr lang="en-US" sz="2400" dirty="0" smtClean="0"/>
              <a:t> </a:t>
            </a:r>
            <a:r>
              <a:rPr lang="en-US" sz="2400" dirty="0" err="1" smtClean="0"/>
              <a:t>поглощения</a:t>
            </a:r>
            <a:r>
              <a:rPr lang="en-US" sz="2400" dirty="0" smtClean="0"/>
              <a:t> </a:t>
            </a:r>
            <a:r>
              <a:rPr lang="en-US" sz="2400" dirty="0" err="1" smtClean="0"/>
              <a:t>кислорода</a:t>
            </a:r>
            <a:r>
              <a:rPr lang="en-US" sz="2400" dirty="0" smtClean="0"/>
              <a:t> </a:t>
            </a:r>
            <a:r>
              <a:rPr lang="en-US" sz="2400" dirty="0" err="1" smtClean="0"/>
              <a:t>зависит</a:t>
            </a:r>
            <a:r>
              <a:rPr lang="en-US" sz="2400" dirty="0" smtClean="0"/>
              <a:t> </a:t>
            </a:r>
            <a:r>
              <a:rPr lang="en-US" sz="2400" dirty="0" err="1" smtClean="0"/>
              <a:t>от</a:t>
            </a:r>
            <a:r>
              <a:rPr lang="en-US" sz="2400" dirty="0" smtClean="0"/>
              <a:t> </a:t>
            </a:r>
            <a:r>
              <a:rPr lang="en-US" sz="2400" dirty="0" err="1" smtClean="0"/>
              <a:t>давления</a:t>
            </a:r>
            <a:r>
              <a:rPr lang="en-US" sz="2400" dirty="0" smtClean="0"/>
              <a:t> и </a:t>
            </a:r>
            <a:r>
              <a:rPr lang="en-US" sz="2400" dirty="0" err="1" smtClean="0"/>
              <a:t>температуры</a:t>
            </a:r>
            <a:r>
              <a:rPr lang="ru-RU" sz="2400" dirty="0" smtClean="0"/>
              <a:t>, </a:t>
            </a:r>
            <a:r>
              <a:rPr lang="en-US" sz="2400" dirty="0" err="1" smtClean="0"/>
              <a:t>эта</a:t>
            </a:r>
            <a:r>
              <a:rPr lang="en-US" sz="2400" dirty="0" smtClean="0"/>
              <a:t> </a:t>
            </a:r>
            <a:r>
              <a:rPr lang="en-US" sz="2400" dirty="0" err="1" smtClean="0"/>
              <a:t>зависимость</a:t>
            </a:r>
            <a:r>
              <a:rPr lang="en-US" sz="2400" dirty="0" smtClean="0"/>
              <a:t> </a:t>
            </a:r>
            <a:r>
              <a:rPr lang="en-US" sz="2400" dirty="0" err="1" smtClean="0"/>
              <a:t>может</a:t>
            </a:r>
            <a:r>
              <a:rPr lang="en-US" sz="2400" dirty="0" smtClean="0"/>
              <a:t> </a:t>
            </a:r>
            <a:r>
              <a:rPr lang="en-US" sz="2400" dirty="0" err="1" smtClean="0"/>
              <a:t>быть</a:t>
            </a:r>
            <a:r>
              <a:rPr lang="en-US" sz="2400" dirty="0" smtClean="0"/>
              <a:t> </a:t>
            </a:r>
            <a:r>
              <a:rPr lang="en-US" sz="2400" dirty="0" err="1" smtClean="0"/>
              <a:t>представлена</a:t>
            </a:r>
            <a:r>
              <a:rPr lang="en-US" sz="2400" dirty="0" smtClean="0"/>
              <a:t> </a:t>
            </a:r>
            <a:r>
              <a:rPr lang="en-US" sz="2400" dirty="0" err="1" smtClean="0"/>
              <a:t>приближенным</a:t>
            </a:r>
            <a:r>
              <a:rPr lang="en-US" sz="2400" dirty="0" smtClean="0"/>
              <a:t> </a:t>
            </a:r>
            <a:r>
              <a:rPr lang="en-US" sz="2400" dirty="0" err="1" smtClean="0"/>
              <a:t>выражением</a:t>
            </a:r>
            <a:endParaRPr lang="ru-RU" sz="2400" dirty="0" smtClean="0"/>
          </a:p>
          <a:p>
            <a:endParaRPr lang="en-US" sz="2400" dirty="0" smtClean="0"/>
          </a:p>
        </p:txBody>
      </p:sp>
      <p:pic>
        <p:nvPicPr>
          <p:cNvPr id="11266" name="Picture 2"/>
          <p:cNvPicPr>
            <a:picLocks noChangeAspect="1" noChangeArrowheads="1"/>
          </p:cNvPicPr>
          <p:nvPr/>
        </p:nvPicPr>
        <p:blipFill>
          <a:blip r:embed="rId2" cstate="print"/>
          <a:srcRect/>
          <a:stretch>
            <a:fillRect/>
          </a:stretch>
        </p:blipFill>
        <p:spPr bwMode="auto">
          <a:xfrm>
            <a:off x="3059832" y="4221088"/>
            <a:ext cx="2581275" cy="523875"/>
          </a:xfrm>
          <a:prstGeom prst="rect">
            <a:avLst/>
          </a:prstGeom>
          <a:noFill/>
          <a:ln w="9525">
            <a:noFill/>
            <a:miter lim="800000"/>
            <a:headEnd/>
            <a:tailEnd/>
          </a:ln>
        </p:spPr>
      </p:pic>
    </p:spTree>
    <p:extLst>
      <p:ext uri="{BB962C8B-B14F-4D97-AF65-F5344CB8AC3E}">
        <p14:creationId xmlns:p14="http://schemas.microsoft.com/office/powerpoint/2010/main" xmlns="" val="28151716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20688"/>
            <a:ext cx="8136904" cy="461665"/>
          </a:xfrm>
          <a:prstGeom prst="rect">
            <a:avLst/>
          </a:prstGeom>
        </p:spPr>
        <p:txBody>
          <a:bodyPr wrap="square">
            <a:spAutoFit/>
          </a:bodyPr>
          <a:lstStyle/>
          <a:p>
            <a:r>
              <a:rPr lang="ru-RU" sz="2400" dirty="0" smtClean="0"/>
              <a:t> </a:t>
            </a:r>
            <a:endParaRPr lang="ru-RU" sz="2400" dirty="0"/>
          </a:p>
        </p:txBody>
      </p:sp>
      <p:sp>
        <p:nvSpPr>
          <p:cNvPr id="4" name="Прямоугольник 3"/>
          <p:cNvSpPr/>
          <p:nvPr/>
        </p:nvSpPr>
        <p:spPr>
          <a:xfrm>
            <a:off x="0" y="0"/>
            <a:ext cx="8892480" cy="6063198"/>
          </a:xfrm>
          <a:prstGeom prst="rect">
            <a:avLst/>
          </a:prstGeom>
        </p:spPr>
        <p:txBody>
          <a:bodyPr wrap="square">
            <a:spAutoFit/>
          </a:bodyPr>
          <a:lstStyle/>
          <a:p>
            <a:pPr algn="ctr"/>
            <a:r>
              <a:rPr lang="ru-RU" sz="2800" b="1" dirty="0" smtClean="0"/>
              <a:t>14.5 Поглощение миллиметровых волн в атмосфере</a:t>
            </a:r>
            <a:endParaRPr lang="ru-RU" sz="2400" b="1" dirty="0" smtClean="0"/>
          </a:p>
          <a:p>
            <a:endParaRPr lang="ru-RU" sz="2400" dirty="0" smtClean="0"/>
          </a:p>
          <a:p>
            <a:endParaRPr lang="ru-RU" sz="2400" dirty="0" smtClean="0"/>
          </a:p>
          <a:p>
            <a:endParaRPr lang="ru-RU" sz="2400" dirty="0" smtClean="0"/>
          </a:p>
          <a:p>
            <a:endParaRPr lang="ru-RU" sz="2400" dirty="0" smtClean="0"/>
          </a:p>
          <a:p>
            <a:endParaRPr lang="ru-RU" sz="2400" dirty="0" smtClean="0"/>
          </a:p>
          <a:p>
            <a:endParaRPr lang="ru-RU" sz="2400" dirty="0" smtClean="0"/>
          </a:p>
          <a:p>
            <a:endParaRPr lang="ru-RU" sz="2400" dirty="0" smtClean="0"/>
          </a:p>
          <a:p>
            <a:endParaRPr lang="ru-RU" sz="2400" dirty="0" smtClean="0"/>
          </a:p>
          <a:p>
            <a:r>
              <a:rPr lang="ru-RU" sz="2400" dirty="0" smtClean="0"/>
              <a:t>На рис. 14.15 приведена частотная зависимость коэффициента поглощения радиоволн кислородом при давлении Р а = 1 </a:t>
            </a:r>
            <a:r>
              <a:rPr lang="ru-RU" sz="2400" dirty="0" err="1" smtClean="0"/>
              <a:t>атм</a:t>
            </a:r>
            <a:r>
              <a:rPr lang="ru-RU" sz="2400" dirty="0" smtClean="0"/>
              <a:t> и температуре т. = 293° К. Кривая на этом рисунке соответствует теории, а точками отмечены экспериментальные значения коэффициента поглощения радиоволн. Можно указать два окна прозрачности для волн миллиметрового диапазона</a:t>
            </a:r>
          </a:p>
          <a:p>
            <a:r>
              <a:rPr lang="ru-RU" sz="2400" dirty="0" smtClean="0"/>
              <a:t>вблизи </a:t>
            </a:r>
            <a:r>
              <a:rPr lang="en-US" sz="2400" dirty="0" smtClean="0">
                <a:latin typeface="Symbol" pitchFamily="18" charset="2"/>
              </a:rPr>
              <a:t>l</a:t>
            </a:r>
            <a:r>
              <a:rPr lang="ru-RU" sz="2400" baseline="-25000" dirty="0" smtClean="0">
                <a:latin typeface="Symbol" pitchFamily="18" charset="2"/>
              </a:rPr>
              <a:t>1</a:t>
            </a:r>
            <a:r>
              <a:rPr lang="ru-RU" sz="2400" dirty="0" smtClean="0">
                <a:latin typeface="Symbol" pitchFamily="18" charset="2"/>
              </a:rPr>
              <a:t>=</a:t>
            </a:r>
            <a:r>
              <a:rPr lang="ru-RU" sz="2400" dirty="0" smtClean="0"/>
              <a:t>8 мм и </a:t>
            </a:r>
            <a:r>
              <a:rPr lang="en-US" sz="2400" dirty="0" smtClean="0">
                <a:latin typeface="Symbol" pitchFamily="18" charset="2"/>
              </a:rPr>
              <a:t>l</a:t>
            </a:r>
            <a:r>
              <a:rPr lang="ru-RU" sz="2400" baseline="-25000" dirty="0" smtClean="0">
                <a:latin typeface="Symbol" pitchFamily="18" charset="2"/>
              </a:rPr>
              <a:t>2</a:t>
            </a:r>
            <a:r>
              <a:rPr lang="ru-RU" sz="2400" dirty="0" smtClean="0">
                <a:latin typeface="Symbol" pitchFamily="18" charset="2"/>
              </a:rPr>
              <a:t>=</a:t>
            </a:r>
            <a:r>
              <a:rPr lang="ru-RU" sz="2400" dirty="0" smtClean="0"/>
              <a:t>3 мм, на которых ослабление минимально.</a:t>
            </a:r>
            <a:endParaRPr lang="en-US" sz="2400" dirty="0" smtClean="0"/>
          </a:p>
        </p:txBody>
      </p:sp>
      <p:pic>
        <p:nvPicPr>
          <p:cNvPr id="12290" name="Picture 2"/>
          <p:cNvPicPr>
            <a:picLocks noChangeAspect="1" noChangeArrowheads="1"/>
          </p:cNvPicPr>
          <p:nvPr/>
        </p:nvPicPr>
        <p:blipFill>
          <a:blip r:embed="rId2" cstate="print"/>
          <a:srcRect/>
          <a:stretch>
            <a:fillRect/>
          </a:stretch>
        </p:blipFill>
        <p:spPr bwMode="auto">
          <a:xfrm>
            <a:off x="0" y="1268760"/>
            <a:ext cx="8892480" cy="2173005"/>
          </a:xfrm>
          <a:prstGeom prst="rect">
            <a:avLst/>
          </a:prstGeom>
          <a:noFill/>
          <a:ln w="9525">
            <a:noFill/>
            <a:miter lim="800000"/>
            <a:headEnd/>
            <a:tailEnd/>
          </a:ln>
        </p:spPr>
      </p:pic>
    </p:spTree>
    <p:extLst>
      <p:ext uri="{BB962C8B-B14F-4D97-AF65-F5344CB8AC3E}">
        <p14:creationId xmlns:p14="http://schemas.microsoft.com/office/powerpoint/2010/main" xmlns="" val="28151716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20688"/>
            <a:ext cx="8136904" cy="461665"/>
          </a:xfrm>
          <a:prstGeom prst="rect">
            <a:avLst/>
          </a:prstGeom>
        </p:spPr>
        <p:txBody>
          <a:bodyPr wrap="square">
            <a:spAutoFit/>
          </a:bodyPr>
          <a:lstStyle/>
          <a:p>
            <a:r>
              <a:rPr lang="ru-RU" sz="2400" dirty="0" smtClean="0"/>
              <a:t> </a:t>
            </a:r>
            <a:endParaRPr lang="ru-RU" sz="2400" dirty="0"/>
          </a:p>
        </p:txBody>
      </p:sp>
      <p:sp>
        <p:nvSpPr>
          <p:cNvPr id="4" name="Прямоугольник 3"/>
          <p:cNvSpPr/>
          <p:nvPr/>
        </p:nvSpPr>
        <p:spPr>
          <a:xfrm>
            <a:off x="0" y="0"/>
            <a:ext cx="8892480" cy="3477875"/>
          </a:xfrm>
          <a:prstGeom prst="rect">
            <a:avLst/>
          </a:prstGeom>
        </p:spPr>
        <p:txBody>
          <a:bodyPr wrap="square">
            <a:spAutoFit/>
          </a:bodyPr>
          <a:lstStyle/>
          <a:p>
            <a:pPr algn="ctr"/>
            <a:r>
              <a:rPr lang="ru-RU" sz="2800" b="1" dirty="0" smtClean="0"/>
              <a:t>14.5 Поглощение миллиметровых волн в атмосфере</a:t>
            </a:r>
            <a:endParaRPr lang="ru-RU" sz="2400" b="1" dirty="0" smtClean="0"/>
          </a:p>
          <a:p>
            <a:endParaRPr lang="ru-RU" sz="2400" dirty="0" smtClean="0"/>
          </a:p>
          <a:p>
            <a:endParaRPr lang="ru-RU" sz="2400" dirty="0" smtClean="0"/>
          </a:p>
          <a:p>
            <a:endParaRPr lang="ru-RU" sz="2400" dirty="0" smtClean="0"/>
          </a:p>
          <a:p>
            <a:endParaRPr lang="ru-RU" sz="2400" dirty="0" smtClean="0"/>
          </a:p>
          <a:p>
            <a:endParaRPr lang="ru-RU" sz="2400" dirty="0" smtClean="0"/>
          </a:p>
          <a:p>
            <a:endParaRPr lang="ru-RU" sz="2400" dirty="0" smtClean="0"/>
          </a:p>
          <a:p>
            <a:endParaRPr lang="ru-RU" sz="2400" dirty="0" smtClean="0"/>
          </a:p>
          <a:p>
            <a:endParaRPr lang="ru-RU" sz="2400" dirty="0" smtClean="0"/>
          </a:p>
        </p:txBody>
      </p:sp>
      <p:pic>
        <p:nvPicPr>
          <p:cNvPr id="13314" name="Picture 2"/>
          <p:cNvPicPr>
            <a:picLocks noChangeAspect="1" noChangeArrowheads="1"/>
          </p:cNvPicPr>
          <p:nvPr/>
        </p:nvPicPr>
        <p:blipFill>
          <a:blip r:embed="rId2" cstate="print"/>
          <a:srcRect/>
          <a:stretch>
            <a:fillRect/>
          </a:stretch>
        </p:blipFill>
        <p:spPr bwMode="auto">
          <a:xfrm>
            <a:off x="1259632" y="807978"/>
            <a:ext cx="6933977" cy="6050022"/>
          </a:xfrm>
          <a:prstGeom prst="rect">
            <a:avLst/>
          </a:prstGeom>
          <a:noFill/>
          <a:ln w="9525">
            <a:noFill/>
            <a:miter lim="800000"/>
            <a:headEnd/>
            <a:tailEnd/>
          </a:ln>
        </p:spPr>
      </p:pic>
    </p:spTree>
    <p:extLst>
      <p:ext uri="{BB962C8B-B14F-4D97-AF65-F5344CB8AC3E}">
        <p14:creationId xmlns:p14="http://schemas.microsoft.com/office/powerpoint/2010/main" xmlns="" val="28151716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20688"/>
            <a:ext cx="8136904" cy="461665"/>
          </a:xfrm>
          <a:prstGeom prst="rect">
            <a:avLst/>
          </a:prstGeom>
        </p:spPr>
        <p:txBody>
          <a:bodyPr wrap="square">
            <a:spAutoFit/>
          </a:bodyPr>
          <a:lstStyle/>
          <a:p>
            <a:r>
              <a:rPr lang="ru-RU" sz="2400" dirty="0" smtClean="0"/>
              <a:t> </a:t>
            </a:r>
            <a:endParaRPr lang="ru-RU" sz="2400" dirty="0"/>
          </a:p>
        </p:txBody>
      </p:sp>
      <p:sp>
        <p:nvSpPr>
          <p:cNvPr id="4" name="Прямоугольник 3"/>
          <p:cNvSpPr/>
          <p:nvPr/>
        </p:nvSpPr>
        <p:spPr>
          <a:xfrm>
            <a:off x="0" y="0"/>
            <a:ext cx="8892480" cy="6063198"/>
          </a:xfrm>
          <a:prstGeom prst="rect">
            <a:avLst/>
          </a:prstGeom>
        </p:spPr>
        <p:txBody>
          <a:bodyPr wrap="square">
            <a:spAutoFit/>
          </a:bodyPr>
          <a:lstStyle/>
          <a:p>
            <a:pPr algn="ctr"/>
            <a:r>
              <a:rPr lang="ru-RU" sz="2800" b="1" dirty="0" smtClean="0"/>
              <a:t>14.5 Поглощение миллиметровых волн в атмосфере</a:t>
            </a:r>
            <a:endParaRPr lang="ru-RU" sz="2400" b="1" dirty="0" smtClean="0"/>
          </a:p>
          <a:p>
            <a:endParaRPr lang="ru-RU" sz="2400" dirty="0" smtClean="0"/>
          </a:p>
          <a:p>
            <a:endParaRPr lang="ru-RU" sz="2400" dirty="0" smtClean="0"/>
          </a:p>
          <a:p>
            <a:endParaRPr lang="ru-RU" sz="2400" dirty="0" smtClean="0"/>
          </a:p>
          <a:p>
            <a:endParaRPr lang="ru-RU" sz="2400" dirty="0" smtClean="0"/>
          </a:p>
          <a:p>
            <a:endParaRPr lang="ru-RU" sz="2400" dirty="0" smtClean="0"/>
          </a:p>
          <a:p>
            <a:endParaRPr lang="ru-RU" sz="2400" dirty="0" smtClean="0"/>
          </a:p>
          <a:p>
            <a:endParaRPr lang="ru-RU" sz="2400" dirty="0" smtClean="0"/>
          </a:p>
          <a:p>
            <a:endParaRPr lang="ru-RU" sz="2400" dirty="0" smtClean="0"/>
          </a:p>
          <a:p>
            <a:r>
              <a:rPr lang="ru-RU" sz="2400" dirty="0" smtClean="0"/>
              <a:t>На рис. 14.15 приведена частотная зависимость коэффициента поглощения радиоволн кислородом при давлении Р а = 1 </a:t>
            </a:r>
            <a:r>
              <a:rPr lang="ru-RU" sz="2400" dirty="0" err="1" smtClean="0"/>
              <a:t>атм</a:t>
            </a:r>
            <a:r>
              <a:rPr lang="ru-RU" sz="2400" dirty="0" smtClean="0"/>
              <a:t> и температуре т. = 293° К. Кривая на этом рисунке соответствует теории, а точками отмечены экспериментальные значения коэффициента поглощения радиоволн. Можно указать два окна прозрачности для волн миллиметрового диапазона</a:t>
            </a:r>
          </a:p>
          <a:p>
            <a:r>
              <a:rPr lang="ru-RU" sz="2400" dirty="0" smtClean="0"/>
              <a:t>вблизи </a:t>
            </a:r>
            <a:r>
              <a:rPr lang="en-US" sz="2400" dirty="0" smtClean="0">
                <a:latin typeface="Symbol" pitchFamily="18" charset="2"/>
              </a:rPr>
              <a:t>l</a:t>
            </a:r>
            <a:r>
              <a:rPr lang="ru-RU" sz="2400" baseline="-25000" dirty="0" smtClean="0">
                <a:latin typeface="Symbol" pitchFamily="18" charset="2"/>
              </a:rPr>
              <a:t>1</a:t>
            </a:r>
            <a:r>
              <a:rPr lang="ru-RU" sz="2400" dirty="0" smtClean="0">
                <a:latin typeface="Symbol" pitchFamily="18" charset="2"/>
              </a:rPr>
              <a:t>=</a:t>
            </a:r>
            <a:r>
              <a:rPr lang="ru-RU" sz="2400" dirty="0" smtClean="0"/>
              <a:t>8 мм и </a:t>
            </a:r>
            <a:r>
              <a:rPr lang="en-US" sz="2400" dirty="0" smtClean="0">
                <a:latin typeface="Symbol" pitchFamily="18" charset="2"/>
              </a:rPr>
              <a:t>l</a:t>
            </a:r>
            <a:r>
              <a:rPr lang="ru-RU" sz="2400" baseline="-25000" dirty="0" smtClean="0">
                <a:latin typeface="Symbol" pitchFamily="18" charset="2"/>
              </a:rPr>
              <a:t>2</a:t>
            </a:r>
            <a:r>
              <a:rPr lang="ru-RU" sz="2400" dirty="0" smtClean="0">
                <a:latin typeface="Symbol" pitchFamily="18" charset="2"/>
              </a:rPr>
              <a:t>=</a:t>
            </a:r>
            <a:r>
              <a:rPr lang="ru-RU" sz="2400" dirty="0" smtClean="0"/>
              <a:t>3 мм, на которых ослабление минимально.</a:t>
            </a:r>
            <a:endParaRPr lang="en-US" sz="2400" dirty="0" smtClean="0"/>
          </a:p>
        </p:txBody>
      </p:sp>
      <p:pic>
        <p:nvPicPr>
          <p:cNvPr id="12290" name="Picture 2"/>
          <p:cNvPicPr>
            <a:picLocks noChangeAspect="1" noChangeArrowheads="1"/>
          </p:cNvPicPr>
          <p:nvPr/>
        </p:nvPicPr>
        <p:blipFill>
          <a:blip r:embed="rId2" cstate="print"/>
          <a:srcRect/>
          <a:stretch>
            <a:fillRect/>
          </a:stretch>
        </p:blipFill>
        <p:spPr bwMode="auto">
          <a:xfrm>
            <a:off x="0" y="1268760"/>
            <a:ext cx="8892480" cy="2173005"/>
          </a:xfrm>
          <a:prstGeom prst="rect">
            <a:avLst/>
          </a:prstGeom>
          <a:noFill/>
          <a:ln w="9525">
            <a:noFill/>
            <a:miter lim="800000"/>
            <a:headEnd/>
            <a:tailEnd/>
          </a:ln>
        </p:spPr>
      </p:pic>
    </p:spTree>
    <p:extLst>
      <p:ext uri="{BB962C8B-B14F-4D97-AF65-F5344CB8AC3E}">
        <p14:creationId xmlns:p14="http://schemas.microsoft.com/office/powerpoint/2010/main" xmlns="" val="28151716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20688"/>
            <a:ext cx="8136904" cy="461665"/>
          </a:xfrm>
          <a:prstGeom prst="rect">
            <a:avLst/>
          </a:prstGeom>
        </p:spPr>
        <p:txBody>
          <a:bodyPr wrap="square">
            <a:spAutoFit/>
          </a:bodyPr>
          <a:lstStyle/>
          <a:p>
            <a:r>
              <a:rPr lang="ru-RU" sz="2400" dirty="0" smtClean="0"/>
              <a:t> </a:t>
            </a:r>
            <a:endParaRPr lang="ru-RU" sz="2400" dirty="0"/>
          </a:p>
        </p:txBody>
      </p:sp>
      <p:sp>
        <p:nvSpPr>
          <p:cNvPr id="4" name="Прямоугольник 3"/>
          <p:cNvSpPr/>
          <p:nvPr/>
        </p:nvSpPr>
        <p:spPr>
          <a:xfrm>
            <a:off x="0" y="0"/>
            <a:ext cx="8892480" cy="3477875"/>
          </a:xfrm>
          <a:prstGeom prst="rect">
            <a:avLst/>
          </a:prstGeom>
        </p:spPr>
        <p:txBody>
          <a:bodyPr wrap="square">
            <a:spAutoFit/>
          </a:bodyPr>
          <a:lstStyle/>
          <a:p>
            <a:pPr algn="ctr"/>
            <a:r>
              <a:rPr lang="ru-RU" sz="2800" b="1" dirty="0" smtClean="0"/>
              <a:t>14.5 Поглощение миллиметровых волн в атмосфере</a:t>
            </a:r>
            <a:endParaRPr lang="ru-RU" sz="2400" b="1" dirty="0" smtClean="0"/>
          </a:p>
          <a:p>
            <a:endParaRPr lang="ru-RU" sz="2400" dirty="0" smtClean="0"/>
          </a:p>
          <a:p>
            <a:endParaRPr lang="ru-RU" sz="2400" dirty="0" smtClean="0"/>
          </a:p>
          <a:p>
            <a:endParaRPr lang="ru-RU" sz="2400" dirty="0" smtClean="0"/>
          </a:p>
          <a:p>
            <a:endParaRPr lang="ru-RU" sz="2400" dirty="0" smtClean="0"/>
          </a:p>
          <a:p>
            <a:endParaRPr lang="ru-RU" sz="2400" dirty="0" smtClean="0"/>
          </a:p>
          <a:p>
            <a:endParaRPr lang="ru-RU" sz="2400" dirty="0" smtClean="0"/>
          </a:p>
          <a:p>
            <a:endParaRPr lang="ru-RU" sz="2400" dirty="0" smtClean="0"/>
          </a:p>
          <a:p>
            <a:endParaRPr lang="ru-RU" sz="2400" dirty="0" smtClean="0"/>
          </a:p>
        </p:txBody>
      </p:sp>
      <p:pic>
        <p:nvPicPr>
          <p:cNvPr id="14338" name="Picture 2"/>
          <p:cNvPicPr>
            <a:picLocks noChangeAspect="1" noChangeArrowheads="1"/>
          </p:cNvPicPr>
          <p:nvPr/>
        </p:nvPicPr>
        <p:blipFill>
          <a:blip r:embed="rId2" cstate="print"/>
          <a:srcRect/>
          <a:stretch>
            <a:fillRect/>
          </a:stretch>
        </p:blipFill>
        <p:spPr bwMode="auto">
          <a:xfrm>
            <a:off x="0" y="908720"/>
            <a:ext cx="8968852" cy="5805264"/>
          </a:xfrm>
          <a:prstGeom prst="rect">
            <a:avLst/>
          </a:prstGeom>
          <a:noFill/>
          <a:ln w="9525">
            <a:noFill/>
            <a:miter lim="800000"/>
            <a:headEnd/>
            <a:tailEnd/>
          </a:ln>
        </p:spPr>
      </p:pic>
    </p:spTree>
    <p:extLst>
      <p:ext uri="{BB962C8B-B14F-4D97-AF65-F5344CB8AC3E}">
        <p14:creationId xmlns:p14="http://schemas.microsoft.com/office/powerpoint/2010/main" xmlns="" val="28151716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20688"/>
            <a:ext cx="8136904" cy="461665"/>
          </a:xfrm>
          <a:prstGeom prst="rect">
            <a:avLst/>
          </a:prstGeom>
        </p:spPr>
        <p:txBody>
          <a:bodyPr wrap="square">
            <a:spAutoFit/>
          </a:bodyPr>
          <a:lstStyle/>
          <a:p>
            <a:r>
              <a:rPr lang="ru-RU" sz="2400" dirty="0" smtClean="0"/>
              <a:t> </a:t>
            </a:r>
            <a:endParaRPr lang="ru-RU" sz="2400" dirty="0"/>
          </a:p>
        </p:txBody>
      </p:sp>
      <p:sp>
        <p:nvSpPr>
          <p:cNvPr id="4" name="Прямоугольник 3"/>
          <p:cNvSpPr/>
          <p:nvPr/>
        </p:nvSpPr>
        <p:spPr>
          <a:xfrm>
            <a:off x="0" y="0"/>
            <a:ext cx="8892480" cy="3477875"/>
          </a:xfrm>
          <a:prstGeom prst="rect">
            <a:avLst/>
          </a:prstGeom>
        </p:spPr>
        <p:txBody>
          <a:bodyPr wrap="square">
            <a:spAutoFit/>
          </a:bodyPr>
          <a:lstStyle/>
          <a:p>
            <a:pPr algn="ctr"/>
            <a:r>
              <a:rPr lang="ru-RU" sz="2800" b="1" dirty="0" smtClean="0"/>
              <a:t>14.5 Поглощение миллиметровых волн в атмосфере</a:t>
            </a:r>
            <a:endParaRPr lang="ru-RU" sz="2400" b="1" dirty="0" smtClean="0"/>
          </a:p>
          <a:p>
            <a:endParaRPr lang="ru-RU" sz="2400" dirty="0" smtClean="0"/>
          </a:p>
          <a:p>
            <a:endParaRPr lang="ru-RU" sz="2400" dirty="0" smtClean="0"/>
          </a:p>
          <a:p>
            <a:endParaRPr lang="ru-RU" sz="2400" dirty="0" smtClean="0"/>
          </a:p>
          <a:p>
            <a:endParaRPr lang="ru-RU" sz="2400" dirty="0" smtClean="0"/>
          </a:p>
          <a:p>
            <a:endParaRPr lang="ru-RU" sz="2400" dirty="0" smtClean="0"/>
          </a:p>
          <a:p>
            <a:endParaRPr lang="ru-RU" sz="2400" dirty="0" smtClean="0"/>
          </a:p>
          <a:p>
            <a:endParaRPr lang="ru-RU" sz="2400" dirty="0" smtClean="0"/>
          </a:p>
          <a:p>
            <a:endParaRPr lang="ru-RU" sz="2400" dirty="0" smtClean="0"/>
          </a:p>
        </p:txBody>
      </p:sp>
      <p:pic>
        <p:nvPicPr>
          <p:cNvPr id="15362" name="Picture 2"/>
          <p:cNvPicPr>
            <a:picLocks noChangeAspect="1" noChangeArrowheads="1"/>
          </p:cNvPicPr>
          <p:nvPr/>
        </p:nvPicPr>
        <p:blipFill>
          <a:blip r:embed="rId2" cstate="print"/>
          <a:srcRect/>
          <a:stretch>
            <a:fillRect/>
          </a:stretch>
        </p:blipFill>
        <p:spPr bwMode="auto">
          <a:xfrm>
            <a:off x="0" y="1196752"/>
            <a:ext cx="9019753" cy="4804613"/>
          </a:xfrm>
          <a:prstGeom prst="rect">
            <a:avLst/>
          </a:prstGeom>
          <a:noFill/>
          <a:ln w="9525">
            <a:noFill/>
            <a:miter lim="800000"/>
            <a:headEnd/>
            <a:tailEnd/>
          </a:ln>
        </p:spPr>
      </p:pic>
    </p:spTree>
    <p:extLst>
      <p:ext uri="{BB962C8B-B14F-4D97-AF65-F5344CB8AC3E}">
        <p14:creationId xmlns:p14="http://schemas.microsoft.com/office/powerpoint/2010/main" xmlns="" val="28151716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20688"/>
            <a:ext cx="8136904" cy="461665"/>
          </a:xfrm>
          <a:prstGeom prst="rect">
            <a:avLst/>
          </a:prstGeom>
        </p:spPr>
        <p:txBody>
          <a:bodyPr wrap="square">
            <a:spAutoFit/>
          </a:bodyPr>
          <a:lstStyle/>
          <a:p>
            <a:r>
              <a:rPr lang="ru-RU" sz="2400" dirty="0" smtClean="0"/>
              <a:t> </a:t>
            </a:r>
            <a:endParaRPr lang="ru-RU" sz="2400" dirty="0"/>
          </a:p>
        </p:txBody>
      </p:sp>
      <p:sp>
        <p:nvSpPr>
          <p:cNvPr id="4" name="Прямоугольник 3"/>
          <p:cNvSpPr/>
          <p:nvPr/>
        </p:nvSpPr>
        <p:spPr>
          <a:xfrm>
            <a:off x="0" y="0"/>
            <a:ext cx="8892480" cy="3477875"/>
          </a:xfrm>
          <a:prstGeom prst="rect">
            <a:avLst/>
          </a:prstGeom>
        </p:spPr>
        <p:txBody>
          <a:bodyPr wrap="square">
            <a:spAutoFit/>
          </a:bodyPr>
          <a:lstStyle/>
          <a:p>
            <a:pPr algn="ctr"/>
            <a:r>
              <a:rPr lang="ru-RU" sz="2800" b="1" dirty="0" smtClean="0"/>
              <a:t>14.5 Поглощение миллиметровых волн в атмосфере</a:t>
            </a:r>
            <a:endParaRPr lang="ru-RU" sz="2400" b="1" dirty="0" smtClean="0"/>
          </a:p>
          <a:p>
            <a:endParaRPr lang="ru-RU" sz="2400" dirty="0" smtClean="0"/>
          </a:p>
          <a:p>
            <a:endParaRPr lang="ru-RU" sz="2400" dirty="0" smtClean="0"/>
          </a:p>
          <a:p>
            <a:endParaRPr lang="ru-RU" sz="2400" dirty="0" smtClean="0"/>
          </a:p>
          <a:p>
            <a:endParaRPr lang="ru-RU" sz="2400" dirty="0" smtClean="0"/>
          </a:p>
          <a:p>
            <a:endParaRPr lang="ru-RU" sz="2400" dirty="0" smtClean="0"/>
          </a:p>
          <a:p>
            <a:endParaRPr lang="ru-RU" sz="2400" dirty="0" smtClean="0"/>
          </a:p>
          <a:p>
            <a:endParaRPr lang="ru-RU" sz="2400" dirty="0" smtClean="0"/>
          </a:p>
          <a:p>
            <a:endParaRPr lang="ru-RU" sz="2400" dirty="0" smtClean="0"/>
          </a:p>
        </p:txBody>
      </p:sp>
      <p:pic>
        <p:nvPicPr>
          <p:cNvPr id="16386" name="Picture 2"/>
          <p:cNvPicPr>
            <a:picLocks noChangeAspect="1" noChangeArrowheads="1"/>
          </p:cNvPicPr>
          <p:nvPr/>
        </p:nvPicPr>
        <p:blipFill>
          <a:blip r:embed="rId2" cstate="print"/>
          <a:srcRect/>
          <a:stretch>
            <a:fillRect/>
          </a:stretch>
        </p:blipFill>
        <p:spPr bwMode="auto">
          <a:xfrm>
            <a:off x="179512" y="1124744"/>
            <a:ext cx="8617421" cy="5404410"/>
          </a:xfrm>
          <a:prstGeom prst="rect">
            <a:avLst/>
          </a:prstGeom>
          <a:noFill/>
          <a:ln w="9525">
            <a:noFill/>
            <a:miter lim="800000"/>
            <a:headEnd/>
            <a:tailEnd/>
          </a:ln>
        </p:spPr>
      </p:pic>
    </p:spTree>
    <p:extLst>
      <p:ext uri="{BB962C8B-B14F-4D97-AF65-F5344CB8AC3E}">
        <p14:creationId xmlns:p14="http://schemas.microsoft.com/office/powerpoint/2010/main" xmlns="" val="28151716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20688"/>
            <a:ext cx="8136904" cy="461665"/>
          </a:xfrm>
          <a:prstGeom prst="rect">
            <a:avLst/>
          </a:prstGeom>
        </p:spPr>
        <p:txBody>
          <a:bodyPr wrap="square">
            <a:spAutoFit/>
          </a:bodyPr>
          <a:lstStyle/>
          <a:p>
            <a:r>
              <a:rPr lang="ru-RU" sz="2400" dirty="0" smtClean="0"/>
              <a:t> </a:t>
            </a:r>
            <a:endParaRPr lang="ru-RU" sz="2400" dirty="0"/>
          </a:p>
        </p:txBody>
      </p:sp>
      <p:sp>
        <p:nvSpPr>
          <p:cNvPr id="4" name="Прямоугольник 3"/>
          <p:cNvSpPr/>
          <p:nvPr/>
        </p:nvSpPr>
        <p:spPr>
          <a:xfrm>
            <a:off x="0" y="0"/>
            <a:ext cx="8892480" cy="3477875"/>
          </a:xfrm>
          <a:prstGeom prst="rect">
            <a:avLst/>
          </a:prstGeom>
        </p:spPr>
        <p:txBody>
          <a:bodyPr wrap="square">
            <a:spAutoFit/>
          </a:bodyPr>
          <a:lstStyle/>
          <a:p>
            <a:pPr algn="ctr"/>
            <a:r>
              <a:rPr lang="ru-RU" sz="2800" b="1" dirty="0" smtClean="0"/>
              <a:t>14.5 Поглощение миллиметровых волн в атмосфере</a:t>
            </a:r>
            <a:endParaRPr lang="ru-RU" sz="2400" b="1" dirty="0" smtClean="0"/>
          </a:p>
          <a:p>
            <a:endParaRPr lang="ru-RU" sz="2400" dirty="0" smtClean="0"/>
          </a:p>
          <a:p>
            <a:endParaRPr lang="ru-RU" sz="2400" dirty="0" smtClean="0"/>
          </a:p>
          <a:p>
            <a:endParaRPr lang="ru-RU" sz="2400" dirty="0" smtClean="0"/>
          </a:p>
          <a:p>
            <a:endParaRPr lang="ru-RU" sz="2400" dirty="0" smtClean="0"/>
          </a:p>
          <a:p>
            <a:endParaRPr lang="ru-RU" sz="2400" dirty="0" smtClean="0"/>
          </a:p>
          <a:p>
            <a:endParaRPr lang="ru-RU" sz="2400" dirty="0" smtClean="0"/>
          </a:p>
          <a:p>
            <a:endParaRPr lang="ru-RU" sz="2400" dirty="0" smtClean="0"/>
          </a:p>
          <a:p>
            <a:endParaRPr lang="ru-RU" sz="2400" dirty="0" smtClean="0"/>
          </a:p>
        </p:txBody>
      </p:sp>
      <p:pic>
        <p:nvPicPr>
          <p:cNvPr id="17410" name="Picture 2"/>
          <p:cNvPicPr>
            <a:picLocks noChangeAspect="1" noChangeArrowheads="1"/>
          </p:cNvPicPr>
          <p:nvPr/>
        </p:nvPicPr>
        <p:blipFill>
          <a:blip r:embed="rId2" cstate="print"/>
          <a:srcRect/>
          <a:stretch>
            <a:fillRect/>
          </a:stretch>
        </p:blipFill>
        <p:spPr bwMode="auto">
          <a:xfrm>
            <a:off x="395536" y="548680"/>
            <a:ext cx="7632848" cy="2116788"/>
          </a:xfrm>
          <a:prstGeom prst="rect">
            <a:avLst/>
          </a:prstGeom>
          <a:noFill/>
          <a:ln w="9525">
            <a:noFill/>
            <a:miter lim="800000"/>
            <a:headEnd/>
            <a:tailEnd/>
          </a:ln>
        </p:spPr>
      </p:pic>
      <p:pic>
        <p:nvPicPr>
          <p:cNvPr id="17411" name="Picture 3"/>
          <p:cNvPicPr>
            <a:picLocks noChangeAspect="1" noChangeArrowheads="1"/>
          </p:cNvPicPr>
          <p:nvPr/>
        </p:nvPicPr>
        <p:blipFill>
          <a:blip r:embed="rId3" cstate="print"/>
          <a:srcRect/>
          <a:stretch>
            <a:fillRect/>
          </a:stretch>
        </p:blipFill>
        <p:spPr bwMode="auto">
          <a:xfrm>
            <a:off x="2771800" y="2636912"/>
            <a:ext cx="4209852" cy="4221088"/>
          </a:xfrm>
          <a:prstGeom prst="rect">
            <a:avLst/>
          </a:prstGeom>
          <a:noFill/>
          <a:ln w="9525">
            <a:noFill/>
            <a:miter lim="800000"/>
            <a:headEnd/>
            <a:tailEnd/>
          </a:ln>
        </p:spPr>
      </p:pic>
    </p:spTree>
    <p:extLst>
      <p:ext uri="{BB962C8B-B14F-4D97-AF65-F5344CB8AC3E}">
        <p14:creationId xmlns:p14="http://schemas.microsoft.com/office/powerpoint/2010/main" xmlns="" val="28151716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20688"/>
            <a:ext cx="8136904" cy="461665"/>
          </a:xfrm>
          <a:prstGeom prst="rect">
            <a:avLst/>
          </a:prstGeom>
        </p:spPr>
        <p:txBody>
          <a:bodyPr wrap="square">
            <a:spAutoFit/>
          </a:bodyPr>
          <a:lstStyle/>
          <a:p>
            <a:r>
              <a:rPr lang="ru-RU" sz="2400" dirty="0" smtClean="0"/>
              <a:t> </a:t>
            </a:r>
            <a:endParaRPr lang="ru-RU" sz="2400" dirty="0"/>
          </a:p>
        </p:txBody>
      </p:sp>
      <p:sp>
        <p:nvSpPr>
          <p:cNvPr id="4" name="Прямоугольник 3"/>
          <p:cNvSpPr/>
          <p:nvPr/>
        </p:nvSpPr>
        <p:spPr>
          <a:xfrm>
            <a:off x="0" y="0"/>
            <a:ext cx="8892480" cy="3477875"/>
          </a:xfrm>
          <a:prstGeom prst="rect">
            <a:avLst/>
          </a:prstGeom>
        </p:spPr>
        <p:txBody>
          <a:bodyPr wrap="square">
            <a:spAutoFit/>
          </a:bodyPr>
          <a:lstStyle/>
          <a:p>
            <a:pPr algn="ctr"/>
            <a:r>
              <a:rPr lang="ru-RU" sz="2800" b="1" dirty="0" smtClean="0"/>
              <a:t>14.5 Поглощение миллиметровых волн в атмосфере</a:t>
            </a:r>
            <a:endParaRPr lang="ru-RU" sz="2400" b="1" dirty="0" smtClean="0"/>
          </a:p>
          <a:p>
            <a:endParaRPr lang="ru-RU" sz="2400" dirty="0" smtClean="0"/>
          </a:p>
          <a:p>
            <a:endParaRPr lang="ru-RU" sz="2400" dirty="0" smtClean="0"/>
          </a:p>
          <a:p>
            <a:endParaRPr lang="ru-RU" sz="2400" dirty="0" smtClean="0"/>
          </a:p>
          <a:p>
            <a:endParaRPr lang="ru-RU" sz="2400" dirty="0" smtClean="0"/>
          </a:p>
          <a:p>
            <a:endParaRPr lang="ru-RU" sz="2400" dirty="0" smtClean="0"/>
          </a:p>
          <a:p>
            <a:endParaRPr lang="ru-RU" sz="2400" dirty="0" smtClean="0"/>
          </a:p>
          <a:p>
            <a:endParaRPr lang="ru-RU" sz="2400" dirty="0" smtClean="0"/>
          </a:p>
          <a:p>
            <a:endParaRPr lang="ru-RU" sz="2400" dirty="0" smtClean="0"/>
          </a:p>
        </p:txBody>
      </p:sp>
      <p:pic>
        <p:nvPicPr>
          <p:cNvPr id="18434" name="Picture 2"/>
          <p:cNvPicPr>
            <a:picLocks noChangeAspect="1" noChangeArrowheads="1"/>
          </p:cNvPicPr>
          <p:nvPr/>
        </p:nvPicPr>
        <p:blipFill>
          <a:blip r:embed="rId2" cstate="print"/>
          <a:srcRect/>
          <a:stretch>
            <a:fillRect/>
          </a:stretch>
        </p:blipFill>
        <p:spPr bwMode="auto">
          <a:xfrm>
            <a:off x="179511" y="1196752"/>
            <a:ext cx="8849481" cy="3960440"/>
          </a:xfrm>
          <a:prstGeom prst="rect">
            <a:avLst/>
          </a:prstGeom>
          <a:noFill/>
          <a:ln w="9525">
            <a:noFill/>
            <a:miter lim="800000"/>
            <a:headEnd/>
            <a:tailEnd/>
          </a:ln>
        </p:spPr>
      </p:pic>
    </p:spTree>
    <p:extLst>
      <p:ext uri="{BB962C8B-B14F-4D97-AF65-F5344CB8AC3E}">
        <p14:creationId xmlns:p14="http://schemas.microsoft.com/office/powerpoint/2010/main" xmlns="" val="28151716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20688"/>
            <a:ext cx="8136904" cy="461665"/>
          </a:xfrm>
          <a:prstGeom prst="rect">
            <a:avLst/>
          </a:prstGeom>
        </p:spPr>
        <p:txBody>
          <a:bodyPr wrap="square">
            <a:spAutoFit/>
          </a:bodyPr>
          <a:lstStyle/>
          <a:p>
            <a:r>
              <a:rPr lang="ru-RU" sz="2400" dirty="0" smtClean="0"/>
              <a:t> </a:t>
            </a:r>
            <a:endParaRPr lang="ru-RU" sz="2400" dirty="0"/>
          </a:p>
        </p:txBody>
      </p:sp>
      <p:sp>
        <p:nvSpPr>
          <p:cNvPr id="4" name="Прямоугольник 3"/>
          <p:cNvSpPr/>
          <p:nvPr/>
        </p:nvSpPr>
        <p:spPr>
          <a:xfrm>
            <a:off x="0" y="0"/>
            <a:ext cx="8892480" cy="3477875"/>
          </a:xfrm>
          <a:prstGeom prst="rect">
            <a:avLst/>
          </a:prstGeom>
        </p:spPr>
        <p:txBody>
          <a:bodyPr wrap="square">
            <a:spAutoFit/>
          </a:bodyPr>
          <a:lstStyle/>
          <a:p>
            <a:pPr algn="ctr"/>
            <a:r>
              <a:rPr lang="ru-RU" sz="2800" b="1" dirty="0" smtClean="0"/>
              <a:t>14.5 Поглощение миллиметровых волн в атмосфере</a:t>
            </a:r>
            <a:endParaRPr lang="ru-RU" sz="2400" b="1" dirty="0" smtClean="0"/>
          </a:p>
          <a:p>
            <a:endParaRPr lang="ru-RU" sz="2400" dirty="0" smtClean="0"/>
          </a:p>
          <a:p>
            <a:endParaRPr lang="ru-RU" sz="2400" dirty="0" smtClean="0"/>
          </a:p>
          <a:p>
            <a:endParaRPr lang="ru-RU" sz="2400" dirty="0" smtClean="0"/>
          </a:p>
          <a:p>
            <a:endParaRPr lang="ru-RU" sz="2400" dirty="0" smtClean="0"/>
          </a:p>
          <a:p>
            <a:endParaRPr lang="ru-RU" sz="2400" dirty="0" smtClean="0"/>
          </a:p>
          <a:p>
            <a:endParaRPr lang="ru-RU" sz="2400" dirty="0" smtClean="0"/>
          </a:p>
          <a:p>
            <a:endParaRPr lang="ru-RU" sz="2400" dirty="0" smtClean="0"/>
          </a:p>
          <a:p>
            <a:endParaRPr lang="ru-RU" sz="2400" dirty="0" smtClean="0"/>
          </a:p>
        </p:txBody>
      </p:sp>
      <p:pic>
        <p:nvPicPr>
          <p:cNvPr id="19458" name="Picture 2"/>
          <p:cNvPicPr>
            <a:picLocks noChangeAspect="1" noChangeArrowheads="1"/>
          </p:cNvPicPr>
          <p:nvPr/>
        </p:nvPicPr>
        <p:blipFill>
          <a:blip r:embed="rId2" cstate="print"/>
          <a:srcRect/>
          <a:stretch>
            <a:fillRect/>
          </a:stretch>
        </p:blipFill>
        <p:spPr bwMode="auto">
          <a:xfrm>
            <a:off x="467544" y="548680"/>
            <a:ext cx="7882225" cy="6165304"/>
          </a:xfrm>
          <a:prstGeom prst="rect">
            <a:avLst/>
          </a:prstGeom>
          <a:noFill/>
          <a:ln w="9525">
            <a:noFill/>
            <a:miter lim="800000"/>
            <a:headEnd/>
            <a:tailEnd/>
          </a:ln>
        </p:spPr>
      </p:pic>
    </p:spTree>
    <p:extLst>
      <p:ext uri="{BB962C8B-B14F-4D97-AF65-F5344CB8AC3E}">
        <p14:creationId xmlns:p14="http://schemas.microsoft.com/office/powerpoint/2010/main" xmlns="" val="281517163"/>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2523</TotalTime>
  <Words>3393</Words>
  <Application>Microsoft Office PowerPoint</Application>
  <PresentationFormat>Экран (4:3)</PresentationFormat>
  <Paragraphs>287</Paragraphs>
  <Slides>59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59</vt:i4>
      </vt:variant>
    </vt:vector>
  </HeadingPairs>
  <TitlesOfParts>
    <vt:vector size="60" baseType="lpstr">
      <vt:lpstr>Тема Office</vt:lpstr>
      <vt:lpstr>Лекция 14</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Слайд 48</vt:lpstr>
      <vt:lpstr>Слайд 49</vt:lpstr>
      <vt:lpstr>Слайд 50</vt:lpstr>
      <vt:lpstr>Слайд 51</vt:lpstr>
      <vt:lpstr>Слайд 52</vt:lpstr>
      <vt:lpstr>Слайд 53</vt:lpstr>
      <vt:lpstr>Слайд 54</vt:lpstr>
      <vt:lpstr>Слайд 55</vt:lpstr>
      <vt:lpstr>Слайд 56</vt:lpstr>
      <vt:lpstr>Слайд 57</vt:lpstr>
      <vt:lpstr>Слайд 58</vt:lpstr>
      <vt:lpstr>Слайд 59</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Учебная дисциплина  Распространение электромагнитных волн</dc:title>
  <dc:creator>admin</dc:creator>
  <cp:lastModifiedBy>Alexey</cp:lastModifiedBy>
  <cp:revision>118</cp:revision>
  <dcterms:created xsi:type="dcterms:W3CDTF">2014-02-09T08:54:45Z</dcterms:created>
  <dcterms:modified xsi:type="dcterms:W3CDTF">2019-04-09T06:22:08Z</dcterms:modified>
</cp:coreProperties>
</file>