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66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7D0A9FA-754D-4A7B-8188-545A64102F6B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046B3F-1965-4A4C-BCBC-A9A81F7C8D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5469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DF4732-37B9-438B-BB7C-5448DBF1A05A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279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9F2AC-53C6-4FA6-8376-6AE0D74B0CA5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F78C0124-4C54-479A-8E5B-F4F7A3C527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7273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68C2D-3CA4-4A95-920F-E7871BBDBA13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1FE76-E3DB-40CF-A384-31AA5F46DB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480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3BAD0-816B-4D07-A128-DA0F4F59BC8E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56619FF-5D08-4331-93B1-D51271FD78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8151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255EA-5EAD-4D9B-8586-B4E4C55A8B94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DE548-FBCB-4BD4-94B4-9995A58237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315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56ADE-66E0-4C15-8E72-7C5C5136B9CA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0EA0E-D3AD-431E-AFDA-75236E5ECE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664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70BC1-8483-4DC3-8756-423A04F8AB0B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BD40B-23A6-4D52-9D3C-41C8C2B7B4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153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AE1D-D770-41AE-B2DA-140C0BA67962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A52C1-779E-4A2C-8922-8B2EF29099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964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DB713-99DC-4F4D-9AFB-9D7803596F82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88030-BFC4-4741-B376-51F7C31A91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2827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DAB71-DC3E-41DB-9071-33AA36943E95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CA36DF2D-779C-4F5C-8F38-98B8B622AC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94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51105-B0B5-48E3-83E2-0ADBB8ED4BA2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5D097-2B69-428E-AA03-EAF70C75CA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364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3B8DF-C247-4EAD-BEE4-E6D96EF6E6DD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C1838-0CD0-4080-8462-D651D58856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369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2D2554-EAF7-4AB4-A640-693F7B441797}" type="datetimeFigureOut">
              <a:rPr lang="ru-RU"/>
              <a:pPr>
                <a:defRPr/>
              </a:pPr>
              <a:t>04.11.2017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41086E91-934B-40B4-A169-86D86887B27C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01" r:id="rId2"/>
    <p:sldLayoutId id="2147483810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11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ailbox@provaider.ru%22%3eE-mai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371600"/>
            <a:ext cx="8099328" cy="182880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C00000"/>
                </a:solidFill>
              </a:rPr>
              <a:t>Основы HTML. Разработка Web-сайта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ru-RU" b="1" smtClean="0"/>
              <a:t>Web</a:t>
            </a:r>
            <a:r>
              <a:rPr lang="ru-RU" altLang="ru-RU" b="1" smtClean="0"/>
              <a:t>-сайты и </a:t>
            </a:r>
            <a:r>
              <a:rPr lang="en-US" altLang="ru-RU" b="1" smtClean="0"/>
              <a:t>Web</a:t>
            </a:r>
            <a:r>
              <a:rPr lang="ru-RU" altLang="ru-RU" b="1" smtClean="0"/>
              <a:t>-страницы</a:t>
            </a:r>
            <a:endParaRPr lang="ru-RU" alt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681537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600" b="1" smtClean="0">
                <a:solidFill>
                  <a:srgbClr val="C00000"/>
                </a:solidFill>
              </a:rPr>
              <a:t>Web-сайт</a:t>
            </a:r>
            <a:r>
              <a:rPr lang="ru-RU" altLang="ru-RU" sz="3600" b="1" smtClean="0"/>
              <a:t> состоит из </a:t>
            </a:r>
            <a:r>
              <a:rPr lang="en-US" altLang="ru-RU" sz="3600" b="1" smtClean="0"/>
              <a:t>Web</a:t>
            </a:r>
            <a:r>
              <a:rPr lang="ru-RU" altLang="ru-RU" sz="3600" b="1" smtClean="0"/>
              <a:t>-страниц, объединенных гиперссылками. </a:t>
            </a:r>
            <a:r>
              <a:rPr lang="en-US" altLang="ru-RU" sz="3600" b="1" smtClean="0"/>
              <a:t>Web</a:t>
            </a:r>
            <a:r>
              <a:rPr lang="ru-RU" altLang="ru-RU" sz="3600" b="1" smtClean="0"/>
              <a:t>-страницы могут быть интерактивными и могут содержать мультимедийные и динамические объекты.</a:t>
            </a: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214313" y="928688"/>
            <a:ext cx="8929687" cy="5395912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600" b="1" smtClean="0"/>
              <a:t>Создание </a:t>
            </a:r>
            <a:r>
              <a:rPr lang="en-US" altLang="ru-RU" sz="3600" b="1" smtClean="0"/>
              <a:t>Web</a:t>
            </a:r>
            <a:r>
              <a:rPr lang="ru-RU" altLang="ru-RU" sz="3600" b="1" smtClean="0"/>
              <a:t>-сайтов реализуется с использованием языка разметки гипертекстовых документов </a:t>
            </a:r>
            <a:r>
              <a:rPr lang="en-US" altLang="ru-RU" sz="3600" b="1" smtClean="0"/>
              <a:t>HTML</a:t>
            </a:r>
            <a:r>
              <a:rPr lang="ru-RU" altLang="ru-RU" sz="3600" b="1" smtClean="0"/>
              <a:t>.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600" b="1" smtClean="0"/>
              <a:t>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3600" b="1" smtClean="0"/>
              <a:t>Технология </a:t>
            </a:r>
            <a:r>
              <a:rPr lang="en-US" altLang="ru-RU" sz="3600" b="1" smtClean="0"/>
              <a:t>HTML</a:t>
            </a:r>
            <a:r>
              <a:rPr lang="ru-RU" altLang="ru-RU" sz="3600" b="1" smtClean="0"/>
              <a:t> состоит в том, что в обычный текстовый документ вставляются управляющие символы (тэги) и в результате мы получаем </a:t>
            </a:r>
            <a:r>
              <a:rPr lang="en-US" altLang="ru-RU" sz="3600" b="1" smtClean="0"/>
              <a:t>Web</a:t>
            </a:r>
            <a:r>
              <a:rPr lang="ru-RU" altLang="ru-RU" sz="3600" b="1" smtClean="0"/>
              <a:t>-страницу.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4673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-страницы задается тэгами, которые заключаются в угловые скобки.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Тэги могут быть одиночными или парными, для которых обязательно наличие открывающего и закрывающего тегов (такая пара тэгов называется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контейнером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Закрывающий тэг содержит прямой </a:t>
            </a:r>
            <a:r>
              <a:rPr lang="ru-RU" sz="3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слэш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(/) перед обозначением.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8959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 dirty="0" smtClean="0"/>
              <a:t>HTML</a:t>
            </a:r>
            <a:r>
              <a:rPr lang="ru-RU" b="1" dirty="0" smtClean="0"/>
              <a:t>-код страницы помещается внутрь контейнера &lt;</a:t>
            </a:r>
            <a:r>
              <a:rPr lang="en-US" b="1" dirty="0" smtClean="0"/>
              <a:t>HTML</a:t>
            </a:r>
            <a:r>
              <a:rPr lang="ru-RU" b="1" dirty="0" smtClean="0"/>
              <a:t>&gt;&lt;/</a:t>
            </a:r>
            <a:r>
              <a:rPr lang="en-US" b="1" dirty="0" smtClean="0"/>
              <a:t>HTML</a:t>
            </a:r>
            <a:r>
              <a:rPr lang="ru-RU" b="1" dirty="0" smtClean="0"/>
              <a:t>&gt;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Заголовок </a:t>
            </a:r>
            <a:r>
              <a:rPr lang="en-US" b="1" dirty="0" smtClean="0"/>
              <a:t>Web</a:t>
            </a:r>
            <a:r>
              <a:rPr lang="ru-RU" b="1" dirty="0" smtClean="0"/>
              <a:t>-страницы заключается в контейнер &lt;</a:t>
            </a:r>
            <a:r>
              <a:rPr lang="en-US" b="1" dirty="0" smtClean="0"/>
              <a:t>HEAD</a:t>
            </a:r>
            <a:r>
              <a:rPr lang="ru-RU" b="1" dirty="0" smtClean="0"/>
              <a:t>&gt;&lt;/</a:t>
            </a:r>
            <a:r>
              <a:rPr lang="en-US" b="1" dirty="0" smtClean="0"/>
              <a:t>HEAD</a:t>
            </a:r>
            <a:r>
              <a:rPr lang="ru-RU" b="1" dirty="0" smtClean="0"/>
              <a:t>&gt;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Название </a:t>
            </a:r>
            <a:r>
              <a:rPr lang="en-US" b="1" dirty="0" smtClean="0"/>
              <a:t>Web</a:t>
            </a:r>
            <a:r>
              <a:rPr lang="ru-RU" b="1" dirty="0" smtClean="0"/>
              <a:t>-страницы содержится в контейнере &lt; </a:t>
            </a:r>
            <a:r>
              <a:rPr lang="en-US" b="1" dirty="0" smtClean="0"/>
              <a:t>TITLE</a:t>
            </a:r>
            <a:r>
              <a:rPr lang="ru-RU" b="1" dirty="0" smtClean="0"/>
              <a:t> &gt;&lt;/</a:t>
            </a:r>
            <a:r>
              <a:rPr lang="en-US" b="1" dirty="0" smtClean="0"/>
              <a:t>TITLE</a:t>
            </a:r>
            <a:r>
              <a:rPr lang="ru-RU" b="1" dirty="0" smtClean="0"/>
              <a:t>&gt;</a:t>
            </a:r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/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&lt;</a:t>
            </a:r>
            <a:r>
              <a:rPr lang="en-US" sz="2800" b="1" dirty="0" smtClean="0">
                <a:solidFill>
                  <a:srgbClr val="0000FF"/>
                </a:solidFill>
              </a:rPr>
              <a:t>HTML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&lt;</a:t>
            </a:r>
            <a:r>
              <a:rPr lang="en-US" sz="2800" b="1" dirty="0" smtClean="0">
                <a:solidFill>
                  <a:srgbClr val="0000FF"/>
                </a:solidFill>
              </a:rPr>
              <a:t>HEAD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&lt;Т</a:t>
            </a:r>
            <a:r>
              <a:rPr lang="en-US" sz="2800" b="1" dirty="0" smtClean="0">
                <a:solidFill>
                  <a:srgbClr val="0000FF"/>
                </a:solidFill>
              </a:rPr>
              <a:t>I</a:t>
            </a:r>
            <a:r>
              <a:rPr lang="ru-RU" sz="2800" b="1" dirty="0" smtClean="0">
                <a:solidFill>
                  <a:srgbClr val="0000FF"/>
                </a:solidFill>
              </a:rPr>
              <a:t>Т</a:t>
            </a:r>
            <a:r>
              <a:rPr lang="en-US" sz="2800" b="1" dirty="0" smtClean="0">
                <a:solidFill>
                  <a:srgbClr val="0000FF"/>
                </a:solidFill>
              </a:rPr>
              <a:t>L</a:t>
            </a:r>
            <a:r>
              <a:rPr lang="ru-RU" sz="2800" b="1" dirty="0" smtClean="0">
                <a:solidFill>
                  <a:srgbClr val="0000FF"/>
                </a:solidFill>
              </a:rPr>
              <a:t>Е&gt;Компьютер&lt;/Т</a:t>
            </a:r>
            <a:r>
              <a:rPr lang="en-US" sz="2800" b="1" dirty="0" smtClean="0">
                <a:solidFill>
                  <a:srgbClr val="0000FF"/>
                </a:solidFill>
              </a:rPr>
              <a:t>I</a:t>
            </a:r>
            <a:r>
              <a:rPr lang="ru-RU" sz="2800" b="1" dirty="0" smtClean="0">
                <a:solidFill>
                  <a:srgbClr val="0000FF"/>
                </a:solidFill>
              </a:rPr>
              <a:t>Т</a:t>
            </a:r>
            <a:r>
              <a:rPr lang="en-US" sz="2800" b="1" dirty="0" smtClean="0">
                <a:solidFill>
                  <a:srgbClr val="0000FF"/>
                </a:solidFill>
              </a:rPr>
              <a:t>L</a:t>
            </a:r>
            <a:r>
              <a:rPr lang="ru-RU" sz="2800" b="1" dirty="0" smtClean="0">
                <a:solidFill>
                  <a:srgbClr val="0000FF"/>
                </a:solidFill>
              </a:rPr>
              <a:t>Е&gt;</a:t>
            </a:r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&lt;/</a:t>
            </a:r>
            <a:r>
              <a:rPr lang="en-US" sz="2800" b="1" dirty="0" smtClean="0">
                <a:solidFill>
                  <a:srgbClr val="0000FF"/>
                </a:solidFill>
              </a:rPr>
              <a:t>HEAD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</a:p>
          <a:p>
            <a:pPr marL="23368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&lt;/</a:t>
            </a:r>
            <a:r>
              <a:rPr lang="en-US" sz="2800" b="1" dirty="0" smtClean="0">
                <a:solidFill>
                  <a:srgbClr val="0000FF"/>
                </a:solidFill>
              </a:rPr>
              <a:t>HTML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4" name="Левая фигурная скобка 13"/>
          <p:cNvSpPr/>
          <p:nvPr/>
        </p:nvSpPr>
        <p:spPr>
          <a:xfrm>
            <a:off x="1428750" y="3714750"/>
            <a:ext cx="785813" cy="22145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2143125" y="4286250"/>
            <a:ext cx="428625" cy="12144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2149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/>
              <a:t>Основное содержание страницы помещается в контейнер &lt;</a:t>
            </a:r>
            <a:r>
              <a:rPr lang="en-US" sz="2800" b="1" dirty="0" smtClean="0"/>
              <a:t>BODY</a:t>
            </a:r>
            <a:r>
              <a:rPr lang="ru-RU" sz="2800" b="1" dirty="0" smtClean="0"/>
              <a:t>&gt;&lt;/</a:t>
            </a:r>
            <a:r>
              <a:rPr lang="en-US" sz="2800" b="1" dirty="0" smtClean="0"/>
              <a:t>BODY</a:t>
            </a:r>
            <a:r>
              <a:rPr lang="ru-RU" sz="2800" b="1" dirty="0" smtClean="0"/>
              <a:t>&gt;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HTML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HEAD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&lt;Т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ru-RU" b="1" dirty="0" smtClean="0">
                <a:solidFill>
                  <a:srgbClr val="0000FF"/>
                </a:solidFill>
              </a:rPr>
              <a:t>Т</a:t>
            </a:r>
            <a:r>
              <a:rPr lang="en-US" b="1" dirty="0" smtClean="0">
                <a:solidFill>
                  <a:srgbClr val="0000FF"/>
                </a:solidFill>
              </a:rPr>
              <a:t>L</a:t>
            </a:r>
            <a:r>
              <a:rPr lang="ru-RU" b="1" dirty="0" smtClean="0">
                <a:solidFill>
                  <a:srgbClr val="0000FF"/>
                </a:solidFill>
              </a:rPr>
              <a:t>Е&gt;Компьютер&lt;/Т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ru-RU" b="1" dirty="0" smtClean="0">
                <a:solidFill>
                  <a:srgbClr val="0000FF"/>
                </a:solidFill>
              </a:rPr>
              <a:t>Т</a:t>
            </a:r>
            <a:r>
              <a:rPr lang="en-US" b="1" dirty="0" smtClean="0">
                <a:solidFill>
                  <a:srgbClr val="0000FF"/>
                </a:solidFill>
              </a:rPr>
              <a:t>L</a:t>
            </a:r>
            <a:r>
              <a:rPr lang="ru-RU" b="1" dirty="0" smtClean="0">
                <a:solidFill>
                  <a:srgbClr val="0000FF"/>
                </a:solidFill>
              </a:rPr>
              <a:t>Е&gt;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HEAD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BODY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Все о компьютере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BODY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97021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&lt;/HTML&gt;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b="1" dirty="0" smtClean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2857500" y="3714750"/>
            <a:ext cx="214313" cy="10715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1500" y="6000750"/>
            <a:ext cx="8215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C00000"/>
                </a:solidFill>
                <a:latin typeface="Constantia" panose="02030602050306030303" pitchFamily="18" charset="0"/>
              </a:rPr>
              <a:t>Сохранить файл под именем </a:t>
            </a:r>
            <a:r>
              <a:rPr lang="en-US" altLang="ru-RU" sz="2400" b="1">
                <a:solidFill>
                  <a:srgbClr val="C00000"/>
                </a:solidFill>
                <a:latin typeface="Constantia" panose="02030602050306030303" pitchFamily="18" charset="0"/>
              </a:rPr>
              <a:t>index</a:t>
            </a:r>
            <a:r>
              <a:rPr lang="ru-RU" altLang="ru-RU" sz="2400" b="1">
                <a:solidFill>
                  <a:srgbClr val="C00000"/>
                </a:solidFill>
                <a:latin typeface="Constantia" panose="02030602050306030303" pitchFamily="18" charset="0"/>
              </a:rPr>
              <a:t>.</a:t>
            </a:r>
            <a:r>
              <a:rPr lang="en-US" altLang="ru-RU" sz="2400" b="1">
                <a:solidFill>
                  <a:srgbClr val="C00000"/>
                </a:solidFill>
                <a:latin typeface="Constantia" panose="02030602050306030303" pitchFamily="18" charset="0"/>
              </a:rPr>
              <a:t>htm</a:t>
            </a:r>
            <a:r>
              <a:rPr lang="ru-RU" altLang="ru-RU" sz="2400" b="1">
                <a:solidFill>
                  <a:srgbClr val="C00000"/>
                </a:solidFill>
                <a:latin typeface="Constantia" panose="02030602050306030303" pitchFamily="18" charset="0"/>
              </a:rPr>
              <a:t> в папке сайта.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824537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Размер шрифта для имеющихся в тексте заголовков задается тэгами от &lt;Н</a:t>
            </a:r>
            <a:r>
              <a:rPr lang="en-US" altLang="ru-RU" sz="4000" smtClean="0"/>
              <a:t>1</a:t>
            </a:r>
            <a:r>
              <a:rPr lang="ru-RU" altLang="ru-RU" b="1" smtClean="0"/>
              <a:t>&gt; (самый крупный) до &lt;Н6&gt; (самый мелкий)</a:t>
            </a:r>
            <a:endParaRPr lang="en-US" altLang="ru-RU" b="1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&lt;Н</a:t>
            </a:r>
            <a:r>
              <a:rPr lang="ru-RU" altLang="ru-RU" sz="4000" b="1" smtClean="0">
                <a:solidFill>
                  <a:srgbClr val="0000FF"/>
                </a:solidFill>
              </a:rPr>
              <a:t>1</a:t>
            </a:r>
            <a:r>
              <a:rPr lang="ru-RU" altLang="ru-RU" b="1" smtClean="0">
                <a:solidFill>
                  <a:srgbClr val="0000FF"/>
                </a:solidFill>
              </a:rPr>
              <a:t>&gt;Все    о   компьютере&lt;/Н</a:t>
            </a:r>
            <a:r>
              <a:rPr lang="ru-RU" altLang="ru-RU" sz="4000" b="1" smtClean="0">
                <a:solidFill>
                  <a:srgbClr val="0000FF"/>
                </a:solidFill>
              </a:rPr>
              <a:t>1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  <a:p>
            <a:pPr eaLnBrk="1" hangingPunct="1"/>
            <a:r>
              <a:rPr lang="ru-RU" altLang="ru-RU" b="1" smtClean="0"/>
              <a:t>Задать тип выравнивания заголовка для тэга заголовка позволяет атрибут </a:t>
            </a:r>
            <a:r>
              <a:rPr lang="en-US" altLang="ru-RU" b="1" smtClean="0"/>
              <a:t>ALIGN</a:t>
            </a:r>
          </a:p>
          <a:p>
            <a:pPr eaLnBrk="1" hangingPunct="1"/>
            <a:r>
              <a:rPr lang="ru-RU" altLang="ru-RU" b="1" smtClean="0"/>
              <a:t>Выравнивание по правой границе окна реализуется с помощью записи </a:t>
            </a:r>
            <a:r>
              <a:rPr lang="en-US" altLang="ru-RU" b="1" smtClean="0"/>
              <a:t>ALIGN</a:t>
            </a:r>
            <a:r>
              <a:rPr lang="ru-RU" altLang="ru-RU" b="1" smtClean="0"/>
              <a:t>="</a:t>
            </a:r>
            <a:r>
              <a:rPr lang="en-US" altLang="ru-RU" b="1" smtClean="0"/>
              <a:t>right</a:t>
            </a:r>
            <a:r>
              <a:rPr lang="ru-RU" altLang="ru-RU" b="1" smtClean="0"/>
              <a:t>", а по центру — </a:t>
            </a:r>
            <a:r>
              <a:rPr lang="en-US" altLang="ru-RU" b="1" smtClean="0"/>
              <a:t>ALIGN</a:t>
            </a:r>
            <a:r>
              <a:rPr lang="ru-RU" altLang="ru-RU" b="1" smtClean="0"/>
              <a:t>="</a:t>
            </a:r>
            <a:r>
              <a:rPr lang="en-US" altLang="ru-RU" b="1" smtClean="0"/>
              <a:t>center</a:t>
            </a:r>
            <a:r>
              <a:rPr lang="ru-RU" altLang="ru-RU" b="1" smtClean="0"/>
              <a:t>“</a:t>
            </a:r>
            <a:endParaRPr lang="en-US" altLang="ru-RU" b="1" smtClean="0"/>
          </a:p>
          <a:p>
            <a:pPr eaLnBrk="1" hangingPunct="1"/>
            <a:endParaRPr lang="en-US" altLang="ru-RU" b="1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&lt;Н</a:t>
            </a:r>
            <a:r>
              <a:rPr lang="ru-RU" altLang="ru-RU" sz="4000" b="1" smtClean="0">
                <a:solidFill>
                  <a:srgbClr val="0000FF"/>
                </a:solidFill>
              </a:rPr>
              <a:t>1</a:t>
            </a:r>
            <a:r>
              <a:rPr lang="ru-RU" altLang="ru-RU" b="1" smtClean="0">
                <a:solidFill>
                  <a:srgbClr val="0000FF"/>
                </a:solidFill>
              </a:rPr>
              <a:t>   </a:t>
            </a:r>
            <a:r>
              <a:rPr lang="en-US" altLang="ru-RU" b="1" smtClean="0">
                <a:solidFill>
                  <a:srgbClr val="0000FF"/>
                </a:solidFill>
              </a:rPr>
              <a:t>ALIGN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center</a:t>
            </a:r>
            <a:r>
              <a:rPr lang="ru-RU" altLang="ru-RU" b="1" smtClean="0">
                <a:solidFill>
                  <a:srgbClr val="0000FF"/>
                </a:solidFill>
              </a:rPr>
              <a:t>"&gt;</a:t>
            </a:r>
            <a:r>
              <a:rPr lang="en-US" altLang="ru-RU" b="1" smtClean="0">
                <a:solidFill>
                  <a:srgbClr val="0000FF"/>
                </a:solidFill>
              </a:rPr>
              <a:t>Bce</a:t>
            </a:r>
            <a:r>
              <a:rPr lang="ru-RU" altLang="ru-RU" b="1" smtClean="0">
                <a:solidFill>
                  <a:srgbClr val="0000FF"/>
                </a:solidFill>
              </a:rPr>
              <a:t>  о   компьютере&lt;/Н</a:t>
            </a:r>
            <a:r>
              <a:rPr lang="ru-RU" altLang="ru-RU" sz="4000" b="1" smtClean="0">
                <a:solidFill>
                  <a:srgbClr val="0000FF"/>
                </a:solidFill>
              </a:rPr>
              <a:t>1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ru-RU" b="1" smtClean="0"/>
          </a:p>
          <a:p>
            <a:pPr eaLnBrk="1" hangingPunct="1"/>
            <a:endParaRPr lang="en-US" altLang="ru-RU" b="1" smtClean="0"/>
          </a:p>
          <a:p>
            <a:pPr eaLnBrk="1" hangingPunct="1"/>
            <a:endParaRPr lang="ru-RU" alt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25"/>
            <a:ext cx="9144000" cy="51435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/>
              <a:t>С помощью тэга </a:t>
            </a:r>
            <a:r>
              <a:rPr lang="en-US" sz="2800" b="1" dirty="0" smtClean="0"/>
              <a:t>FONT</a:t>
            </a:r>
            <a:r>
              <a:rPr lang="ru-RU" sz="2800" b="1" dirty="0" smtClean="0"/>
              <a:t> и его атрибутов можно задать параметры форматирования шрифта любого фрагмента текста. Атрибут </a:t>
            </a:r>
            <a:r>
              <a:rPr lang="en-US" sz="2800" b="1" dirty="0" smtClean="0"/>
              <a:t>FACE</a:t>
            </a:r>
            <a:r>
              <a:rPr lang="ru-RU" sz="2800" b="1" dirty="0" smtClean="0"/>
              <a:t> позволяет задать гарнитуру шрифта (например, </a:t>
            </a:r>
            <a:r>
              <a:rPr lang="en-US" sz="2800" b="1" dirty="0" smtClean="0"/>
              <a:t>FACE</a:t>
            </a:r>
            <a:r>
              <a:rPr lang="ru-RU" sz="2800" b="1" dirty="0" smtClean="0"/>
              <a:t>="</a:t>
            </a:r>
            <a:r>
              <a:rPr lang="en-US" sz="2800" b="1" dirty="0" smtClean="0"/>
              <a:t>Arial</a:t>
            </a:r>
            <a:r>
              <a:rPr lang="ru-RU" sz="2800" b="1" dirty="0" smtClean="0"/>
              <a:t>"), атрибут </a:t>
            </a:r>
            <a:r>
              <a:rPr lang="en-US" sz="2800" b="1" dirty="0" smtClean="0"/>
              <a:t>SIZE</a:t>
            </a:r>
            <a:r>
              <a:rPr lang="ru-RU" sz="2800" b="1" dirty="0" smtClean="0"/>
              <a:t> — размер шрифта (например, </a:t>
            </a:r>
            <a:r>
              <a:rPr lang="en-US" sz="2800" b="1" dirty="0" smtClean="0"/>
              <a:t>SIZE</a:t>
            </a:r>
            <a:r>
              <a:rPr lang="ru-RU" sz="2800" b="1" dirty="0" smtClean="0"/>
              <a:t>=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/>
              <a:t>), атрибут </a:t>
            </a:r>
            <a:r>
              <a:rPr lang="en-US" sz="2800" b="1" dirty="0" smtClean="0"/>
              <a:t>COLOR</a:t>
            </a:r>
            <a:r>
              <a:rPr lang="ru-RU" sz="2800" b="1" dirty="0" smtClean="0"/>
              <a:t> — цвет шрифта (например, </a:t>
            </a:r>
            <a:r>
              <a:rPr lang="en-US" sz="2800" b="1" dirty="0" smtClean="0"/>
              <a:t>COLOR</a:t>
            </a:r>
            <a:r>
              <a:rPr lang="ru-RU" sz="2800" b="1" dirty="0" smtClean="0"/>
              <a:t>="</a:t>
            </a:r>
            <a:r>
              <a:rPr lang="en-US" sz="2800" b="1" dirty="0" smtClean="0"/>
              <a:t>blue</a:t>
            </a:r>
            <a:r>
              <a:rPr lang="ru-RU" sz="2800" b="1" dirty="0" smtClean="0"/>
              <a:t>")</a:t>
            </a:r>
            <a:endParaRPr lang="en-US" sz="2800" b="1" dirty="0" smtClean="0"/>
          </a:p>
          <a:p>
            <a:pPr marL="16144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</a:rPr>
              <a:t>&lt;</a:t>
            </a:r>
            <a:r>
              <a:rPr lang="en-US" sz="2400" b="1" dirty="0" smtClean="0">
                <a:solidFill>
                  <a:srgbClr val="0000FF"/>
                </a:solidFill>
              </a:rPr>
              <a:t>FONT</a:t>
            </a:r>
            <a:r>
              <a:rPr lang="ru-RU" sz="2400" b="1" dirty="0" smtClean="0">
                <a:solidFill>
                  <a:srgbClr val="0000FF"/>
                </a:solidFill>
              </a:rPr>
              <a:t>   </a:t>
            </a:r>
            <a:r>
              <a:rPr lang="en-US" sz="2400" b="1" dirty="0" smtClean="0">
                <a:solidFill>
                  <a:srgbClr val="0000FF"/>
                </a:solidFill>
              </a:rPr>
              <a:t>COLOR</a:t>
            </a:r>
            <a:r>
              <a:rPr lang="ru-RU" sz="2400" b="1" dirty="0" smtClean="0">
                <a:solidFill>
                  <a:srgbClr val="0000FF"/>
                </a:solidFill>
              </a:rPr>
              <a:t>="</a:t>
            </a:r>
            <a:r>
              <a:rPr lang="en-US" sz="2400" b="1" dirty="0" smtClean="0">
                <a:solidFill>
                  <a:srgbClr val="0000FF"/>
                </a:solidFill>
              </a:rPr>
              <a:t>blue</a:t>
            </a:r>
            <a:r>
              <a:rPr lang="ru-RU" sz="2400" b="1" dirty="0" smtClean="0">
                <a:solidFill>
                  <a:srgbClr val="0000FF"/>
                </a:solidFill>
              </a:rPr>
              <a:t>"&gt;</a:t>
            </a:r>
          </a:p>
          <a:p>
            <a:pPr marL="16144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</a:rPr>
              <a:t>&lt;Н</a:t>
            </a:r>
            <a:r>
              <a:rPr lang="ru-RU" sz="3600" b="1" dirty="0" smtClean="0">
                <a:solidFill>
                  <a:srgbClr val="0000FF"/>
                </a:solidFill>
              </a:rPr>
              <a:t>1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 ALIGN</a:t>
            </a:r>
            <a:r>
              <a:rPr lang="ru-RU" sz="2400" b="1" dirty="0" smtClean="0">
                <a:solidFill>
                  <a:srgbClr val="0000FF"/>
                </a:solidFill>
              </a:rPr>
              <a:t>="</a:t>
            </a:r>
            <a:r>
              <a:rPr lang="en-US" sz="2400" b="1" dirty="0" smtClean="0">
                <a:solidFill>
                  <a:srgbClr val="0000FF"/>
                </a:solidFill>
              </a:rPr>
              <a:t>center</a:t>
            </a:r>
            <a:r>
              <a:rPr lang="ru-RU" sz="2400" b="1" dirty="0" smtClean="0">
                <a:solidFill>
                  <a:srgbClr val="0000FF"/>
                </a:solidFill>
              </a:rPr>
              <a:t>"&gt;</a:t>
            </a:r>
            <a:r>
              <a:rPr lang="en-US" sz="2400" b="1" dirty="0" err="1" smtClean="0">
                <a:solidFill>
                  <a:srgbClr val="0000FF"/>
                </a:solidFill>
              </a:rPr>
              <a:t>Bce</a:t>
            </a:r>
            <a:r>
              <a:rPr lang="ru-RU" sz="2400" b="1" dirty="0" smtClean="0">
                <a:solidFill>
                  <a:srgbClr val="0000FF"/>
                </a:solidFill>
              </a:rPr>
              <a:t> о компьютере&lt;/Н</a:t>
            </a:r>
            <a:r>
              <a:rPr lang="ru-RU" sz="3600" b="1" dirty="0" smtClean="0">
                <a:solidFill>
                  <a:srgbClr val="0000FF"/>
                </a:solidFill>
              </a:rPr>
              <a:t>1</a:t>
            </a:r>
            <a:r>
              <a:rPr lang="ru-RU" sz="2400" b="1" dirty="0" smtClean="0">
                <a:solidFill>
                  <a:srgbClr val="0000FF"/>
                </a:solidFill>
              </a:rPr>
              <a:t>&gt;</a:t>
            </a:r>
          </a:p>
          <a:p>
            <a:pPr marL="16144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</a:rPr>
              <a:t>&lt;/</a:t>
            </a:r>
            <a:r>
              <a:rPr lang="en-US" sz="2400" b="1" dirty="0" smtClean="0">
                <a:solidFill>
                  <a:srgbClr val="0000FF"/>
                </a:solidFill>
              </a:rPr>
              <a:t>FONT</a:t>
            </a:r>
            <a:r>
              <a:rPr lang="ru-RU" sz="2400" b="1" dirty="0" smtClean="0">
                <a:solidFill>
                  <a:srgbClr val="0000FF"/>
                </a:solidFill>
              </a:rPr>
              <a:t>&gt;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pPr marL="16144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400" b="1" dirty="0" smtClean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tabLst>
                <a:tab pos="4041775" algn="l"/>
              </a:tabLst>
              <a:defRPr/>
            </a:pPr>
            <a:r>
              <a:rPr lang="ru-RU" sz="2800" b="1" dirty="0" smtClean="0"/>
              <a:t>Заголовок целесообразно отделить от остального содержания страницы горизонтальной линией с помощью одиночного тэга &lt;</a:t>
            </a:r>
            <a:r>
              <a:rPr lang="en-US" sz="2800" b="1" dirty="0" smtClean="0"/>
              <a:t>HR</a:t>
            </a:r>
            <a:r>
              <a:rPr lang="ru-RU" sz="2800" b="1" dirty="0" smtClean="0"/>
              <a:t>&gt;</a:t>
            </a:r>
            <a:endParaRPr lang="ru-RU" sz="2800" b="1" dirty="0" smtClean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357826"/>
            <a:ext cx="8715436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РАБОТА С ЗАГОЛОВКОМ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ЗАКОНЧЕНА!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610225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Разделение текста на абзацы производится с помощью контейнера &lt;Р&gt;&lt;/Р&gt;</a:t>
            </a:r>
          </a:p>
          <a:p>
            <a:pPr eaLnBrk="1" hangingPunct="1"/>
            <a:endParaRPr lang="ru-RU" altLang="ru-RU" b="1" smtClean="0"/>
          </a:p>
          <a:p>
            <a:pPr eaLnBrk="1" hangingPunct="1"/>
            <a:endParaRPr lang="ru-RU" altLang="ru-RU" b="1" smtClean="0"/>
          </a:p>
          <a:p>
            <a:pPr eaLnBrk="1" hangingPunct="1"/>
            <a:r>
              <a:rPr lang="ru-RU" altLang="ru-RU" b="1" smtClean="0"/>
              <a:t>Поместим на титульную страницу текст, разбитый на абзацы с различным выравниванием:</a:t>
            </a:r>
          </a:p>
          <a:p>
            <a:pPr eaLnBrk="1" hangingPunct="1"/>
            <a:endParaRPr lang="ru-RU" altLang="ru-RU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110287"/>
          </a:xfrm>
        </p:spPr>
        <p:txBody>
          <a:bodyPr>
            <a:normAutofit fontScale="85000" lnSpcReduction="20000"/>
          </a:bodyPr>
          <a:lstStyle/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&lt;HTML&gt;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&lt;HEAD&gt;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&lt;TITLE&gt;Компьютер&lt;/TITLE&gt;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&lt;/HEAD&gt;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&lt;BODY&gt;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&lt;FONT   COLOR="</a:t>
            </a:r>
            <a:r>
              <a:rPr lang="ru-RU" b="1" dirty="0" err="1" smtClean="0">
                <a:solidFill>
                  <a:srgbClr val="0000FF"/>
                </a:solidFill>
              </a:rPr>
              <a:t>blue</a:t>
            </a:r>
            <a:r>
              <a:rPr lang="ru-RU" b="1" dirty="0" smtClean="0">
                <a:solidFill>
                  <a:srgbClr val="0000FF"/>
                </a:solidFill>
              </a:rPr>
              <a:t>"&gt;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&lt;H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solidFill>
                  <a:srgbClr val="0000FF"/>
                </a:solidFill>
              </a:rPr>
              <a:t> ALIGN="</a:t>
            </a:r>
            <a:r>
              <a:rPr lang="ru-RU" b="1" dirty="0" err="1" smtClean="0">
                <a:solidFill>
                  <a:srgbClr val="0000FF"/>
                </a:solidFill>
              </a:rPr>
              <a:t>center</a:t>
            </a:r>
            <a:r>
              <a:rPr lang="ru-RU" b="1" dirty="0" smtClean="0">
                <a:solidFill>
                  <a:srgbClr val="0000FF"/>
                </a:solidFill>
              </a:rPr>
              <a:t>"&gt;</a:t>
            </a:r>
            <a:r>
              <a:rPr lang="ru-RU" b="1" dirty="0" err="1" smtClean="0">
                <a:solidFill>
                  <a:srgbClr val="0000FF"/>
                </a:solidFill>
              </a:rPr>
              <a:t>Bce</a:t>
            </a:r>
            <a:r>
              <a:rPr lang="ru-RU" b="1" dirty="0" smtClean="0">
                <a:solidFill>
                  <a:srgbClr val="0000FF"/>
                </a:solidFill>
              </a:rPr>
              <a:t> о компьютере&lt;/H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&lt;/FONT&gt;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&lt;HR&gt;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&lt;P  ALIGN="</a:t>
            </a:r>
            <a:r>
              <a:rPr lang="ru-RU" b="1" dirty="0" err="1" smtClean="0">
                <a:solidFill>
                  <a:srgbClr val="0000FF"/>
                </a:solidFill>
              </a:rPr>
              <a:t>left</a:t>
            </a:r>
            <a:r>
              <a:rPr lang="ru-RU" b="1" dirty="0" smtClean="0">
                <a:solidFill>
                  <a:srgbClr val="0000FF"/>
                </a:solidFill>
              </a:rPr>
              <a:t>"&gt;</a:t>
            </a:r>
            <a:r>
              <a:rPr lang="ru-RU" b="1" dirty="0" err="1" smtClean="0">
                <a:solidFill>
                  <a:srgbClr val="0000FF"/>
                </a:solidFill>
              </a:rPr>
              <a:t>Ha</a:t>
            </a:r>
            <a:r>
              <a:rPr lang="ru-RU" b="1" dirty="0" smtClean="0">
                <a:solidFill>
                  <a:srgbClr val="0000FF"/>
                </a:solidFill>
              </a:rPr>
              <a:t>    этом   сайте    вы   сможете    получить   различную   информацию       о   компьютере,    его программном   обеспечении   и    ценах   на    компьютерные комплектующие.&lt;/P&gt; 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&lt;P  ALIGN="</a:t>
            </a:r>
            <a:r>
              <a:rPr lang="ru-RU" b="1" dirty="0" err="1" smtClean="0">
                <a:solidFill>
                  <a:srgbClr val="0000FF"/>
                </a:solidFill>
              </a:rPr>
              <a:t>right</a:t>
            </a:r>
            <a:r>
              <a:rPr lang="ru-RU" b="1" dirty="0" smtClean="0">
                <a:solidFill>
                  <a:srgbClr val="0000FF"/>
                </a:solidFill>
              </a:rPr>
              <a:t>"&gt;Терминологический    словарь    познакомит вас    с    компьютерными    терминами,     а    также вы   сможете  заполнить    анкету.&lt;/P&gt;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&lt;BODY&gt;</a:t>
            </a:r>
          </a:p>
          <a:p>
            <a:pPr marL="7286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214313" y="357188"/>
            <a:ext cx="357187" cy="55006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714375" y="714375"/>
            <a:ext cx="142875" cy="7143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500063" y="1714500"/>
            <a:ext cx="142875" cy="37147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714375" y="2000250"/>
            <a:ext cx="214313" cy="7858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95275"/>
          </a:xfrm>
        </p:spPr>
        <p:txBody>
          <a:bodyPr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Вставка изображений</a:t>
            </a:r>
            <a:endParaRPr lang="ru-RU" sz="6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2000250"/>
          </a:xfrm>
        </p:spPr>
        <p:txBody>
          <a:bodyPr/>
          <a:lstStyle/>
          <a:p>
            <a:pPr marL="7938" indent="-7938" algn="ctr">
              <a:buFont typeface="Wingdings 2" panose="05020102010507070707" pitchFamily="18" charset="2"/>
              <a:buNone/>
            </a:pPr>
            <a:r>
              <a:rPr lang="ru-RU" altLang="ru-RU" sz="2800" b="1" smtClean="0"/>
              <a:t>Для вставки изображения используется тэг &lt;</a:t>
            </a:r>
            <a:r>
              <a:rPr lang="en-US" altLang="ru-RU" sz="2800" b="1" smtClean="0"/>
              <a:t>IMG</a:t>
            </a:r>
            <a:r>
              <a:rPr lang="ru-RU" altLang="ru-RU" sz="2800" b="1" smtClean="0"/>
              <a:t>&gt; с атрибутом </a:t>
            </a:r>
            <a:r>
              <a:rPr lang="en-US" altLang="ru-RU" sz="2800" b="1" smtClean="0"/>
              <a:t>SRC</a:t>
            </a:r>
            <a:endParaRPr lang="ru-RU" altLang="ru-RU" sz="2800" b="1" smtClean="0"/>
          </a:p>
          <a:p>
            <a:pPr marL="7938" indent="-7938" algn="ctr">
              <a:buFont typeface="Wingdings 2" panose="05020102010507070707" pitchFamily="18" charset="2"/>
              <a:buNone/>
            </a:pPr>
            <a:endParaRPr lang="ru-RU" altLang="ru-RU" sz="2800" b="1" smtClean="0"/>
          </a:p>
          <a:p>
            <a:pPr marL="7938" indent="-7938" algn="ctr">
              <a:buFont typeface="Wingdings 2" panose="05020102010507070707" pitchFamily="18" charset="2"/>
              <a:buNone/>
            </a:pPr>
            <a:r>
              <a:rPr lang="en-US" altLang="ru-RU" sz="2800" b="1" smtClean="0">
                <a:solidFill>
                  <a:srgbClr val="0000FF"/>
                </a:solidFill>
              </a:rPr>
              <a:t>&lt;IMG    SRC="COMP6.gif"&gt;</a:t>
            </a:r>
            <a:endParaRPr lang="ru-RU" altLang="ru-RU" sz="2800" b="1" smtClean="0">
              <a:solidFill>
                <a:srgbClr val="0000FF"/>
              </a:solidFill>
            </a:endParaRPr>
          </a:p>
          <a:p>
            <a:pPr marL="7938" indent="-7938" algn="ctr">
              <a:buFont typeface="Wingdings 2" panose="05020102010507070707" pitchFamily="18" charset="2"/>
              <a:buNone/>
            </a:pPr>
            <a:endParaRPr lang="ru-RU" altLang="ru-RU" sz="2800" b="1" smtClean="0">
              <a:solidFill>
                <a:srgbClr val="0000FF"/>
              </a:solidFill>
            </a:endParaRPr>
          </a:p>
          <a:p>
            <a:pPr marL="7938" indent="-7938" algn="ctr">
              <a:buFont typeface="Wingdings 2" panose="05020102010507070707" pitchFamily="18" charset="2"/>
              <a:buNone/>
            </a:pPr>
            <a:endParaRPr lang="ru-RU" altLang="ru-RU" sz="2800" b="1" smtClean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3429000"/>
            <a:ext cx="8715375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+mn-lt"/>
              </a:rPr>
              <a:t>Поясняющий текст выводится с помощью атрибута </a:t>
            </a:r>
            <a:r>
              <a:rPr lang="en-US" sz="2400" b="1" dirty="0">
                <a:latin typeface="+mn-lt"/>
              </a:rPr>
              <a:t>ALT</a:t>
            </a:r>
            <a:r>
              <a:rPr lang="ru-RU" sz="2400" b="1" dirty="0">
                <a:latin typeface="+mn-lt"/>
              </a:rPr>
              <a:t>, значением которого является текст, поясняющий, что должен был бы увидеть пользователь на рисунке:</a:t>
            </a:r>
          </a:p>
          <a:p>
            <a:pPr algn="ctr">
              <a:defRPr/>
            </a:pPr>
            <a:endParaRPr lang="ru-RU" sz="2400" b="1" dirty="0">
              <a:latin typeface="+mn-lt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0000FF"/>
                </a:solidFill>
                <a:latin typeface="Arial" charset="0"/>
              </a:rPr>
              <a:t>&lt;IMG    SRC="COMP6.gif"</a:t>
            </a:r>
            <a:r>
              <a:rPr lang="ru-RU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charset="0"/>
              </a:rPr>
              <a:t> ALT “</a:t>
            </a:r>
            <a:r>
              <a:rPr lang="ru-RU" sz="2400" b="1" dirty="0">
                <a:solidFill>
                  <a:srgbClr val="0000FF"/>
                </a:solidFill>
                <a:latin typeface="Arial" charset="0"/>
              </a:rPr>
              <a:t>Компьютер</a:t>
            </a:r>
            <a:r>
              <a:rPr lang="en-US" sz="2400" b="1" dirty="0">
                <a:solidFill>
                  <a:srgbClr val="0000FF"/>
                </a:solidFill>
                <a:latin typeface="Arial" charset="0"/>
              </a:rPr>
              <a:t>”&gt;</a:t>
            </a:r>
            <a:endParaRPr lang="ru-RU" sz="2400" b="1" dirty="0">
              <a:solidFill>
                <a:srgbClr val="0000FF"/>
              </a:solidFill>
              <a:latin typeface="Arial" charset="0"/>
            </a:endParaRPr>
          </a:p>
          <a:p>
            <a:pPr algn="ctr">
              <a:defRPr/>
            </a:pPr>
            <a:endParaRPr lang="ru-RU" sz="2400" b="1" dirty="0">
              <a:latin typeface="+mn-lt"/>
            </a:endParaRPr>
          </a:p>
          <a:p>
            <a:pPr algn="ctr">
              <a:defRPr/>
            </a:pPr>
            <a:endParaRPr lang="ru-RU" sz="2400" b="1" dirty="0">
              <a:latin typeface="+mn-lt"/>
            </a:endParaRPr>
          </a:p>
          <a:p>
            <a:pPr algn="ctr">
              <a:defRPr/>
            </a:pPr>
            <a:endParaRPr lang="ru-RU" sz="2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610225"/>
          </a:xfrm>
        </p:spPr>
        <p:txBody>
          <a:bodyPr/>
          <a:lstStyle/>
          <a:p>
            <a:r>
              <a:rPr lang="ru-RU" altLang="ru-RU" b="1" smtClean="0"/>
              <a:t>Расположить рисунок относительно текста различными способами позволяет атрибут </a:t>
            </a:r>
            <a:r>
              <a:rPr lang="en-US" altLang="ru-RU" b="1" smtClean="0"/>
              <a:t>ALIGN </a:t>
            </a:r>
            <a:r>
              <a:rPr lang="ru-RU" altLang="ru-RU" b="1" smtClean="0"/>
              <a:t>тэга &lt;</a:t>
            </a:r>
            <a:r>
              <a:rPr lang="en-US" altLang="ru-RU" b="1" smtClean="0"/>
              <a:t>IMG</a:t>
            </a:r>
            <a:r>
              <a:rPr lang="ru-RU" altLang="ru-RU" b="1" smtClean="0"/>
              <a:t>&gt;, который может принимать пять различных значений: </a:t>
            </a:r>
            <a:endParaRPr lang="en-US" altLang="ru-RU" b="1" smtClean="0"/>
          </a:p>
          <a:p>
            <a:r>
              <a:rPr lang="ru-RU" altLang="ru-RU" b="1" smtClean="0"/>
              <a:t>ТОР (верх), </a:t>
            </a:r>
            <a:endParaRPr lang="en-US" altLang="ru-RU" b="1" smtClean="0"/>
          </a:p>
          <a:p>
            <a:r>
              <a:rPr lang="en-US" altLang="ru-RU" b="1" smtClean="0"/>
              <a:t>MIDDLE </a:t>
            </a:r>
            <a:r>
              <a:rPr lang="ru-RU" altLang="ru-RU" b="1" smtClean="0"/>
              <a:t>(середина), </a:t>
            </a:r>
            <a:endParaRPr lang="en-US" altLang="ru-RU" b="1" smtClean="0"/>
          </a:p>
          <a:p>
            <a:r>
              <a:rPr lang="en-US" altLang="ru-RU" b="1" smtClean="0"/>
              <a:t>BOTTOM </a:t>
            </a:r>
            <a:r>
              <a:rPr lang="ru-RU" altLang="ru-RU" b="1" smtClean="0"/>
              <a:t>(низ), </a:t>
            </a:r>
            <a:endParaRPr lang="en-US" altLang="ru-RU" b="1" smtClean="0"/>
          </a:p>
          <a:p>
            <a:r>
              <a:rPr lang="en-US" altLang="ru-RU" b="1" smtClean="0"/>
              <a:t>LEFT </a:t>
            </a:r>
            <a:r>
              <a:rPr lang="ru-RU" altLang="ru-RU" b="1" smtClean="0"/>
              <a:t>(слева) </a:t>
            </a:r>
            <a:endParaRPr lang="en-US" altLang="ru-RU" b="1" smtClean="0"/>
          </a:p>
          <a:p>
            <a:r>
              <a:rPr lang="en-US" altLang="ru-RU" b="1" smtClean="0"/>
              <a:t>RIGHT </a:t>
            </a:r>
            <a:r>
              <a:rPr lang="ru-RU" altLang="ru-RU" b="1" smtClean="0"/>
              <a:t>(справа). </a:t>
            </a:r>
            <a:endParaRPr lang="en-US" altLang="ru-RU" b="1" smtClean="0"/>
          </a:p>
          <a:p>
            <a:pPr>
              <a:buFont typeface="Wingdings 2" panose="05020102010507070707" pitchFamily="18" charset="2"/>
              <a:buNone/>
            </a:pPr>
            <a:endParaRPr lang="en-US" altLang="ru-RU" b="1" smtClean="0"/>
          </a:p>
          <a:p>
            <a:pPr algn="ctr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&lt;IMG    SRC="COMP6.gif" ALT="</a:t>
            </a:r>
            <a:r>
              <a:rPr lang="ru-RU" altLang="ru-RU" b="1" smtClean="0">
                <a:solidFill>
                  <a:srgbClr val="0000FF"/>
                </a:solidFill>
              </a:rPr>
              <a:t>Компьютер</a:t>
            </a:r>
            <a:r>
              <a:rPr lang="en-US" altLang="ru-RU" b="1" smtClean="0">
                <a:solidFill>
                  <a:srgbClr val="0000FF"/>
                </a:solidFill>
              </a:rPr>
              <a:t>" ALIGN="right" 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  <a:endParaRPr lang="en-US" altLang="ru-RU" b="1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581025"/>
          </a:xfrm>
        </p:spPr>
        <p:txBody>
          <a:bodyPr/>
          <a:lstStyle/>
          <a:p>
            <a:pPr algn="ctr">
              <a:defRPr/>
            </a:pP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Гиперссылки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142875" y="928688"/>
            <a:ext cx="8786813" cy="2286000"/>
          </a:xfrm>
        </p:spPr>
        <p:txBody>
          <a:bodyPr/>
          <a:lstStyle/>
          <a:p>
            <a:r>
              <a:rPr lang="ru-RU" altLang="ru-RU" sz="2400" b="1" smtClean="0"/>
              <a:t>Первая титульная страница должна предоставлять посетителю </a:t>
            </a:r>
            <a:r>
              <a:rPr lang="en-US" altLang="ru-RU" sz="2400" b="1" smtClean="0"/>
              <a:t>Web</a:t>
            </a:r>
            <a:r>
              <a:rPr lang="ru-RU" altLang="ru-RU" sz="2400" b="1" smtClean="0"/>
              <a:t>-сайта возможность начать путешествие по сайту. Для этого на титульную страницу должны быть помещены гиперссылки на другие страницы сайта.</a:t>
            </a:r>
            <a:endParaRPr lang="en-US" altLang="ru-RU" b="1" smtClean="0"/>
          </a:p>
          <a:p>
            <a:endParaRPr lang="ru-RU" alt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42875"/>
            <a:ext cx="8572500" cy="6181725"/>
          </a:xfrm>
        </p:spPr>
        <p:txBody>
          <a:bodyPr/>
          <a:lstStyle/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dirty="0" smtClean="0"/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HTML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HEAD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&lt;Т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ru-RU" b="1" dirty="0" smtClean="0">
                <a:solidFill>
                  <a:srgbClr val="0000FF"/>
                </a:solidFill>
              </a:rPr>
              <a:t>Т</a:t>
            </a:r>
            <a:r>
              <a:rPr lang="en-US" b="1" dirty="0" smtClean="0">
                <a:solidFill>
                  <a:srgbClr val="0000FF"/>
                </a:solidFill>
              </a:rPr>
              <a:t>L</a:t>
            </a:r>
            <a:r>
              <a:rPr lang="ru-RU" b="1" dirty="0" smtClean="0">
                <a:solidFill>
                  <a:srgbClr val="0000FF"/>
                </a:solidFill>
              </a:rPr>
              <a:t>Е&gt;</a:t>
            </a:r>
            <a:r>
              <a:rPr lang="ru-RU" b="1" u="sng" dirty="0" smtClean="0">
                <a:solidFill>
                  <a:srgbClr val="0000FF"/>
                </a:solidFill>
              </a:rPr>
              <a:t>Заголовок страницы</a:t>
            </a:r>
            <a:r>
              <a:rPr lang="ru-RU" b="1" dirty="0" smtClean="0">
                <a:solidFill>
                  <a:srgbClr val="0000FF"/>
                </a:solidFill>
              </a:rPr>
              <a:t>&lt;/Т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ru-RU" b="1" dirty="0" smtClean="0">
                <a:solidFill>
                  <a:srgbClr val="0000FF"/>
                </a:solidFill>
              </a:rPr>
              <a:t>Т</a:t>
            </a:r>
            <a:r>
              <a:rPr lang="en-US" b="1" dirty="0" smtClean="0">
                <a:solidFill>
                  <a:srgbClr val="0000FF"/>
                </a:solidFill>
              </a:rPr>
              <a:t>L</a:t>
            </a:r>
            <a:r>
              <a:rPr lang="ru-RU" b="1" dirty="0" smtClean="0">
                <a:solidFill>
                  <a:srgbClr val="0000FF"/>
                </a:solidFill>
              </a:rPr>
              <a:t>Е&gt;</a:t>
            </a: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HEAD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BODY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2247900">
              <a:buFont typeface="Wingdings 2" panose="05020102010507070707" pitchFamily="18" charset="2"/>
              <a:buNone/>
              <a:defRPr/>
            </a:pPr>
            <a:endParaRPr lang="ru-RU" b="1" dirty="0" smtClean="0">
              <a:solidFill>
                <a:srgbClr val="0000FF"/>
              </a:solidFill>
            </a:endParaRP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BODY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224790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HTML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360363" algn="ctr">
              <a:buFont typeface="Wingdings 2" panose="05020102010507070707" pitchFamily="18" charset="2"/>
              <a:buNone/>
              <a:tabLst>
                <a:tab pos="265113" algn="l"/>
              </a:tabLst>
              <a:defRPr/>
            </a:pPr>
            <a:r>
              <a:rPr lang="ru-RU" b="1" dirty="0" smtClean="0"/>
              <a:t>Создать пустые страницы «Программы», «Словарь», «Комплектующие» и «Анкета» и сохранить их в файлах с именами </a:t>
            </a:r>
            <a:r>
              <a:rPr lang="en-US" b="1" dirty="0" smtClean="0"/>
              <a:t>software</a:t>
            </a:r>
            <a:r>
              <a:rPr lang="ru-RU" b="1" dirty="0" smtClean="0"/>
              <a:t>.</a:t>
            </a:r>
            <a:r>
              <a:rPr lang="en-US" b="1" dirty="0" err="1" smtClean="0"/>
              <a:t>htm</a:t>
            </a:r>
            <a:r>
              <a:rPr lang="ru-RU" b="1" dirty="0" smtClean="0"/>
              <a:t>, </a:t>
            </a:r>
            <a:r>
              <a:rPr lang="en-US" b="1" dirty="0" smtClean="0"/>
              <a:t>glossary</a:t>
            </a:r>
            <a:r>
              <a:rPr lang="ru-RU" b="1" dirty="0" smtClean="0"/>
              <a:t>.</a:t>
            </a:r>
            <a:r>
              <a:rPr lang="en-US" b="1" dirty="0" err="1" smtClean="0"/>
              <a:t>htm</a:t>
            </a:r>
            <a:r>
              <a:rPr lang="ru-RU" b="1" dirty="0" smtClean="0"/>
              <a:t>, </a:t>
            </a:r>
            <a:r>
              <a:rPr lang="en-US" b="1" dirty="0" smtClean="0"/>
              <a:t>hardware</a:t>
            </a:r>
            <a:r>
              <a:rPr lang="ru-RU" b="1" dirty="0" smtClean="0"/>
              <a:t>.</a:t>
            </a:r>
            <a:r>
              <a:rPr lang="en-US" b="1" dirty="0" err="1" smtClean="0"/>
              <a:t>htm</a:t>
            </a:r>
            <a:r>
              <a:rPr lang="en-US" b="1" dirty="0" smtClean="0"/>
              <a:t> </a:t>
            </a:r>
            <a:r>
              <a:rPr lang="ru-RU" b="1" dirty="0" smtClean="0"/>
              <a:t>и </a:t>
            </a:r>
            <a:r>
              <a:rPr lang="en-US" b="1" dirty="0" err="1" smtClean="0"/>
              <a:t>anketa</a:t>
            </a:r>
            <a:r>
              <a:rPr lang="ru-RU" b="1" dirty="0" smtClean="0"/>
              <a:t>.</a:t>
            </a:r>
            <a:r>
              <a:rPr lang="en-US" b="1" dirty="0" err="1" smtClean="0"/>
              <a:t>htm</a:t>
            </a:r>
            <a:r>
              <a:rPr lang="en-US" b="1" dirty="0" smtClean="0"/>
              <a:t> </a:t>
            </a:r>
            <a:r>
              <a:rPr lang="ru-RU" b="1" dirty="0" smtClean="0"/>
              <a:t>в каталоге сайта.</a:t>
            </a:r>
            <a:endParaRPr lang="ru-RU" b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776288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Панель навигации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253037"/>
          </a:xfrm>
        </p:spPr>
        <p:txBody>
          <a:bodyPr/>
          <a:lstStyle/>
          <a:p>
            <a:pPr algn="ctr"/>
            <a:r>
              <a:rPr lang="ru-RU" altLang="ru-RU" b="1" smtClean="0"/>
              <a:t>Панель навигации будет представлять собой абзац, выровненный по центру, в котором указатели гиперссылок разделены пробелами (</a:t>
            </a:r>
            <a:r>
              <a:rPr lang="en-US" altLang="ru-RU" b="1" smtClean="0"/>
              <a:t>&amp;nbsp</a:t>
            </a:r>
            <a:r>
              <a:rPr lang="ru-RU" altLang="ru-RU" b="1" smtClean="0"/>
              <a:t>):</a:t>
            </a:r>
            <a:endParaRPr lang="ru-RU" altLang="ru-RU" smtClean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200" b="1" smtClean="0">
                <a:solidFill>
                  <a:srgbClr val="0000FF"/>
                </a:solidFill>
              </a:rPr>
              <a:t>&lt;Р   </a:t>
            </a:r>
            <a:r>
              <a:rPr lang="en-US" altLang="ru-RU" sz="3200" b="1" smtClean="0">
                <a:solidFill>
                  <a:srgbClr val="0000FF"/>
                </a:solidFill>
              </a:rPr>
              <a:t>ALIGH</a:t>
            </a:r>
            <a:r>
              <a:rPr lang="ru-RU" altLang="ru-RU" sz="3200" b="1" smtClean="0">
                <a:solidFill>
                  <a:srgbClr val="0000FF"/>
                </a:solidFill>
              </a:rPr>
              <a:t>="</a:t>
            </a:r>
            <a:r>
              <a:rPr lang="en-US" altLang="ru-RU" sz="3200" b="1" smtClean="0">
                <a:solidFill>
                  <a:srgbClr val="0000FF"/>
                </a:solidFill>
              </a:rPr>
              <a:t>center</a:t>
            </a:r>
            <a:r>
              <a:rPr lang="ru-RU" altLang="ru-RU" sz="3200" b="1" smtClean="0">
                <a:solidFill>
                  <a:srgbClr val="0000FF"/>
                </a:solidFill>
              </a:rPr>
              <a:t>"&gt;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200" b="1" smtClean="0">
                <a:solidFill>
                  <a:srgbClr val="0000FF"/>
                </a:solidFill>
              </a:rPr>
              <a:t>[Программы</a:t>
            </a:r>
            <a:r>
              <a:rPr lang="en-US" altLang="ru-RU" sz="3200" b="1" smtClean="0">
                <a:solidFill>
                  <a:srgbClr val="0000FF"/>
                </a:solidFill>
              </a:rPr>
              <a:t>]</a:t>
            </a:r>
            <a:r>
              <a:rPr lang="ru-RU" altLang="ru-RU" sz="3200" b="1" smtClean="0">
                <a:solidFill>
                  <a:srgbClr val="0000FF"/>
                </a:solidFill>
              </a:rPr>
              <a:t>  </a:t>
            </a:r>
            <a:r>
              <a:rPr lang="en-US" altLang="ru-RU" sz="3200" b="1" smtClean="0">
                <a:solidFill>
                  <a:srgbClr val="0000FF"/>
                </a:solidFill>
              </a:rPr>
              <a:t>&amp;nbsp </a:t>
            </a:r>
            <a:r>
              <a:rPr lang="ru-RU" altLang="ru-RU" sz="3200" b="1" smtClean="0">
                <a:solidFill>
                  <a:srgbClr val="0000FF"/>
                </a:solidFill>
              </a:rPr>
              <a:t>[Словарь]  </a:t>
            </a:r>
            <a:r>
              <a:rPr lang="en-US" altLang="ru-RU" sz="3200" b="1" smtClean="0">
                <a:solidFill>
                  <a:srgbClr val="0000FF"/>
                </a:solidFill>
              </a:rPr>
              <a:t>&amp;nbsp</a:t>
            </a:r>
            <a:endParaRPr lang="ru-RU" altLang="ru-RU" sz="3200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200" b="1" smtClean="0">
                <a:solidFill>
                  <a:srgbClr val="0000FF"/>
                </a:solidFill>
              </a:rPr>
              <a:t>[Комплектующие]  </a:t>
            </a:r>
            <a:r>
              <a:rPr lang="en-US" altLang="ru-RU" sz="3200" b="1" smtClean="0">
                <a:solidFill>
                  <a:srgbClr val="0000FF"/>
                </a:solidFill>
              </a:rPr>
              <a:t>&amp;nbsp </a:t>
            </a:r>
            <a:r>
              <a:rPr lang="ru-RU" altLang="ru-RU" sz="3200" b="1" smtClean="0">
                <a:solidFill>
                  <a:srgbClr val="0000FF"/>
                </a:solidFill>
              </a:rPr>
              <a:t>[Анкета]</a:t>
            </a:r>
            <a:r>
              <a:rPr lang="en-US" altLang="ru-RU" sz="3200" b="1" smtClean="0">
                <a:solidFill>
                  <a:srgbClr val="0000FF"/>
                </a:solidFill>
              </a:rPr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3200" b="1" smtClean="0">
                <a:solidFill>
                  <a:srgbClr val="0000FF"/>
                </a:solidFill>
              </a:rPr>
              <a:t>&lt;/Р&gt;</a:t>
            </a:r>
            <a:endParaRPr lang="en-US" altLang="ru-RU" sz="3200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ru-RU" altLang="ru-RU" sz="3200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214313" y="714375"/>
            <a:ext cx="8786812" cy="5610225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&lt;P  ALIGN="center"&gt;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[&lt;A HREF="software.htm"&gt;</a:t>
            </a:r>
            <a:r>
              <a:rPr lang="ru-RU" altLang="ru-RU" b="1" smtClean="0">
                <a:solidFill>
                  <a:srgbClr val="0000FF"/>
                </a:solidFill>
              </a:rPr>
              <a:t>Программы&lt;/</a:t>
            </a:r>
            <a:r>
              <a:rPr lang="en-US" altLang="ru-RU" b="1" smtClean="0">
                <a:solidFill>
                  <a:srgbClr val="0000FF"/>
                </a:solidFill>
              </a:rPr>
              <a:t>A&gt;] &amp;nbsp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[&lt;A HREF="glossary.htm"&gt;</a:t>
            </a:r>
            <a:r>
              <a:rPr lang="ru-RU" altLang="ru-RU" b="1" smtClean="0">
                <a:solidFill>
                  <a:srgbClr val="0000FF"/>
                </a:solidFill>
              </a:rPr>
              <a:t>Словарь&lt;/</a:t>
            </a:r>
            <a:r>
              <a:rPr lang="en-US" altLang="ru-RU" b="1" smtClean="0">
                <a:solidFill>
                  <a:srgbClr val="0000FF"/>
                </a:solidFill>
              </a:rPr>
              <a:t>A&gt;] &amp;nbsp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[&lt;A HREF="hardware.htm"&gt;</a:t>
            </a:r>
            <a:r>
              <a:rPr lang="ru-RU" altLang="ru-RU" b="1" smtClean="0">
                <a:solidFill>
                  <a:srgbClr val="0000FF"/>
                </a:solidFill>
              </a:rPr>
              <a:t>Комплектующие&lt;/</a:t>
            </a:r>
            <a:r>
              <a:rPr lang="en-US" altLang="ru-RU" b="1" smtClean="0">
                <a:solidFill>
                  <a:srgbClr val="0000FF"/>
                </a:solidFill>
              </a:rPr>
              <a:t>A&gt;] &amp;nbsp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[&lt;A HREF="anketa.htm"&gt;A</a:t>
            </a:r>
            <a:r>
              <a:rPr lang="ru-RU" altLang="ru-RU" b="1" smtClean="0">
                <a:solidFill>
                  <a:srgbClr val="0000FF"/>
                </a:solidFill>
              </a:rPr>
              <a:t>нкет</a:t>
            </a:r>
            <a:r>
              <a:rPr lang="en-US" altLang="ru-RU" b="1" smtClean="0">
                <a:solidFill>
                  <a:srgbClr val="0000FF"/>
                </a:solidFill>
              </a:rPr>
              <a:t>a&lt;/A&gt;]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&lt;/P&gt;</a:t>
            </a:r>
            <a:endParaRPr lang="ru-RU" altLang="ru-RU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ru-RU" altLang="ru-RU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09588"/>
          </a:xfrm>
        </p:spPr>
        <p:txBody>
          <a:bodyPr/>
          <a:lstStyle/>
          <a:p>
            <a:pPr>
              <a:defRPr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Ссылка на электронный адрес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85750" y="1935163"/>
            <a:ext cx="8643938" cy="4389437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ru-RU" sz="2800" b="1" smtClean="0">
                <a:solidFill>
                  <a:srgbClr val="0000FF"/>
                </a:solidFill>
              </a:rPr>
              <a:t>&lt;ADDRESS&gt;</a:t>
            </a:r>
            <a:endParaRPr lang="ru-RU" altLang="ru-RU" sz="2800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ru-RU" sz="2800" b="1" smtClean="0">
                <a:solidFill>
                  <a:srgbClr val="0000FF"/>
                </a:solidFill>
              </a:rPr>
              <a:t>&lt;</a:t>
            </a:r>
            <a:r>
              <a:rPr lang="ru-RU" altLang="ru-RU" sz="2800" b="1" smtClean="0">
                <a:solidFill>
                  <a:srgbClr val="0000FF"/>
                </a:solidFill>
              </a:rPr>
              <a:t>А</a:t>
            </a:r>
            <a:r>
              <a:rPr lang="en-US" altLang="ru-RU" sz="2800" b="1" smtClean="0">
                <a:solidFill>
                  <a:srgbClr val="0000FF"/>
                </a:solidFill>
              </a:rPr>
              <a:t>   HREF="</a:t>
            </a:r>
            <a:r>
              <a:rPr lang="en-US" altLang="ru-RU" sz="2800" b="1" u="sng" smtClean="0">
                <a:solidFill>
                  <a:srgbClr val="0000FF"/>
                </a:solidFill>
                <a:hlinkClick r:id="rId3"/>
              </a:rPr>
              <a:t>mailto:mailbox@provaider.ru"&gt;E-mail</a:t>
            </a:r>
            <a:r>
              <a:rPr lang="en-US" altLang="ru-RU" sz="2800" b="1" smtClean="0">
                <a:solidFill>
                  <a:srgbClr val="0000FF"/>
                </a:solidFill>
              </a:rPr>
              <a:t>:</a:t>
            </a:r>
            <a:endParaRPr lang="ru-RU" altLang="ru-RU" sz="2800" b="1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ru-RU" sz="2800" b="1" smtClean="0">
                <a:solidFill>
                  <a:srgbClr val="0000FF"/>
                </a:solidFill>
              </a:rPr>
              <a:t>mailbox@provaider.ru </a:t>
            </a:r>
            <a:r>
              <a:rPr lang="ru-RU" altLang="ru-RU" sz="2800" b="1" smtClean="0">
                <a:solidFill>
                  <a:srgbClr val="0000FF"/>
                </a:solidFill>
              </a:rPr>
              <a:t>&lt;/</a:t>
            </a:r>
            <a:r>
              <a:rPr lang="en-US" altLang="ru-RU" sz="2800" b="1" smtClean="0">
                <a:solidFill>
                  <a:srgbClr val="0000FF"/>
                </a:solidFill>
              </a:rPr>
              <a:t>A</a:t>
            </a:r>
            <a:r>
              <a:rPr lang="ru-RU" altLang="ru-RU" sz="2800" b="1" smtClean="0">
                <a:solidFill>
                  <a:srgbClr val="0000FF"/>
                </a:solidFill>
              </a:rPr>
              <a:t>&gt;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2800" b="1" smtClean="0">
                <a:solidFill>
                  <a:srgbClr val="0000FF"/>
                </a:solidFill>
              </a:rPr>
              <a:t>&lt;/</a:t>
            </a:r>
            <a:r>
              <a:rPr lang="en-US" altLang="ru-RU" sz="2800" b="1" smtClean="0">
                <a:solidFill>
                  <a:srgbClr val="0000FF"/>
                </a:solidFill>
              </a:rPr>
              <a:t>ADDRESS</a:t>
            </a:r>
            <a:r>
              <a:rPr lang="ru-RU" altLang="ru-RU" sz="2800" b="1" smtClean="0">
                <a:solidFill>
                  <a:srgbClr val="0000FF"/>
                </a:solidFill>
              </a:rPr>
              <a:t>&gt;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857250"/>
          </a:xfrm>
        </p:spPr>
        <p:txBody>
          <a:bodyPr/>
          <a:lstStyle/>
          <a:p>
            <a:pPr algn="ctr">
              <a:defRPr/>
            </a:pP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Списки</a:t>
            </a:r>
            <a:r>
              <a:rPr lang="ru-RU" sz="7200" b="1" dirty="0" smtClean="0"/>
              <a:t> </a:t>
            </a:r>
            <a:endParaRPr lang="ru-RU" sz="7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071563"/>
            <a:ext cx="8715375" cy="5253037"/>
          </a:xfrm>
        </p:spPr>
        <p:txBody>
          <a:bodyPr/>
          <a:lstStyle/>
          <a:p>
            <a:pPr marL="6350" indent="169863">
              <a:buFont typeface="Wingdings 2" panose="05020102010507070707" pitchFamily="18" charset="2"/>
              <a:buNone/>
              <a:defRPr/>
            </a:pPr>
            <a:r>
              <a:rPr lang="ru-RU" b="1" u="sng" dirty="0" smtClean="0"/>
              <a:t>Список располагается внутри контейнера &lt;</a:t>
            </a:r>
            <a:r>
              <a:rPr lang="en-US" b="1" u="sng" dirty="0" smtClean="0"/>
              <a:t>OL</a:t>
            </a:r>
            <a:r>
              <a:rPr lang="ru-RU" b="1" u="sng" dirty="0" smtClean="0"/>
              <a:t>&gt;&lt;/</a:t>
            </a:r>
            <a:r>
              <a:rPr lang="en-US" b="1" u="sng" dirty="0" smtClean="0"/>
              <a:t>OL</a:t>
            </a:r>
            <a:r>
              <a:rPr lang="ru-RU" b="1" u="sng" dirty="0" smtClean="0"/>
              <a:t>&gt;</a:t>
            </a:r>
            <a:r>
              <a:rPr lang="ru-RU" b="1" dirty="0" smtClean="0"/>
              <a:t>, а каждый элемент списка определяется тэгом &lt;</a:t>
            </a:r>
            <a:r>
              <a:rPr lang="en-US" b="1" dirty="0" smtClean="0"/>
              <a:t>LI</a:t>
            </a:r>
            <a:r>
              <a:rPr lang="ru-RU" b="1" dirty="0" smtClean="0"/>
              <a:t>&gt;. С помощью атрибута </a:t>
            </a:r>
            <a:r>
              <a:rPr lang="en-US" b="1" dirty="0" smtClean="0"/>
              <a:t>TYPE </a:t>
            </a:r>
            <a:r>
              <a:rPr lang="ru-RU" b="1" dirty="0" smtClean="0"/>
              <a:t>тэга &lt;</a:t>
            </a:r>
            <a:r>
              <a:rPr lang="en-US" b="1" dirty="0" smtClean="0"/>
              <a:t>OL</a:t>
            </a:r>
            <a:r>
              <a:rPr lang="ru-RU" b="1" dirty="0" smtClean="0"/>
              <a:t>&gt; можно задать тип нумерации: арабские цифры (по умолчанию), "</a:t>
            </a:r>
            <a:r>
              <a:rPr lang="en-US" b="1" dirty="0" smtClean="0"/>
              <a:t>I</a:t>
            </a:r>
            <a:r>
              <a:rPr lang="ru-RU" b="1" dirty="0" smtClean="0"/>
              <a:t>" (римские цифры), "а" (строчные буквы) и</a:t>
            </a:r>
            <a:r>
              <a:rPr lang="en-US" b="1" dirty="0" smtClean="0"/>
              <a:t> </a:t>
            </a:r>
            <a:r>
              <a:rPr lang="ru-RU" b="1" dirty="0" smtClean="0"/>
              <a:t>т.д.</a:t>
            </a:r>
          </a:p>
          <a:p>
            <a:pPr marL="6350" indent="169863">
              <a:buFont typeface="Wingdings 2" panose="05020102010507070707" pitchFamily="18" charset="2"/>
              <a:buNone/>
              <a:defRPr/>
            </a:pPr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Программное обеспечение </a:t>
            </a:r>
          </a:p>
          <a:p>
            <a:pPr marL="1893888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&lt;OL&gt;</a:t>
            </a:r>
          </a:p>
          <a:p>
            <a:pPr marL="1893888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&lt;LI&gt;Системные   программы</a:t>
            </a:r>
          </a:p>
          <a:p>
            <a:pPr marL="1893888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&lt;LI&gt;Прикладные   программы</a:t>
            </a:r>
          </a:p>
          <a:p>
            <a:pPr marL="1893888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&lt;LI&gt;Системы   программирования</a:t>
            </a:r>
          </a:p>
          <a:p>
            <a:pPr marL="1893888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&lt;/OL&gt;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285750"/>
            <a:ext cx="8501062" cy="6357938"/>
          </a:xfrm>
        </p:spPr>
        <p:txBody>
          <a:bodyPr/>
          <a:lstStyle/>
          <a:p>
            <a:pPr marL="6350" indent="169863">
              <a:buFont typeface="Wingdings 2" panose="05020102010507070707" pitchFamily="18" charset="2"/>
              <a:buNone/>
              <a:defRPr/>
            </a:pPr>
            <a:r>
              <a:rPr lang="ru-RU" dirty="0" smtClean="0"/>
              <a:t> </a:t>
            </a:r>
            <a:r>
              <a:rPr lang="ru-RU" b="1" u="sng" dirty="0" smtClean="0"/>
              <a:t>Вложенный ненумерованный список </a:t>
            </a:r>
            <a:r>
              <a:rPr lang="ru-RU" b="1" dirty="0" smtClean="0"/>
              <a:t>располагается внутри контейнера &lt;</a:t>
            </a:r>
            <a:r>
              <a:rPr lang="en-US" b="1" dirty="0" smtClean="0"/>
              <a:t>UL</a:t>
            </a:r>
            <a:r>
              <a:rPr lang="ru-RU" b="1" dirty="0" smtClean="0"/>
              <a:t>&gt;&lt;/</a:t>
            </a:r>
            <a:r>
              <a:rPr lang="en-US" b="1" dirty="0" smtClean="0"/>
              <a:t>UL</a:t>
            </a:r>
            <a:r>
              <a:rPr lang="ru-RU" b="1" dirty="0" smtClean="0"/>
              <a:t>&gt;, а каждый элемент списка определяется также тэгом &lt;</a:t>
            </a:r>
            <a:r>
              <a:rPr lang="en-US" b="1" dirty="0" smtClean="0"/>
              <a:t>LI</a:t>
            </a:r>
            <a:r>
              <a:rPr lang="ru-RU" b="1" dirty="0" smtClean="0"/>
              <a:t>&gt;. С помощью атрибута </a:t>
            </a:r>
            <a:r>
              <a:rPr lang="en-US" b="1" dirty="0" smtClean="0"/>
              <a:t>TYPE </a:t>
            </a:r>
            <a:r>
              <a:rPr lang="ru-RU" b="1" dirty="0" smtClean="0"/>
              <a:t>тэга &lt;</a:t>
            </a:r>
            <a:r>
              <a:rPr lang="en-US" b="1" dirty="0" smtClean="0"/>
              <a:t>UL</a:t>
            </a:r>
            <a:r>
              <a:rPr lang="ru-RU" b="1" dirty="0" smtClean="0"/>
              <a:t>&gt; можно задать вид маркера списка: "</a:t>
            </a:r>
            <a:r>
              <a:rPr lang="en-US" b="1" dirty="0" smtClean="0"/>
              <a:t>disc</a:t>
            </a:r>
            <a:r>
              <a:rPr lang="ru-RU" b="1" dirty="0" smtClean="0"/>
              <a:t>" (диск), "</a:t>
            </a:r>
            <a:r>
              <a:rPr lang="en-US" b="1" dirty="0" smtClean="0"/>
              <a:t>square</a:t>
            </a:r>
            <a:r>
              <a:rPr lang="ru-RU" b="1" dirty="0" smtClean="0"/>
              <a:t>"   (квадрат)  или "</a:t>
            </a:r>
            <a:r>
              <a:rPr lang="en-US" b="1" dirty="0" smtClean="0"/>
              <a:t>circle</a:t>
            </a:r>
            <a:r>
              <a:rPr lang="ru-RU" b="1" dirty="0" smtClean="0"/>
              <a:t>"   (окружность).</a:t>
            </a:r>
            <a:endParaRPr lang="en-US" b="1" dirty="0" smtClean="0"/>
          </a:p>
          <a:p>
            <a:pPr marL="6350" indent="169863">
              <a:buFont typeface="Wingdings 2" panose="05020102010507070707" pitchFamily="18" charset="2"/>
              <a:buNone/>
              <a:defRPr/>
            </a:pPr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прикладных программ: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UL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LI</a:t>
            </a:r>
            <a:r>
              <a:rPr lang="ru-RU" b="1" dirty="0" smtClean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TYPE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smtClean="0">
                <a:solidFill>
                  <a:srgbClr val="0000FF"/>
                </a:solidFill>
              </a:rPr>
              <a:t>square</a:t>
            </a:r>
            <a:r>
              <a:rPr lang="ru-RU" b="1" dirty="0" smtClean="0">
                <a:solidFill>
                  <a:srgbClr val="0000FF"/>
                </a:solidFill>
              </a:rPr>
              <a:t>"&gt; текстовые редакторы;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LI  TYPE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smtClean="0">
                <a:solidFill>
                  <a:srgbClr val="0000FF"/>
                </a:solidFill>
              </a:rPr>
              <a:t>square</a:t>
            </a:r>
            <a:r>
              <a:rPr lang="ru-RU" b="1" dirty="0" smtClean="0">
                <a:solidFill>
                  <a:srgbClr val="0000FF"/>
                </a:solidFill>
              </a:rPr>
              <a:t>"&gt; графические редакторы;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LI  TYPE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smtClean="0">
                <a:solidFill>
                  <a:srgbClr val="0000FF"/>
                </a:solidFill>
              </a:rPr>
              <a:t>square</a:t>
            </a:r>
            <a:r>
              <a:rPr lang="ru-RU" b="1" dirty="0" smtClean="0">
                <a:solidFill>
                  <a:srgbClr val="0000FF"/>
                </a:solidFill>
              </a:rPr>
              <a:t>"&gt; электронные таблицы;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LI   TYPE</a:t>
            </a:r>
            <a:r>
              <a:rPr lang="ru-RU" b="1" dirty="0" smtClean="0">
                <a:solidFill>
                  <a:srgbClr val="0000FF"/>
                </a:solidFill>
              </a:rPr>
              <a:t>="</a:t>
            </a:r>
            <a:r>
              <a:rPr lang="en-US" b="1" dirty="0" smtClean="0">
                <a:solidFill>
                  <a:srgbClr val="0000FF"/>
                </a:solidFill>
              </a:rPr>
              <a:t>square</a:t>
            </a:r>
            <a:r>
              <a:rPr lang="ru-RU" b="1" dirty="0" smtClean="0">
                <a:solidFill>
                  <a:srgbClr val="0000FF"/>
                </a:solidFill>
              </a:rPr>
              <a:t>"&gt; системы управления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0000FF"/>
                </a:solidFill>
              </a:rPr>
              <a:t>базами данных.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UL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6350" indent="169863">
              <a:buFont typeface="Wingdings 2" panose="05020102010507070707" pitchFamily="18" charset="2"/>
              <a:buNone/>
              <a:defRPr/>
            </a:pPr>
            <a:endParaRPr lang="ru-RU" b="1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285750"/>
            <a:ext cx="8858250" cy="6429375"/>
          </a:xfrm>
        </p:spPr>
        <p:txBody>
          <a:bodyPr/>
          <a:lstStyle/>
          <a:p>
            <a:pPr marL="6350" indent="360363" algn="ctr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Страницу «Словарь» мы представим в виде словаря компьютерных терминов.</a:t>
            </a:r>
          </a:p>
          <a:p>
            <a:pPr marL="6350" indent="360363">
              <a:buFont typeface="Wingdings 2" panose="05020102010507070707" pitchFamily="18" charset="2"/>
              <a:buNone/>
              <a:defRPr/>
            </a:pPr>
            <a:r>
              <a:rPr lang="ru-RU" sz="2400" b="1" dirty="0" smtClean="0"/>
              <a:t>Для этого используем контейнер списка определений &lt;/</a:t>
            </a:r>
            <a:r>
              <a:rPr lang="en-US" sz="2400" b="1" dirty="0" smtClean="0"/>
              <a:t>DL</a:t>
            </a:r>
            <a:r>
              <a:rPr lang="ru-RU" sz="2400" b="1" dirty="0" smtClean="0"/>
              <a:t>&gt;. Внутри него текст оформляется в виде </a:t>
            </a:r>
            <a:r>
              <a:rPr lang="ru-RU" sz="2400" b="1" i="1" dirty="0" smtClean="0"/>
              <a:t>термина, </a:t>
            </a:r>
            <a:r>
              <a:rPr lang="ru-RU" sz="2400" b="1" dirty="0" smtClean="0"/>
              <a:t>который выделяется непарным тэгом &lt;</a:t>
            </a:r>
            <a:r>
              <a:rPr lang="en-US" sz="2400" b="1" dirty="0" smtClean="0"/>
              <a:t>DT</a:t>
            </a:r>
            <a:r>
              <a:rPr lang="ru-RU" sz="2400" b="1" dirty="0" smtClean="0"/>
              <a:t>&gt;, и </a:t>
            </a:r>
            <a:r>
              <a:rPr lang="ru-RU" sz="2400" b="1" i="1" dirty="0" smtClean="0"/>
              <a:t>определения, </a:t>
            </a:r>
            <a:r>
              <a:rPr lang="ru-RU" sz="2400" b="1" dirty="0" smtClean="0"/>
              <a:t>которое следует за тэгом &lt;</a:t>
            </a:r>
            <a:r>
              <a:rPr lang="en-US" sz="2400" b="1" dirty="0" smtClean="0"/>
              <a:t>DD</a:t>
            </a:r>
            <a:r>
              <a:rPr lang="ru-RU" sz="2400" b="1" dirty="0" smtClean="0"/>
              <a:t>&gt;</a:t>
            </a:r>
            <a:endParaRPr lang="en-US" sz="2400" b="1" dirty="0" smtClean="0"/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DL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DT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0000FF"/>
                </a:solidFill>
              </a:rPr>
              <a:t>Процессор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DD</a:t>
            </a:r>
            <a:r>
              <a:rPr lang="ru-RU" b="1" dirty="0" smtClean="0">
                <a:solidFill>
                  <a:srgbClr val="0000FF"/>
                </a:solidFill>
              </a:rPr>
              <a:t>&gt; Центральное   устройство компьютера,    производящее обработку   информации   в двоичном   коде. 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D</a:t>
            </a:r>
            <a:r>
              <a:rPr lang="ru-RU" b="1" dirty="0" smtClean="0">
                <a:solidFill>
                  <a:srgbClr val="0000FF"/>
                </a:solidFill>
              </a:rPr>
              <a:t>Т&gt; Оперативная   память 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</a:t>
            </a:r>
            <a:r>
              <a:rPr lang="en-US" b="1" dirty="0" smtClean="0">
                <a:solidFill>
                  <a:srgbClr val="0000FF"/>
                </a:solidFill>
              </a:rPr>
              <a:t>DD</a:t>
            </a:r>
            <a:r>
              <a:rPr lang="ru-RU" b="1" dirty="0" smtClean="0">
                <a:solidFill>
                  <a:srgbClr val="0000FF"/>
                </a:solidFill>
              </a:rPr>
              <a:t>&gt; Устройство,   в котором хранятся   программы   и данные. </a:t>
            </a:r>
            <a:endParaRPr lang="en-US" b="1" dirty="0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DL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-214313"/>
            <a:ext cx="8229600" cy="1143001"/>
          </a:xfrm>
        </p:spPr>
        <p:txBody>
          <a:bodyPr/>
          <a:lstStyle/>
          <a:p>
            <a:pPr algn="ctr">
              <a:defRPr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214313" y="928688"/>
            <a:ext cx="8929687" cy="5395912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ru-RU" altLang="ru-RU" b="1" smtClean="0"/>
              <a:t>Форма заключается в контейнер &lt;</a:t>
            </a:r>
            <a:r>
              <a:rPr lang="en-US" altLang="ru-RU" b="1" smtClean="0"/>
              <a:t>FORM</a:t>
            </a:r>
            <a:r>
              <a:rPr lang="ru-RU" altLang="ru-RU" b="1" smtClean="0"/>
              <a:t>&gt;&lt;/</a:t>
            </a:r>
            <a:r>
              <a:rPr lang="en-US" altLang="ru-RU" b="1" smtClean="0"/>
              <a:t>FORM</a:t>
            </a:r>
            <a:r>
              <a:rPr lang="ru-RU" altLang="ru-RU" b="1" smtClean="0"/>
              <a:t>&gt;</a:t>
            </a:r>
          </a:p>
          <a:p>
            <a:r>
              <a:rPr lang="ru-RU" altLang="ru-RU" b="1" u="sng" smtClean="0"/>
              <a:t>Текстовые поля: </a:t>
            </a:r>
            <a:r>
              <a:rPr lang="ru-RU" altLang="ru-RU" smtClean="0"/>
              <a:t>создаются с помощью тэга &lt;</a:t>
            </a:r>
            <a:r>
              <a:rPr lang="en-US" altLang="ru-RU" smtClean="0"/>
              <a:t>INPUT</a:t>
            </a:r>
            <a:r>
              <a:rPr lang="ru-RU" altLang="ru-RU" smtClean="0"/>
              <a:t>&gt; со значением атрибута </a:t>
            </a:r>
            <a:r>
              <a:rPr lang="en-US" altLang="ru-RU" smtClean="0"/>
              <a:t>TYPE</a:t>
            </a:r>
            <a:r>
              <a:rPr lang="ru-RU" altLang="ru-RU" smtClean="0"/>
              <a:t>="</a:t>
            </a:r>
            <a:r>
              <a:rPr lang="en-US" altLang="ru-RU" smtClean="0"/>
              <a:t>text</a:t>
            </a:r>
            <a:r>
              <a:rPr lang="ru-RU" altLang="ru-RU" smtClean="0"/>
              <a:t>". Атрибут </a:t>
            </a:r>
            <a:r>
              <a:rPr lang="en-US" altLang="ru-RU" smtClean="0"/>
              <a:t>NAME </a:t>
            </a:r>
            <a:r>
              <a:rPr lang="ru-RU" altLang="ru-RU" smtClean="0"/>
              <a:t>является обязательным и служит для идентификации полученной информации. Значением атрибута </a:t>
            </a:r>
            <a:r>
              <a:rPr lang="en-US" altLang="ru-RU" smtClean="0"/>
              <a:t>SIZE </a:t>
            </a:r>
            <a:r>
              <a:rPr lang="ru-RU" altLang="ru-RU" smtClean="0"/>
              <a:t>является число, задающее длину поля ввода в символах.</a:t>
            </a:r>
          </a:p>
          <a:p>
            <a:r>
              <a:rPr lang="ru-RU" altLang="ru-RU" smtClean="0"/>
              <a:t>Для того чтобы анкета «читалась», необходимо разделить строки с помощью тэга перевода строки &lt;</a:t>
            </a:r>
            <a:r>
              <a:rPr lang="en-US" altLang="ru-RU" smtClean="0"/>
              <a:t>BR</a:t>
            </a:r>
            <a:r>
              <a:rPr lang="ru-RU" altLang="ru-RU" smtClean="0"/>
              <a:t>&gt;.</a:t>
            </a:r>
          </a:p>
          <a:p>
            <a:endParaRPr lang="ru-RU" altLang="ru-RU" b="1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895975"/>
          </a:xfrm>
        </p:spPr>
        <p:txBody>
          <a:bodyPr/>
          <a:lstStyle/>
          <a:p>
            <a:pPr marL="1260475">
              <a:buFont typeface="Wingdings 2" panose="05020102010507070707" pitchFamily="18" charset="2"/>
              <a:buNone/>
            </a:pP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&lt;</a:t>
            </a:r>
            <a:r>
              <a:rPr lang="en-US" altLang="ru-RU" b="1" smtClean="0">
                <a:solidFill>
                  <a:srgbClr val="0000FF"/>
                </a:solidFill>
              </a:rPr>
              <a:t>FORM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  <a:p>
            <a:pPr marL="1260475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Пожалуйста, введите ваше имя:    &lt;</a:t>
            </a:r>
            <a:r>
              <a:rPr lang="en-US" altLang="ru-RU" b="1" smtClean="0">
                <a:solidFill>
                  <a:srgbClr val="0000FF"/>
                </a:solidFill>
              </a:rPr>
              <a:t>BR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  <a:p>
            <a:pPr marL="1260475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&lt;INPUT    TYPE="text"</a:t>
            </a: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NAME="name"    SIZE</a:t>
            </a:r>
            <a:r>
              <a:rPr lang="en-US" altLang="ru-RU" b="1" smtClean="0">
                <a:solidFill>
                  <a:srgbClr val="0000FF"/>
                </a:solidFill>
                <a:latin typeface="Royal Times New Roman" pitchFamily="18" charset="0"/>
              </a:rPr>
              <a:t>=</a:t>
            </a:r>
            <a:r>
              <a:rPr lang="ru-RU" altLang="ru-RU" b="1" smtClean="0">
                <a:solidFill>
                  <a:srgbClr val="0000FF"/>
                </a:solidFill>
                <a:latin typeface="Royal Times New Roman" pitchFamily="18" charset="0"/>
              </a:rPr>
              <a:t>30</a:t>
            </a:r>
            <a:r>
              <a:rPr lang="en-US" altLang="ru-RU" b="1" smtClean="0">
                <a:solidFill>
                  <a:srgbClr val="0000FF"/>
                </a:solidFill>
                <a:latin typeface="Royal Times New Roman" pitchFamily="18" charset="0"/>
              </a:rPr>
              <a:t>&gt;</a:t>
            </a:r>
            <a:r>
              <a:rPr lang="ru-RU" altLang="ru-RU" b="1" smtClean="0">
                <a:solidFill>
                  <a:srgbClr val="0000FF"/>
                </a:solidFill>
                <a:latin typeface="Royal Times New Roman" pitchFamily="18" charset="0"/>
              </a:rPr>
              <a:t> </a:t>
            </a:r>
            <a:r>
              <a:rPr lang="en-US" altLang="ru-RU" b="1" smtClean="0">
                <a:solidFill>
                  <a:srgbClr val="0000FF"/>
                </a:solidFill>
              </a:rPr>
              <a:t>&lt;BR&gt;</a:t>
            </a:r>
            <a:endParaRPr lang="ru-RU" altLang="ru-RU" b="1" smtClean="0">
              <a:solidFill>
                <a:srgbClr val="0000FF"/>
              </a:solidFill>
              <a:latin typeface="Royal Times New Roman" pitchFamily="18" charset="0"/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E-mail:    &lt;BR&gt;</a:t>
            </a: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&lt;INPUT    TYPE="text"</a:t>
            </a: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en-US" altLang="ru-RU" b="1" smtClean="0">
                <a:solidFill>
                  <a:srgbClr val="0000FF"/>
                </a:solidFill>
              </a:rPr>
              <a:t>NAME="e-mail"    SIZE=</a:t>
            </a:r>
            <a:r>
              <a:rPr lang="ru-RU" altLang="ru-RU" b="1" smtClean="0">
                <a:solidFill>
                  <a:srgbClr val="0000FF"/>
                </a:solidFill>
                <a:latin typeface="Royal Times New Roman" pitchFamily="18" charset="0"/>
              </a:rPr>
              <a:t> 30 </a:t>
            </a:r>
            <a:r>
              <a:rPr lang="en-US" altLang="ru-RU" b="1" smtClean="0">
                <a:solidFill>
                  <a:srgbClr val="0000FF"/>
                </a:solidFill>
              </a:rPr>
              <a:t>&gt;</a:t>
            </a:r>
            <a:r>
              <a:rPr lang="ru-RU" altLang="ru-RU" b="1" smtClean="0">
                <a:solidFill>
                  <a:srgbClr val="0000FF"/>
                </a:solidFill>
              </a:rPr>
              <a:t> </a:t>
            </a:r>
            <a:r>
              <a:rPr lang="en-US" altLang="ru-RU" b="1" smtClean="0">
                <a:solidFill>
                  <a:srgbClr val="0000FF"/>
                </a:solidFill>
              </a:rPr>
              <a:t>&lt;BR&gt;</a:t>
            </a:r>
            <a:endParaRPr lang="ru-RU" altLang="ru-RU" b="1" smtClean="0">
              <a:solidFill>
                <a:srgbClr val="0000FF"/>
              </a:solidFill>
            </a:endParaRPr>
          </a:p>
          <a:p>
            <a:pPr marL="1260475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&lt;/</a:t>
            </a:r>
            <a:r>
              <a:rPr lang="en-US" altLang="ru-RU" b="1" smtClean="0">
                <a:solidFill>
                  <a:srgbClr val="0000FF"/>
                </a:solidFill>
              </a:rPr>
              <a:t>FORM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38850"/>
          </a:xfrm>
        </p:spPr>
        <p:txBody>
          <a:bodyPr/>
          <a:lstStyle/>
          <a:p>
            <a:pPr marL="6350" indent="257175" algn="ctr">
              <a:buFont typeface="Wingdings 2" panose="05020102010507070707" pitchFamily="18" charset="2"/>
              <a:buNone/>
            </a:pPr>
            <a:r>
              <a:rPr lang="ru-RU" altLang="ru-RU" b="1" u="sng" smtClean="0"/>
              <a:t>Переключател</a:t>
            </a:r>
            <a:r>
              <a:rPr lang="ru-RU" altLang="ru-RU" b="1" smtClean="0"/>
              <a:t>и</a:t>
            </a:r>
            <a:endParaRPr lang="ru-RU" altLang="ru-RU" smtClean="0"/>
          </a:p>
          <a:p>
            <a:pPr marL="6350" indent="257175">
              <a:buFont typeface="Wingdings 2" panose="05020102010507070707" pitchFamily="18" charset="2"/>
              <a:buNone/>
            </a:pPr>
            <a:r>
              <a:rPr lang="ru-RU" altLang="ru-RU" b="1" smtClean="0"/>
              <a:t> Группа переключателей («радиокнопок») создается  с помощью тэга &lt;</a:t>
            </a:r>
            <a:r>
              <a:rPr lang="en-US" altLang="ru-RU" b="1" smtClean="0"/>
              <a:t>INPUT</a:t>
            </a:r>
            <a:r>
              <a:rPr lang="ru-RU" altLang="ru-RU" b="1" smtClean="0"/>
              <a:t>&gt; со значением атрибута </a:t>
            </a:r>
            <a:r>
              <a:rPr lang="en-US" altLang="ru-RU" b="1" smtClean="0"/>
              <a:t>TYPE</a:t>
            </a:r>
            <a:r>
              <a:rPr lang="ru-RU" altLang="ru-RU" b="1" smtClean="0"/>
              <a:t>="</a:t>
            </a:r>
            <a:r>
              <a:rPr lang="en-US" altLang="ru-RU" b="1" smtClean="0"/>
              <a:t>radio</a:t>
            </a:r>
            <a:r>
              <a:rPr lang="ru-RU" altLang="ru-RU" b="1" smtClean="0"/>
              <a:t>". Все элементы в группе должны иметь одинаковые значения атрибута </a:t>
            </a:r>
            <a:r>
              <a:rPr lang="en-US" altLang="ru-RU" b="1" smtClean="0"/>
              <a:t>NAME</a:t>
            </a:r>
            <a:r>
              <a:rPr lang="ru-RU" altLang="ru-RU" b="1" smtClean="0"/>
              <a:t>. Например, </a:t>
            </a:r>
            <a:r>
              <a:rPr lang="en-US" altLang="ru-RU" b="1" smtClean="0"/>
              <a:t>NAME</a:t>
            </a:r>
            <a:r>
              <a:rPr lang="ru-RU" altLang="ru-RU" b="1" smtClean="0"/>
              <a:t>="</a:t>
            </a:r>
            <a:r>
              <a:rPr lang="en-US" altLang="ru-RU" b="1" smtClean="0"/>
              <a:t>group</a:t>
            </a:r>
            <a:r>
              <a:rPr lang="ru-RU" altLang="ru-RU" b="1" smtClean="0"/>
              <a:t>".</a:t>
            </a:r>
          </a:p>
          <a:p>
            <a:pPr marL="6350" indent="257175">
              <a:buFont typeface="Wingdings 2" panose="05020102010507070707" pitchFamily="18" charset="2"/>
              <a:buNone/>
            </a:pPr>
            <a:r>
              <a:rPr lang="ru-RU" altLang="ru-RU" b="1" smtClean="0"/>
              <a:t>Еще одним обязательным атрибутом является </a:t>
            </a:r>
            <a:r>
              <a:rPr lang="en-US" altLang="ru-RU" b="1" smtClean="0"/>
              <a:t>VALUE</a:t>
            </a:r>
            <a:r>
              <a:rPr lang="ru-RU" altLang="ru-RU" b="1" smtClean="0"/>
              <a:t>, которому присвоим значения "</a:t>
            </a:r>
            <a:r>
              <a:rPr lang="en-US" altLang="ru-RU" b="1" smtClean="0"/>
              <a:t>schoolboy</a:t>
            </a:r>
            <a:r>
              <a:rPr lang="ru-RU" altLang="ru-RU" b="1" smtClean="0"/>
              <a:t>", "</a:t>
            </a:r>
            <a:r>
              <a:rPr lang="en-US" altLang="ru-RU" b="1" smtClean="0"/>
              <a:t>student</a:t>
            </a:r>
            <a:r>
              <a:rPr lang="ru-RU" altLang="ru-RU" b="1" smtClean="0"/>
              <a:t>" и "</a:t>
            </a:r>
            <a:r>
              <a:rPr lang="en-US" altLang="ru-RU" b="1" smtClean="0"/>
              <a:t>teacher</a:t>
            </a:r>
            <a:r>
              <a:rPr lang="ru-RU" altLang="ru-RU" b="1" smtClean="0"/>
              <a:t>". Значение атрибута </a:t>
            </a:r>
            <a:r>
              <a:rPr lang="en-US" altLang="ru-RU" b="1" smtClean="0"/>
              <a:t>VALUE </a:t>
            </a:r>
            <a:r>
              <a:rPr lang="ru-RU" altLang="ru-RU" b="1" smtClean="0"/>
              <a:t>должно быть уникальным для каждой «радиокнопки», так как при ее выборе именно они передаются серверу.</a:t>
            </a:r>
          </a:p>
          <a:p>
            <a:pPr marL="6350" indent="257175">
              <a:buFont typeface="Wingdings 2" panose="05020102010507070707" pitchFamily="18" charset="2"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967412"/>
          </a:xfrm>
        </p:spPr>
        <p:txBody>
          <a:bodyPr/>
          <a:lstStyle/>
          <a:p>
            <a:pPr indent="-7938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Укажите,    к   какой       группе пользователей   вы   себя   относите:    &lt;</a:t>
            </a:r>
            <a:r>
              <a:rPr lang="en-US" altLang="ru-RU" b="1" smtClean="0">
                <a:solidFill>
                  <a:srgbClr val="0000FF"/>
                </a:solidFill>
              </a:rPr>
              <a:t>BR</a:t>
            </a:r>
            <a:r>
              <a:rPr lang="ru-RU" altLang="ru-RU" b="1" smtClean="0">
                <a:solidFill>
                  <a:srgbClr val="0000FF"/>
                </a:solidFill>
              </a:rPr>
              <a:t>&gt; </a:t>
            </a:r>
          </a:p>
          <a:p>
            <a:pPr indent="-7938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&lt;</a:t>
            </a:r>
            <a:r>
              <a:rPr lang="en-US" altLang="ru-RU" b="1" smtClean="0">
                <a:solidFill>
                  <a:srgbClr val="0000FF"/>
                </a:solidFill>
              </a:rPr>
              <a:t>INPUT</a:t>
            </a:r>
            <a:r>
              <a:rPr lang="ru-RU" altLang="ru-RU" b="1" smtClean="0">
                <a:solidFill>
                  <a:srgbClr val="0000FF"/>
                </a:solidFill>
              </a:rPr>
              <a:t>    </a:t>
            </a:r>
            <a:r>
              <a:rPr lang="en-US" altLang="ru-RU" b="1" smtClean="0">
                <a:solidFill>
                  <a:srgbClr val="0000FF"/>
                </a:solidFill>
              </a:rPr>
              <a:t>TYPE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radio</a:t>
            </a:r>
            <a:r>
              <a:rPr lang="ru-RU" altLang="ru-RU" b="1" smtClean="0">
                <a:solidFill>
                  <a:srgbClr val="0000FF"/>
                </a:solidFill>
              </a:rPr>
              <a:t>" </a:t>
            </a:r>
            <a:r>
              <a:rPr lang="en-US" altLang="ru-RU" b="1" smtClean="0">
                <a:solidFill>
                  <a:srgbClr val="0000FF"/>
                </a:solidFill>
              </a:rPr>
              <a:t>NAME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group</a:t>
            </a:r>
            <a:r>
              <a:rPr lang="ru-RU" altLang="ru-RU" b="1" smtClean="0">
                <a:solidFill>
                  <a:srgbClr val="0000FF"/>
                </a:solidFill>
              </a:rPr>
              <a:t>"    </a:t>
            </a:r>
            <a:r>
              <a:rPr lang="en-US" altLang="ru-RU" b="1" smtClean="0">
                <a:solidFill>
                  <a:srgbClr val="0000FF"/>
                </a:solidFill>
              </a:rPr>
              <a:t>VALUE</a:t>
            </a:r>
            <a:r>
              <a:rPr lang="ru-RU" altLang="ru-RU" b="1" smtClean="0">
                <a:solidFill>
                  <a:srgbClr val="0000FF"/>
                </a:solidFill>
              </a:rPr>
              <a:t>= “</a:t>
            </a:r>
            <a:r>
              <a:rPr lang="en-US" altLang="ru-RU" b="1" smtClean="0">
                <a:solidFill>
                  <a:srgbClr val="0000FF"/>
                </a:solidFill>
              </a:rPr>
              <a:t>schoolboy</a:t>
            </a:r>
            <a:r>
              <a:rPr lang="ru-RU" altLang="ru-RU" b="1" smtClean="0">
                <a:solidFill>
                  <a:srgbClr val="0000FF"/>
                </a:solidFill>
              </a:rPr>
              <a:t>"&gt;учащийся&lt;ВР&gt;</a:t>
            </a:r>
            <a:endParaRPr lang="en-US" altLang="ru-RU" b="1" smtClean="0">
              <a:solidFill>
                <a:srgbClr val="0000FF"/>
              </a:solidFill>
            </a:endParaRPr>
          </a:p>
          <a:p>
            <a:pPr indent="-7938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 &lt;</a:t>
            </a:r>
            <a:r>
              <a:rPr lang="en-US" altLang="ru-RU" b="1" smtClean="0">
                <a:solidFill>
                  <a:srgbClr val="0000FF"/>
                </a:solidFill>
              </a:rPr>
              <a:t>INPUT</a:t>
            </a:r>
            <a:r>
              <a:rPr lang="ru-RU" altLang="ru-RU" b="1" smtClean="0">
                <a:solidFill>
                  <a:srgbClr val="0000FF"/>
                </a:solidFill>
              </a:rPr>
              <a:t>    </a:t>
            </a:r>
            <a:r>
              <a:rPr lang="en-US" altLang="ru-RU" b="1" smtClean="0">
                <a:solidFill>
                  <a:srgbClr val="0000FF"/>
                </a:solidFill>
              </a:rPr>
              <a:t>TYPE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radio</a:t>
            </a:r>
            <a:r>
              <a:rPr lang="ru-RU" altLang="ru-RU" b="1" smtClean="0">
                <a:solidFill>
                  <a:srgbClr val="0000FF"/>
                </a:solidFill>
              </a:rPr>
              <a:t>" </a:t>
            </a:r>
            <a:r>
              <a:rPr lang="en-US" altLang="ru-RU" b="1" smtClean="0">
                <a:solidFill>
                  <a:srgbClr val="0000FF"/>
                </a:solidFill>
              </a:rPr>
              <a:t>NAME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group</a:t>
            </a:r>
            <a:r>
              <a:rPr lang="ru-RU" altLang="ru-RU" b="1" smtClean="0">
                <a:solidFill>
                  <a:srgbClr val="0000FF"/>
                </a:solidFill>
              </a:rPr>
              <a:t>"    </a:t>
            </a:r>
            <a:r>
              <a:rPr lang="en-US" altLang="ru-RU" b="1" smtClean="0">
                <a:solidFill>
                  <a:srgbClr val="0000FF"/>
                </a:solidFill>
              </a:rPr>
              <a:t>VALUE</a:t>
            </a:r>
            <a:r>
              <a:rPr lang="ru-RU" altLang="ru-RU" b="1" smtClean="0">
                <a:solidFill>
                  <a:srgbClr val="0000FF"/>
                </a:solidFill>
              </a:rPr>
              <a:t>= "</a:t>
            </a:r>
            <a:r>
              <a:rPr lang="en-US" altLang="ru-RU" b="1" smtClean="0">
                <a:solidFill>
                  <a:srgbClr val="0000FF"/>
                </a:solidFill>
              </a:rPr>
              <a:t>student</a:t>
            </a:r>
            <a:r>
              <a:rPr lang="ru-RU" altLang="ru-RU" b="1" smtClean="0">
                <a:solidFill>
                  <a:srgbClr val="0000FF"/>
                </a:solidFill>
              </a:rPr>
              <a:t>"&gt;студент&lt;ВР&gt;</a:t>
            </a:r>
            <a:endParaRPr lang="en-US" altLang="ru-RU" b="1" smtClean="0">
              <a:solidFill>
                <a:srgbClr val="0000FF"/>
              </a:solidFill>
            </a:endParaRPr>
          </a:p>
          <a:p>
            <a:pPr indent="-7938">
              <a:buFont typeface="Wingdings 2" panose="05020102010507070707" pitchFamily="18" charset="2"/>
              <a:buNone/>
            </a:pPr>
            <a:r>
              <a:rPr lang="ru-RU" altLang="ru-RU" b="1" smtClean="0">
                <a:solidFill>
                  <a:srgbClr val="0000FF"/>
                </a:solidFill>
              </a:rPr>
              <a:t> &lt;</a:t>
            </a:r>
            <a:r>
              <a:rPr lang="en-US" altLang="ru-RU" b="1" smtClean="0">
                <a:solidFill>
                  <a:srgbClr val="0000FF"/>
                </a:solidFill>
              </a:rPr>
              <a:t>INPUT</a:t>
            </a:r>
            <a:r>
              <a:rPr lang="ru-RU" altLang="ru-RU" b="1" smtClean="0">
                <a:solidFill>
                  <a:srgbClr val="0000FF"/>
                </a:solidFill>
              </a:rPr>
              <a:t>    </a:t>
            </a:r>
            <a:r>
              <a:rPr lang="en-US" altLang="ru-RU" b="1" smtClean="0">
                <a:solidFill>
                  <a:srgbClr val="0000FF"/>
                </a:solidFill>
              </a:rPr>
              <a:t>TYPE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radio</a:t>
            </a:r>
            <a:r>
              <a:rPr lang="ru-RU" altLang="ru-RU" b="1" smtClean="0">
                <a:solidFill>
                  <a:srgbClr val="0000FF"/>
                </a:solidFill>
              </a:rPr>
              <a:t>" </a:t>
            </a:r>
            <a:r>
              <a:rPr lang="en-US" altLang="ru-RU" b="1" smtClean="0">
                <a:solidFill>
                  <a:srgbClr val="0000FF"/>
                </a:solidFill>
              </a:rPr>
              <a:t>NAME</a:t>
            </a:r>
            <a:r>
              <a:rPr lang="ru-RU" altLang="ru-RU" b="1" smtClean="0">
                <a:solidFill>
                  <a:srgbClr val="0000FF"/>
                </a:solidFill>
              </a:rPr>
              <a:t>="</a:t>
            </a:r>
            <a:r>
              <a:rPr lang="en-US" altLang="ru-RU" b="1" smtClean="0">
                <a:solidFill>
                  <a:srgbClr val="0000FF"/>
                </a:solidFill>
              </a:rPr>
              <a:t>group</a:t>
            </a:r>
            <a:r>
              <a:rPr lang="ru-RU" altLang="ru-RU" b="1" smtClean="0">
                <a:solidFill>
                  <a:srgbClr val="0000FF"/>
                </a:solidFill>
              </a:rPr>
              <a:t>"    </a:t>
            </a:r>
            <a:r>
              <a:rPr lang="en-US" altLang="ru-RU" b="1" smtClean="0">
                <a:solidFill>
                  <a:srgbClr val="0000FF"/>
                </a:solidFill>
              </a:rPr>
              <a:t>VALUE</a:t>
            </a:r>
            <a:r>
              <a:rPr lang="ru-RU" altLang="ru-RU" b="1" smtClean="0">
                <a:solidFill>
                  <a:srgbClr val="0000FF"/>
                </a:solidFill>
              </a:rPr>
              <a:t>= "</a:t>
            </a:r>
            <a:r>
              <a:rPr lang="en-US" altLang="ru-RU" b="1" smtClean="0">
                <a:solidFill>
                  <a:srgbClr val="0000FF"/>
                </a:solidFill>
              </a:rPr>
              <a:t>teacher</a:t>
            </a:r>
            <a:r>
              <a:rPr lang="ru-RU" altLang="ru-RU" b="1" smtClean="0">
                <a:solidFill>
                  <a:srgbClr val="0000FF"/>
                </a:solidFill>
              </a:rPr>
              <a:t>"&gt;учитель&lt;В</a:t>
            </a:r>
            <a:r>
              <a:rPr lang="en-US" altLang="ru-RU" b="1" smtClean="0">
                <a:solidFill>
                  <a:srgbClr val="0000FF"/>
                </a:solidFill>
              </a:rPr>
              <a:t>P</a:t>
            </a:r>
            <a:r>
              <a:rPr lang="ru-RU" altLang="ru-RU" b="1" smtClean="0">
                <a:solidFill>
                  <a:srgbClr val="0000FF"/>
                </a:solidFill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28688"/>
          </a:xfrm>
        </p:spPr>
        <p:txBody>
          <a:bodyPr/>
          <a:lstStyle/>
          <a:p>
            <a:pPr algn="ctr"/>
            <a:r>
              <a:rPr lang="ru-RU" altLang="ru-RU" sz="6600" b="1" smtClean="0"/>
              <a:t>Флажки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marL="6350" indent="3603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Если из предложенного перечня он нужно выбрать одновременно несколько вариантов, то их  помечают  флажками.</a:t>
            </a:r>
          </a:p>
          <a:p>
            <a:pPr marL="6350" indent="3603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 Флажки создаются в тэге &lt;</a:t>
            </a:r>
            <a:r>
              <a:rPr lang="en-US" b="1" dirty="0" smtClean="0"/>
              <a:t>INPUT</a:t>
            </a:r>
            <a:r>
              <a:rPr lang="ru-RU" b="1" dirty="0" smtClean="0"/>
              <a:t>&gt; </a:t>
            </a:r>
            <a:r>
              <a:rPr lang="ru-RU" b="1" cap="small" dirty="0" smtClean="0"/>
              <a:t>  </a:t>
            </a:r>
            <a:r>
              <a:rPr lang="ru-RU" b="1" dirty="0" smtClean="0"/>
              <a:t>значением атрибута   </a:t>
            </a:r>
            <a:r>
              <a:rPr lang="en-US" b="1" dirty="0" smtClean="0"/>
              <a:t>TYPE</a:t>
            </a:r>
            <a:r>
              <a:rPr lang="ru-RU" b="1" dirty="0" smtClean="0"/>
              <a:t>="</a:t>
            </a:r>
            <a:r>
              <a:rPr lang="en-US" b="1" dirty="0" smtClean="0"/>
              <a:t>checkbox</a:t>
            </a:r>
            <a:r>
              <a:rPr lang="ru-RU" b="1" dirty="0" smtClean="0"/>
              <a:t>".</a:t>
            </a:r>
          </a:p>
          <a:p>
            <a:pPr marL="6350" indent="3603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Флажки, объединенные в группу, могут иметь одинаковые значения атрибута </a:t>
            </a:r>
            <a:r>
              <a:rPr lang="en-US" b="1" dirty="0" smtClean="0"/>
              <a:t>NAME</a:t>
            </a:r>
            <a:r>
              <a:rPr lang="ru-RU" b="1" dirty="0" smtClean="0"/>
              <a:t>.   Например,   </a:t>
            </a:r>
            <a:r>
              <a:rPr lang="en-US" b="1" dirty="0" smtClean="0"/>
              <a:t>NAME</a:t>
            </a:r>
            <a:r>
              <a:rPr lang="ru-RU" b="1" dirty="0" smtClean="0"/>
              <a:t>="</a:t>
            </a:r>
            <a:r>
              <a:rPr lang="en-US" b="1" dirty="0" smtClean="0"/>
              <a:t>group</a:t>
            </a:r>
            <a:r>
              <a:rPr lang="ru-RU" b="1" dirty="0" smtClean="0"/>
              <a:t>".</a:t>
            </a:r>
          </a:p>
          <a:p>
            <a:pPr marL="6350" indent="3603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Еще одним обязательным атрибутом является </a:t>
            </a:r>
            <a:r>
              <a:rPr lang="en-US" b="1" dirty="0" smtClean="0"/>
              <a:t>VALUE</a:t>
            </a:r>
            <a:r>
              <a:rPr lang="ru-RU" b="1" dirty="0" smtClean="0"/>
              <a:t>, которому присвоим, например, значения "</a:t>
            </a:r>
            <a:r>
              <a:rPr lang="en-US" b="1" dirty="0" smtClean="0"/>
              <a:t>www</a:t>
            </a:r>
            <a:r>
              <a:rPr lang="ru-RU" b="1" dirty="0" smtClean="0"/>
              <a:t>", "</a:t>
            </a:r>
            <a:r>
              <a:rPr lang="en-US" b="1" dirty="0" smtClean="0"/>
              <a:t>e</a:t>
            </a:r>
            <a:r>
              <a:rPr lang="ru-RU" b="1" dirty="0" smtClean="0"/>
              <a:t>-</a:t>
            </a:r>
            <a:r>
              <a:rPr lang="en-US" b="1" dirty="0" smtClean="0"/>
              <a:t>mail</a:t>
            </a:r>
            <a:r>
              <a:rPr lang="ru-RU" b="1" dirty="0" smtClean="0"/>
              <a:t>" и "</a:t>
            </a:r>
            <a:r>
              <a:rPr lang="en-US" b="1" dirty="0" smtClean="0"/>
              <a:t>ftp</a:t>
            </a:r>
            <a:r>
              <a:rPr lang="ru-RU" b="1" dirty="0" smtClean="0"/>
              <a:t>".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indent="-7938">
              <a:buFont typeface="Wingdings 2" panose="05020102010507070707" pitchFamily="18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Какие   из   сервисов   Интернета   вы   используете   наиболее  часто: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</a:rPr>
              <a:t>&lt;</a:t>
            </a:r>
            <a:r>
              <a:rPr lang="en-US" sz="2800" b="1" dirty="0" smtClean="0">
                <a:solidFill>
                  <a:srgbClr val="0000FF"/>
                </a:solidFill>
              </a:rPr>
              <a:t>BR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</a:p>
          <a:p>
            <a:pPr indent="-7938">
              <a:buFont typeface="Wingdings 2" panose="05020102010507070707" pitchFamily="18" charset="2"/>
              <a:buNone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&lt;INPUT    TYPE="checkbox“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NAME</a:t>
            </a:r>
            <a:r>
              <a:rPr lang="ru-RU" sz="2800" b="1" dirty="0" smtClean="0">
                <a:solidFill>
                  <a:srgbClr val="0000FF"/>
                </a:solidFill>
              </a:rPr>
              <a:t>="</a:t>
            </a:r>
            <a:r>
              <a:rPr lang="en-US" sz="2800" b="1" dirty="0" smtClean="0">
                <a:solidFill>
                  <a:srgbClr val="0000FF"/>
                </a:solidFill>
              </a:rPr>
              <a:t>group</a:t>
            </a:r>
            <a:r>
              <a:rPr lang="ru-RU" sz="2800" b="1" dirty="0" smtClean="0">
                <a:solidFill>
                  <a:srgbClr val="0000FF"/>
                </a:solidFill>
              </a:rPr>
              <a:t>"     </a:t>
            </a:r>
            <a:r>
              <a:rPr lang="en-US" sz="2800" b="1" dirty="0" smtClean="0">
                <a:solidFill>
                  <a:srgbClr val="0000FF"/>
                </a:solidFill>
              </a:rPr>
              <a:t>VALUE</a:t>
            </a:r>
            <a:r>
              <a:rPr lang="ru-RU" sz="2800" b="1" dirty="0" smtClean="0">
                <a:solidFill>
                  <a:srgbClr val="0000FF"/>
                </a:solidFill>
              </a:rPr>
              <a:t>="</a:t>
            </a:r>
            <a:r>
              <a:rPr lang="en-US" sz="2800" b="1" dirty="0" smtClean="0">
                <a:solidFill>
                  <a:srgbClr val="0000FF"/>
                </a:solidFill>
              </a:rPr>
              <a:t>WWW</a:t>
            </a:r>
            <a:r>
              <a:rPr lang="ru-RU" sz="2800" b="1" dirty="0" smtClean="0">
                <a:solidFill>
                  <a:srgbClr val="0000FF"/>
                </a:solidFill>
              </a:rPr>
              <a:t>"&gt;</a:t>
            </a:r>
            <a:r>
              <a:rPr lang="en-US" sz="2800" b="1" dirty="0" smtClean="0">
                <a:solidFill>
                  <a:srgbClr val="0000FF"/>
                </a:solidFill>
              </a:rPr>
              <a:t> WWW&lt;BR&gt;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pPr indent="-7938">
              <a:buFont typeface="Wingdings 2" panose="05020102010507070707" pitchFamily="18" charset="2"/>
              <a:buNone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&lt;INPUT   TYPE="checkbox" NAME="group"   VALUE= "e-mail"&gt;   e-mail &lt;BR&gt;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pPr indent="-7938">
              <a:buFont typeface="Wingdings 2" panose="05020102010507070707" pitchFamily="18" charset="2"/>
              <a:buNone/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&lt;INPUT TYPE="checkbox“ NAME="group"   VALUE="ftp” &gt; FTP</a:t>
            </a:r>
            <a:r>
              <a:rPr lang="ru-RU" sz="2800" b="1" dirty="0" smtClean="0">
                <a:solidFill>
                  <a:srgbClr val="0000FF"/>
                </a:solidFill>
              </a:rPr>
              <a:t>&lt;</a:t>
            </a:r>
            <a:r>
              <a:rPr lang="en-US" sz="2800" b="1" dirty="0" smtClean="0">
                <a:solidFill>
                  <a:srgbClr val="0000FF"/>
                </a:solidFill>
              </a:rPr>
              <a:t>BR</a:t>
            </a:r>
            <a:r>
              <a:rPr lang="ru-RU" sz="2800" b="1" dirty="0" smtClean="0">
                <a:solidFill>
                  <a:srgbClr val="0000FF"/>
                </a:solidFill>
              </a:rPr>
              <a:t>&gt;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85812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Поля списков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marL="95250" indent="1698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 Выясним, какой из браузеров предпочитает посетитель сайта. Перечень браузеров представим в виде раскрывающегося списка, из которого можно выбрать только один вариант. Для реализации такого списка используется контейнер &lt;</a:t>
            </a:r>
            <a:r>
              <a:rPr lang="en-US" b="1" dirty="0" smtClean="0"/>
              <a:t>SELECT</a:t>
            </a:r>
            <a:r>
              <a:rPr lang="ru-RU" b="1" dirty="0" smtClean="0"/>
              <a:t>&gt;&lt;/</a:t>
            </a:r>
            <a:r>
              <a:rPr lang="en-US" b="1" dirty="0" smtClean="0"/>
              <a:t>SELECT</a:t>
            </a:r>
            <a:r>
              <a:rPr lang="ru-RU" b="1" dirty="0" smtClean="0"/>
              <a:t>&gt;, в котором каждый элемент списка определяется тэгом &lt;</a:t>
            </a:r>
            <a:r>
              <a:rPr lang="en-US" b="1" dirty="0" smtClean="0"/>
              <a:t>OPTION</a:t>
            </a:r>
            <a:r>
              <a:rPr lang="ru-RU" b="1" dirty="0" smtClean="0"/>
              <a:t>&gt;. Выбираемый по умолчанию элемент задается с помощью атрибута </a:t>
            </a:r>
            <a:r>
              <a:rPr lang="en-US" b="1" dirty="0" smtClean="0"/>
              <a:t>SELECTED</a:t>
            </a:r>
            <a:r>
              <a:rPr lang="ru-RU" b="1" dirty="0" smtClean="0"/>
              <a:t>.</a:t>
            </a:r>
          </a:p>
          <a:p>
            <a:pPr marL="95250" indent="169863">
              <a:buFont typeface="Wingdings 2" panose="05020102010507070707" pitchFamily="18" charset="2"/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253037"/>
          </a:xfrm>
        </p:spPr>
        <p:txBody>
          <a:bodyPr/>
          <a:lstStyle/>
          <a:p>
            <a:pPr marL="993775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Какой из браузеров вы предпочитаете? </a:t>
            </a:r>
            <a:r>
              <a:rPr lang="ru-RU" sz="2400" b="1" dirty="0" smtClean="0">
                <a:solidFill>
                  <a:srgbClr val="0000FF"/>
                </a:solidFill>
              </a:rPr>
              <a:t>&lt;</a:t>
            </a:r>
            <a:r>
              <a:rPr lang="en-US" sz="2400" b="1" dirty="0" smtClean="0">
                <a:solidFill>
                  <a:srgbClr val="0000FF"/>
                </a:solidFill>
              </a:rPr>
              <a:t>BR</a:t>
            </a:r>
            <a:r>
              <a:rPr lang="ru-RU" sz="2400" b="1" dirty="0" smtClean="0">
                <a:solidFill>
                  <a:srgbClr val="0000FF"/>
                </a:solidFill>
              </a:rPr>
              <a:t>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&lt;SELECT   NAME="browsers"&gt;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&lt;OPTION   SELECTED&gt;    Internet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Explorer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Internet Explorer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&lt;OPTION&gt;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Netscape Navigator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&lt;OPTION&gt; Opera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&lt;OPTION&gt; Neo Planet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993775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&lt;/SELECT&gt; &lt;BR&gt;</a:t>
            </a:r>
            <a:endParaRPr lang="ru-RU" b="1" dirty="0" smtClean="0">
              <a:solidFill>
                <a:srgbClr val="0000FF"/>
              </a:solidFill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857250"/>
          </a:xfrm>
        </p:spPr>
        <p:txBody>
          <a:bodyPr/>
          <a:lstStyle/>
          <a:p>
            <a:pPr algn="ctr"/>
            <a:r>
              <a:rPr lang="ru-RU" altLang="ru-RU" b="1" smtClean="0">
                <a:solidFill>
                  <a:srgbClr val="0000FF"/>
                </a:solidFill>
              </a:rPr>
              <a:t>Текстовая область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143000"/>
            <a:ext cx="8715375" cy="5181600"/>
          </a:xfrm>
        </p:spPr>
        <p:txBody>
          <a:bodyPr/>
          <a:lstStyle/>
          <a:p>
            <a:pPr marL="6350" indent="80963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Создается такая область с помощью тэга &lt;</a:t>
            </a:r>
            <a:r>
              <a:rPr lang="en-US" b="1" dirty="0" smtClean="0"/>
              <a:t>TEXTAREA</a:t>
            </a:r>
            <a:r>
              <a:rPr lang="ru-RU" b="1" dirty="0" smtClean="0"/>
              <a:t>&gt; с обязательными атрибутами: </a:t>
            </a:r>
            <a:r>
              <a:rPr lang="en-US" b="1" dirty="0" smtClean="0"/>
              <a:t>NAME</a:t>
            </a:r>
            <a:r>
              <a:rPr lang="ru-RU" b="1" dirty="0" smtClean="0"/>
              <a:t>, задающим имя области, </a:t>
            </a:r>
            <a:r>
              <a:rPr lang="en-US" b="1" dirty="0" smtClean="0"/>
              <a:t>ROWS</a:t>
            </a:r>
            <a:r>
              <a:rPr lang="ru-RU" b="1" dirty="0" smtClean="0"/>
              <a:t>, определяющим число строк, и </a:t>
            </a:r>
            <a:r>
              <a:rPr lang="en-US" b="1" dirty="0" smtClean="0"/>
              <a:t>COLS </a:t>
            </a:r>
            <a:r>
              <a:rPr lang="ru-RU" b="1" dirty="0" smtClean="0"/>
              <a:t>— число столбцов области.</a:t>
            </a:r>
          </a:p>
          <a:p>
            <a:pPr marL="728663" indent="-635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Какую   еще информацию вы хотели   бы видеть на нашем сайте? &lt;</a:t>
            </a:r>
            <a:r>
              <a:rPr lang="en-US" b="1" dirty="0" smtClean="0">
                <a:solidFill>
                  <a:srgbClr val="0000FF"/>
                </a:solidFill>
              </a:rPr>
              <a:t>BR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728663" indent="-6350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&lt;TEXTAREA   NAME="resume"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728663" indent="-6350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ROWS=</a:t>
            </a:r>
            <a:r>
              <a:rPr lang="en-US" b="1" dirty="0" smtClean="0">
                <a:solidFill>
                  <a:srgbClr val="0000FF"/>
                </a:solidFill>
                <a:latin typeface="Royal Times New Roman" pitchFamily="18" charset="0"/>
              </a:rPr>
              <a:t>4</a:t>
            </a:r>
            <a:r>
              <a:rPr lang="en-US" b="1" dirty="0" smtClean="0">
                <a:solidFill>
                  <a:srgbClr val="0000FF"/>
                </a:solidFill>
              </a:rPr>
              <a:t>    COLS=</a:t>
            </a:r>
            <a:r>
              <a:rPr lang="ru-RU" b="1" dirty="0" smtClean="0">
                <a:solidFill>
                  <a:srgbClr val="0000FF"/>
                </a:solidFill>
                <a:latin typeface="Royal Times New Roman" pitchFamily="18" charset="0"/>
              </a:rPr>
              <a:t>30</a:t>
            </a:r>
            <a:r>
              <a:rPr lang="en-US" b="1" dirty="0" smtClean="0">
                <a:solidFill>
                  <a:srgbClr val="0000FF"/>
                </a:solidFill>
              </a:rPr>
              <a:t>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728663" indent="-6350">
              <a:buFont typeface="Wingdings 2" panose="05020102010507070707" pitchFamily="18" charset="2"/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&lt;/</a:t>
            </a:r>
            <a:r>
              <a:rPr lang="en-US" b="1" dirty="0" smtClean="0">
                <a:solidFill>
                  <a:srgbClr val="0000FF"/>
                </a:solidFill>
              </a:rPr>
              <a:t>TEXTAREA</a:t>
            </a:r>
            <a:r>
              <a:rPr lang="ru-RU" b="1" dirty="0" smtClean="0">
                <a:solidFill>
                  <a:srgbClr val="0000FF"/>
                </a:solidFill>
              </a:rPr>
              <a:t> &lt;</a:t>
            </a:r>
            <a:r>
              <a:rPr lang="en-US" b="1" dirty="0" smtClean="0">
                <a:solidFill>
                  <a:srgbClr val="0000FF"/>
                </a:solidFill>
              </a:rPr>
              <a:t>BR</a:t>
            </a:r>
            <a:r>
              <a:rPr lang="ru-RU" b="1" dirty="0" smtClean="0">
                <a:solidFill>
                  <a:srgbClr val="0000FF"/>
                </a:solidFill>
              </a:rPr>
              <a:t>&gt;</a:t>
            </a:r>
          </a:p>
          <a:p>
            <a:pPr marL="6350" indent="80963">
              <a:buFont typeface="Wingdings 2" panose="05020102010507070707" pitchFamily="18" charset="2"/>
              <a:buNone/>
              <a:defRPr/>
            </a:pPr>
            <a:endParaRPr lang="ru-RU" b="1" dirty="0" smtClean="0"/>
          </a:p>
          <a:p>
            <a:pPr>
              <a:buFont typeface="Wingdings 2" panose="05020102010507070707" pitchFamily="18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652463"/>
          </a:xfrm>
        </p:spPr>
        <p:txBody>
          <a:bodyPr/>
          <a:lstStyle/>
          <a:p>
            <a:pPr algn="ctr"/>
            <a:r>
              <a:rPr lang="ru-RU" altLang="ru-RU" b="1" smtClean="0"/>
              <a:t>Отправка данных из формы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714375"/>
            <a:ext cx="8715375" cy="5929313"/>
          </a:xfrm>
        </p:spPr>
        <p:txBody>
          <a:bodyPr/>
          <a:lstStyle/>
          <a:p>
            <a:pPr marL="6350" indent="257175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Отправка введенной в форму информации или очистка полей от уже введенной информации осуществляется с помощью кнопок. Кнопки создаются с помощью тэга &lt;</a:t>
            </a:r>
            <a:r>
              <a:rPr lang="en-US" b="1" dirty="0" smtClean="0"/>
              <a:t>INPUT</a:t>
            </a:r>
            <a:r>
              <a:rPr lang="ru-RU" b="1" dirty="0" smtClean="0"/>
              <a:t>&gt;. Для создания кнопки, которая отправляет информацию, атрибуту </a:t>
            </a:r>
            <a:r>
              <a:rPr lang="en-US" b="1" dirty="0" smtClean="0"/>
              <a:t>TYPE </a:t>
            </a:r>
            <a:r>
              <a:rPr lang="ru-RU" b="1" dirty="0" smtClean="0"/>
              <a:t>необходимо присвоить значение "</a:t>
            </a:r>
            <a:r>
              <a:rPr lang="en-US" b="1" dirty="0" smtClean="0"/>
              <a:t>submit</a:t>
            </a:r>
            <a:r>
              <a:rPr lang="ru-RU" b="1" dirty="0" smtClean="0"/>
              <a:t>", а атрибуту </a:t>
            </a:r>
            <a:r>
              <a:rPr lang="en-US" b="1" dirty="0" smtClean="0"/>
              <a:t>VALUE</a:t>
            </a:r>
            <a:r>
              <a:rPr lang="ru-RU" b="1" dirty="0" smtClean="0"/>
              <a:t>, который задает надпись на кнопке, — значение "Отправить".</a:t>
            </a:r>
          </a:p>
          <a:p>
            <a:pPr marL="6350" indent="257175">
              <a:buFont typeface="Wingdings 2" panose="05020102010507070707" pitchFamily="18" charset="2"/>
              <a:buNone/>
              <a:defRPr/>
            </a:pPr>
            <a:r>
              <a:rPr lang="ru-RU" b="1" dirty="0" smtClean="0"/>
              <a:t>Для создания кнопки, которая производит очистку фор­мы, атрибуту </a:t>
            </a:r>
            <a:r>
              <a:rPr lang="en-US" b="1" dirty="0" smtClean="0"/>
              <a:t>TYPE </a:t>
            </a:r>
            <a:r>
              <a:rPr lang="ru-RU" b="1" dirty="0" smtClean="0"/>
              <a:t>необходимо присвоить значение "</a:t>
            </a:r>
            <a:r>
              <a:rPr lang="en-US" b="1" dirty="0" smtClean="0"/>
              <a:t>reset</a:t>
            </a:r>
            <a:r>
              <a:rPr lang="ru-RU" b="1" dirty="0" smtClean="0"/>
              <a:t>", а атрибуту </a:t>
            </a:r>
            <a:r>
              <a:rPr lang="en-US" b="1" dirty="0" smtClean="0"/>
              <a:t>VALUE</a:t>
            </a:r>
            <a:r>
              <a:rPr lang="ru-RU" b="1" dirty="0" smtClean="0"/>
              <a:t>  - значение "Очистить".</a:t>
            </a:r>
            <a:endParaRPr lang="en-US" b="1" dirty="0" smtClean="0"/>
          </a:p>
          <a:p>
            <a:pPr marL="271463" indent="-6350">
              <a:buFont typeface="Wingdings 2" panose="05020102010507070707" pitchFamily="18" charset="2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&lt;INPUT TYPE="submit" VALUE="</a:t>
            </a:r>
            <a:r>
              <a:rPr lang="ru-RU" b="1" dirty="0" smtClean="0">
                <a:solidFill>
                  <a:srgbClr val="0000FF"/>
                </a:solidFill>
              </a:rPr>
              <a:t>Отправить</a:t>
            </a:r>
            <a:r>
              <a:rPr lang="en-US" b="1" dirty="0" smtClean="0">
                <a:solidFill>
                  <a:srgbClr val="0000FF"/>
                </a:solidFill>
              </a:rPr>
              <a:t>"&gt; &lt;INPUT TYPE="reset"  VALUE="</a:t>
            </a:r>
            <a:r>
              <a:rPr lang="ru-RU" b="1" dirty="0" smtClean="0">
                <a:solidFill>
                  <a:srgbClr val="0000FF"/>
                </a:solidFill>
              </a:rPr>
              <a:t>Очистить</a:t>
            </a:r>
            <a:r>
              <a:rPr lang="en-US" b="1" dirty="0" smtClean="0">
                <a:solidFill>
                  <a:srgbClr val="0000FF"/>
                </a:solidFill>
              </a:rPr>
              <a:t>"&gt;</a:t>
            </a:r>
            <a:endParaRPr lang="ru-RU" b="1" dirty="0" smtClean="0">
              <a:solidFill>
                <a:srgbClr val="0000FF"/>
              </a:solidFill>
            </a:endParaRPr>
          </a:p>
          <a:p>
            <a:pPr marL="6350" indent="257175">
              <a:buFont typeface="Wingdings 2" panose="05020102010507070707" pitchFamily="18" charset="2"/>
              <a:buNone/>
              <a:defRPr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b="1" smtClean="0"/>
              <a:t>ДОМАШНЕЕ ЗАДАНИЕ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3000375"/>
            <a:ext cx="8229600" cy="3324225"/>
          </a:xfrm>
        </p:spPr>
        <p:txBody>
          <a:bodyPr/>
          <a:lstStyle/>
          <a:p>
            <a:pPr algn="ctr" eaLnBrk="1" hangingPunct="1"/>
            <a:r>
              <a:rPr lang="ru-RU" altLang="ru-RU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условные обозначения и значения  тэгов (контейнеров)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263</TotalTime>
  <Words>1815</Words>
  <Application>Microsoft Office PowerPoint</Application>
  <PresentationFormat>Экран (4:3)</PresentationFormat>
  <Paragraphs>184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Constantia</vt:lpstr>
      <vt:lpstr>Wingdings 2</vt:lpstr>
      <vt:lpstr>Times New Roman</vt:lpstr>
      <vt:lpstr>Royal Times New Roman</vt:lpstr>
      <vt:lpstr>Поток</vt:lpstr>
      <vt:lpstr>Основы HTML. Разработка Web-сайта</vt:lpstr>
      <vt:lpstr>Web-сайты и Web-страницы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Вставка изображений</vt:lpstr>
      <vt:lpstr>Презентация PowerPoint</vt:lpstr>
      <vt:lpstr>Гиперссылки</vt:lpstr>
      <vt:lpstr>Презентация PowerPoint</vt:lpstr>
      <vt:lpstr>Панель навигации</vt:lpstr>
      <vt:lpstr>Презентация PowerPoint</vt:lpstr>
      <vt:lpstr>Ссылка на электронный адрес</vt:lpstr>
      <vt:lpstr>Списки </vt:lpstr>
      <vt:lpstr>Презентация PowerPoint</vt:lpstr>
      <vt:lpstr>Презентация PowerPoint</vt:lpstr>
      <vt:lpstr>Формы </vt:lpstr>
      <vt:lpstr>Презентация PowerPoint</vt:lpstr>
      <vt:lpstr>Презентация PowerPoint</vt:lpstr>
      <vt:lpstr>Презентация PowerPoint</vt:lpstr>
      <vt:lpstr>Флажки</vt:lpstr>
      <vt:lpstr>Презентация PowerPoint</vt:lpstr>
      <vt:lpstr>Поля списков</vt:lpstr>
      <vt:lpstr>Презентация PowerPoint</vt:lpstr>
      <vt:lpstr>Текстовая область</vt:lpstr>
      <vt:lpstr>Отправка данных из формы</vt:lpstr>
      <vt:lpstr>ДОМАШНЕЕ ЗАДАНИЕ</vt:lpstr>
    </vt:vector>
  </TitlesOfParts>
  <Company>111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Анис Галимянов</cp:lastModifiedBy>
  <cp:revision>28</cp:revision>
  <dcterms:created xsi:type="dcterms:W3CDTF">2009-04-02T15:50:25Z</dcterms:created>
  <dcterms:modified xsi:type="dcterms:W3CDTF">2017-11-04T07:17:53Z</dcterms:modified>
</cp:coreProperties>
</file>