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2" r:id="rId23"/>
    <p:sldId id="278" r:id="rId24"/>
    <p:sldId id="279" r:id="rId25"/>
    <p:sldId id="280" r:id="rId26"/>
    <p:sldId id="281" r:id="rId27"/>
    <p:sldId id="282" r:id="rId28"/>
    <p:sldId id="283" r:id="rId29"/>
    <p:sldId id="284" r:id="rId30"/>
    <p:sldId id="285" r:id="rId31"/>
    <p:sldId id="286" r:id="rId32"/>
    <p:sldId id="287" r:id="rId33"/>
    <p:sldId id="289" r:id="rId34"/>
    <p:sldId id="290" r:id="rId35"/>
    <p:sldId id="291" r:id="rId36"/>
    <p:sldId id="292" r:id="rId37"/>
    <p:sldId id="288"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72" y="13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7C6A00C-E764-4295-9DBF-9F82EEDB8B97}" type="datetimeFigureOut">
              <a:rPr lang="ru-RU" smtClean="0"/>
              <a:t>22.02.2016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4028846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C6A00C-E764-4295-9DBF-9F82EEDB8B97}" type="datetimeFigureOut">
              <a:rPr lang="ru-RU" smtClean="0"/>
              <a:t>22.02.2016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1772066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7C6A00C-E764-4295-9DBF-9F82EEDB8B97}" type="datetimeFigureOut">
              <a:rPr lang="ru-RU" smtClean="0"/>
              <a:t>22.02.2016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2541987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7C6A00C-E764-4295-9DBF-9F82EEDB8B97}" type="datetimeFigureOut">
              <a:rPr lang="ru-RU" smtClean="0"/>
              <a:t>22.02.2016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837863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7C6A00C-E764-4295-9DBF-9F82EEDB8B97}" type="datetimeFigureOut">
              <a:rPr lang="ru-RU" smtClean="0"/>
              <a:t>22.02.2016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379651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7C6A00C-E764-4295-9DBF-9F82EEDB8B97}" type="datetimeFigureOut">
              <a:rPr lang="ru-RU" smtClean="0"/>
              <a:t>22.02.2016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2076043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7C6A00C-E764-4295-9DBF-9F82EEDB8B97}" type="datetimeFigureOut">
              <a:rPr lang="ru-RU" smtClean="0"/>
              <a:t>22.02.2016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3054378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7C6A00C-E764-4295-9DBF-9F82EEDB8B97}" type="datetimeFigureOut">
              <a:rPr lang="ru-RU" smtClean="0"/>
              <a:t>22.02.2016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4262490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7C6A00C-E764-4295-9DBF-9F82EEDB8B97}" type="datetimeFigureOut">
              <a:rPr lang="ru-RU" smtClean="0"/>
              <a:t>22.02.2016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3272233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C6A00C-E764-4295-9DBF-9F82EEDB8B97}" type="datetimeFigureOut">
              <a:rPr lang="ru-RU" smtClean="0"/>
              <a:t>22.02.2016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205863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C6A00C-E764-4295-9DBF-9F82EEDB8B97}" type="datetimeFigureOut">
              <a:rPr lang="ru-RU" smtClean="0"/>
              <a:t>22.02.2016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0E8C20-3E4E-4E2B-AA62-260B9A747888}" type="slidenum">
              <a:rPr lang="ru-RU" smtClean="0"/>
              <a:t>‹#›</a:t>
            </a:fld>
            <a:endParaRPr lang="ru-RU"/>
          </a:p>
        </p:txBody>
      </p:sp>
    </p:spTree>
    <p:extLst>
      <p:ext uri="{BB962C8B-B14F-4D97-AF65-F5344CB8AC3E}">
        <p14:creationId xmlns:p14="http://schemas.microsoft.com/office/powerpoint/2010/main" val="3929546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C6A00C-E764-4295-9DBF-9F82EEDB8B97}" type="datetimeFigureOut">
              <a:rPr lang="ru-RU" smtClean="0"/>
              <a:t>22.02.2016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E8C20-3E4E-4E2B-AA62-260B9A747888}" type="slidenum">
              <a:rPr lang="ru-RU" smtClean="0"/>
              <a:t>‹#›</a:t>
            </a:fld>
            <a:endParaRPr lang="ru-RU"/>
          </a:p>
        </p:txBody>
      </p:sp>
    </p:spTree>
    <p:extLst>
      <p:ext uri="{BB962C8B-B14F-4D97-AF65-F5344CB8AC3E}">
        <p14:creationId xmlns:p14="http://schemas.microsoft.com/office/powerpoint/2010/main" val="990555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Структура информационных технологий</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083273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8186"/>
          </a:xfrm>
        </p:spPr>
        <p:txBody>
          <a:bodyPr>
            <a:normAutofit fontScale="90000"/>
          </a:bodyPr>
          <a:lstStyle/>
          <a:p>
            <a:r>
              <a:rPr lang="ru-RU" dirty="0"/>
              <a:t>ОБЩЕЕ ОПРЕДЕЛЕНИЕ СТРУКТУРЫ ИТ</a:t>
            </a:r>
          </a:p>
        </p:txBody>
      </p:sp>
      <p:sp>
        <p:nvSpPr>
          <p:cNvPr id="3" name="Объект 2"/>
          <p:cNvSpPr>
            <a:spLocks noGrp="1"/>
          </p:cNvSpPr>
          <p:nvPr>
            <p:ph idx="1"/>
          </p:nvPr>
        </p:nvSpPr>
        <p:spPr>
          <a:xfrm>
            <a:off x="838200" y="953312"/>
            <a:ext cx="10515600" cy="5223651"/>
          </a:xfrm>
        </p:spPr>
        <p:txBody>
          <a:bodyPr/>
          <a:lstStyle/>
          <a:p>
            <a:r>
              <a:rPr lang="ru-RU" dirty="0"/>
              <a:t>Понятие структуры отражает фундаментальную системообразующую категорию теории ИТ. Эта категория включает собственные подкатегории, в частности определение понятия структуры ИТ, целостность ИТ, компоненты структуры ИТ, обеспечивающую и функциональную части ИТ и др. Понятие структуры ИТ можно определить следующим образом: </a:t>
            </a:r>
            <a:r>
              <a:rPr lang="ru-RU" dirty="0">
                <a:solidFill>
                  <a:srgbClr val="FF0000"/>
                </a:solidFill>
              </a:rPr>
              <a:t>структура ИТ — это совокупность методов и средств технического, программно-математического и организационного характера, определяющая логику организации информационных процессов и обеспечивающая целостность ИТ.</a:t>
            </a:r>
          </a:p>
          <a:p>
            <a:endParaRPr lang="ru-RU" dirty="0"/>
          </a:p>
        </p:txBody>
      </p:sp>
    </p:spTree>
    <p:extLst>
      <p:ext uri="{BB962C8B-B14F-4D97-AF65-F5344CB8AC3E}">
        <p14:creationId xmlns:p14="http://schemas.microsoft.com/office/powerpoint/2010/main" val="2118192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sz="3600" dirty="0"/>
              <a:t>Целостность ИТ — это свойство, которое обеспечивает функциональную устойчивость структуры ИТ. Если в ИТ отсутствует программный модуль контроля достоверности входных данных, то можно говорить о нарушении целостности ИТ. Отсутствие модуля чревато ошибками в данных, что нарушает функциональную устойчивость ИТ.</a:t>
            </a:r>
          </a:p>
          <a:p>
            <a:endParaRPr lang="ru-RU" dirty="0"/>
          </a:p>
        </p:txBody>
      </p:sp>
    </p:spTree>
    <p:extLst>
      <p:ext uri="{BB962C8B-B14F-4D97-AF65-F5344CB8AC3E}">
        <p14:creationId xmlns:p14="http://schemas.microsoft.com/office/powerpoint/2010/main" val="2010707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dirty="0"/>
              <a:t>Структура ИТ состоит из компонентов, которые являются конструктивной базой ИТ. Состав и содержание компонентов во многом определяют способы построения ИТ. При рассмотрении структуры ИТ выделяют прежде всего два основных ее компонента: обеспечивающую и функциональную части структуры ИТ. Определяющим аспектом обеспечивающих и функциональных частей структуры ИТ является платформа ИТ.</a:t>
            </a:r>
          </a:p>
          <a:p>
            <a:r>
              <a:rPr lang="ru-RU" dirty="0"/>
              <a:t>В решении задач синтеза структуры ИТ надо учитывать следующие особенности структуры, определяемые свойствами объектов реализации ИТ.</a:t>
            </a:r>
          </a:p>
        </p:txBody>
      </p:sp>
    </p:spTree>
    <p:extLst>
      <p:ext uri="{BB962C8B-B14F-4D97-AF65-F5344CB8AC3E}">
        <p14:creationId xmlns:p14="http://schemas.microsoft.com/office/powerpoint/2010/main" val="30963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sp>
        <p:nvSpPr>
          <p:cNvPr id="3" name="Объект 2"/>
          <p:cNvSpPr>
            <a:spLocks noGrp="1"/>
          </p:cNvSpPr>
          <p:nvPr>
            <p:ph idx="1"/>
          </p:nvPr>
        </p:nvSpPr>
        <p:spPr>
          <a:xfrm>
            <a:off x="838200" y="505838"/>
            <a:ext cx="10515600" cy="5671125"/>
          </a:xfrm>
        </p:spPr>
        <p:txBody>
          <a:bodyPr>
            <a:normAutofit fontScale="77500" lnSpcReduction="20000"/>
          </a:bodyPr>
          <a:lstStyle/>
          <a:p>
            <a:pPr lvl="0"/>
            <a:r>
              <a:rPr lang="ru-RU" dirty="0"/>
              <a:t>Объект управления — предприятие, сооружения, техника, процесс, технология, коллектив людей, функционирование которых выполняется через ИТ.</a:t>
            </a:r>
          </a:p>
          <a:p>
            <a:pPr lvl="0"/>
            <a:r>
              <a:rPr lang="ru-RU" dirty="0"/>
              <a:t>Информационный объект, ИТ как средство управления — система реализации сигналов или команд, например документы, приказы, директивы.</a:t>
            </a:r>
          </a:p>
          <a:p>
            <a:pPr lvl="0"/>
            <a:r>
              <a:rPr lang="ru-RU" dirty="0"/>
              <a:t>Изменяемый объект — переменная, элемент массива, поле записи или доступный по ссылке элемент данных, значение которых можно изменять оператором присваивания, например год рождения в массиве анкет сотрудников.</a:t>
            </a:r>
          </a:p>
          <a:p>
            <a:pPr lvl="0"/>
            <a:r>
              <a:rPr lang="ru-RU" dirty="0"/>
              <a:t>Классифицируемый объект — объект, признаки которого исследуются с целью отнесения его к тому или иному подразделению классификационной системы, например классификаторы продукции, применяемые в ИТ.</a:t>
            </a:r>
          </a:p>
          <a:p>
            <a:pPr lvl="0"/>
            <a:r>
              <a:rPr lang="ru-RU" dirty="0"/>
              <a:t>Конструктивный объект — объект, который вместе со всеми его необходимыми и достаточными свойствами может быть закодирован и передан словом в некотором алфавите, например </a:t>
            </a:r>
            <a:r>
              <a:rPr lang="ru-RU" dirty="0" err="1"/>
              <a:t>штрихкоды</a:t>
            </a:r>
            <a:r>
              <a:rPr lang="ru-RU" dirty="0"/>
              <a:t> на товарах фирмы.</a:t>
            </a:r>
          </a:p>
          <a:p>
            <a:pPr lvl="0"/>
            <a:r>
              <a:rPr lang="ru-RU" dirty="0"/>
              <a:t>Параметрический объект — объект в программе, содержащий атрибуты его принадлежности к множеству, например фрезерный станок в перечне станков.</a:t>
            </a:r>
          </a:p>
          <a:p>
            <a:endParaRPr lang="ru-RU" dirty="0"/>
          </a:p>
        </p:txBody>
      </p:sp>
    </p:spTree>
    <p:extLst>
      <p:ext uri="{BB962C8B-B14F-4D97-AF65-F5344CB8AC3E}">
        <p14:creationId xmlns:p14="http://schemas.microsoft.com/office/powerpoint/2010/main" val="302170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66007"/>
          </a:xfrm>
        </p:spPr>
        <p:txBody>
          <a:bodyPr>
            <a:normAutofit fontScale="90000"/>
          </a:bodyPr>
          <a:lstStyle/>
          <a:p>
            <a:r>
              <a:rPr lang="ru-RU" dirty="0"/>
              <a:t>ОБЕСПЕЧИВАЮЩАЯ ЧАСТЬ СТРУКТУРЫ ИТ</a:t>
            </a:r>
          </a:p>
        </p:txBody>
      </p:sp>
      <p:sp>
        <p:nvSpPr>
          <p:cNvPr id="3" name="Объект 2"/>
          <p:cNvSpPr>
            <a:spLocks noGrp="1"/>
          </p:cNvSpPr>
          <p:nvPr>
            <p:ph idx="1"/>
          </p:nvPr>
        </p:nvSpPr>
        <p:spPr>
          <a:xfrm>
            <a:off x="838200" y="1031132"/>
            <a:ext cx="10515600" cy="5145831"/>
          </a:xfrm>
        </p:spPr>
        <p:txBody>
          <a:bodyPr/>
          <a:lstStyle/>
          <a:p>
            <a:r>
              <a:rPr lang="ru-RU" dirty="0"/>
              <a:t>Обеспечивающая часть структуры ИТ — это совокупность технических, программно-математических, организационных методов и средств, на основе которых реализуется решение задач функционирования ИТ.</a:t>
            </a:r>
          </a:p>
          <a:p>
            <a:r>
              <a:rPr lang="ru-RU" dirty="0"/>
              <a:t>Обеспечивающий, или вспомогательный, характер задач ИТ относится к набору задач поддержания технической и программной части функциональной ИТ на устойчивом функциональном уровне. Существует подход к рассмотрению обеспечивающей части структуры ИТ, согласно которому любая ИТ может быть разделена на три взаимозависимых и равнозначных компонента, составляющих ее ядро.</a:t>
            </a:r>
          </a:p>
        </p:txBody>
      </p:sp>
    </p:spTree>
    <p:extLst>
      <p:ext uri="{BB962C8B-B14F-4D97-AF65-F5344CB8AC3E}">
        <p14:creationId xmlns:p14="http://schemas.microsoft.com/office/powerpoint/2010/main" val="1109707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lstStyle/>
          <a:p>
            <a:pPr lvl="0"/>
            <a:r>
              <a:rPr lang="ru-RU" dirty="0"/>
              <a:t>«Железо», или аппаратные средства, созданные в основном с использованием электронных и электромеханических элементов и устройств.</a:t>
            </a:r>
          </a:p>
          <a:p>
            <a:r>
              <a:rPr lang="ru-RU" dirty="0"/>
              <a:t>Программное обеспечение, совокупность программ, используемых в ЭВМ, программные средства (от </a:t>
            </a:r>
            <a:r>
              <a:rPr lang="ru-RU" dirty="0" smtClean="0"/>
              <a:t>англ.</a:t>
            </a:r>
            <a:r>
              <a:rPr lang="en-US" i="1" dirty="0" smtClean="0"/>
              <a:t>software</a:t>
            </a:r>
            <a:r>
              <a:rPr lang="ru-RU" i="1" dirty="0" smtClean="0"/>
              <a:t>),</a:t>
            </a:r>
            <a:r>
              <a:rPr lang="ru-RU" dirty="0" smtClean="0"/>
              <a:t> </a:t>
            </a:r>
            <a:r>
              <a:rPr lang="ru-RU" dirty="0"/>
              <a:t>представляющие заранее заданные последовательности арифметических, логических и других операций.</a:t>
            </a:r>
          </a:p>
          <a:p>
            <a:r>
              <a:rPr lang="ru-RU" dirty="0"/>
              <a:t>Организационно-методическое обеспечение, знания и умения (от </a:t>
            </a:r>
            <a:r>
              <a:rPr lang="ru-RU" dirty="0" smtClean="0"/>
              <a:t>англ. </a:t>
            </a:r>
            <a:r>
              <a:rPr lang="en-US" i="1" dirty="0" err="1" smtClean="0"/>
              <a:t>brainware</a:t>
            </a:r>
            <a:r>
              <a:rPr lang="ru-RU" i="1" dirty="0" smtClean="0"/>
              <a:t>),</a:t>
            </a:r>
            <a:r>
              <a:rPr lang="ru-RU" dirty="0" smtClean="0"/>
              <a:t> </a:t>
            </a:r>
            <a:r>
              <a:rPr lang="ru-RU" dirty="0"/>
              <a:t>необходимые пользователям для грамотной работы на компьютере.</a:t>
            </a:r>
          </a:p>
        </p:txBody>
      </p:sp>
    </p:spTree>
    <p:extLst>
      <p:ext uri="{BB962C8B-B14F-4D97-AF65-F5344CB8AC3E}">
        <p14:creationId xmlns:p14="http://schemas.microsoft.com/office/powerpoint/2010/main" val="3409752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lstStyle/>
          <a:p>
            <a:r>
              <a:rPr lang="ru-RU" dirty="0"/>
              <a:t>Но кроме упомянутого выше ядра ИТ существует еще один, очень важный компонент — сеть поддержки ИТ, инфраструктура (от англ</a:t>
            </a:r>
            <a:r>
              <a:rPr lang="ru-RU" dirty="0" smtClean="0"/>
              <a:t>. </a:t>
            </a:r>
            <a:r>
              <a:rPr lang="en-US" i="1" dirty="0"/>
              <a:t>infrastructure </a:t>
            </a:r>
            <a:r>
              <a:rPr lang="ru-RU" i="1" dirty="0" smtClean="0"/>
              <a:t>):</a:t>
            </a:r>
            <a:r>
              <a:rPr lang="ru-RU" dirty="0" smtClean="0"/>
              <a:t> </a:t>
            </a:r>
            <a:r>
              <a:rPr lang="ru-RU" dirty="0"/>
              <a:t>необходимые физические, административные, организационные и научные структуры, модели, стандарты, критерии и т.д. Здесь также следует отметить, что на практике иногда нужно рассматривать объединение или слияние ИТ в более крупные структуры — системы технологий. Иногда используется термин «ИТ и системы».</a:t>
            </a:r>
          </a:p>
          <a:p>
            <a:r>
              <a:rPr lang="ru-RU" dirty="0"/>
              <a:t>Техническое обеспечение ИТ реализуется в виде комплекса технических средств.</a:t>
            </a:r>
          </a:p>
        </p:txBody>
      </p:sp>
    </p:spTree>
    <p:extLst>
      <p:ext uri="{BB962C8B-B14F-4D97-AF65-F5344CB8AC3E}">
        <p14:creationId xmlns:p14="http://schemas.microsoft.com/office/powerpoint/2010/main" val="2911549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dirty="0"/>
              <a:t>ТЕХНИЧЕСКОЕ ОБЕСПЕЧЕНИЕ ИТ</a:t>
            </a:r>
          </a:p>
        </p:txBody>
      </p:sp>
      <p:sp>
        <p:nvSpPr>
          <p:cNvPr id="3" name="Объект 2"/>
          <p:cNvSpPr>
            <a:spLocks noGrp="1"/>
          </p:cNvSpPr>
          <p:nvPr>
            <p:ph idx="1"/>
          </p:nvPr>
        </p:nvSpPr>
        <p:spPr>
          <a:xfrm>
            <a:off x="838200" y="1147864"/>
            <a:ext cx="10515600" cy="5029099"/>
          </a:xfrm>
        </p:spPr>
        <p:txBody>
          <a:bodyPr/>
          <a:lstStyle/>
          <a:p>
            <a:r>
              <a:rPr lang="ru-RU" dirty="0"/>
              <a:t>Аппаратную основу обеспечивающей части структуры ИТ составляет техническое обеспечение ИТ в виде подсистемы. Подсистема «Техническое обеспечение ИТ» — это совокупность средств вычислительной техники, средств передачи данных и связи, а также средств организационной и копировально-множительной техники, обеспечивающих реализацию информационных процессов. Этот комплекс технических средств (КТС) является базой для выполнения процессов преобразования информации, которые реализуют такие функции ИТ, как сбор, регистрация, передача, ввод данных, обработка, поиск, хранение, отображение и </a:t>
            </a:r>
            <a:r>
              <a:rPr lang="ru-RU" dirty="0" err="1"/>
              <a:t>др</a:t>
            </a:r>
            <a:endParaRPr lang="ru-RU" dirty="0"/>
          </a:p>
        </p:txBody>
      </p:sp>
    </p:spTree>
    <p:extLst>
      <p:ext uri="{BB962C8B-B14F-4D97-AF65-F5344CB8AC3E}">
        <p14:creationId xmlns:p14="http://schemas.microsoft.com/office/powerpoint/2010/main" val="3937756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29820"/>
          </a:xfrm>
        </p:spPr>
        <p:txBody>
          <a:bodyPr>
            <a:normAutofit fontScale="90000"/>
          </a:bodyPr>
          <a:lstStyle/>
          <a:p>
            <a:r>
              <a:rPr lang="ru-RU" dirty="0"/>
              <a:t>. Структура КТС ИТ</a:t>
            </a:r>
          </a:p>
        </p:txBody>
      </p:sp>
      <p:pic>
        <p:nvPicPr>
          <p:cNvPr id="4" name="Объект 3"/>
          <p:cNvPicPr>
            <a:picLocks noGrp="1" noChangeAspect="1"/>
          </p:cNvPicPr>
          <p:nvPr>
            <p:ph idx="1"/>
          </p:nvPr>
        </p:nvPicPr>
        <p:blipFill>
          <a:blip r:embed="rId2"/>
          <a:stretch>
            <a:fillRect/>
          </a:stretch>
        </p:blipFill>
        <p:spPr>
          <a:xfrm>
            <a:off x="931381" y="1264596"/>
            <a:ext cx="10828247" cy="4221804"/>
          </a:xfrm>
          <a:prstGeom prst="rect">
            <a:avLst/>
          </a:prstGeom>
        </p:spPr>
      </p:pic>
    </p:spTree>
    <p:extLst>
      <p:ext uri="{BB962C8B-B14F-4D97-AF65-F5344CB8AC3E}">
        <p14:creationId xmlns:p14="http://schemas.microsoft.com/office/powerpoint/2010/main" val="58397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0364"/>
          </a:xfrm>
        </p:spPr>
        <p:txBody>
          <a:bodyPr>
            <a:normAutofit fontScale="90000"/>
          </a:bodyPr>
          <a:lstStyle/>
          <a:p>
            <a:r>
              <a:rPr lang="ru-RU" dirty="0"/>
              <a:t>Средства компьютерной техники ИТ </a:t>
            </a:r>
          </a:p>
        </p:txBody>
      </p:sp>
      <p:sp>
        <p:nvSpPr>
          <p:cNvPr id="3" name="Объект 2"/>
          <p:cNvSpPr>
            <a:spLocks noGrp="1"/>
          </p:cNvSpPr>
          <p:nvPr>
            <p:ph idx="1"/>
          </p:nvPr>
        </p:nvSpPr>
        <p:spPr>
          <a:xfrm>
            <a:off x="838200" y="1070043"/>
            <a:ext cx="10515600" cy="5106920"/>
          </a:xfrm>
        </p:spPr>
        <p:txBody>
          <a:bodyPr/>
          <a:lstStyle/>
          <a:p>
            <a:r>
              <a:rPr lang="ru-RU" dirty="0"/>
              <a:t>Средства компьютерной техники состоят из базового комплекта ЭВМ и состава периферийных устройств ЭВМ, а также различных носителей информации. Базовый (стандартный) комплект ЭВМ составляют три основных класса: микро-ЭВМ (наладонные ЭВМ, коммуникаторы, органайзеры и др.); </a:t>
            </a:r>
            <a:r>
              <a:rPr lang="ru-RU" dirty="0" err="1"/>
              <a:t>мини-ЭВМ</a:t>
            </a:r>
            <a:r>
              <a:rPr lang="ru-RU" dirty="0"/>
              <a:t> (персональные ЭВМ — ПЭВМ); </a:t>
            </a:r>
            <a:r>
              <a:rPr lang="ru-RU" dirty="0" err="1"/>
              <a:t>мейнфреймовые</a:t>
            </a:r>
            <a:r>
              <a:rPr lang="ru-RU" dirty="0"/>
              <a:t> ЭВМ (средние или корпоративные ЭВМ — КЭВМ) и </a:t>
            </a:r>
            <a:r>
              <a:rPr lang="ru-RU" dirty="0" err="1"/>
              <a:t>супер-ЭВМ</a:t>
            </a:r>
            <a:r>
              <a:rPr lang="ru-RU" dirty="0"/>
              <a:t>. КТС ИТ группируются по различным признакам, выбираемым в зависимости от характера решаемых задач.</a:t>
            </a:r>
          </a:p>
        </p:txBody>
      </p:sp>
    </p:spTree>
    <p:extLst>
      <p:ext uri="{BB962C8B-B14F-4D97-AF65-F5344CB8AC3E}">
        <p14:creationId xmlns:p14="http://schemas.microsoft.com/office/powerpoint/2010/main" val="1327915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dirty="0"/>
              <a:t>Виды ЭВМ, применяемые в ИТ</a:t>
            </a:r>
          </a:p>
        </p:txBody>
      </p:sp>
      <p:sp>
        <p:nvSpPr>
          <p:cNvPr id="3" name="Объект 2"/>
          <p:cNvSpPr>
            <a:spLocks noGrp="1"/>
          </p:cNvSpPr>
          <p:nvPr>
            <p:ph idx="1"/>
          </p:nvPr>
        </p:nvSpPr>
        <p:spPr>
          <a:xfrm>
            <a:off x="838200" y="933856"/>
            <a:ext cx="10515600" cy="5243107"/>
          </a:xfrm>
        </p:spPr>
        <p:txBody>
          <a:bodyPr>
            <a:normAutofit fontScale="92500" lnSpcReduction="20000"/>
          </a:bodyPr>
          <a:lstStyle/>
          <a:p>
            <a:r>
              <a:rPr lang="ru-RU" dirty="0"/>
              <a:t>. Рассмотрим условное деление компьютерных ТС. Компьютер — это программируемое электронное устройство, способное обрабатывать данные и производить вычисления.</a:t>
            </a:r>
          </a:p>
          <a:p>
            <a:r>
              <a:rPr lang="ru-RU" dirty="0"/>
              <a:t>По назначению универсальные компьютеры обычно относят к </a:t>
            </a:r>
            <a:r>
              <a:rPr lang="ru-RU" dirty="0" smtClean="0"/>
              <a:t>категории </a:t>
            </a:r>
            <a:r>
              <a:rPr lang="en-US" dirty="0"/>
              <a:t>SOHO </a:t>
            </a:r>
            <a:r>
              <a:rPr lang="en-US" i="1" dirty="0"/>
              <a:t>(Small Office Home Office) </a:t>
            </a:r>
            <a:r>
              <a:rPr lang="ru-RU" i="1" dirty="0" smtClean="0"/>
              <a:t>,</a:t>
            </a:r>
            <a:r>
              <a:rPr lang="ru-RU" dirty="0" smtClean="0"/>
              <a:t> </a:t>
            </a:r>
            <a:r>
              <a:rPr lang="ru-RU" dirty="0"/>
              <a:t>т.е. эти компьютеры предназначены для использования в небольших офисах или в качестве домашних ПК, а также в среднем и малом бизнесе (СМБ). ПК — это информационно-вычислительные устройства, ресурсы которых, как правило, направлены на обеспечение деятельности одного работника (пользователя). Это самый многочисленный класс средств вычислительной техники. Наиболее известны компьютеры типа </a:t>
            </a:r>
            <a:r>
              <a:rPr lang="ru-RU" i="1" dirty="0"/>
              <a:t>РС</a:t>
            </a:r>
            <a:r>
              <a:rPr lang="ru-RU" dirty="0"/>
              <a:t> компании </a:t>
            </a:r>
            <a:r>
              <a:rPr lang="en-US" dirty="0"/>
              <a:t>IBM </a:t>
            </a:r>
            <a:r>
              <a:rPr lang="ru-RU" dirty="0" smtClean="0"/>
              <a:t>и </a:t>
            </a:r>
            <a:r>
              <a:rPr lang="en-US" i="1" dirty="0"/>
              <a:t>Macintosh </a:t>
            </a:r>
            <a:r>
              <a:rPr lang="ru-RU" dirty="0" smtClean="0"/>
              <a:t>компании </a:t>
            </a:r>
            <a:r>
              <a:rPr lang="en-US" dirty="0" smtClean="0"/>
              <a:t>Apple </a:t>
            </a:r>
            <a:r>
              <a:rPr lang="ru-RU" dirty="0" smtClean="0"/>
              <a:t>. </a:t>
            </a:r>
            <a:r>
              <a:rPr lang="ru-RU" dirty="0"/>
              <a:t>Компьютеры, выпускаемые другими компаниями и отвечающие всем основным требованиям и параметрам, предъявляемым основной компании-изготовителю (например</a:t>
            </a:r>
            <a:r>
              <a:rPr lang="ru-RU" dirty="0" smtClean="0"/>
              <a:t>,</a:t>
            </a:r>
            <a:r>
              <a:rPr lang="en-US" dirty="0"/>
              <a:t> IBM </a:t>
            </a:r>
            <a:r>
              <a:rPr lang="ru-RU" dirty="0" smtClean="0"/>
              <a:t>), </a:t>
            </a:r>
            <a:r>
              <a:rPr lang="ru-RU" dirty="0"/>
              <a:t>называют совместимыми. Вместе они составляют клон (например, клон </a:t>
            </a:r>
            <a:r>
              <a:rPr lang="en-US" dirty="0"/>
              <a:t>IBM </a:t>
            </a:r>
            <a:r>
              <a:rPr lang="ru-RU" dirty="0" smtClean="0"/>
              <a:t>-совместимых </a:t>
            </a:r>
            <a:r>
              <a:rPr lang="ru-RU" dirty="0"/>
              <a:t>компьютеров)</a:t>
            </a:r>
          </a:p>
        </p:txBody>
      </p:sp>
    </p:spTree>
    <p:extLst>
      <p:ext uri="{BB962C8B-B14F-4D97-AF65-F5344CB8AC3E}">
        <p14:creationId xmlns:p14="http://schemas.microsoft.com/office/powerpoint/2010/main" val="1181777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dirty="0"/>
              <a:t>С точки зрения габаритных размеров, расположения и формы системного блока ПК делятся на горизонтальные настольные (плоские — </a:t>
            </a:r>
            <a:r>
              <a:rPr lang="ru-RU" i="1" dirty="0" err="1"/>
              <a:t>Desktop</a:t>
            </a:r>
            <a:r>
              <a:rPr lang="ru-RU" dirty="0"/>
              <a:t>, особо плоские — </a:t>
            </a:r>
            <a:r>
              <a:rPr lang="ru-RU" i="1" dirty="0" err="1"/>
              <a:t>Slim</a:t>
            </a:r>
            <a:r>
              <a:rPr lang="ru-RU" dirty="0"/>
              <a:t>) и вертикальные в виде башни (от англ. </a:t>
            </a:r>
            <a:r>
              <a:rPr lang="ru-RU" i="1" dirty="0" err="1"/>
              <a:t>tower</a:t>
            </a:r>
            <a:r>
              <a:rPr lang="ru-RU" i="1" dirty="0"/>
              <a:t> </a:t>
            </a:r>
            <a:r>
              <a:rPr lang="ru-RU" dirty="0"/>
              <a:t>— башня): настольные </a:t>
            </a:r>
            <a:r>
              <a:rPr lang="ru-RU" i="1" dirty="0" err="1"/>
              <a:t>MiniTower</a:t>
            </a:r>
            <a:r>
              <a:rPr lang="ru-RU" i="1" dirty="0"/>
              <a:t> </a:t>
            </a:r>
            <a:r>
              <a:rPr lang="ru-RU" dirty="0"/>
              <a:t>— малоразмерная конструкция, </a:t>
            </a:r>
            <a:r>
              <a:rPr lang="ru-RU" i="1" dirty="0" err="1"/>
              <a:t>MidiTower</a:t>
            </a:r>
            <a:r>
              <a:rPr lang="ru-RU" i="1" dirty="0"/>
              <a:t> </a:t>
            </a:r>
            <a:r>
              <a:rPr lang="ru-RU" dirty="0"/>
              <a:t>и </a:t>
            </a:r>
            <a:r>
              <a:rPr lang="ru-RU" i="1" dirty="0" err="1"/>
              <a:t>MidllTower</a:t>
            </a:r>
            <a:r>
              <a:rPr lang="ru-RU" i="1" dirty="0"/>
              <a:t> </a:t>
            </a:r>
            <a:r>
              <a:rPr lang="ru-RU" dirty="0"/>
              <a:t>— </a:t>
            </a:r>
            <a:r>
              <a:rPr lang="ru-RU" dirty="0" err="1"/>
              <a:t>среднеразмерная</a:t>
            </a:r>
            <a:r>
              <a:rPr lang="ru-RU" dirty="0"/>
              <a:t> конструкция, </a:t>
            </a:r>
            <a:r>
              <a:rPr lang="ru-RU" i="1" dirty="0" err="1"/>
              <a:t>BigTower</a:t>
            </a:r>
            <a:r>
              <a:rPr lang="ru-RU" i="1" dirty="0"/>
              <a:t> </a:t>
            </a:r>
            <a:r>
              <a:rPr lang="ru-RU" dirty="0"/>
              <a:t>— напольная полноразмерная конструкция, а также переносные. В некоторых конструкциях ПК в одном корпусе располагают монитор и системный блок, образующие единую конструкцию — моноблок (</a:t>
            </a:r>
            <a:r>
              <a:rPr lang="ru-RU" dirty="0" err="1"/>
              <a:t>Apple</a:t>
            </a:r>
            <a:r>
              <a:rPr lang="ru-RU" dirty="0"/>
              <a:t>, переносные ПК) </a:t>
            </a:r>
          </a:p>
        </p:txBody>
      </p:sp>
    </p:spTree>
    <p:extLst>
      <p:ext uri="{BB962C8B-B14F-4D97-AF65-F5344CB8AC3E}">
        <p14:creationId xmlns:p14="http://schemas.microsoft.com/office/powerpoint/2010/main" val="2332055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lstStyle/>
          <a:p>
            <a:r>
              <a:rPr lang="ru-RU" dirty="0"/>
              <a:t>Переносные компьютеры включают ноутбуки </a:t>
            </a:r>
            <a:r>
              <a:rPr lang="ru-RU" i="1" dirty="0"/>
              <a:t>(</a:t>
            </a:r>
            <a:r>
              <a:rPr lang="ru-RU" i="1" dirty="0" err="1"/>
              <a:t>Laptop</a:t>
            </a:r>
            <a:r>
              <a:rPr lang="ru-RU" i="1" dirty="0"/>
              <a:t> </a:t>
            </a:r>
            <a:r>
              <a:rPr lang="ru-RU" dirty="0"/>
              <a:t>— наколенник, </a:t>
            </a:r>
            <a:r>
              <a:rPr lang="ru-RU" i="1" dirty="0" err="1"/>
              <a:t>Notebook</a:t>
            </a:r>
            <a:r>
              <a:rPr lang="ru-RU" i="1" dirty="0"/>
              <a:t> </a:t>
            </a:r>
            <a:r>
              <a:rPr lang="ru-RU" dirty="0"/>
              <a:t>— блокнот, планшетный, </a:t>
            </a:r>
            <a:r>
              <a:rPr lang="ru-RU" i="1" dirty="0" err="1"/>
              <a:t>Lifebook</a:t>
            </a:r>
            <a:r>
              <a:rPr lang="ru-RU" i="1" dirty="0"/>
              <a:t>), </a:t>
            </a:r>
            <a:r>
              <a:rPr lang="ru-RU" dirty="0"/>
              <a:t>карманные ПК (КПК), электронные справочники, переводчики и другие компактные системы. Конфигурацию ПК можно изменять по мере необходимости. При этом существует понятие базовой (стандартной) конфигурации. Это понятие не статично и отражает уровень развития в данной предметной области</a:t>
            </a:r>
            <a:r>
              <a:rPr lang="ru-RU" dirty="0" smtClean="0"/>
              <a:t>. </a:t>
            </a:r>
            <a:endParaRPr lang="ru-RU" dirty="0"/>
          </a:p>
          <a:p>
            <a:endParaRPr lang="ru-RU" dirty="0"/>
          </a:p>
          <a:p>
            <a:r>
              <a:rPr lang="ru-RU" dirty="0"/>
              <a:t>Практически все компьютеры имеют однотипную архитектуру и состоят из устройств (блоков, плат, модулей, карт), являющихся необходимыми, без которых компьютер не может работать. </a:t>
            </a:r>
          </a:p>
        </p:txBody>
      </p:sp>
    </p:spTree>
    <p:extLst>
      <p:ext uri="{BB962C8B-B14F-4D97-AF65-F5344CB8AC3E}">
        <p14:creationId xmlns:p14="http://schemas.microsoft.com/office/powerpoint/2010/main" val="2603641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sz="3600" dirty="0"/>
              <a:t>Архитектура компьютера определяет принципы действия, информационные связи и взаимное соединение его основных логических узлов. В современной стандартной конфигурации ПК содержит системный блок, дисплей (монитор), клавиатуру и манипулятор «мышь», а иногда и печатающее устройство (принтер). ПК состоит из внутренних и внешних устройств. К внутренним устройствам относят процессоры и внутреннюю память (ОЗУ, ПЗУ и кэш) </a:t>
            </a:r>
          </a:p>
        </p:txBody>
      </p:sp>
    </p:spTree>
    <p:extLst>
      <p:ext uri="{BB962C8B-B14F-4D97-AF65-F5344CB8AC3E}">
        <p14:creationId xmlns:p14="http://schemas.microsoft.com/office/powerpoint/2010/main" val="3156443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56034"/>
            <a:ext cx="10515600" cy="5320929"/>
          </a:xfrm>
        </p:spPr>
        <p:txBody>
          <a:bodyPr>
            <a:normAutofit/>
          </a:bodyPr>
          <a:lstStyle/>
          <a:p>
            <a:r>
              <a:rPr lang="ru-RU" sz="3600" i="1" dirty="0"/>
              <a:t>ОЗУ </a:t>
            </a:r>
            <a:r>
              <a:rPr lang="ru-RU" sz="3600" dirty="0"/>
              <a:t>(оперативное запоминающее устройство) — специальная основная внутренняя память (от англ. </a:t>
            </a:r>
            <a:r>
              <a:rPr lang="ru-RU" sz="3600" i="1" dirty="0" err="1"/>
              <a:t>main</a:t>
            </a:r>
            <a:r>
              <a:rPr lang="ru-RU" sz="3600" i="1" dirty="0"/>
              <a:t> </a:t>
            </a:r>
            <a:r>
              <a:rPr lang="ru-RU" sz="3600" i="1" dirty="0" err="1"/>
              <a:t>memory</a:t>
            </a:r>
            <a:r>
              <a:rPr lang="ru-RU" sz="3600" dirty="0"/>
              <a:t>), позволяющая быстро записывать в нее и считывать из нее необходимую информацию. Она представляет массив кристаллических ячеек. ОЗУ непосредственно связано с процессором, предназначено для записи, считывания и хранения выполняемых программ и данных, обрабатываемых этими программами. </a:t>
            </a:r>
          </a:p>
        </p:txBody>
      </p:sp>
    </p:spTree>
    <p:extLst>
      <p:ext uri="{BB962C8B-B14F-4D97-AF65-F5344CB8AC3E}">
        <p14:creationId xmlns:p14="http://schemas.microsoft.com/office/powerpoint/2010/main" val="1043760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sz="3600" i="1" dirty="0"/>
              <a:t>ПЗУ </a:t>
            </a:r>
            <a:r>
              <a:rPr lang="ru-RU" sz="3600" dirty="0"/>
              <a:t>— постоянное запоминающее устройство (от англ. </a:t>
            </a:r>
            <a:r>
              <a:rPr lang="ru-RU" sz="3600" i="1" dirty="0" err="1"/>
              <a:t>ReadOnly-Memory</a:t>
            </a:r>
            <a:r>
              <a:rPr lang="ru-RU" sz="3600" i="1" dirty="0"/>
              <a:t>, </a:t>
            </a:r>
            <a:r>
              <a:rPr lang="ru-RU" sz="3600" dirty="0"/>
              <a:t>ROM), предназначено для хранения не требующих изменения данных: системных программ; программ, управляющих работой процессора, дисплея, клавиатуры, принтера, внешних устройств компьютера, запуска и остановки компьютера; служебных программ диагностики, контроля и др. Это энергонезависимое устройство, изготовленное в виде микросхемы. </a:t>
            </a:r>
          </a:p>
        </p:txBody>
      </p:sp>
    </p:spTree>
    <p:extLst>
      <p:ext uri="{BB962C8B-B14F-4D97-AF65-F5344CB8AC3E}">
        <p14:creationId xmlns:p14="http://schemas.microsoft.com/office/powerpoint/2010/main" val="2106327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875489"/>
            <a:ext cx="10515600" cy="5301474"/>
          </a:xfrm>
        </p:spPr>
        <p:txBody>
          <a:bodyPr>
            <a:normAutofit/>
          </a:bodyPr>
          <a:lstStyle/>
          <a:p>
            <a:r>
              <a:rPr lang="ru-RU" sz="3600" dirty="0"/>
              <a:t>Кэш-память (от англ. </a:t>
            </a:r>
            <a:r>
              <a:rPr lang="ru-RU" sz="3600" i="1" dirty="0" err="1"/>
              <a:t>cache</a:t>
            </a:r>
            <a:r>
              <a:rPr lang="ru-RU" sz="3600" i="1" dirty="0"/>
              <a:t> </a:t>
            </a:r>
            <a:r>
              <a:rPr lang="ru-RU" sz="3600" i="1" dirty="0" err="1"/>
              <a:t>memory</a:t>
            </a:r>
            <a:r>
              <a:rPr lang="ru-RU" sz="3600" i="1" dirty="0"/>
              <a:t>) </a:t>
            </a:r>
            <a:r>
              <a:rPr lang="ru-RU" sz="3600" dirty="0"/>
              <a:t>— сверхоперативная (сверхбыстрая) память, которая располагается как буфер между процессором и ОЗУ, а также в накопителях на жестких магнитных дисках и др. Кэш способствует повышению производительности работы компьютера и служит для уменьшения количества тактов ожидания процессора при обращении к более медленной памяти. </a:t>
            </a:r>
          </a:p>
        </p:txBody>
      </p:sp>
    </p:spTree>
    <p:extLst>
      <p:ext uri="{BB962C8B-B14F-4D97-AF65-F5344CB8AC3E}">
        <p14:creationId xmlns:p14="http://schemas.microsoft.com/office/powerpoint/2010/main" val="2540650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75489"/>
            <a:ext cx="10515600" cy="5301474"/>
          </a:xfrm>
        </p:spPr>
        <p:txBody>
          <a:bodyPr>
            <a:normAutofit/>
          </a:bodyPr>
          <a:lstStyle/>
          <a:p>
            <a:r>
              <a:rPr lang="ru-RU" sz="3600" dirty="0"/>
              <a:t>Внешние устройства условно делятся на внешние и периферийные. Некоторые специалисты считают, что внешние устройства, расположенные внутри системного блока или непосредственно рядом с ним, надо называть просто внешними устройствами ПК. Удаленные от системного блока на полтора и более метров относятся к внешним периферийным устройствам. Некоторые внешние устройства имеют три варианта подключения к ПК: </a:t>
            </a:r>
          </a:p>
        </p:txBody>
      </p:sp>
    </p:spTree>
    <p:extLst>
      <p:ext uri="{BB962C8B-B14F-4D97-AF65-F5344CB8AC3E}">
        <p14:creationId xmlns:p14="http://schemas.microsoft.com/office/powerpoint/2010/main" val="4286824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856034"/>
            <a:ext cx="10515600" cy="5320929"/>
          </a:xfrm>
        </p:spPr>
        <p:txBody>
          <a:bodyPr/>
          <a:lstStyle/>
          <a:p>
            <a:endParaRPr lang="ru-RU" dirty="0"/>
          </a:p>
          <a:p>
            <a:r>
              <a:rPr lang="ru-RU" sz="3600" dirty="0"/>
              <a:t>1) внутри системного блока на материнской плате — </a:t>
            </a:r>
            <a:r>
              <a:rPr lang="ru-RU" sz="3600" i="1" dirty="0"/>
              <a:t>встроенные, </a:t>
            </a:r>
            <a:r>
              <a:rPr lang="ru-RU" sz="3600" dirty="0"/>
              <a:t>или </a:t>
            </a:r>
            <a:r>
              <a:rPr lang="ru-RU" sz="3600" i="1" dirty="0"/>
              <a:t>интегрированные</a:t>
            </a:r>
            <a:r>
              <a:rPr lang="ru-RU" sz="3600" dirty="0"/>
              <a:t>; </a:t>
            </a:r>
          </a:p>
          <a:p>
            <a:r>
              <a:rPr lang="ru-RU" sz="3600" dirty="0"/>
              <a:t>2) внутри системного блока, вставляемые в дочерние разъемы материнской платы (в слоты), — </a:t>
            </a:r>
            <a:r>
              <a:rPr lang="ru-RU" sz="3600" i="1" dirty="0"/>
              <a:t>внутренние</a:t>
            </a:r>
            <a:r>
              <a:rPr lang="ru-RU" sz="3600" dirty="0"/>
              <a:t>; </a:t>
            </a:r>
          </a:p>
          <a:p>
            <a:r>
              <a:rPr lang="ru-RU" sz="3600" dirty="0"/>
              <a:t>3) вне системного блока, подключаемые к какому-либо порту ПК, — </a:t>
            </a:r>
            <a:r>
              <a:rPr lang="ru-RU" sz="3600" i="1" dirty="0"/>
              <a:t>внешние. </a:t>
            </a:r>
            <a:endParaRPr lang="ru-RU" sz="3600" dirty="0"/>
          </a:p>
          <a:p>
            <a:endParaRPr lang="ru-RU" dirty="0"/>
          </a:p>
        </p:txBody>
      </p:sp>
    </p:spTree>
    <p:extLst>
      <p:ext uri="{BB962C8B-B14F-4D97-AF65-F5344CB8AC3E}">
        <p14:creationId xmlns:p14="http://schemas.microsoft.com/office/powerpoint/2010/main" val="4239275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856034"/>
            <a:ext cx="10515600" cy="5320929"/>
          </a:xfrm>
        </p:spPr>
        <p:txBody>
          <a:bodyPr>
            <a:normAutofit/>
          </a:bodyPr>
          <a:lstStyle/>
          <a:p>
            <a:r>
              <a:rPr lang="ru-RU" sz="3600" i="1" dirty="0"/>
              <a:t>Внешние устройства хранения </a:t>
            </a:r>
            <a:r>
              <a:rPr lang="ru-RU" sz="3600" dirty="0"/>
              <a:t>составляют внешнюю память. К ней относят: диски, дискеты и другие (например, твердотельные) запоминающие устройства прямого доступа на магнитных, оптических, магнитооптических и иных носителях информации. Информация на внешних носителях энергонезависима, т.е. не зависит от того, включен или выключен компьютер. Внешние устройства к системному блоку ПК подключаются через порты. </a:t>
            </a:r>
          </a:p>
        </p:txBody>
      </p:sp>
    </p:spTree>
    <p:extLst>
      <p:ext uri="{BB962C8B-B14F-4D97-AF65-F5344CB8AC3E}">
        <p14:creationId xmlns:p14="http://schemas.microsoft.com/office/powerpoint/2010/main" val="1958277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normAutofit/>
          </a:bodyPr>
          <a:lstStyle/>
          <a:p>
            <a:r>
              <a:rPr lang="ru-RU" sz="3200" i="1" dirty="0"/>
              <a:t>Порты </a:t>
            </a:r>
            <a:r>
              <a:rPr lang="ru-RU" sz="3200" dirty="0"/>
              <a:t>— это электронные схемы, содержащие один или несколько регистров ввода-вывода и позволяющие подключать периферийные устройства компьютера к внешним шинам микропроцессора. Последовательный порт (COM) обменивается данными с процессором побайтно, а с внешними устройствами — побитно. Параллельный порт </a:t>
            </a:r>
            <a:r>
              <a:rPr lang="ru-RU" sz="3200" i="1" dirty="0"/>
              <a:t>(</a:t>
            </a:r>
            <a:r>
              <a:rPr lang="ru-RU" sz="3200" i="1" dirty="0" err="1"/>
              <a:t>line</a:t>
            </a:r>
            <a:r>
              <a:rPr lang="ru-RU" sz="3200" i="1" dirty="0"/>
              <a:t> </a:t>
            </a:r>
            <a:r>
              <a:rPr lang="ru-RU" sz="3200" i="1" dirty="0" err="1"/>
              <a:t>print</a:t>
            </a:r>
            <a:r>
              <a:rPr lang="ru-RU" sz="3200" i="1" dirty="0"/>
              <a:t> </a:t>
            </a:r>
            <a:r>
              <a:rPr lang="ru-RU" sz="3200" i="1" dirty="0" err="1"/>
              <a:t>terminal</a:t>
            </a:r>
            <a:r>
              <a:rPr lang="ru-RU" sz="3200" i="1" dirty="0"/>
              <a:t>, </a:t>
            </a:r>
            <a:r>
              <a:rPr lang="ru-RU" sz="3200" dirty="0"/>
              <a:t>LPT) получает и посылает данные побайтно. Современным быстродействующим портом является </a:t>
            </a:r>
            <a:r>
              <a:rPr lang="ru-RU" sz="3200" i="1" dirty="0" err="1"/>
              <a:t>universal</a:t>
            </a:r>
            <a:r>
              <a:rPr lang="ru-RU" sz="3200" i="1" dirty="0"/>
              <a:t> </a:t>
            </a:r>
            <a:r>
              <a:rPr lang="ru-RU" sz="3200" i="1" dirty="0" err="1"/>
              <a:t>serial</a:t>
            </a:r>
            <a:r>
              <a:rPr lang="ru-RU" sz="3200" i="1" dirty="0"/>
              <a:t> </a:t>
            </a:r>
            <a:r>
              <a:rPr lang="ru-RU" sz="3200" i="1" dirty="0" err="1"/>
              <a:t>bus</a:t>
            </a:r>
            <a:r>
              <a:rPr lang="ru-RU" sz="3200" i="1" dirty="0"/>
              <a:t> </a:t>
            </a:r>
            <a:r>
              <a:rPr lang="ru-RU" sz="3200" dirty="0"/>
              <a:t>— USB. Он обеспечивает высокую скорость ввода-вывода и питание подключаемых к нему устройств. </a:t>
            </a:r>
          </a:p>
        </p:txBody>
      </p:sp>
    </p:spTree>
    <p:extLst>
      <p:ext uri="{BB962C8B-B14F-4D97-AF65-F5344CB8AC3E}">
        <p14:creationId xmlns:p14="http://schemas.microsoft.com/office/powerpoint/2010/main" val="3812653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914400"/>
            <a:ext cx="10515600" cy="5262563"/>
          </a:xfrm>
        </p:spPr>
        <p:txBody>
          <a:bodyPr>
            <a:normAutofit/>
          </a:bodyPr>
          <a:lstStyle/>
          <a:p>
            <a:r>
              <a:rPr lang="ru-RU" sz="3600" dirty="0"/>
              <a:t>К внешним устройствам относят также и устройства мультимедиа, многие из которых ныне входят в состав стандартной конфигурации ПК: аудио- и видеоадаптеры </a:t>
            </a:r>
            <a:r>
              <a:rPr lang="ru-RU" sz="3600" i="1" dirty="0"/>
              <a:t>(</a:t>
            </a:r>
            <a:r>
              <a:rPr lang="ru-RU" sz="3600" i="1" dirty="0" err="1"/>
              <a:t>Sound</a:t>
            </a:r>
            <a:r>
              <a:rPr lang="ru-RU" sz="3600" i="1" dirty="0"/>
              <a:t> </a:t>
            </a:r>
            <a:r>
              <a:rPr lang="ru-RU" sz="3600" i="1" dirty="0" err="1"/>
              <a:t>Blaster</a:t>
            </a:r>
            <a:r>
              <a:rPr lang="ru-RU" sz="3600" i="1" dirty="0"/>
              <a:t>, </a:t>
            </a:r>
            <a:r>
              <a:rPr lang="ru-RU" sz="3600" i="1" dirty="0" err="1"/>
              <a:t>Video</a:t>
            </a:r>
            <a:r>
              <a:rPr lang="ru-RU" sz="3600" i="1" dirty="0"/>
              <a:t> </a:t>
            </a:r>
            <a:r>
              <a:rPr lang="ru-RU" sz="3600" i="1" dirty="0" err="1"/>
              <a:t>Blaster</a:t>
            </a:r>
            <a:r>
              <a:rPr lang="ru-RU" sz="3600" i="1" dirty="0"/>
              <a:t>), </a:t>
            </a:r>
            <a:r>
              <a:rPr lang="ru-RU" sz="3600" dirty="0"/>
              <a:t>микрофоны, наушники, звуковые колонки, веб-камеры и др. </a:t>
            </a:r>
          </a:p>
          <a:p>
            <a:r>
              <a:rPr lang="ru-RU" sz="3600" dirty="0"/>
              <a:t>ЭВМ можно классифицировать как корпоративные компьютеры, суперкомпьютеры, квантовые ЭВМ и др. </a:t>
            </a:r>
          </a:p>
        </p:txBody>
      </p:sp>
    </p:spTree>
    <p:extLst>
      <p:ext uri="{BB962C8B-B14F-4D97-AF65-F5344CB8AC3E}">
        <p14:creationId xmlns:p14="http://schemas.microsoft.com/office/powerpoint/2010/main" val="604814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normAutofit lnSpcReduction="10000"/>
          </a:bodyPr>
          <a:lstStyle/>
          <a:p>
            <a:r>
              <a:rPr lang="ru-RU" i="1" dirty="0"/>
              <a:t>Корпоративные ЭВМ </a:t>
            </a:r>
            <a:r>
              <a:rPr lang="ru-RU" dirty="0"/>
              <a:t>(иногда называемые </a:t>
            </a:r>
            <a:r>
              <a:rPr lang="ru-RU" i="1" dirty="0" err="1"/>
              <a:t>main</a:t>
            </a:r>
            <a:r>
              <a:rPr lang="ru-RU" i="1" dirty="0"/>
              <a:t> </a:t>
            </a:r>
            <a:r>
              <a:rPr lang="ru-RU" i="1" dirty="0" err="1"/>
              <a:t>frame</a:t>
            </a:r>
            <a:r>
              <a:rPr lang="ru-RU" i="1" dirty="0"/>
              <a:t>) </a:t>
            </a:r>
            <a:r>
              <a:rPr lang="ru-RU" dirty="0"/>
              <a:t>представляют собой вычислительные системы, обеспечивающие совместную деятельность большого количества специалистов в какой-либо организации, проекте при использовании единых информационно-вычислительных ресурсов. Это многопользовательские вычислительные системы, имеющие центральный блок большой вычислительной мощности со значительными информационными ресурсами, к которому подсоединено большое количество рабочих терминалов с минимальной оснащенностью — клавиатура, устройства позиционирования типа «мышь» и, возможно, устройство печати. В качестве терминалов могут выступать и персональные компьютеры. Сфера использования корпоративных ЭВМ — обеспечение управленческой деятельности в крупных организациях — отраслей, ведомств, корпораций. </a:t>
            </a:r>
          </a:p>
        </p:txBody>
      </p:sp>
    </p:spTree>
    <p:extLst>
      <p:ext uri="{BB962C8B-B14F-4D97-AF65-F5344CB8AC3E}">
        <p14:creationId xmlns:p14="http://schemas.microsoft.com/office/powerpoint/2010/main" val="566120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i="1" dirty="0" err="1"/>
              <a:t>Супер-ЭВМ</a:t>
            </a:r>
            <a:r>
              <a:rPr lang="ru-RU" i="1" dirty="0"/>
              <a:t> </a:t>
            </a:r>
            <a:r>
              <a:rPr lang="ru-RU" dirty="0"/>
              <a:t>представляют собой вычислительные системы с предельными характеристиками вычислительной мощности и информационных ресурсов. Процессоры современных </a:t>
            </a:r>
            <a:r>
              <a:rPr lang="ru-RU" dirty="0" err="1"/>
              <a:t>супер-ЭВМ</a:t>
            </a:r>
            <a:r>
              <a:rPr lang="ru-RU" dirty="0"/>
              <a:t> могут </a:t>
            </a:r>
            <a:r>
              <a:rPr lang="ru-RU" dirty="0" smtClean="0"/>
              <a:t>иметь </a:t>
            </a:r>
            <a:r>
              <a:rPr lang="ru-RU" dirty="0"/>
              <a:t>производительность около 20 </a:t>
            </a:r>
            <a:r>
              <a:rPr lang="ru-RU" dirty="0" err="1"/>
              <a:t>Тфлоп</a:t>
            </a:r>
            <a:r>
              <a:rPr lang="ru-RU" dirty="0"/>
              <a:t> (20 трлн операций в секунду) и более. Они используются в военной и космической областях, в фундаментальных научных исследованиях, глобальном прогнозировании погоды, моделировании катастроф и др. Данная классификация довольно условна. Интенсивное развитие технологий электронных компонентов и совершенствование архитектуры компьютеров приводят к размыванию границ между классами средств вычислительной техники. </a:t>
            </a:r>
          </a:p>
        </p:txBody>
      </p:sp>
    </p:spTree>
    <p:extLst>
      <p:ext uri="{BB962C8B-B14F-4D97-AF65-F5344CB8AC3E}">
        <p14:creationId xmlns:p14="http://schemas.microsoft.com/office/powerpoint/2010/main" val="2828468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sz="4000" dirty="0"/>
              <a:t>В </a:t>
            </a:r>
            <a:r>
              <a:rPr lang="ru-RU" sz="4000" i="1" dirty="0"/>
              <a:t>квантовом компьютере </a:t>
            </a:r>
            <a:r>
              <a:rPr lang="ru-RU" sz="4000" dirty="0"/>
              <a:t>основной производительной компонентой является </a:t>
            </a:r>
            <a:r>
              <a:rPr lang="ru-RU" sz="4000" dirty="0" err="1"/>
              <a:t>кубит</a:t>
            </a:r>
            <a:r>
              <a:rPr lang="ru-RU" sz="4000" dirty="0"/>
              <a:t> (от англ. </a:t>
            </a:r>
            <a:r>
              <a:rPr lang="ru-RU" sz="4000" i="1" dirty="0" err="1"/>
              <a:t>qubit</a:t>
            </a:r>
            <a:r>
              <a:rPr lang="ru-RU" sz="4000" i="1" dirty="0"/>
              <a:t> </a:t>
            </a:r>
            <a:r>
              <a:rPr lang="ru-RU" sz="4000" dirty="0"/>
              <a:t>— </a:t>
            </a:r>
            <a:r>
              <a:rPr lang="ru-RU" sz="4000" i="1" dirty="0" err="1"/>
              <a:t>Quantum</a:t>
            </a:r>
            <a:r>
              <a:rPr lang="ru-RU" sz="4000" i="1" dirty="0"/>
              <a:t> </a:t>
            </a:r>
            <a:r>
              <a:rPr lang="ru-RU" sz="4000" i="1" dirty="0" err="1"/>
              <a:t>Bit</a:t>
            </a:r>
            <a:r>
              <a:rPr lang="ru-RU" sz="4000" i="1" dirty="0"/>
              <a:t>). </a:t>
            </a:r>
            <a:r>
              <a:rPr lang="ru-RU" sz="4000" dirty="0"/>
              <a:t>Здесь </a:t>
            </a:r>
            <a:r>
              <a:rPr lang="ru-RU" sz="4000" dirty="0" smtClean="0"/>
              <a:t>используются </a:t>
            </a:r>
            <a:r>
              <a:rPr lang="ru-RU" sz="4000" dirty="0"/>
              <a:t>элементарные логические операции (дизъюнкция, конъюнкция и квантовое отрицание), с помощью которых организуется логика их работы. </a:t>
            </a:r>
          </a:p>
        </p:txBody>
      </p:sp>
    </p:spTree>
    <p:extLst>
      <p:ext uri="{BB962C8B-B14F-4D97-AF65-F5344CB8AC3E}">
        <p14:creationId xmlns:p14="http://schemas.microsoft.com/office/powerpoint/2010/main" val="1672481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29820"/>
          </a:xfrm>
        </p:spPr>
        <p:txBody>
          <a:bodyPr>
            <a:normAutofit fontScale="90000"/>
          </a:bodyPr>
          <a:lstStyle/>
          <a:p>
            <a:r>
              <a:rPr lang="ru-RU" dirty="0"/>
              <a:t>Периферийные устройства </a:t>
            </a:r>
            <a:r>
              <a:rPr lang="ru-RU" dirty="0" smtClean="0"/>
              <a:t>компьютеров</a:t>
            </a:r>
            <a:endParaRPr lang="ru-RU" dirty="0"/>
          </a:p>
        </p:txBody>
      </p:sp>
      <p:sp>
        <p:nvSpPr>
          <p:cNvPr id="3" name="Объект 2"/>
          <p:cNvSpPr>
            <a:spLocks noGrp="1"/>
          </p:cNvSpPr>
          <p:nvPr>
            <p:ph idx="1"/>
          </p:nvPr>
        </p:nvSpPr>
        <p:spPr>
          <a:xfrm>
            <a:off x="838200" y="894946"/>
            <a:ext cx="10515600" cy="5282017"/>
          </a:xfrm>
        </p:spPr>
        <p:txBody>
          <a:bodyPr/>
          <a:lstStyle/>
          <a:p>
            <a:r>
              <a:rPr lang="ru-RU" dirty="0"/>
              <a:t>Периферийные устройства ЭВМ составляют довольно </a:t>
            </a:r>
            <a:r>
              <a:rPr lang="ru-RU" dirty="0" smtClean="0"/>
              <a:t>обширный </a:t>
            </a:r>
            <a:r>
              <a:rPr lang="ru-RU" dirty="0"/>
              <a:t>класс ТС, применяемых для реализации ИТ. С позиций </a:t>
            </a:r>
            <a:r>
              <a:rPr lang="ru-RU" dirty="0" smtClean="0"/>
              <a:t>технологии </a:t>
            </a:r>
            <a:r>
              <a:rPr lang="ru-RU" dirty="0"/>
              <a:t>обработки данных периферия ЭВМ делится на два </a:t>
            </a:r>
            <a:r>
              <a:rPr lang="ru-RU" dirty="0" smtClean="0"/>
              <a:t>больших класса</a:t>
            </a:r>
            <a:r>
              <a:rPr lang="ru-RU" dirty="0"/>
              <a:t>:</a:t>
            </a:r>
          </a:p>
          <a:p>
            <a:r>
              <a:rPr lang="ru-RU" dirty="0"/>
              <a:t>1) устройства ввода данных в ЭВМ;</a:t>
            </a:r>
          </a:p>
          <a:p>
            <a:r>
              <a:rPr lang="ru-RU" dirty="0"/>
              <a:t>2) устройства вывода данных из ЭВМ.</a:t>
            </a:r>
            <a:endParaRPr lang="ru-RU" dirty="0"/>
          </a:p>
        </p:txBody>
      </p:sp>
    </p:spTree>
    <p:extLst>
      <p:ext uri="{BB962C8B-B14F-4D97-AF65-F5344CB8AC3E}">
        <p14:creationId xmlns:p14="http://schemas.microsoft.com/office/powerpoint/2010/main" val="1528606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29820"/>
          </a:xfrm>
        </p:spPr>
        <p:txBody>
          <a:bodyPr>
            <a:normAutofit fontScale="90000"/>
          </a:bodyPr>
          <a:lstStyle/>
          <a:p>
            <a:r>
              <a:rPr lang="ru-RU" b="1" dirty="0"/>
              <a:t>Устройства ввода данных в ЭВМ</a:t>
            </a:r>
            <a:endParaRPr lang="ru-RU" dirty="0"/>
          </a:p>
        </p:txBody>
      </p:sp>
      <p:sp>
        <p:nvSpPr>
          <p:cNvPr id="3" name="Объект 2"/>
          <p:cNvSpPr>
            <a:spLocks noGrp="1"/>
          </p:cNvSpPr>
          <p:nvPr>
            <p:ph idx="1"/>
          </p:nvPr>
        </p:nvSpPr>
        <p:spPr>
          <a:xfrm>
            <a:off x="838200" y="1070043"/>
            <a:ext cx="10515600" cy="5106920"/>
          </a:xfrm>
        </p:spPr>
        <p:txBody>
          <a:bodyPr/>
          <a:lstStyle/>
          <a:p>
            <a:r>
              <a:rPr lang="ru-RU" dirty="0"/>
              <a:t>Для этого класса </a:t>
            </a:r>
            <a:r>
              <a:rPr lang="ru-RU" dirty="0" smtClean="0"/>
              <a:t>устройств применяется </a:t>
            </a:r>
            <a:r>
              <a:rPr lang="ru-RU" dirty="0"/>
              <a:t>довольно часто следующая классификация.</a:t>
            </a:r>
          </a:p>
          <a:p>
            <a:r>
              <a:rPr lang="ru-RU" dirty="0"/>
              <a:t>1. Механические средства ввода данных.</a:t>
            </a:r>
          </a:p>
          <a:p>
            <a:r>
              <a:rPr lang="ru-RU" dirty="0"/>
              <a:t>2. </a:t>
            </a:r>
            <a:r>
              <a:rPr lang="ru-RU" dirty="0" smtClean="0"/>
              <a:t>Оптико-читающие </a:t>
            </a:r>
            <a:r>
              <a:rPr lang="ru-RU" dirty="0"/>
              <a:t>средства ввода данных.</a:t>
            </a:r>
          </a:p>
          <a:p>
            <a:r>
              <a:rPr lang="ru-RU" dirty="0"/>
              <a:t>3. Сенсорные средства ввода данных.</a:t>
            </a:r>
          </a:p>
          <a:p>
            <a:r>
              <a:rPr lang="ru-RU" dirty="0"/>
              <a:t>4. Устройства речевого ввода (вывода) данных.</a:t>
            </a:r>
          </a:p>
          <a:p>
            <a:r>
              <a:rPr lang="ru-RU" dirty="0"/>
              <a:t>5. Средства ввода (вывода) данных с каналов связи.</a:t>
            </a:r>
            <a:endParaRPr lang="ru-RU" dirty="0"/>
          </a:p>
        </p:txBody>
      </p:sp>
    </p:spTree>
    <p:extLst>
      <p:ext uri="{BB962C8B-B14F-4D97-AF65-F5344CB8AC3E}">
        <p14:creationId xmlns:p14="http://schemas.microsoft.com/office/powerpoint/2010/main" val="314937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i="1" dirty="0"/>
              <a:t>Другие системы ввода (датчики). </a:t>
            </a:r>
            <a:r>
              <a:rPr lang="ru-RU" dirty="0"/>
              <a:t>В последнее время в </a:t>
            </a:r>
            <a:r>
              <a:rPr lang="ru-RU" dirty="0" smtClean="0"/>
              <a:t>устройствах </a:t>
            </a:r>
            <a:r>
              <a:rPr lang="ru-RU" dirty="0"/>
              <a:t>ввода применяются новые технологии. В качестве </a:t>
            </a:r>
            <a:r>
              <a:rPr lang="ru-RU" dirty="0" smtClean="0"/>
              <a:t>примера можно </a:t>
            </a:r>
            <a:r>
              <a:rPr lang="ru-RU" dirty="0"/>
              <a:t>привести устройства, отслеживающие положение </a:t>
            </a:r>
            <a:r>
              <a:rPr lang="ru-RU" dirty="0" smtClean="0"/>
              <a:t>зрачков глаз</a:t>
            </a:r>
            <a:r>
              <a:rPr lang="ru-RU" dirty="0"/>
              <a:t>. Используя такое устройство, можно взглядом </a:t>
            </a:r>
            <a:r>
              <a:rPr lang="ru-RU" dirty="0" smtClean="0"/>
              <a:t>перемещать указатель </a:t>
            </a:r>
            <a:r>
              <a:rPr lang="ru-RU" dirty="0"/>
              <a:t>по экрану. Это дает возможность использовать </a:t>
            </a:r>
            <a:r>
              <a:rPr lang="ru-RU" dirty="0" smtClean="0"/>
              <a:t>компьютер </a:t>
            </a:r>
            <a:r>
              <a:rPr lang="ru-RU" dirty="0"/>
              <a:t>практически полностью парализованным людям.</a:t>
            </a:r>
            <a:endParaRPr lang="ru-RU" dirty="0"/>
          </a:p>
        </p:txBody>
      </p:sp>
    </p:spTree>
    <p:extLst>
      <p:ext uri="{BB962C8B-B14F-4D97-AF65-F5344CB8AC3E}">
        <p14:creationId xmlns:p14="http://schemas.microsoft.com/office/powerpoint/2010/main" val="241167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b="1" dirty="0"/>
              <a:t>Устройства вывода данных из ЭВМ</a:t>
            </a:r>
            <a:endParaRPr lang="ru-RU" dirty="0"/>
          </a:p>
        </p:txBody>
      </p:sp>
      <p:sp>
        <p:nvSpPr>
          <p:cNvPr id="3" name="Объект 2"/>
          <p:cNvSpPr>
            <a:spLocks noGrp="1"/>
          </p:cNvSpPr>
          <p:nvPr>
            <p:ph idx="1"/>
          </p:nvPr>
        </p:nvSpPr>
        <p:spPr>
          <a:xfrm>
            <a:off x="838200" y="933856"/>
            <a:ext cx="10515600" cy="5243107"/>
          </a:xfrm>
        </p:spPr>
        <p:txBody>
          <a:bodyPr/>
          <a:lstStyle/>
          <a:p>
            <a:r>
              <a:rPr lang="ru-RU" dirty="0"/>
              <a:t>В состав устройств </a:t>
            </a:r>
            <a:r>
              <a:rPr lang="ru-RU" dirty="0" smtClean="0"/>
              <a:t>вывода информации </a:t>
            </a:r>
            <a:r>
              <a:rPr lang="ru-RU" dirty="0"/>
              <a:t>входят мониторы (дисплеи), принтеры (в том </a:t>
            </a:r>
            <a:r>
              <a:rPr lang="ru-RU" dirty="0" smtClean="0"/>
              <a:t>числе плоттеры</a:t>
            </a:r>
            <a:r>
              <a:rPr lang="ru-RU" dirty="0"/>
              <a:t>), а также проекционное оборудование.</a:t>
            </a:r>
            <a:endParaRPr lang="ru-RU" dirty="0"/>
          </a:p>
        </p:txBody>
      </p:sp>
    </p:spTree>
    <p:extLst>
      <p:ext uri="{BB962C8B-B14F-4D97-AF65-F5344CB8AC3E}">
        <p14:creationId xmlns:p14="http://schemas.microsoft.com/office/powerpoint/2010/main" val="2993460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b="1" dirty="0"/>
              <a:t>Персональные средства, применяемые в ИТ</a:t>
            </a:r>
            <a:endParaRPr lang="ru-RU" dirty="0"/>
          </a:p>
        </p:txBody>
      </p:sp>
      <p:sp>
        <p:nvSpPr>
          <p:cNvPr id="3" name="Объект 2"/>
          <p:cNvSpPr>
            <a:spLocks noGrp="1"/>
          </p:cNvSpPr>
          <p:nvPr>
            <p:ph idx="1"/>
          </p:nvPr>
        </p:nvSpPr>
        <p:spPr>
          <a:xfrm>
            <a:off x="838200" y="1128409"/>
            <a:ext cx="10515600" cy="5048554"/>
          </a:xfrm>
        </p:spPr>
        <p:txBody>
          <a:bodyPr/>
          <a:lstStyle/>
          <a:p>
            <a:r>
              <a:rPr lang="ru-RU" dirty="0"/>
              <a:t>Персональные средства — это технические устройства с ресурсами, полностью направленными на обеспечение деятельности одного работника. Это наиболее многочисленный класс техники, в составе которого можно выделить персональные ЭВМ и совместимые с ними компьютеры, а также оборудование для индивидуального применения. Интенсивное развитие современных ИТ обусловлено как раз широким распространением с начала 1980-х гг. индивидуальных средств обработки данных, сочетающих в себе такие качества, как относительно небольшая стоимость и достаточно широкие для непрофессионального пользователя функциональные возможности.</a:t>
            </a:r>
            <a:endParaRPr lang="ru-RU" dirty="0"/>
          </a:p>
        </p:txBody>
      </p:sp>
    </p:spTree>
    <p:extLst>
      <p:ext uri="{BB962C8B-B14F-4D97-AF65-F5344CB8AC3E}">
        <p14:creationId xmlns:p14="http://schemas.microsoft.com/office/powerpoint/2010/main" val="572288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lstStyle/>
          <a:p>
            <a:r>
              <a:rPr lang="ru-RU" dirty="0"/>
              <a:t>Личные информационные средства предназначены для информационного обслуживания АРМ работника и, по существу, выполняют функции секретаря. Они, в частности, позволяют:</a:t>
            </a:r>
          </a:p>
          <a:p>
            <a:pPr lvl="0"/>
            <a:r>
              <a:rPr lang="ru-RU" dirty="0"/>
              <a:t>планировать личное время на различных временных уровнях, при этом система может своевременно напоминать о наступлении мероприятия;</a:t>
            </a:r>
          </a:p>
          <a:p>
            <a:pPr lvl="0"/>
            <a:r>
              <a:rPr lang="ru-RU" dirty="0"/>
              <a:t>вести персональные или иные картотеки и автоматически выбирать из них необходимую информацию;</a:t>
            </a:r>
          </a:p>
          <a:p>
            <a:pPr lvl="0"/>
            <a:r>
              <a:rPr lang="ru-RU" dirty="0"/>
              <a:t>вести журнал телефонных переговоров и использовать функции, характерные для многофункциональных телефонных аппаратов;</a:t>
            </a:r>
          </a:p>
          <a:p>
            <a:r>
              <a:rPr lang="ru-RU" dirty="0"/>
              <a:t>вести персональные информационные блокноты для хранения данных.</a:t>
            </a:r>
            <a:endParaRPr lang="ru-RU" dirty="0"/>
          </a:p>
        </p:txBody>
      </p:sp>
    </p:spTree>
    <p:extLst>
      <p:ext uri="{BB962C8B-B14F-4D97-AF65-F5344CB8AC3E}">
        <p14:creationId xmlns:p14="http://schemas.microsoft.com/office/powerpoint/2010/main" val="3395105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90909"/>
          </a:xfrm>
        </p:spPr>
        <p:txBody>
          <a:bodyPr>
            <a:normAutofit fontScale="90000"/>
          </a:bodyPr>
          <a:lstStyle/>
          <a:p>
            <a:r>
              <a:rPr lang="ru-RU" dirty="0"/>
              <a:t>Аудиовизуальные технические средства</a:t>
            </a:r>
            <a:endParaRPr lang="ru-RU" dirty="0"/>
          </a:p>
        </p:txBody>
      </p:sp>
      <p:sp>
        <p:nvSpPr>
          <p:cNvPr id="3" name="Объект 2"/>
          <p:cNvSpPr>
            <a:spLocks noGrp="1"/>
          </p:cNvSpPr>
          <p:nvPr>
            <p:ph idx="1"/>
          </p:nvPr>
        </p:nvSpPr>
        <p:spPr>
          <a:xfrm>
            <a:off x="838200" y="1011677"/>
            <a:ext cx="10515600" cy="5165286"/>
          </a:xfrm>
        </p:spPr>
        <p:txBody>
          <a:bodyPr/>
          <a:lstStyle/>
          <a:p>
            <a:r>
              <a:rPr lang="ru-RU" dirty="0"/>
              <a:t>Аудиовизуальные технические средства представляют устройства записи, воспроизведения, проецирования, отображения и полноценного использования зрительных, звуковых и зрительно-звуковых материалов. </a:t>
            </a:r>
            <a:endParaRPr lang="ru-RU" dirty="0" smtClean="0"/>
          </a:p>
          <a:p>
            <a:r>
              <a:rPr lang="ru-RU" dirty="0"/>
              <a:t>Систематизация </a:t>
            </a:r>
            <a:r>
              <a:rPr lang="ru-RU" dirty="0" err="1"/>
              <a:t>аудиовидеотехнических</a:t>
            </a:r>
            <a:r>
              <a:rPr lang="ru-RU" dirty="0"/>
              <a:t> средств может проводится по различным параметрам.</a:t>
            </a:r>
          </a:p>
          <a:p>
            <a:r>
              <a:rPr lang="ru-RU" i="1" dirty="0"/>
              <a:t>По видовому признаку</a:t>
            </a:r>
            <a:r>
              <a:rPr lang="ru-RU" dirty="0"/>
              <a:t> аудиовизуальные технические средства подразделяют на классы: </a:t>
            </a:r>
            <a:r>
              <a:rPr lang="ru-RU" i="1" dirty="0"/>
              <a:t>визуальные</a:t>
            </a:r>
            <a:r>
              <a:rPr lang="ru-RU" dirty="0"/>
              <a:t> (показывающие изображения); </a:t>
            </a:r>
            <a:r>
              <a:rPr lang="ru-RU" i="1" dirty="0"/>
              <a:t>аудио </a:t>
            </a:r>
            <a:r>
              <a:rPr lang="ru-RU" dirty="0"/>
              <a:t>(звуковые); </a:t>
            </a:r>
            <a:r>
              <a:rPr lang="ru-RU" i="1" dirty="0"/>
              <a:t>аудиовизуальные</a:t>
            </a:r>
            <a:r>
              <a:rPr lang="ru-RU" dirty="0"/>
              <a:t> (зрительно-слуховые). При этом под </a:t>
            </a:r>
            <a:r>
              <a:rPr lang="ru-RU" i="1" dirty="0"/>
              <a:t>визуальной информацией</a:t>
            </a:r>
            <a:r>
              <a:rPr lang="ru-RU" dirty="0"/>
              <a:t> понимаются данные, отображаемые на информационных досках и табло, экранах дисплеев, телевизионных приемников и т.п.</a:t>
            </a:r>
            <a:endParaRPr lang="ru-RU" dirty="0"/>
          </a:p>
        </p:txBody>
      </p:sp>
    </p:spTree>
    <p:extLst>
      <p:ext uri="{BB962C8B-B14F-4D97-AF65-F5344CB8AC3E}">
        <p14:creationId xmlns:p14="http://schemas.microsoft.com/office/powerpoint/2010/main" val="2322124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96747"/>
          </a:xfrm>
        </p:spPr>
        <p:txBody>
          <a:bodyPr>
            <a:normAutofit fontScale="90000"/>
          </a:bodyPr>
          <a:lstStyle/>
          <a:p>
            <a:pPr algn="ctr"/>
            <a:r>
              <a:rPr lang="ru-RU" sz="3600" dirty="0"/>
              <a:t>Электронные справочные </a:t>
            </a:r>
            <a:r>
              <a:rPr lang="ru-RU" sz="3600" dirty="0" smtClean="0"/>
              <a:t>службы (</a:t>
            </a:r>
            <a:r>
              <a:rPr lang="ru-RU" sz="3600" dirty="0" err="1" smtClean="0"/>
              <a:t>видеотека,телетекст</a:t>
            </a:r>
            <a:r>
              <a:rPr lang="ru-RU" sz="3600" dirty="0"/>
              <a:t>, телеавтограф)</a:t>
            </a:r>
            <a:endParaRPr lang="ru-RU" sz="3600" dirty="0"/>
          </a:p>
        </p:txBody>
      </p:sp>
      <p:sp>
        <p:nvSpPr>
          <p:cNvPr id="3" name="Объект 2"/>
          <p:cNvSpPr>
            <a:spLocks noGrp="1"/>
          </p:cNvSpPr>
          <p:nvPr>
            <p:ph idx="1"/>
          </p:nvPr>
        </p:nvSpPr>
        <p:spPr>
          <a:xfrm>
            <a:off x="838200" y="1361872"/>
            <a:ext cx="10515600" cy="4815091"/>
          </a:xfrm>
        </p:spPr>
        <p:txBody>
          <a:bodyPr>
            <a:normAutofit lnSpcReduction="10000"/>
          </a:bodyPr>
          <a:lstStyle/>
          <a:p>
            <a:r>
              <a:rPr lang="ru-RU" dirty="0"/>
              <a:t>Внутри организаций применяют информационные стенды, видео- и (или) звуковые автоответчики, компьютерные системы с обычным или сенсорным монитором или настенным экраном.</a:t>
            </a:r>
          </a:p>
          <a:p>
            <a:r>
              <a:rPr lang="ru-RU" dirty="0"/>
              <a:t>Разновидностью офисных стендов является программно-технический комплекс </a:t>
            </a:r>
            <a:r>
              <a:rPr lang="ru-RU" i="1" dirty="0"/>
              <a:t>«активный экран»,</a:t>
            </a:r>
            <a:r>
              <a:rPr lang="ru-RU" dirty="0"/>
              <a:t> или </a:t>
            </a:r>
            <a:r>
              <a:rPr lang="ru-RU" i="1" dirty="0"/>
              <a:t>«интерактивная доска».</a:t>
            </a:r>
            <a:r>
              <a:rPr lang="ru-RU" dirty="0"/>
              <a:t> Экран используется в системе обучения, например дистанционного, при проведении различных совещаний и конференций. Он, заменяя обычный экран, позволяет управлять компьютером и выводить на него информацию через </a:t>
            </a:r>
            <a:r>
              <a:rPr lang="ru-RU" dirty="0" err="1"/>
              <a:t>мультимедиапроектор</a:t>
            </a:r>
            <a:r>
              <a:rPr lang="ru-RU" dirty="0"/>
              <a:t>. Сенсорная система экрана отображает белую фломастерную доску в копировальный электронный блок, с помощью которого изображения с экрана переносятся в компьютер и, при необходимости, в проектор.</a:t>
            </a:r>
            <a:endParaRPr lang="ru-RU" dirty="0"/>
          </a:p>
        </p:txBody>
      </p:sp>
    </p:spTree>
    <p:extLst>
      <p:ext uri="{BB962C8B-B14F-4D97-AF65-F5344CB8AC3E}">
        <p14:creationId xmlns:p14="http://schemas.microsoft.com/office/powerpoint/2010/main" val="20261147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lstStyle/>
          <a:p>
            <a:r>
              <a:rPr lang="ru-RU" dirty="0"/>
              <a:t>Современным типом просветных экранов являются </a:t>
            </a:r>
            <a:r>
              <a:rPr lang="ru-RU" i="1" dirty="0"/>
              <a:t>голографические экраны.</a:t>
            </a:r>
            <a:r>
              <a:rPr lang="ru-RU" dirty="0"/>
              <a:t> Их поверхность состоит из нескольких тысяч голографических оптических элементов. Экраны выпускаются с возможностью осуществления проекции сзади, под углом, сверху или снизу. Их стеклянная поверхность устойчива к внешним воздействиям (царапинам и влажности). Экраны могут устанавливаться на стойках или подвешиваться на тросах. При отсутствии проекции экран прозрачен. На его поверхности может отражаться изображение, находящееся за экраном, например он может служить окном. Голографические экраны можно использовать в условиях высокой освещенности.</a:t>
            </a:r>
            <a:endParaRPr lang="ru-RU" dirty="0"/>
          </a:p>
        </p:txBody>
      </p:sp>
    </p:spTree>
    <p:extLst>
      <p:ext uri="{BB962C8B-B14F-4D97-AF65-F5344CB8AC3E}">
        <p14:creationId xmlns:p14="http://schemas.microsoft.com/office/powerpoint/2010/main" val="2635610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normAutofit/>
          </a:bodyPr>
          <a:lstStyle/>
          <a:p>
            <a:r>
              <a:rPr lang="ru-RU" dirty="0"/>
              <a:t>Современной альтернативой монитору и проекционному </a:t>
            </a:r>
            <a:r>
              <a:rPr lang="ru-RU" dirty="0" smtClean="0"/>
              <a:t>экрану одновременно </a:t>
            </a:r>
            <a:r>
              <a:rPr lang="ru-RU" dirty="0"/>
              <a:t>является </a:t>
            </a:r>
            <a:r>
              <a:rPr lang="ru-RU" i="1" dirty="0"/>
              <a:t>плазменная панель </a:t>
            </a:r>
            <a:r>
              <a:rPr lang="ru-RU" dirty="0"/>
              <a:t>(</a:t>
            </a:r>
            <a:r>
              <a:rPr lang="ru-RU" i="1" dirty="0" err="1"/>
              <a:t>Plasma</a:t>
            </a:r>
            <a:r>
              <a:rPr lang="ru-RU" i="1" dirty="0"/>
              <a:t> </a:t>
            </a:r>
            <a:r>
              <a:rPr lang="ru-RU" i="1" dirty="0" err="1"/>
              <a:t>Display</a:t>
            </a:r>
            <a:r>
              <a:rPr lang="ru-RU" i="1" dirty="0"/>
              <a:t> </a:t>
            </a:r>
            <a:r>
              <a:rPr lang="ru-RU" i="1" dirty="0" err="1" smtClean="0"/>
              <a:t>Panel</a:t>
            </a:r>
            <a:r>
              <a:rPr lang="ru-RU" dirty="0" smtClean="0"/>
              <a:t>, PDP</a:t>
            </a:r>
            <a:r>
              <a:rPr lang="ru-RU" dirty="0"/>
              <a:t>). Первая плазменная панель появилась в 1964 г. в США, а </a:t>
            </a:r>
            <a:r>
              <a:rPr lang="ru-RU" dirty="0" smtClean="0"/>
              <a:t>цветная </a:t>
            </a:r>
            <a:r>
              <a:rPr lang="ru-RU" dirty="0"/>
              <a:t>панель размером 21 дюйм была выпущена в 1993 г. </a:t>
            </a:r>
            <a:r>
              <a:rPr lang="ru-RU" dirty="0" smtClean="0"/>
              <a:t>Источниками </a:t>
            </a:r>
            <a:r>
              <a:rPr lang="ru-RU" dirty="0"/>
              <a:t>излучения в ней являются красный, синий и зеленый </a:t>
            </a:r>
            <a:r>
              <a:rPr lang="ru-RU" dirty="0" smtClean="0"/>
              <a:t>люминофоры</a:t>
            </a:r>
            <a:r>
              <a:rPr lang="ru-RU" dirty="0"/>
              <a:t>, свечение которых вызывает ультрафиолетовое излучение, </a:t>
            </a:r>
            <a:r>
              <a:rPr lang="ru-RU" dirty="0" smtClean="0"/>
              <a:t>разряд в </a:t>
            </a:r>
            <a:r>
              <a:rPr lang="ru-RU" dirty="0"/>
              <a:t>газе (гелий или ксенон). В панели отсутствуют эффект </a:t>
            </a:r>
            <a:r>
              <a:rPr lang="ru-RU" dirty="0" smtClean="0"/>
              <a:t>мерцания изображения </a:t>
            </a:r>
            <a:r>
              <a:rPr lang="ru-RU" dirty="0"/>
              <a:t>и вредные излучения. Изображение при этом </a:t>
            </a:r>
            <a:r>
              <a:rPr lang="ru-RU" dirty="0" smtClean="0"/>
              <a:t>выглядит </a:t>
            </a:r>
            <a:r>
              <a:rPr lang="ru-RU" dirty="0"/>
              <a:t>насыщенным естественными цветами. Ячейки PDP дают </a:t>
            </a:r>
            <a:r>
              <a:rPr lang="ru-RU" dirty="0" smtClean="0"/>
              <a:t>равномерное </a:t>
            </a:r>
            <a:r>
              <a:rPr lang="ru-RU" dirty="0"/>
              <a:t>излучение во всех направлениях, что позволяет </a:t>
            </a:r>
            <a:r>
              <a:rPr lang="ru-RU" dirty="0" smtClean="0"/>
              <a:t>увеличить угол </a:t>
            </a:r>
            <a:r>
              <a:rPr lang="ru-RU" dirty="0"/>
              <a:t>обзора по сравнению с проекционными телевизорами.</a:t>
            </a:r>
            <a:endParaRPr lang="ru-RU" dirty="0"/>
          </a:p>
        </p:txBody>
      </p:sp>
    </p:spTree>
    <p:extLst>
      <p:ext uri="{BB962C8B-B14F-4D97-AF65-F5344CB8AC3E}">
        <p14:creationId xmlns:p14="http://schemas.microsoft.com/office/powerpoint/2010/main" val="1641694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21649"/>
          </a:xfrm>
        </p:spPr>
        <p:txBody>
          <a:bodyPr>
            <a:normAutofit fontScale="90000"/>
          </a:bodyPr>
          <a:lstStyle/>
          <a:p>
            <a:r>
              <a:rPr lang="ru-RU" sz="2800" dirty="0"/>
              <a:t>По </a:t>
            </a:r>
            <a:r>
              <a:rPr lang="ru-RU" sz="2800" i="1" dirty="0" smtClean="0"/>
              <a:t>функциональному использованию </a:t>
            </a:r>
            <a:r>
              <a:rPr lang="ru-RU" sz="2800" dirty="0" smtClean="0"/>
              <a:t>мультимедийные программно-технические средства можно </a:t>
            </a:r>
            <a:r>
              <a:rPr lang="ru-RU" sz="2800" dirty="0"/>
              <a:t>разделить:</a:t>
            </a:r>
            <a:endParaRPr lang="ru-RU" sz="2800" dirty="0"/>
          </a:p>
        </p:txBody>
      </p:sp>
      <p:sp>
        <p:nvSpPr>
          <p:cNvPr id="3" name="Объект 2"/>
          <p:cNvSpPr>
            <a:spLocks noGrp="1"/>
          </p:cNvSpPr>
          <p:nvPr>
            <p:ph idx="1"/>
          </p:nvPr>
        </p:nvSpPr>
        <p:spPr>
          <a:xfrm>
            <a:off x="838200" y="1186774"/>
            <a:ext cx="10515600" cy="4990189"/>
          </a:xfrm>
        </p:spPr>
        <p:txBody>
          <a:bodyPr/>
          <a:lstStyle/>
          <a:p>
            <a:r>
              <a:rPr lang="ru-RU" dirty="0"/>
              <a:t>1) на устройства оперативной внутренней связи — местная </a:t>
            </a:r>
            <a:r>
              <a:rPr lang="ru-RU" dirty="0" smtClean="0"/>
              <a:t>телефонная </a:t>
            </a:r>
            <a:r>
              <a:rPr lang="ru-RU" dirty="0"/>
              <a:t>или иная, например, диспетчерская связь и </a:t>
            </a:r>
            <a:r>
              <a:rPr lang="ru-RU" dirty="0" smtClean="0"/>
              <a:t>радиотрансляция</a:t>
            </a:r>
            <a:r>
              <a:rPr lang="ru-RU" dirty="0"/>
              <a:t>, системы оповещения</a:t>
            </a:r>
            <a:r>
              <a:rPr lang="ru-RU" dirty="0" smtClean="0"/>
              <a:t>.</a:t>
            </a:r>
          </a:p>
          <a:p>
            <a:r>
              <a:rPr lang="ru-RU" dirty="0"/>
              <a:t>2) средства информирования (различные информационные </a:t>
            </a:r>
            <a:r>
              <a:rPr lang="ru-RU" dirty="0" smtClean="0"/>
              <a:t>доски </a:t>
            </a:r>
            <a:r>
              <a:rPr lang="ru-RU" dirty="0"/>
              <a:t>и табло, сенсорные экраны, видео и звуковые </a:t>
            </a:r>
            <a:r>
              <a:rPr lang="ru-RU" dirty="0" smtClean="0"/>
              <a:t>автоответчики, видеокубы</a:t>
            </a:r>
            <a:r>
              <a:rPr lang="ru-RU" dirty="0"/>
              <a:t>, </a:t>
            </a:r>
            <a:r>
              <a:rPr lang="ru-RU" dirty="0" err="1"/>
              <a:t>видеостены</a:t>
            </a:r>
            <a:r>
              <a:rPr lang="ru-RU" dirty="0"/>
              <a:t> и т.п</a:t>
            </a:r>
            <a:r>
              <a:rPr lang="ru-RU" dirty="0" smtClean="0"/>
              <a:t>.)</a:t>
            </a:r>
          </a:p>
          <a:p>
            <a:r>
              <a:rPr lang="ru-RU" dirty="0"/>
              <a:t>3) системы охранной и пожарной сигнализации, </a:t>
            </a:r>
            <a:r>
              <a:rPr lang="ru-RU" dirty="0" smtClean="0"/>
              <a:t>представляющие </a:t>
            </a:r>
            <a:r>
              <a:rPr lang="ru-RU" dirty="0"/>
              <a:t>звуковые и (или) световые устройства, извещающие </a:t>
            </a:r>
            <a:r>
              <a:rPr lang="ru-RU" dirty="0" smtClean="0"/>
              <a:t>персонал о </a:t>
            </a:r>
            <a:r>
              <a:rPr lang="ru-RU" dirty="0"/>
              <a:t>различных нарушениях охранной или пожарной безопасности </a:t>
            </a:r>
            <a:r>
              <a:rPr lang="ru-RU" dirty="0" smtClean="0"/>
              <a:t>в организации</a:t>
            </a:r>
            <a:endParaRPr lang="ru-RU" dirty="0"/>
          </a:p>
        </p:txBody>
      </p:sp>
    </p:spTree>
    <p:extLst>
      <p:ext uri="{BB962C8B-B14F-4D97-AF65-F5344CB8AC3E}">
        <p14:creationId xmlns:p14="http://schemas.microsoft.com/office/powerpoint/2010/main" val="126679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a:t>По </a:t>
            </a:r>
            <a:r>
              <a:rPr lang="ru-RU" sz="3200" i="1" dirty="0"/>
              <a:t>используемому оборудованию </a:t>
            </a:r>
            <a:r>
              <a:rPr lang="ru-RU" sz="3200" dirty="0" err="1"/>
              <a:t>аудиовидеотехнические</a:t>
            </a:r>
            <a:r>
              <a:rPr lang="ru-RU" sz="3200" dirty="0"/>
              <a:t> </a:t>
            </a:r>
            <a:r>
              <a:rPr lang="ru-RU" sz="3200" dirty="0" smtClean="0"/>
              <a:t>средства </a:t>
            </a:r>
            <a:r>
              <a:rPr lang="ru-RU" sz="3200" dirty="0"/>
              <a:t>можно классифицировать как устройства:</a:t>
            </a:r>
            <a:endParaRPr lang="ru-RU" sz="3200" dirty="0"/>
          </a:p>
        </p:txBody>
      </p:sp>
      <p:sp>
        <p:nvSpPr>
          <p:cNvPr id="3" name="Объект 2"/>
          <p:cNvSpPr>
            <a:spLocks noGrp="1"/>
          </p:cNvSpPr>
          <p:nvPr>
            <p:ph idx="1"/>
          </p:nvPr>
        </p:nvSpPr>
        <p:spPr/>
        <p:txBody>
          <a:bodyPr/>
          <a:lstStyle/>
          <a:p>
            <a:r>
              <a:rPr lang="ru-RU" dirty="0"/>
              <a:t>радиофикации и связи, звукоусиления, звукозаписи и </a:t>
            </a:r>
            <a:r>
              <a:rPr lang="ru-RU" dirty="0" smtClean="0"/>
              <a:t>звуковоспроизведения</a:t>
            </a:r>
            <a:r>
              <a:rPr lang="ru-RU" dirty="0"/>
              <a:t>;</a:t>
            </a:r>
          </a:p>
          <a:p>
            <a:r>
              <a:rPr lang="ru-RU" dirty="0"/>
              <a:t> </a:t>
            </a:r>
            <a:r>
              <a:rPr lang="ru-RU" dirty="0" err="1"/>
              <a:t>видеовоспроизведения</a:t>
            </a:r>
            <a:r>
              <a:rPr lang="ru-RU" dirty="0"/>
              <a:t> и записи;</a:t>
            </a:r>
          </a:p>
          <a:p>
            <a:r>
              <a:rPr lang="ru-RU" dirty="0"/>
              <a:t> информирования.</a:t>
            </a:r>
            <a:endParaRPr lang="ru-RU" dirty="0"/>
          </a:p>
        </p:txBody>
      </p:sp>
    </p:spTree>
    <p:extLst>
      <p:ext uri="{BB962C8B-B14F-4D97-AF65-F5344CB8AC3E}">
        <p14:creationId xmlns:p14="http://schemas.microsoft.com/office/powerpoint/2010/main" val="185687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30211"/>
          </a:xfrm>
        </p:spPr>
        <p:txBody>
          <a:bodyPr>
            <a:normAutofit fontScale="90000"/>
          </a:bodyPr>
          <a:lstStyle/>
          <a:p>
            <a:pPr algn="ctr"/>
            <a:r>
              <a:rPr lang="ru-RU" dirty="0"/>
              <a:t>Электронные документы, книги и библиотеки.</a:t>
            </a:r>
            <a:br>
              <a:rPr lang="ru-RU" dirty="0"/>
            </a:br>
            <a:r>
              <a:rPr lang="ru-RU" dirty="0"/>
              <a:t>Электронный офис</a:t>
            </a:r>
            <a:endParaRPr lang="ru-RU" dirty="0"/>
          </a:p>
        </p:txBody>
      </p:sp>
      <p:sp>
        <p:nvSpPr>
          <p:cNvPr id="3" name="Объект 2"/>
          <p:cNvSpPr>
            <a:spLocks noGrp="1"/>
          </p:cNvSpPr>
          <p:nvPr>
            <p:ph idx="1"/>
          </p:nvPr>
        </p:nvSpPr>
        <p:spPr/>
        <p:txBody>
          <a:bodyPr/>
          <a:lstStyle/>
          <a:p>
            <a:r>
              <a:rPr lang="ru-RU" dirty="0"/>
              <a:t>В широком классе ИТ часто применяются электронные документы (ЭД). Электронный документ — это документ, представленный в электронной форме, оцифрованный или подготовленный на компьютере, имеющий электронную подпись, которая идентифицирует подлинность документа. Электронные документы предполагают наличие </a:t>
            </a:r>
            <a:r>
              <a:rPr lang="ru-RU" dirty="0" err="1"/>
              <a:t>разноформатных</a:t>
            </a:r>
            <a:r>
              <a:rPr lang="ru-RU" dirty="0"/>
              <a:t> данных, представленных в машиночитаемой форме, т.е. электронных текстов. Они входят в состав ЭД. Электронные тексты — ЭД, хранящиеся на любых машинных носителях данных, доступные для использования в компьютерных программно-технических устройствах и системах.</a:t>
            </a:r>
            <a:endParaRPr lang="ru-RU" dirty="0"/>
          </a:p>
        </p:txBody>
      </p:sp>
    </p:spTree>
    <p:extLst>
      <p:ext uri="{BB962C8B-B14F-4D97-AF65-F5344CB8AC3E}">
        <p14:creationId xmlns:p14="http://schemas.microsoft.com/office/powerpoint/2010/main" val="3110751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sz="3600" dirty="0"/>
              <a:t>Разновидностью электронных документов являются электронные издания (ЭИ), представляющие электронную запись информации на каком-либо машиночитаемом носителе информации и рассчитанные на использование с помощью электронных технических устройств. ЭИ в значительной степени аналогичны традиционным печатным изданиям, но обладают дополнительными свойствами, позволяющими более полно реализовать возможности ЭД:</a:t>
            </a:r>
            <a:endParaRPr lang="ru-RU" sz="3600" dirty="0"/>
          </a:p>
        </p:txBody>
      </p:sp>
    </p:spTree>
    <p:extLst>
      <p:ext uri="{BB962C8B-B14F-4D97-AF65-F5344CB8AC3E}">
        <p14:creationId xmlns:p14="http://schemas.microsoft.com/office/powerpoint/2010/main" val="2851644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56034"/>
            <a:ext cx="10515600" cy="5320929"/>
          </a:xfrm>
        </p:spPr>
        <p:txBody>
          <a:bodyPr>
            <a:normAutofit/>
          </a:bodyPr>
          <a:lstStyle/>
          <a:p>
            <a:pPr lvl="0"/>
            <a:r>
              <a:rPr lang="ru-RU" sz="3600" dirty="0"/>
              <a:t>функционировать в различных средах, в том числе в Интернете;</a:t>
            </a:r>
          </a:p>
          <a:p>
            <a:pPr lvl="0"/>
            <a:r>
              <a:rPr lang="ru-RU" sz="3600" dirty="0"/>
              <a:t>хранить, индексировать и представлять сотни тысяч фрагментов полнотекстовой информации, а также метаданные об этих фрагментах;</a:t>
            </a:r>
          </a:p>
          <a:p>
            <a:pPr lvl="0"/>
            <a:r>
              <a:rPr lang="ru-RU" sz="3600" dirty="0"/>
              <a:t>осуществлять навигацию по структурам массивов фрагментов, поиск, просмотр, копирование и распечатку данных;</a:t>
            </a:r>
          </a:p>
          <a:p>
            <a:r>
              <a:rPr lang="ru-RU" sz="3600" dirty="0"/>
              <a:t>интегрироваться с электронными библиотеками</a:t>
            </a:r>
            <a:endParaRPr lang="ru-RU" sz="3600" dirty="0"/>
          </a:p>
        </p:txBody>
      </p:sp>
    </p:spTree>
    <p:extLst>
      <p:ext uri="{BB962C8B-B14F-4D97-AF65-F5344CB8AC3E}">
        <p14:creationId xmlns:p14="http://schemas.microsoft.com/office/powerpoint/2010/main" val="23979934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953311"/>
            <a:ext cx="10515600" cy="5437661"/>
          </a:xfrm>
        </p:spPr>
        <p:txBody>
          <a:bodyPr>
            <a:normAutofit lnSpcReduction="10000"/>
          </a:bodyPr>
          <a:lstStyle/>
          <a:p>
            <a:r>
              <a:rPr lang="ru-RU" dirty="0"/>
              <a:t>Электронная книга — это вид книги, хранящейся в электронной форме на любом машиночитаемом электронном носителе и имеющей специальные средства навигации в ней. Электронная книга динамична и интерактивна. Она содержит </a:t>
            </a:r>
            <a:r>
              <a:rPr lang="ru-RU" dirty="0" err="1"/>
              <a:t>гиперсредства</a:t>
            </a:r>
            <a:r>
              <a:rPr lang="ru-RU" dirty="0"/>
              <a:t> (гиперссылки), сочетает текст с аудио- и видеоматериалами со звуковыми и оптическими эффектами и др. Ее можно читать, а порой и изменять содержание, добавляя другую информацию. Электронные книги, как правило, защищаются от несанкционированного (нелицензионного) использования с помощью специальных программ, а порой и оборудования для их чтения. Существуют, особенно в Интернете, бесплатные и частично бесплатные ЭД. Примером электронной книги может быть электронный учебник, подготовленный издательством по печатному оригиналу.</a:t>
            </a:r>
            <a:endParaRPr lang="ru-RU" dirty="0"/>
          </a:p>
        </p:txBody>
      </p:sp>
    </p:spTree>
    <p:extLst>
      <p:ext uri="{BB962C8B-B14F-4D97-AF65-F5344CB8AC3E}">
        <p14:creationId xmlns:p14="http://schemas.microsoft.com/office/powerpoint/2010/main" val="113346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sp>
        <p:nvSpPr>
          <p:cNvPr id="3" name="Объект 2"/>
          <p:cNvSpPr>
            <a:spLocks noGrp="1"/>
          </p:cNvSpPr>
          <p:nvPr>
            <p:ph idx="1"/>
          </p:nvPr>
        </p:nvSpPr>
        <p:spPr>
          <a:xfrm>
            <a:off x="838200" y="700391"/>
            <a:ext cx="10515600" cy="5476572"/>
          </a:xfrm>
        </p:spPr>
        <p:txBody>
          <a:bodyPr/>
          <a:lstStyle/>
          <a:p>
            <a:r>
              <a:rPr lang="ru-RU" dirty="0"/>
              <a:t>Выпускаются специальные технические устройства — электронная книга </a:t>
            </a:r>
            <a:r>
              <a:rPr lang="ru-RU" i="1" dirty="0" smtClean="0"/>
              <a:t>(</a:t>
            </a:r>
            <a:r>
              <a:rPr lang="en-US" i="1" dirty="0" err="1"/>
              <a:t>e+book</a:t>
            </a:r>
            <a:r>
              <a:rPr lang="en-US" i="1" dirty="0"/>
              <a:t> </a:t>
            </a:r>
            <a:r>
              <a:rPr lang="ru-RU" dirty="0"/>
              <a:t>или </a:t>
            </a:r>
            <a:r>
              <a:rPr lang="en-US" i="1" dirty="0"/>
              <a:t>reader</a:t>
            </a:r>
            <a:r>
              <a:rPr lang="ru-RU" i="1" dirty="0" smtClean="0"/>
              <a:t>),</a:t>
            </a:r>
            <a:r>
              <a:rPr lang="ru-RU" dirty="0" smtClean="0"/>
              <a:t> </a:t>
            </a:r>
            <a:r>
              <a:rPr lang="ru-RU" dirty="0"/>
              <a:t>дающие пользователям возможность с помощью ссылок получать доступ к различной связанной информации для нахождения нужных им материалов. Некоторые специальные программно-технические устройства, являющиеся электронными книгами </a:t>
            </a:r>
            <a:r>
              <a:rPr lang="ru-RU" i="1" dirty="0" smtClean="0"/>
              <a:t>(</a:t>
            </a:r>
            <a:r>
              <a:rPr lang="en-US" i="1" dirty="0"/>
              <a:t>Book Reader</a:t>
            </a:r>
            <a:r>
              <a:rPr lang="ru-RU" i="1" dirty="0" smtClean="0"/>
              <a:t>),</a:t>
            </a:r>
            <a:r>
              <a:rPr lang="ru-RU" dirty="0" smtClean="0"/>
              <a:t> </a:t>
            </a:r>
            <a:r>
              <a:rPr lang="ru-RU" dirty="0"/>
              <a:t>можно подключать к телефонному аппарату или информационной сети и автоматически копировать в них ЭД с определенных сайтов, например сайтов издательств. Материалы электронных книг таким же образом или со стационарных компьютеров можно закачивать в различные неспециализированные переносные технические устройства, например в ноутбуки, КПК и сотовые телефоны.</a:t>
            </a:r>
            <a:endParaRPr lang="ru-RU" dirty="0"/>
          </a:p>
        </p:txBody>
      </p:sp>
    </p:spTree>
    <p:extLst>
      <p:ext uri="{BB962C8B-B14F-4D97-AF65-F5344CB8AC3E}">
        <p14:creationId xmlns:p14="http://schemas.microsoft.com/office/powerpoint/2010/main" val="7966791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836579"/>
            <a:ext cx="10515600" cy="5340384"/>
          </a:xfrm>
        </p:spPr>
        <p:txBody>
          <a:bodyPr>
            <a:normAutofit fontScale="92500" lnSpcReduction="10000"/>
          </a:bodyPr>
          <a:lstStyle/>
          <a:p>
            <a:r>
              <a:rPr lang="ru-RU" dirty="0"/>
              <a:t>На базе коллекций электронных книг и других электронных документов на локальных ПК в локальных и глобальных сетях создаются и функционируют электронные библиотеки (ЭБ). Электронная библиотека (от англ</a:t>
            </a:r>
            <a:r>
              <a:rPr lang="ru-RU" dirty="0" smtClean="0"/>
              <a:t>.</a:t>
            </a:r>
            <a:r>
              <a:rPr lang="en-US" i="1" dirty="0"/>
              <a:t> digital </a:t>
            </a:r>
            <a:r>
              <a:rPr lang="en-US" i="1" dirty="0" smtClean="0"/>
              <a:t>library</a:t>
            </a:r>
            <a:r>
              <a:rPr lang="ru-RU" i="1" dirty="0" smtClean="0"/>
              <a:t> </a:t>
            </a:r>
            <a:r>
              <a:rPr lang="ru-RU" dirty="0" smtClean="0"/>
              <a:t>— </a:t>
            </a:r>
            <a:r>
              <a:rPr lang="ru-RU" dirty="0"/>
              <a:t>цифровая библиотека) — вид, как правило, общедоступной автоматизированной ИС, содержащей машиночитаемые документы. Данное понятие неоднозначно. Первые работы по созданию электронных библиотек велись в США в 1980-е гг. Под цифровыми библиотеками первоначально понимались библиотеки, хранящие и предоставляющие машиночитаемые электронные ресурсы, полученные в результате оцифровки традиционных документов. Другое используемое в данной области понятие — «виртуальные библиотеки». К ним обычно относят ЭБ, которые предоставляют не собственные электронные информационные ресурсы, а лишь ссылки на материалы, имеющиеся в интернет-пространстве.</a:t>
            </a:r>
          </a:p>
          <a:p>
            <a:endParaRPr lang="ru-RU" dirty="0"/>
          </a:p>
        </p:txBody>
      </p:sp>
    </p:spTree>
    <p:extLst>
      <p:ext uri="{BB962C8B-B14F-4D97-AF65-F5344CB8AC3E}">
        <p14:creationId xmlns:p14="http://schemas.microsoft.com/office/powerpoint/2010/main" val="3053605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dirty="0"/>
              <a:t>Носители информации</a:t>
            </a:r>
            <a:endParaRPr lang="ru-RU" dirty="0"/>
          </a:p>
        </p:txBody>
      </p:sp>
      <p:sp>
        <p:nvSpPr>
          <p:cNvPr id="3" name="Объект 2"/>
          <p:cNvSpPr>
            <a:spLocks noGrp="1"/>
          </p:cNvSpPr>
          <p:nvPr>
            <p:ph idx="1"/>
          </p:nvPr>
        </p:nvSpPr>
        <p:spPr>
          <a:xfrm>
            <a:off x="838200" y="933856"/>
            <a:ext cx="10515600" cy="5243107"/>
          </a:xfrm>
        </p:spPr>
        <p:txBody>
          <a:bodyPr>
            <a:normAutofit/>
          </a:bodyPr>
          <a:lstStyle/>
          <a:p>
            <a:r>
              <a:rPr lang="ru-RU" sz="3200" dirty="0"/>
              <a:t>Любая ИТ построена для создания, передачи, обработки и хранения информации. Большинство электронных информационных ресурсов постоянно пополняется и длительно хранится на различных носителях. Важное значение для данных имеют методы накопления и хранения. Носители информации различаются по физической структуре и делятся на магнитные, полупроводниковые, диэлектрические и др. Пример классификации носителей информации для ЭВМ представлен на </a:t>
            </a:r>
            <a:r>
              <a:rPr lang="ru-RU" sz="3200" dirty="0" smtClean="0"/>
              <a:t>рисунке</a:t>
            </a:r>
            <a:endParaRPr lang="ru-RU" sz="3200" dirty="0"/>
          </a:p>
        </p:txBody>
      </p:sp>
    </p:spTree>
    <p:extLst>
      <p:ext uri="{BB962C8B-B14F-4D97-AF65-F5344CB8AC3E}">
        <p14:creationId xmlns:p14="http://schemas.microsoft.com/office/powerpoint/2010/main" val="27534684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707890" y="623505"/>
            <a:ext cx="10645910" cy="5135269"/>
          </a:xfrm>
          <a:prstGeom prst="rect">
            <a:avLst/>
          </a:prstGeom>
        </p:spPr>
      </p:pic>
    </p:spTree>
    <p:extLst>
      <p:ext uri="{BB962C8B-B14F-4D97-AF65-F5344CB8AC3E}">
        <p14:creationId xmlns:p14="http://schemas.microsoft.com/office/powerpoint/2010/main" val="11283620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lstStyle/>
          <a:p>
            <a:r>
              <a:rPr lang="ru-RU" dirty="0"/>
              <a:t>По типу материала выделяют бумажные, пластмассовые, металлические, комбинированные накопители информации, а по форме представления данных — печатные, рукописные, магнитные, перфорационные накопители информации. По принципу считывания данных накопители информации классифицируют как механические, оптические, магнитные и электрические, а по конструктивному исполнению — ленточные, дисковые и карточные. Накопители информации можно классифицировать и по виду хранящихся на </a:t>
            </a:r>
            <a:r>
              <a:rPr lang="ru-RU" dirty="0" smtClean="0"/>
              <a:t>них данных</a:t>
            </a:r>
            <a:r>
              <a:rPr lang="ru-RU" dirty="0"/>
              <a:t>.</a:t>
            </a:r>
            <a:endParaRPr lang="ru-RU" dirty="0"/>
          </a:p>
        </p:txBody>
      </p:sp>
    </p:spTree>
    <p:extLst>
      <p:ext uri="{BB962C8B-B14F-4D97-AF65-F5344CB8AC3E}">
        <p14:creationId xmlns:p14="http://schemas.microsoft.com/office/powerpoint/2010/main" val="5257848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67850"/>
            <a:ext cx="10515600" cy="393632"/>
          </a:xfrm>
        </p:spPr>
        <p:txBody>
          <a:bodyPr>
            <a:normAutofit fontScale="90000"/>
          </a:bodyPr>
          <a:lstStyle/>
          <a:p>
            <a:r>
              <a:rPr lang="ru-RU" dirty="0"/>
              <a:t>Пластиковые карты</a:t>
            </a:r>
            <a:endParaRPr lang="ru-RU" dirty="0"/>
          </a:p>
        </p:txBody>
      </p:sp>
      <p:sp>
        <p:nvSpPr>
          <p:cNvPr id="3" name="Объект 2"/>
          <p:cNvSpPr>
            <a:spLocks noGrp="1"/>
          </p:cNvSpPr>
          <p:nvPr>
            <p:ph idx="1"/>
          </p:nvPr>
        </p:nvSpPr>
        <p:spPr>
          <a:xfrm>
            <a:off x="838200" y="933855"/>
            <a:ext cx="10515600" cy="5243108"/>
          </a:xfrm>
        </p:spPr>
        <p:txBody>
          <a:bodyPr/>
          <a:lstStyle/>
          <a:p>
            <a:r>
              <a:rPr lang="ru-RU" dirty="0"/>
              <a:t>Существует много признаков, по которым можно </a:t>
            </a:r>
            <a:r>
              <a:rPr lang="ru-RU" dirty="0" smtClean="0"/>
              <a:t>классифицировать </a:t>
            </a:r>
            <a:r>
              <a:rPr lang="ru-RU" dirty="0"/>
              <a:t>пластиковые карты.</a:t>
            </a:r>
          </a:p>
          <a:p>
            <a:pPr lvl="0"/>
            <a:r>
              <a:rPr lang="ru-RU" i="1" dirty="0"/>
              <a:t>По материалу, из которого они </a:t>
            </a:r>
            <a:r>
              <a:rPr lang="ru-RU" i="1" dirty="0" smtClean="0"/>
              <a:t>изготовлены:</a:t>
            </a:r>
            <a:r>
              <a:rPr lang="ru-RU" dirty="0"/>
              <a:t> </a:t>
            </a:r>
            <a:r>
              <a:rPr lang="ru-RU" dirty="0" smtClean="0"/>
              <a:t>бумажные (картонные</a:t>
            </a:r>
            <a:r>
              <a:rPr lang="ru-RU" dirty="0"/>
              <a:t>); пластиковые; металлические</a:t>
            </a:r>
            <a:r>
              <a:rPr lang="ru-RU" dirty="0" smtClean="0"/>
              <a:t>.</a:t>
            </a:r>
          </a:p>
          <a:p>
            <a:pPr lvl="0"/>
            <a:r>
              <a:rPr lang="ru-RU" i="1" dirty="0"/>
              <a:t>По общему назначению:</a:t>
            </a:r>
            <a:r>
              <a:rPr lang="ru-RU" dirty="0"/>
              <a:t> идентификационные; </a:t>
            </a:r>
            <a:r>
              <a:rPr lang="ru-RU" dirty="0" smtClean="0"/>
              <a:t>информационные; для </a:t>
            </a:r>
            <a:r>
              <a:rPr lang="ru-RU" dirty="0"/>
              <a:t>финансовых </a:t>
            </a:r>
            <a:r>
              <a:rPr lang="ru-RU" dirty="0" smtClean="0"/>
              <a:t>операций</a:t>
            </a:r>
          </a:p>
          <a:p>
            <a:pPr lvl="0"/>
            <a:endParaRPr lang="ru-RU" dirty="0"/>
          </a:p>
        </p:txBody>
      </p:sp>
    </p:spTree>
    <p:extLst>
      <p:ext uri="{BB962C8B-B14F-4D97-AF65-F5344CB8AC3E}">
        <p14:creationId xmlns:p14="http://schemas.microsoft.com/office/powerpoint/2010/main" val="3471779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По механизму расчетов:</a:t>
            </a:r>
            <a:endParaRPr lang="ru-RU" dirty="0"/>
          </a:p>
        </p:txBody>
      </p:sp>
      <p:sp>
        <p:nvSpPr>
          <p:cNvPr id="3" name="Объект 2"/>
          <p:cNvSpPr>
            <a:spLocks noGrp="1"/>
          </p:cNvSpPr>
          <p:nvPr>
            <p:ph idx="1"/>
          </p:nvPr>
        </p:nvSpPr>
        <p:spPr>
          <a:xfrm>
            <a:off x="838200" y="1050587"/>
            <a:ext cx="10515600" cy="5126376"/>
          </a:xfrm>
        </p:spPr>
        <p:txBody>
          <a:bodyPr/>
          <a:lstStyle/>
          <a:p>
            <a:pPr lvl="0"/>
            <a:r>
              <a:rPr lang="ru-RU" dirty="0"/>
              <a:t>двусторонние системы. Возникли на базе двусторонних соглашений между участниками расчетов, при которых владельцы карт могут использовать их для покупки товаров в замкнутых сетях, контролируемых эмитентом карт (универмаги, бензоколонки и т.д.);</a:t>
            </a:r>
          </a:p>
          <a:p>
            <a:r>
              <a:rPr lang="ru-RU" dirty="0"/>
              <a:t>многосторонние системы. Предоставляют владельцам карт возможность покупать товары в кредит у различных торговцев и организаций сервиса, которые признают эти карты в качестве платежного средства. Многосторонние системы возглавляют национальные ассоциации банковских карт, а также компании, выпускающие карты туризма и развлечений, </a:t>
            </a:r>
            <a:r>
              <a:rPr lang="ru-RU" dirty="0" smtClean="0"/>
              <a:t>например </a:t>
            </a:r>
            <a:r>
              <a:rPr lang="en-US" i="1" dirty="0"/>
              <a:t>American Express</a:t>
            </a:r>
            <a:r>
              <a:rPr lang="ru-RU" i="1" dirty="0" smtClean="0"/>
              <a:t>.</a:t>
            </a:r>
            <a:endParaRPr lang="ru-RU" dirty="0"/>
          </a:p>
        </p:txBody>
      </p:sp>
    </p:spTree>
    <p:extLst>
      <p:ext uri="{BB962C8B-B14F-4D97-AF65-F5344CB8AC3E}">
        <p14:creationId xmlns:p14="http://schemas.microsoft.com/office/powerpoint/2010/main" val="3210317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По виду выполняемых расчетов:</a:t>
            </a:r>
            <a:endParaRPr lang="ru-RU" dirty="0"/>
          </a:p>
        </p:txBody>
      </p:sp>
      <p:sp>
        <p:nvSpPr>
          <p:cNvPr id="3" name="Объект 2"/>
          <p:cNvSpPr>
            <a:spLocks noGrp="1"/>
          </p:cNvSpPr>
          <p:nvPr>
            <p:ph idx="1"/>
          </p:nvPr>
        </p:nvSpPr>
        <p:spPr>
          <a:xfrm>
            <a:off x="838200" y="914400"/>
            <a:ext cx="10515600" cy="5262563"/>
          </a:xfrm>
        </p:spPr>
        <p:txBody>
          <a:bodyPr/>
          <a:lstStyle/>
          <a:p>
            <a:pPr lvl="0"/>
            <a:r>
              <a:rPr lang="ru-RU" dirty="0"/>
              <a:t>кредитные карты, которые связаны с открытием кредитной линии в банке, что дает возможность владельцу пользоваться кредитом при покупке товаров и при получении кассовых ссуд. Владельцу кредитной карточки открывается специальный карточный счет и устанавливается лимит кредитования по ссудному счету на весь срок действия карты, а также разовый лимит на сумму одной (разовой) покупки, которая может производиться без авторизации;</a:t>
            </a:r>
          </a:p>
          <a:p>
            <a:pPr lvl="0"/>
            <a:r>
              <a:rPr lang="ru-RU" dirty="0"/>
              <a:t>дебетовые карты предназначены для получения наличных в банковских автоматах или для оплаты товаров с расчетом через электронные терминалы. Деньги при этом списываются со счета владельца карты в банке. Дебетовые карты не позволяют оплачивать покупки при отсутствии денег на счете.</a:t>
            </a:r>
          </a:p>
          <a:p>
            <a:endParaRPr lang="ru-RU" dirty="0"/>
          </a:p>
        </p:txBody>
      </p:sp>
    </p:spTree>
    <p:extLst>
      <p:ext uri="{BB962C8B-B14F-4D97-AF65-F5344CB8AC3E}">
        <p14:creationId xmlns:p14="http://schemas.microsoft.com/office/powerpoint/2010/main" val="495063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 характеристикам и возможностям:</a:t>
            </a:r>
            <a:r>
              <a:rPr lang="ru-RU" i="1" dirty="0"/>
              <a:t> кредитные и дебетовые.</a:t>
            </a:r>
            <a:endParaRPr lang="ru-RU" dirty="0"/>
          </a:p>
        </p:txBody>
      </p:sp>
      <p:sp>
        <p:nvSpPr>
          <p:cNvPr id="3" name="Объект 2"/>
          <p:cNvSpPr>
            <a:spLocks noGrp="1"/>
          </p:cNvSpPr>
          <p:nvPr>
            <p:ph idx="1"/>
          </p:nvPr>
        </p:nvSpPr>
        <p:spPr/>
        <p:txBody>
          <a:bodyPr/>
          <a:lstStyle/>
          <a:p>
            <a:r>
              <a:rPr lang="ru-RU" dirty="0"/>
              <a:t>Отсутствие нормативно-правового определения понятия платежной карты и вызванное этим неправильное толкование данного термина привели к тому, что на банковском рынке России долгое время все виды платежных карт именовались кредитными. В последние годы банковские карты в документах стали называться платежными. Между тем банковские карты могут быть не только кредитными, но и дебетовыми, имеющими иные характеристики и предоставляющими их владельцам совершенно иные возможности. Могут выпускаться и смешанные виды карт, сочетающие черты кредитных и дебетовых.</a:t>
            </a:r>
            <a:endParaRPr lang="ru-RU" dirty="0"/>
          </a:p>
        </p:txBody>
      </p:sp>
    </p:spTree>
    <p:extLst>
      <p:ext uri="{BB962C8B-B14F-4D97-AF65-F5344CB8AC3E}">
        <p14:creationId xmlns:p14="http://schemas.microsoft.com/office/powerpoint/2010/main" val="42074259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normAutofit fontScale="92500"/>
          </a:bodyPr>
          <a:lstStyle/>
          <a:p>
            <a:r>
              <a:rPr lang="ru-RU" dirty="0"/>
              <a:t>Кредитная карточка представляет собой такое средство расчетов, при котором эмитент берет на себя не только обязанность перечисления средств клиента на счета его контрагентов, но и риск немедленной оплаты товаров, работ и услуг ее владельца в пределах установленного им лимита кредитования. Таким образом, кредитная карточка позволяет ее владельцу при совершении любой покупки отсрочить ее оплату путем получения у банка кредита.</a:t>
            </a:r>
          </a:p>
          <a:p>
            <a:r>
              <a:rPr lang="ru-RU" dirty="0"/>
              <a:t>Лимит кредитования определяется банком-эмитентом каждому владельцу карты на его ссудном счете. Этот счет абсолютно независим от обычного (текущего, расчетного и пр.) счета клиента в банке. Перед открытием ссудного счета банк или соответствующая фирма по выпуску карточек тщательно проверяет финансовое положение будущего владельца кредитной карты, а также детали предыдущих кредитных операций клиента — его «кредитную историю».</a:t>
            </a:r>
            <a:endParaRPr lang="ru-RU" dirty="0"/>
          </a:p>
        </p:txBody>
      </p:sp>
    </p:spTree>
    <p:extLst>
      <p:ext uri="{BB962C8B-B14F-4D97-AF65-F5344CB8AC3E}">
        <p14:creationId xmlns:p14="http://schemas.microsoft.com/office/powerpoint/2010/main" val="2336952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dirty="0"/>
              <a:t>Эмитентами, как правило, устанавливаются конкретные сроки, в пределах которых клиент обязан вернуть банковский кредит. В случае задержки возврата денежных средств банк вправе взимать заранее оговоренные с клиентом проценты за каждый день просрочки. Для этой цели банками довольно часто устанавливается специальный страховой депозит, средства которого могут использоваться как для списания задолженности банку, так и для обращения взыскания в пользу возможных кредиторов клиента. Лишь некоторые банки работают без страховых депозитов. Многими банками допускается </a:t>
            </a:r>
            <a:r>
              <a:rPr lang="ru-RU" i="1" dirty="0"/>
              <a:t>овердрафт</a:t>
            </a:r>
            <a:r>
              <a:rPr lang="ru-RU" dirty="0"/>
              <a:t> — перерасход кредитуемых средств. Разумеется, за пользование кредитными ресурсами взимаются проценты, причем в данном случае повышенные</a:t>
            </a:r>
            <a:endParaRPr lang="ru-RU" dirty="0"/>
          </a:p>
        </p:txBody>
      </p:sp>
    </p:spTree>
    <p:extLst>
      <p:ext uri="{BB962C8B-B14F-4D97-AF65-F5344CB8AC3E}">
        <p14:creationId xmlns:p14="http://schemas.microsoft.com/office/powerpoint/2010/main" val="29206470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fontScale="92500" lnSpcReduction="20000"/>
          </a:bodyPr>
          <a:lstStyle/>
          <a:p>
            <a:r>
              <a:rPr lang="ru-RU" dirty="0"/>
              <a:t>С точки зрения западных экономистов кредитные карточки имеют определенные недостатки, к числу которых относятся: ежемесячные платежи банку в размере 2,5—3% общего товарооборота, уплата вступительного взноса для пользования компьютерной системой банка, дополнительное время для проверки платежеспособности карты и наличия лимита кредитования по ней, заинтересованность продавца в наличном расчете с покупателем. Тем не менее все преимущества кредитных карт очевидны и клиенты заинтересованы в получении именно этого вида платежных карт.</a:t>
            </a:r>
          </a:p>
          <a:p>
            <a:r>
              <a:rPr lang="ru-RU" dirty="0"/>
              <a:t>Дебетовые карты предназначены для немедленной оплаты товаров, работ и услуг путем прямого списания средств с текущего счета владельца карточки на счет его кредитора в пределах имеющейся там суммы. В этом случае при недостаточности средств расчеты банком производиться не будут, так как лимит, вносимый при открытии счета, снижаться не может, а обязательств по кредитованию клиента банк на себя не принимал. Таким образом, расчеты по дебетовой карточке производятся путем прямого перечисления списанных со счета ее владельца денежных средств, а не за счет получения у банка кредита.</a:t>
            </a:r>
          </a:p>
          <a:p>
            <a:endParaRPr lang="ru-RU" dirty="0"/>
          </a:p>
        </p:txBody>
      </p:sp>
    </p:spTree>
    <p:extLst>
      <p:ext uri="{BB962C8B-B14F-4D97-AF65-F5344CB8AC3E}">
        <p14:creationId xmlns:p14="http://schemas.microsoft.com/office/powerpoint/2010/main" val="12494784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sz="4000" dirty="0"/>
              <a:t>Все очевидные преимущества кредитных и дебетовых карт проявились в так называемых исполнительных, или </a:t>
            </a:r>
            <a:r>
              <a:rPr lang="ru-RU" sz="4000" dirty="0" err="1"/>
              <a:t>экзекьютивных</a:t>
            </a:r>
            <a:r>
              <a:rPr lang="ru-RU" sz="4000" dirty="0"/>
              <a:t> карточках. Они выдаются, как правило, высокооплачиваемым клиентам, крупным бизнесменам и т.п. Представителями исполнительных карточек сегодня являются «золотые», «платиновые», «премиальные» и др.</a:t>
            </a:r>
            <a:endParaRPr lang="ru-RU" sz="4000" dirty="0"/>
          </a:p>
        </p:txBody>
      </p:sp>
    </p:spTree>
    <p:extLst>
      <p:ext uri="{BB962C8B-B14F-4D97-AF65-F5344CB8AC3E}">
        <p14:creationId xmlns:p14="http://schemas.microsoft.com/office/powerpoint/2010/main" val="26664898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dirty="0"/>
              <a:t>В качестве гарантии чека была выпущена специальная чековая гарантийная карточка </a:t>
            </a:r>
            <a:r>
              <a:rPr lang="ru-RU" i="1" dirty="0" smtClean="0"/>
              <a:t>(</a:t>
            </a:r>
            <a:r>
              <a:rPr lang="en-US" i="1" dirty="0"/>
              <a:t>Check Guarantee Card</a:t>
            </a:r>
            <a:r>
              <a:rPr lang="ru-RU" i="1" dirty="0" smtClean="0"/>
              <a:t>).</a:t>
            </a:r>
            <a:r>
              <a:rPr lang="ru-RU" dirty="0" smtClean="0"/>
              <a:t> </a:t>
            </a:r>
            <a:r>
              <a:rPr lang="ru-RU" dirty="0"/>
              <a:t>Она выдается банком, где открыт счет клиента, и применяется для того, чтобы избежать получения от недобросовестного клиента необеспеченного чека или чека с поддельной подписью. Появление таких карточек связано с широким распространением одной из форм чекового кредита, которая основана на наличии у того или иного лица обычного текущего счета. При такой системе чеки принимаются к оплате до определенного оговоренного лимита, который может составлять от 100 до 500 долл., а иногда и больше, т.е. </a:t>
            </a:r>
            <a:r>
              <a:rPr lang="ru-RU" dirty="0" err="1"/>
              <a:t>овердрафтный</a:t>
            </a:r>
            <a:r>
              <a:rPr lang="ru-RU" dirty="0"/>
              <a:t> счет. В большинстве случаев кредит выдается автоматически, как только сумма чека превысила остаток на счете.</a:t>
            </a:r>
            <a:endParaRPr lang="ru-RU" dirty="0"/>
          </a:p>
        </p:txBody>
      </p:sp>
    </p:spTree>
    <p:extLst>
      <p:ext uri="{BB962C8B-B14F-4D97-AF65-F5344CB8AC3E}">
        <p14:creationId xmlns:p14="http://schemas.microsoft.com/office/powerpoint/2010/main" val="38619701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normAutofit lnSpcReduction="10000"/>
          </a:bodyPr>
          <a:lstStyle/>
          <a:p>
            <a:r>
              <a:rPr lang="ru-RU" dirty="0"/>
              <a:t>По категории клиентуры, на которую ориентируется эмитент: </a:t>
            </a:r>
            <a:r>
              <a:rPr lang="ru-RU" i="1" dirty="0"/>
              <a:t>обычные, серебряные, золотые карты</a:t>
            </a:r>
            <a:r>
              <a:rPr lang="ru-RU" i="1" dirty="0" smtClean="0"/>
              <a:t>.</a:t>
            </a:r>
          </a:p>
          <a:p>
            <a:r>
              <a:rPr lang="ru-RU" dirty="0"/>
              <a:t>Обычные карты предназначены для рядового клиента. Это </a:t>
            </a:r>
            <a:r>
              <a:rPr lang="ru-RU" i="1" dirty="0" err="1" smtClean="0"/>
              <a:t>Visa</a:t>
            </a:r>
            <a:r>
              <a:rPr lang="ru-RU" i="1" dirty="0" smtClean="0"/>
              <a:t> </a:t>
            </a:r>
            <a:r>
              <a:rPr lang="en-US" i="1" dirty="0" smtClean="0"/>
              <a:t>Classic</a:t>
            </a:r>
            <a:r>
              <a:rPr lang="en-US" dirty="0"/>
              <a:t>, </a:t>
            </a:r>
            <a:r>
              <a:rPr lang="en-US" i="1" dirty="0" err="1"/>
              <a:t>EuroCard</a:t>
            </a:r>
            <a:r>
              <a:rPr lang="en-US" dirty="0"/>
              <a:t>, </a:t>
            </a:r>
            <a:r>
              <a:rPr lang="en-US" i="1" dirty="0"/>
              <a:t>MasterCard Mass </a:t>
            </a:r>
            <a:r>
              <a:rPr lang="en-US" dirty="0"/>
              <a:t>(</a:t>
            </a:r>
            <a:r>
              <a:rPr lang="en-US" i="1" dirty="0"/>
              <a:t>Standard</a:t>
            </a:r>
            <a:r>
              <a:rPr lang="en-US" dirty="0"/>
              <a:t>). </a:t>
            </a:r>
            <a:r>
              <a:rPr lang="ru-RU" dirty="0"/>
              <a:t>Серебряная </a:t>
            </a:r>
            <a:r>
              <a:rPr lang="ru-RU" dirty="0" smtClean="0"/>
              <a:t>карта (</a:t>
            </a:r>
            <a:r>
              <a:rPr lang="ru-RU" i="1" dirty="0" err="1" smtClean="0"/>
              <a:t>Silver</a:t>
            </a:r>
            <a:r>
              <a:rPr lang="ru-RU" i="1" dirty="0"/>
              <a:t>, </a:t>
            </a:r>
            <a:r>
              <a:rPr lang="ru-RU" i="1" dirty="0" err="1"/>
              <a:t>Business</a:t>
            </a:r>
            <a:r>
              <a:rPr lang="ru-RU" dirty="0"/>
              <a:t>) называется </a:t>
            </a:r>
            <a:r>
              <a:rPr lang="ru-RU" dirty="0" err="1"/>
              <a:t>бизнескартой</a:t>
            </a:r>
            <a:r>
              <a:rPr lang="ru-RU" dirty="0"/>
              <a:t> и предназначена для </a:t>
            </a:r>
            <a:r>
              <a:rPr lang="ru-RU" dirty="0" smtClean="0"/>
              <a:t>частных </a:t>
            </a:r>
            <a:r>
              <a:rPr lang="ru-RU" dirty="0"/>
              <a:t>лиц, для сотрудников фирм, правомочных расходовать в </a:t>
            </a:r>
            <a:r>
              <a:rPr lang="ru-RU" dirty="0" smtClean="0"/>
              <a:t>определенных </a:t>
            </a:r>
            <a:r>
              <a:rPr lang="ru-RU" dirty="0"/>
              <a:t>пределах средства своей компании. Золотая карта (</a:t>
            </a:r>
            <a:r>
              <a:rPr lang="ru-RU" i="1" dirty="0" err="1" smtClean="0"/>
              <a:t>Gold</a:t>
            </a:r>
            <a:r>
              <a:rPr lang="ru-RU" dirty="0" smtClean="0"/>
              <a:t>) предназначена </a:t>
            </a:r>
            <a:r>
              <a:rPr lang="ru-RU" dirty="0"/>
              <a:t>для богатых клиентов. В системах </a:t>
            </a:r>
            <a:r>
              <a:rPr lang="ru-RU" i="1" dirty="0" err="1"/>
              <a:t>Visa</a:t>
            </a:r>
            <a:r>
              <a:rPr lang="ru-RU" i="1" dirty="0"/>
              <a:t> </a:t>
            </a:r>
            <a:r>
              <a:rPr lang="ru-RU" dirty="0"/>
              <a:t>и </a:t>
            </a:r>
            <a:r>
              <a:rPr lang="ru-RU" i="1" dirty="0" err="1"/>
              <a:t>Еurорау</a:t>
            </a:r>
            <a:r>
              <a:rPr lang="ru-RU" i="1" dirty="0"/>
              <a:t> </a:t>
            </a:r>
            <a:r>
              <a:rPr lang="ru-RU" dirty="0" smtClean="0"/>
              <a:t>есть карточки</a:t>
            </a:r>
            <a:r>
              <a:rPr lang="ru-RU" dirty="0"/>
              <a:t>, которые используются только в банкоматах для </a:t>
            </a:r>
            <a:r>
              <a:rPr lang="ru-RU" dirty="0" smtClean="0"/>
              <a:t>получения </a:t>
            </a:r>
            <a:r>
              <a:rPr lang="ru-RU" dirty="0"/>
              <a:t>наличных денег и в электронных терминалах: </a:t>
            </a:r>
            <a:r>
              <a:rPr lang="ru-RU" i="1" dirty="0" err="1"/>
              <a:t>Visa</a:t>
            </a:r>
            <a:r>
              <a:rPr lang="ru-RU" i="1" dirty="0"/>
              <a:t> </a:t>
            </a:r>
            <a:r>
              <a:rPr lang="ru-RU" i="1" dirty="0" err="1"/>
              <a:t>Eleсtron</a:t>
            </a:r>
            <a:r>
              <a:rPr lang="ru-RU" dirty="0"/>
              <a:t>, </a:t>
            </a:r>
            <a:r>
              <a:rPr lang="ru-RU" i="1" dirty="0" err="1" smtClean="0"/>
              <a:t>Cirrus</a:t>
            </a:r>
            <a:r>
              <a:rPr lang="ru-RU" i="1" dirty="0" smtClean="0"/>
              <a:t>, </a:t>
            </a:r>
            <a:r>
              <a:rPr lang="ru-RU" i="1" dirty="0" err="1" smtClean="0"/>
              <a:t>Maestro</a:t>
            </a:r>
            <a:r>
              <a:rPr lang="ru-RU" dirty="0"/>
              <a:t>. Они действуют в пределах остатка на счете, по ним, как </a:t>
            </a:r>
            <a:r>
              <a:rPr lang="ru-RU" dirty="0" smtClean="0"/>
              <a:t>правило</a:t>
            </a:r>
            <a:r>
              <a:rPr lang="ru-RU" dirty="0"/>
              <a:t>, держателю карточки кредит не предоставляется, и поэтому </a:t>
            </a:r>
            <a:r>
              <a:rPr lang="ru-RU" dirty="0" smtClean="0"/>
              <a:t>они могут </a:t>
            </a:r>
            <a:r>
              <a:rPr lang="ru-RU" dirty="0"/>
              <a:t>быть выданы любому клиенту в размере, не </a:t>
            </a:r>
            <a:r>
              <a:rPr lang="ru-RU" dirty="0" smtClean="0"/>
              <a:t>превышающем уровень </a:t>
            </a:r>
            <a:r>
              <a:rPr lang="ru-RU" dirty="0"/>
              <a:t>его обеспеченности или кредитной истории.</a:t>
            </a:r>
            <a:endParaRPr lang="ru-RU" dirty="0"/>
          </a:p>
        </p:txBody>
      </p:sp>
    </p:spTree>
    <p:extLst>
      <p:ext uri="{BB962C8B-B14F-4D97-AF65-F5344CB8AC3E}">
        <p14:creationId xmlns:p14="http://schemas.microsoft.com/office/powerpoint/2010/main" val="31824334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07641"/>
          </a:xfrm>
        </p:spPr>
        <p:txBody>
          <a:bodyPr>
            <a:normAutofit fontScale="90000"/>
          </a:bodyPr>
          <a:lstStyle/>
          <a:p>
            <a:r>
              <a:rPr lang="ru-RU" i="1" dirty="0"/>
              <a:t>По характеру использования</a:t>
            </a:r>
            <a:endParaRPr lang="ru-RU" dirty="0"/>
          </a:p>
        </p:txBody>
      </p:sp>
      <p:sp>
        <p:nvSpPr>
          <p:cNvPr id="3" name="Объект 2"/>
          <p:cNvSpPr>
            <a:spLocks noGrp="1"/>
          </p:cNvSpPr>
          <p:nvPr>
            <p:ph idx="1"/>
          </p:nvPr>
        </p:nvSpPr>
        <p:spPr>
          <a:xfrm>
            <a:off x="838200" y="972766"/>
            <a:ext cx="10515600" cy="5204197"/>
          </a:xfrm>
        </p:spPr>
        <p:txBody>
          <a:bodyPr/>
          <a:lstStyle/>
          <a:p>
            <a:pPr lvl="0"/>
            <a:r>
              <a:rPr lang="ru-RU" dirty="0"/>
              <a:t>индивидуальная карта, выдаваемая отдельным клиентам банка; может быть «стандартной» или «золотой»;</a:t>
            </a:r>
          </a:p>
          <a:p>
            <a:pPr lvl="0"/>
            <a:r>
              <a:rPr lang="ru-RU" dirty="0"/>
              <a:t>семейная карта, выдаваемая членам семьи лица, заключившего контракт, который несет ответственность по счету;</a:t>
            </a:r>
          </a:p>
          <a:p>
            <a:r>
              <a:rPr lang="ru-RU" dirty="0"/>
              <a:t>корпоративная карта, выдаваемая юридическому лицу. На основе этой карты могут выдаваться индивидуальные карты избранным лицам (руководителям, главному бухгалтеру или ценным сотрудникам). Им открываются персональные счета, привязанные к корпоративному карточному счету. Ответственность перед банком по корпоративному счету несет организация, а не индивидуальные владельцы корпоративных карт</a:t>
            </a:r>
            <a:endParaRPr lang="ru-RU" dirty="0"/>
          </a:p>
        </p:txBody>
      </p:sp>
    </p:spTree>
    <p:extLst>
      <p:ext uri="{BB962C8B-B14F-4D97-AF65-F5344CB8AC3E}">
        <p14:creationId xmlns:p14="http://schemas.microsoft.com/office/powerpoint/2010/main" val="24148673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48393"/>
            <a:ext cx="10515600" cy="782739"/>
          </a:xfrm>
        </p:spPr>
        <p:txBody>
          <a:bodyPr>
            <a:normAutofit/>
          </a:bodyPr>
          <a:lstStyle/>
          <a:p>
            <a:r>
              <a:rPr lang="ru-RU" sz="3200" dirty="0"/>
              <a:t>По принадлежности к учреждению-эмитенту:</a:t>
            </a:r>
            <a:endParaRPr lang="ru-RU" sz="3200" dirty="0"/>
          </a:p>
        </p:txBody>
      </p:sp>
      <p:sp>
        <p:nvSpPr>
          <p:cNvPr id="3" name="Объект 2"/>
          <p:cNvSpPr>
            <a:spLocks noGrp="1"/>
          </p:cNvSpPr>
          <p:nvPr>
            <p:ph idx="1"/>
          </p:nvPr>
        </p:nvSpPr>
        <p:spPr>
          <a:xfrm>
            <a:off x="838200" y="1167319"/>
            <a:ext cx="10515600" cy="5009644"/>
          </a:xfrm>
        </p:spPr>
        <p:txBody>
          <a:bodyPr/>
          <a:lstStyle/>
          <a:p>
            <a:pPr lvl="0"/>
            <a:r>
              <a:rPr lang="ru-RU" dirty="0"/>
              <a:t>банковские карты, эмитент которых — банк или консорциум банков;</a:t>
            </a:r>
          </a:p>
          <a:p>
            <a:pPr lvl="0"/>
            <a:r>
              <a:rPr lang="ru-RU" dirty="0"/>
              <a:t>коммерческие карты, выпускаемые нефинансовыми учреждениями — коммерческими фирмами или группой коммерческих фирм;</a:t>
            </a:r>
          </a:p>
          <a:p>
            <a:pPr lvl="0"/>
            <a:r>
              <a:rPr lang="ru-RU" dirty="0"/>
              <a:t>карты, выпущенные фирмами, деятельностью которых являются эмиссия пластиковых карт и создание инфраструктуры по их обслуживанию.</a:t>
            </a:r>
          </a:p>
          <a:p>
            <a:endParaRPr lang="ru-RU" dirty="0"/>
          </a:p>
        </p:txBody>
      </p:sp>
    </p:spTree>
    <p:extLst>
      <p:ext uri="{BB962C8B-B14F-4D97-AF65-F5344CB8AC3E}">
        <p14:creationId xmlns:p14="http://schemas.microsoft.com/office/powerpoint/2010/main" val="8763484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 сфере использования:</a:t>
            </a:r>
            <a:endParaRPr lang="ru-RU" dirty="0"/>
          </a:p>
        </p:txBody>
      </p:sp>
      <p:sp>
        <p:nvSpPr>
          <p:cNvPr id="3" name="Объект 2"/>
          <p:cNvSpPr>
            <a:spLocks noGrp="1"/>
          </p:cNvSpPr>
          <p:nvPr>
            <p:ph idx="1"/>
          </p:nvPr>
        </p:nvSpPr>
        <p:spPr/>
        <p:txBody>
          <a:bodyPr/>
          <a:lstStyle/>
          <a:p>
            <a:pPr lvl="0"/>
            <a:r>
              <a:rPr lang="ru-RU" dirty="0"/>
              <a:t>универсальные карты. Служат для оплаты любых товаров и услуг;</a:t>
            </a:r>
          </a:p>
          <a:p>
            <a:pPr lvl="0"/>
            <a:r>
              <a:rPr lang="ru-RU" dirty="0"/>
              <a:t>частные коммерческие карты. Служат для оплаты какой-либо определенной услуги, например, карты гостиничных сетей, автозаправочных станций.</a:t>
            </a:r>
          </a:p>
          <a:p>
            <a:endParaRPr lang="ru-RU" dirty="0"/>
          </a:p>
        </p:txBody>
      </p:sp>
    </p:spTree>
    <p:extLst>
      <p:ext uri="{BB962C8B-B14F-4D97-AF65-F5344CB8AC3E}">
        <p14:creationId xmlns:p14="http://schemas.microsoft.com/office/powerpoint/2010/main" val="33967232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46552"/>
          </a:xfrm>
        </p:spPr>
        <p:txBody>
          <a:bodyPr>
            <a:normAutofit fontScale="90000"/>
          </a:bodyPr>
          <a:lstStyle/>
          <a:p>
            <a:r>
              <a:rPr lang="ru-RU" dirty="0"/>
              <a:t>По территориальной принадлежности:</a:t>
            </a:r>
            <a:endParaRPr lang="ru-RU" dirty="0"/>
          </a:p>
        </p:txBody>
      </p:sp>
      <p:sp>
        <p:nvSpPr>
          <p:cNvPr id="3" name="Объект 2"/>
          <p:cNvSpPr>
            <a:spLocks noGrp="1"/>
          </p:cNvSpPr>
          <p:nvPr>
            <p:ph idx="1"/>
          </p:nvPr>
        </p:nvSpPr>
        <p:spPr>
          <a:xfrm>
            <a:off x="838200" y="1011678"/>
            <a:ext cx="10515600" cy="5165285"/>
          </a:xfrm>
        </p:spPr>
        <p:txBody>
          <a:bodyPr/>
          <a:lstStyle/>
          <a:p>
            <a:pPr lvl="0"/>
            <a:r>
              <a:rPr lang="ru-RU" dirty="0"/>
              <a:t>международные, действующие в большинстве стран;</a:t>
            </a:r>
          </a:p>
          <a:p>
            <a:pPr lvl="0"/>
            <a:r>
              <a:rPr lang="ru-RU" dirty="0"/>
              <a:t>национальные, действующие в пределах какого-либо государства;</a:t>
            </a:r>
          </a:p>
          <a:p>
            <a:pPr lvl="0"/>
            <a:r>
              <a:rPr lang="ru-RU" dirty="0"/>
              <a:t>локальные, используемые в регионе страны;</a:t>
            </a:r>
          </a:p>
          <a:p>
            <a:r>
              <a:rPr lang="ru-RU" dirty="0"/>
              <a:t>карты, действующие в одном конкретном учреждении.</a:t>
            </a:r>
            <a:endParaRPr lang="ru-RU" dirty="0"/>
          </a:p>
        </p:txBody>
      </p:sp>
    </p:spTree>
    <p:extLst>
      <p:ext uri="{BB962C8B-B14F-4D97-AF65-F5344CB8AC3E}">
        <p14:creationId xmlns:p14="http://schemas.microsoft.com/office/powerpoint/2010/main" val="20527090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 времени использования:</a:t>
            </a:r>
            <a:endParaRPr lang="ru-RU" dirty="0"/>
          </a:p>
        </p:txBody>
      </p:sp>
      <p:sp>
        <p:nvSpPr>
          <p:cNvPr id="3" name="Объект 2"/>
          <p:cNvSpPr>
            <a:spLocks noGrp="1"/>
          </p:cNvSpPr>
          <p:nvPr>
            <p:ph idx="1"/>
          </p:nvPr>
        </p:nvSpPr>
        <p:spPr/>
        <p:txBody>
          <a:bodyPr/>
          <a:lstStyle/>
          <a:p>
            <a:pPr lvl="0"/>
            <a:r>
              <a:rPr lang="ru-RU" dirty="0"/>
              <a:t>ограниченные каким-либо временным промежутком, иногда с правом пролонгации;</a:t>
            </a:r>
          </a:p>
          <a:p>
            <a:r>
              <a:rPr lang="ru-RU" dirty="0"/>
              <a:t>неограниченные, или бессрочные</a:t>
            </a:r>
            <a:endParaRPr lang="ru-RU" dirty="0"/>
          </a:p>
        </p:txBody>
      </p:sp>
    </p:spTree>
    <p:extLst>
      <p:ext uri="{BB962C8B-B14F-4D97-AF65-F5344CB8AC3E}">
        <p14:creationId xmlns:p14="http://schemas.microsoft.com/office/powerpoint/2010/main" val="18460125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 способу записи информации на карту:</a:t>
            </a:r>
            <a:endParaRPr lang="ru-RU" dirty="0"/>
          </a:p>
        </p:txBody>
      </p:sp>
      <p:sp>
        <p:nvSpPr>
          <p:cNvPr id="3" name="Объект 2"/>
          <p:cNvSpPr>
            <a:spLocks noGrp="1"/>
          </p:cNvSpPr>
          <p:nvPr>
            <p:ph idx="1"/>
          </p:nvPr>
        </p:nvSpPr>
        <p:spPr/>
        <p:txBody>
          <a:bodyPr/>
          <a:lstStyle/>
          <a:p>
            <a:pPr lvl="0"/>
            <a:r>
              <a:rPr lang="ru-RU" dirty="0"/>
              <a:t>графическая запись;</a:t>
            </a:r>
          </a:p>
          <a:p>
            <a:pPr lvl="0"/>
            <a:r>
              <a:rPr lang="ru-RU" dirty="0" err="1"/>
              <a:t>эмбоссирование</a:t>
            </a:r>
            <a:r>
              <a:rPr lang="ru-RU" dirty="0"/>
              <a:t>;</a:t>
            </a:r>
          </a:p>
          <a:p>
            <a:pPr lvl="0"/>
            <a:r>
              <a:rPr lang="ru-RU" dirty="0"/>
              <a:t>штрихкодирование;</a:t>
            </a:r>
          </a:p>
          <a:p>
            <a:pPr lvl="0"/>
            <a:r>
              <a:rPr lang="ru-RU" dirty="0"/>
              <a:t>кодирование на магнитной полосе;</a:t>
            </a:r>
          </a:p>
          <a:p>
            <a:pPr lvl="0"/>
            <a:r>
              <a:rPr lang="ru-RU" dirty="0"/>
              <a:t>чип;</a:t>
            </a:r>
          </a:p>
          <a:p>
            <a:r>
              <a:rPr lang="ru-RU" dirty="0"/>
              <a:t>лазерная запись (оптические карты)</a:t>
            </a:r>
            <a:endParaRPr lang="ru-RU" dirty="0"/>
          </a:p>
        </p:txBody>
      </p:sp>
    </p:spTree>
    <p:extLst>
      <p:ext uri="{BB962C8B-B14F-4D97-AF65-F5344CB8AC3E}">
        <p14:creationId xmlns:p14="http://schemas.microsoft.com/office/powerpoint/2010/main" val="24179953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normAutofit fontScale="92500" lnSpcReduction="10000"/>
          </a:bodyPr>
          <a:lstStyle/>
          <a:p>
            <a:r>
              <a:rPr lang="ru-RU" dirty="0"/>
              <a:t>Самой ранней и простой формой записи информации на карту была и остается графическая. Она до сих пор используется во всех картах, включая самые технологически изощренные. Вначале на карту наносились только фамилия, имя держателя карты и информация об ее эмитенте. Позднее на универсальных банковских картах был предусмотрен образец подписи, а фамилия и имя стали </a:t>
            </a:r>
            <a:r>
              <a:rPr lang="ru-RU" dirty="0" err="1"/>
              <a:t>эмбоссироваться</a:t>
            </a:r>
            <a:r>
              <a:rPr lang="ru-RU" dirty="0"/>
              <a:t>. </a:t>
            </a:r>
            <a:r>
              <a:rPr lang="ru-RU" i="1" dirty="0" err="1"/>
              <a:t>Эмбоссирование</a:t>
            </a:r>
            <a:r>
              <a:rPr lang="ru-RU" dirty="0"/>
              <a:t> — нанесение данных на карточке в виде рельефных знаков путем механического выдавливания знаков. Это позволило значительно быстрее оформлять операцию оплаты картой, так как информация, </a:t>
            </a:r>
            <a:r>
              <a:rPr lang="ru-RU" dirty="0" err="1"/>
              <a:t>эмбоссированная</a:t>
            </a:r>
            <a:r>
              <a:rPr lang="ru-RU" dirty="0"/>
              <a:t> на карте, моментально переносится на слип. Слип — это чек, который формируется специальным устройством наподобие кассового аппарата и присутствует в любой торговой точке или точке обслуживания (ресторан, кафе и т.п.), принимающей к оплате пластиковые карты. Однако </a:t>
            </a:r>
            <a:r>
              <a:rPr lang="ru-RU" dirty="0" err="1"/>
              <a:t>эмбоссирование</a:t>
            </a:r>
            <a:r>
              <a:rPr lang="ru-RU" dirty="0"/>
              <a:t> не вытеснило полностью графическое изображение.</a:t>
            </a:r>
            <a:endParaRPr lang="ru-RU" dirty="0"/>
          </a:p>
        </p:txBody>
      </p:sp>
    </p:spTree>
    <p:extLst>
      <p:ext uri="{BB962C8B-B14F-4D97-AF65-F5344CB8AC3E}">
        <p14:creationId xmlns:p14="http://schemas.microsoft.com/office/powerpoint/2010/main" val="9635724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lstStyle/>
          <a:p>
            <a:r>
              <a:rPr lang="ru-RU" dirty="0"/>
              <a:t>Запись информации на карту с помощью штрихкодирования применялась до изобретения магнитной полосы и в платежных системах распространения не получила. Карточки со </a:t>
            </a:r>
            <a:r>
              <a:rPr lang="ru-RU" dirty="0" err="1"/>
              <a:t>штрихкодами</a:t>
            </a:r>
            <a:r>
              <a:rPr lang="ru-RU" dirty="0"/>
              <a:t>, подобными тем, которые наносятся на товары, довольно популярны в специальных карточных программах, где не требуются расчеты. Это связано с относительно низкой стоимостью таких карточек и считывающего оборудования. При этом для лучшей защиты </a:t>
            </a:r>
            <a:r>
              <a:rPr lang="ru-RU" dirty="0" err="1"/>
              <a:t>штрихкоды</a:t>
            </a:r>
            <a:r>
              <a:rPr lang="ru-RU" dirty="0"/>
              <a:t> покрываются непрозрачным для невооруженного глаза слоем и считываются в инфракрасном свете.</a:t>
            </a:r>
            <a:endParaRPr lang="ru-RU" dirty="0"/>
          </a:p>
        </p:txBody>
      </p:sp>
    </p:spTree>
    <p:extLst>
      <p:ext uri="{BB962C8B-B14F-4D97-AF65-F5344CB8AC3E}">
        <p14:creationId xmlns:p14="http://schemas.microsoft.com/office/powerpoint/2010/main" val="20463897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lstStyle/>
          <a:p>
            <a:r>
              <a:rPr lang="ru-RU" dirty="0"/>
              <a:t>Магнитные карты имеют тот же самый вид, что и обыкновенные пластиковые карты, только на обратной стороне карты имеется магнитная полоса, а также возможны фотография держателя и образец его подписи. Способы записи и чтения аналогичны способам, используемым в бытовом магнитофоне. Магнитная полоса может хранить около 100 байт информации, которая считывается специальным считывающим устройством. Информация, нанесенная на магнитной полосе, имеет идентификационный характер, а стоимостные показатели отсутствуют. На лицевой стороне карточки указываются:</a:t>
            </a:r>
            <a:endParaRPr lang="ru-RU" dirty="0"/>
          </a:p>
        </p:txBody>
      </p:sp>
    </p:spTree>
    <p:extLst>
      <p:ext uri="{BB962C8B-B14F-4D97-AF65-F5344CB8AC3E}">
        <p14:creationId xmlns:p14="http://schemas.microsoft.com/office/powerpoint/2010/main" val="4163838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94945"/>
            <a:ext cx="10515600" cy="5282018"/>
          </a:xfrm>
        </p:spPr>
        <p:txBody>
          <a:bodyPr>
            <a:normAutofit/>
          </a:bodyPr>
          <a:lstStyle/>
          <a:p>
            <a:r>
              <a:rPr lang="ru-RU" dirty="0"/>
              <a:t>имя держателя;</a:t>
            </a:r>
          </a:p>
          <a:p>
            <a:r>
              <a:rPr lang="ru-RU" dirty="0"/>
              <a:t> номер его банковской карты;</a:t>
            </a:r>
          </a:p>
          <a:p>
            <a:r>
              <a:rPr lang="ru-RU" dirty="0"/>
              <a:t> шифр его отделения банка;</a:t>
            </a:r>
          </a:p>
          <a:p>
            <a:r>
              <a:rPr lang="ru-RU" dirty="0"/>
              <a:t> наименование банка;</a:t>
            </a:r>
          </a:p>
          <a:p>
            <a:r>
              <a:rPr lang="ru-RU" dirty="0"/>
              <a:t> символы электронной системы платежей, в которой </a:t>
            </a:r>
            <a:r>
              <a:rPr lang="ru-RU" dirty="0" smtClean="0"/>
              <a:t>используются </a:t>
            </a:r>
            <a:r>
              <a:rPr lang="ru-RU" dirty="0"/>
              <a:t>карточки данного вида;</a:t>
            </a:r>
          </a:p>
          <a:p>
            <a:r>
              <a:rPr lang="ru-RU" dirty="0"/>
              <a:t> голограмма — фирменный знак платежной системы. </a:t>
            </a:r>
            <a:r>
              <a:rPr lang="ru-RU" dirty="0" smtClean="0"/>
              <a:t>Цель нанесения </a:t>
            </a:r>
            <a:r>
              <a:rPr lang="ru-RU" dirty="0"/>
              <a:t>голограммы — сделать внешний вид карты более</a:t>
            </a:r>
          </a:p>
          <a:p>
            <a:r>
              <a:rPr lang="ru-RU" dirty="0"/>
              <a:t>привлекательным и защитить от подделки; впервые </a:t>
            </a:r>
            <a:r>
              <a:rPr lang="ru-RU" dirty="0" smtClean="0"/>
              <a:t>голограмму </a:t>
            </a:r>
            <a:r>
              <a:rPr lang="ru-RU" dirty="0"/>
              <a:t>применили в системе </a:t>
            </a:r>
            <a:r>
              <a:rPr lang="ru-RU" i="1" dirty="0" err="1"/>
              <a:t>MasterCard</a:t>
            </a:r>
            <a:r>
              <a:rPr lang="ru-RU" i="1" dirty="0"/>
              <a:t> </a:t>
            </a:r>
            <a:r>
              <a:rPr lang="ru-RU" dirty="0"/>
              <a:t>в 1985 г.;</a:t>
            </a:r>
          </a:p>
          <a:p>
            <a:r>
              <a:rPr lang="ru-RU" dirty="0"/>
              <a:t> срок пользования карточкой (от полугода до двух и более лет).</a:t>
            </a:r>
            <a:endParaRPr lang="ru-RU" dirty="0"/>
          </a:p>
        </p:txBody>
      </p:sp>
    </p:spTree>
    <p:extLst>
      <p:ext uri="{BB962C8B-B14F-4D97-AF65-F5344CB8AC3E}">
        <p14:creationId xmlns:p14="http://schemas.microsoft.com/office/powerpoint/2010/main" val="15048488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836579"/>
            <a:ext cx="10515600" cy="5340384"/>
          </a:xfrm>
        </p:spPr>
        <p:txBody>
          <a:bodyPr>
            <a:normAutofit fontScale="92500" lnSpcReduction="20000"/>
          </a:bodyPr>
          <a:lstStyle/>
          <a:p>
            <a:r>
              <a:rPr lang="ru-RU" dirty="0"/>
              <a:t>Существует много национальных и международных стандартов</a:t>
            </a:r>
          </a:p>
          <a:p>
            <a:r>
              <a:rPr lang="ru-RU" dirty="0"/>
              <a:t>на магнитные карточки. Наибольшее распространение получил стандарт с трехдорожечной магнитной полосой. На первой дорожке записываются следующие данные: номер карточки, имя держателя, срок истечения действия карточки, </a:t>
            </a:r>
            <a:r>
              <a:rPr lang="ru-RU" dirty="0" err="1"/>
              <a:t>сервискод</a:t>
            </a:r>
            <a:r>
              <a:rPr lang="ru-RU" dirty="0"/>
              <a:t> (максимальная длина записи — 89 символов). На второй дорожке записываются номер карточки, срок истечения действия, </a:t>
            </a:r>
            <a:r>
              <a:rPr lang="ru-RU" dirty="0" err="1"/>
              <a:t>сервискод</a:t>
            </a:r>
            <a:r>
              <a:rPr lang="ru-RU" dirty="0"/>
              <a:t> (до 40 символов). </a:t>
            </a:r>
            <a:r>
              <a:rPr lang="ru-RU" dirty="0" err="1"/>
              <a:t>Сервискод</a:t>
            </a:r>
            <a:r>
              <a:rPr lang="ru-RU" dirty="0"/>
              <a:t> — это код, определяющий допустимые для данной карточки типы операций, например 03 — только операции, выполняемые банкоматом, 20 — операции, которые требуют авторизации у эмитента. На третьей дорожке чаще всего записывается РГЫ-код — это секретный номер, присваиваемый карточке и выдаваемый держателю вместе с карточкой. Помимо определенных в стандарте величин на магнитной полосе могут записываться некоторые другие коды, например </a:t>
            </a:r>
            <a:r>
              <a:rPr lang="en-US" dirty="0"/>
              <a:t>PVV (</a:t>
            </a:r>
            <a:r>
              <a:rPr lang="en-US" i="1" dirty="0"/>
              <a:t>PIN Verification Valu</a:t>
            </a:r>
            <a:r>
              <a:rPr lang="en-US" dirty="0"/>
              <a:t>e</a:t>
            </a:r>
            <a:r>
              <a:rPr lang="en-US" dirty="0" smtClean="0"/>
              <a:t>)</a:t>
            </a:r>
            <a:r>
              <a:rPr lang="ru-RU" dirty="0" smtClean="0"/>
              <a:t> или  </a:t>
            </a:r>
            <a:r>
              <a:rPr lang="en-US" dirty="0"/>
              <a:t>CVC (</a:t>
            </a:r>
            <a:r>
              <a:rPr lang="en-US" i="1" dirty="0"/>
              <a:t>Card </a:t>
            </a:r>
            <a:r>
              <a:rPr lang="en-US" i="1" dirty="0" smtClean="0"/>
              <a:t>Verification </a:t>
            </a:r>
            <a:r>
              <a:rPr lang="en-US" i="1" dirty="0"/>
              <a:t>Code</a:t>
            </a:r>
            <a:r>
              <a:rPr lang="en-US" dirty="0"/>
              <a:t>)</a:t>
            </a:r>
            <a:r>
              <a:rPr lang="ru-RU" dirty="0" smtClean="0"/>
              <a:t>— </a:t>
            </a:r>
            <a:r>
              <a:rPr lang="ru-RU" dirty="0"/>
              <a:t>коды, позволяющие проверить </a:t>
            </a:r>
            <a:r>
              <a:rPr lang="en-US" dirty="0"/>
              <a:t>PIN</a:t>
            </a:r>
            <a:r>
              <a:rPr lang="ru-RU" dirty="0" smtClean="0"/>
              <a:t>-код </a:t>
            </a:r>
            <a:r>
              <a:rPr lang="ru-RU" dirty="0"/>
              <a:t>автономно устройством (банкоматом).</a:t>
            </a:r>
            <a:endParaRPr lang="ru-RU" dirty="0"/>
          </a:p>
        </p:txBody>
      </p:sp>
    </p:spTree>
    <p:extLst>
      <p:ext uri="{BB962C8B-B14F-4D97-AF65-F5344CB8AC3E}">
        <p14:creationId xmlns:p14="http://schemas.microsoft.com/office/powerpoint/2010/main" val="25812909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00391"/>
            <a:ext cx="10515600" cy="5476572"/>
          </a:xfrm>
        </p:spPr>
        <p:txBody>
          <a:bodyPr/>
          <a:lstStyle/>
          <a:p>
            <a:r>
              <a:rPr lang="ru-RU" dirty="0"/>
              <a:t>Магнитная запись является одним из самых </a:t>
            </a:r>
            <a:r>
              <a:rPr lang="ru-RU" dirty="0" smtClean="0"/>
              <a:t>распространенных способов </a:t>
            </a:r>
            <a:r>
              <a:rPr lang="ru-RU" dirty="0"/>
              <a:t>нанесения информации на пластиковые карты. С </a:t>
            </a:r>
            <a:r>
              <a:rPr lang="ru-RU" dirty="0" smtClean="0"/>
              <a:t>магнитными </a:t>
            </a:r>
            <a:r>
              <a:rPr lang="ru-RU" dirty="0"/>
              <a:t>картами на сегодняшний день работают такие </a:t>
            </a:r>
            <a:r>
              <a:rPr lang="ru-RU" dirty="0" smtClean="0"/>
              <a:t>транснациональные </a:t>
            </a:r>
            <a:r>
              <a:rPr lang="ru-RU" dirty="0"/>
              <a:t>компании, как </a:t>
            </a:r>
            <a:r>
              <a:rPr lang="en-US" i="1" dirty="0"/>
              <a:t>Visa</a:t>
            </a:r>
            <a:r>
              <a:rPr lang="en-US" dirty="0"/>
              <a:t>, </a:t>
            </a:r>
            <a:r>
              <a:rPr lang="en-US" i="1" dirty="0"/>
              <a:t>MasterCard</a:t>
            </a:r>
            <a:r>
              <a:rPr lang="en-US" dirty="0"/>
              <a:t>, </a:t>
            </a:r>
            <a:r>
              <a:rPr lang="en-US" i="1" dirty="0" err="1"/>
              <a:t>Europay</a:t>
            </a:r>
            <a:r>
              <a:rPr lang="en-US" dirty="0"/>
              <a:t>, </a:t>
            </a:r>
            <a:r>
              <a:rPr lang="en-US" i="1" dirty="0"/>
              <a:t>American </a:t>
            </a:r>
            <a:r>
              <a:rPr lang="en-US" i="1" dirty="0" smtClean="0"/>
              <a:t>Express</a:t>
            </a:r>
            <a:r>
              <a:rPr lang="en-US" dirty="0" smtClean="0"/>
              <a:t>,</a:t>
            </a:r>
            <a:r>
              <a:rPr lang="ru-RU" dirty="0" smtClean="0"/>
              <a:t> </a:t>
            </a:r>
            <a:r>
              <a:rPr lang="ru-RU" i="1" dirty="0" err="1" smtClean="0"/>
              <a:t>Diners</a:t>
            </a:r>
            <a:r>
              <a:rPr lang="ru-RU" i="1" dirty="0" smtClean="0"/>
              <a:t> </a:t>
            </a:r>
            <a:r>
              <a:rPr lang="ru-RU" i="1" dirty="0" err="1"/>
              <a:t>Club</a:t>
            </a:r>
            <a:r>
              <a:rPr lang="ru-RU" dirty="0"/>
              <a:t>. Однако магнитные карты нельзя считать </a:t>
            </a:r>
            <a:r>
              <a:rPr lang="ru-RU" dirty="0" smtClean="0"/>
              <a:t>идеальным платежным </a:t>
            </a:r>
            <a:r>
              <a:rPr lang="ru-RU" dirty="0"/>
              <a:t>средством, так как они имеют ряд недостатков:</a:t>
            </a:r>
            <a:endParaRPr lang="ru-RU" dirty="0"/>
          </a:p>
        </p:txBody>
      </p:sp>
    </p:spTree>
    <p:extLst>
      <p:ext uri="{BB962C8B-B14F-4D97-AF65-F5344CB8AC3E}">
        <p14:creationId xmlns:p14="http://schemas.microsoft.com/office/powerpoint/2010/main" val="31373445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normAutofit lnSpcReduction="10000"/>
          </a:bodyPr>
          <a:lstStyle/>
          <a:p>
            <a:pPr lvl="0"/>
            <a:r>
              <a:rPr lang="ru-RU" dirty="0"/>
              <a:t>плохие эксплуатационные характеристики, поскольку информацию на магнитном носителе можно легко разрушить;</a:t>
            </a:r>
          </a:p>
          <a:p>
            <a:pPr lvl="0"/>
            <a:r>
              <a:rPr lang="ru-RU" dirty="0"/>
              <a:t>отсутствие возможности обновления информации, что не позволяет хранить на карточке информацию о состоянии счета клиента;</a:t>
            </a:r>
          </a:p>
          <a:p>
            <a:pPr lvl="0"/>
            <a:r>
              <a:rPr lang="ru-RU" dirty="0"/>
              <a:t>необходимость обслуживания карточки в режиме онлайн, что повышает издержки эксплуатации подобной системы. Это означает, что для каждой транзакции необходимо обращаться через модемную связь в центр авторизации для подтверждения подлинности по выделенной телефонной линии, что дорого и недостаточно надежно, особенно в условиях России;</a:t>
            </a:r>
          </a:p>
          <a:p>
            <a:r>
              <a:rPr lang="ru-RU" dirty="0" smtClean="0"/>
              <a:t>слабая </a:t>
            </a:r>
            <a:r>
              <a:rPr lang="ru-RU" dirty="0"/>
              <a:t>защита от мошенничества, поскольку эти карточки легко украсть, подделать путем производства фальшивок или скопировать информацию с них.</a:t>
            </a:r>
          </a:p>
        </p:txBody>
      </p:sp>
    </p:spTree>
    <p:extLst>
      <p:ext uri="{BB962C8B-B14F-4D97-AF65-F5344CB8AC3E}">
        <p14:creationId xmlns:p14="http://schemas.microsoft.com/office/powerpoint/2010/main" val="27306471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00391"/>
            <a:ext cx="10515600" cy="5476572"/>
          </a:xfrm>
        </p:spPr>
        <p:txBody>
          <a:bodyPr>
            <a:normAutofit fontScale="92500" lnSpcReduction="20000"/>
          </a:bodyPr>
          <a:lstStyle/>
          <a:p>
            <a:r>
              <a:rPr lang="ru-RU" dirty="0"/>
              <a:t>Магнитная полоса уже не обеспечивает необходимого уровня защиты информации от мошенничества и подделок. Специалисты начали искать более надежный способ записи информации. Им оказался чип (от англ. </a:t>
            </a:r>
            <a:r>
              <a:rPr lang="en-US" i="1" dirty="0"/>
              <a:t>chip</a:t>
            </a:r>
            <a:r>
              <a:rPr lang="ru-RU" i="1" dirty="0" smtClean="0"/>
              <a:t> </a:t>
            </a:r>
            <a:r>
              <a:rPr lang="ru-RU" dirty="0"/>
              <a:t>— кристалл с интегральной схемой), или микросхема. Карточки с чипом очень часто называются также смарт-картами. Название «смарт-карта» (от англ. </a:t>
            </a:r>
            <a:r>
              <a:rPr lang="en-US" i="1" dirty="0"/>
              <a:t>smart</a:t>
            </a:r>
            <a:r>
              <a:rPr lang="ru-RU" dirty="0" smtClean="0"/>
              <a:t> </a:t>
            </a:r>
            <a:r>
              <a:rPr lang="ru-RU" dirty="0"/>
              <a:t>— интеллектуальная, или разумная) связано с возможностью последней выполнять весьма сложные операции по обработке информации. Основными преимуществами этого вида карт являются повышенная надежность, безопасность и многофункциональность. Существенным недостатком является их высокая себестоимость.</a:t>
            </a:r>
          </a:p>
          <a:p>
            <a:r>
              <a:rPr lang="ru-RU" dirty="0"/>
              <a:t>Стоимость таких карт определяется стоимостью микросхемы, которая прямо зависит от размера имеющейся памяти и колеблется для тиража в миллион карточек от 0,6 до 9,5 долл. Смарт-карты имеют различную емкость. Объем памяти обычной карты составляет приблизительно 256 байт, но существуют карты с объемом памяти от 32 байт до 8 Кбайт. </a:t>
            </a:r>
            <a:endParaRPr lang="ru-RU" dirty="0"/>
          </a:p>
        </p:txBody>
      </p:sp>
    </p:spTree>
    <p:extLst>
      <p:ext uri="{BB962C8B-B14F-4D97-AF65-F5344CB8AC3E}">
        <p14:creationId xmlns:p14="http://schemas.microsoft.com/office/powerpoint/2010/main" val="3859518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00391"/>
            <a:ext cx="10515600" cy="5476572"/>
          </a:xfrm>
        </p:spPr>
        <p:txBody>
          <a:bodyPr/>
          <a:lstStyle/>
          <a:p>
            <a:r>
              <a:rPr lang="ru-RU" dirty="0"/>
              <a:t>В зависимости от внутреннего устройства и выполняемых функций специалисты подразделяют смарт-карты на два вида: с незащищенной и защищенной памятью.</a:t>
            </a:r>
            <a:endParaRPr lang="ru-RU" dirty="0"/>
          </a:p>
        </p:txBody>
      </p:sp>
    </p:spTree>
    <p:extLst>
      <p:ext uri="{BB962C8B-B14F-4D97-AF65-F5344CB8AC3E}">
        <p14:creationId xmlns:p14="http://schemas.microsoft.com/office/powerpoint/2010/main" val="18067423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normAutofit lnSpcReduction="10000"/>
          </a:bodyPr>
          <a:lstStyle/>
          <a:p>
            <a:r>
              <a:rPr lang="ru-RU" dirty="0"/>
              <a:t>В картах с незащищенной памятью нет ограничений по чтению или записи данных. Иногда их называют картами с полнодоступной памятью. Можно произвольно структурировать карту на логическом уровне, рассматривая ее память как набор байтов, который можно скопировать в оперативную память или обновить специальными командами.</a:t>
            </a:r>
          </a:p>
          <a:p>
            <a:r>
              <a:rPr lang="ru-RU" dirty="0"/>
              <a:t>Карты с незащищенной памятью использовать в качестве платежных крайне опасно. Достаточно приобрести такую карту легально, скопировать ее память на диск, а дальше после каждой покупки восстанавливать память копированием начального состояния данных с диска, т.е. шифрование данных в памяти карты от мошенничества подобного рода не спасает. Статистика показывает, что «специалистов», способных на такое занятие, достаточно.</a:t>
            </a:r>
            <a:endParaRPr lang="ru-RU" dirty="0"/>
          </a:p>
        </p:txBody>
      </p:sp>
    </p:spTree>
    <p:extLst>
      <p:ext uri="{BB962C8B-B14F-4D97-AF65-F5344CB8AC3E}">
        <p14:creationId xmlns:p14="http://schemas.microsoft.com/office/powerpoint/2010/main" val="38689743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836579"/>
            <a:ext cx="10515600" cy="5340384"/>
          </a:xfrm>
        </p:spPr>
        <p:txBody>
          <a:bodyPr>
            <a:normAutofit lnSpcReduction="10000"/>
          </a:bodyPr>
          <a:lstStyle/>
          <a:p>
            <a:r>
              <a:rPr lang="ru-RU" dirty="0"/>
              <a:t>В картах с защищенной памятью используется специальный механизм для разрешения чтения-записи или стирания информации. Чтобы провести эти операции, надо предъявить карте специальный секретный код. Предъявление кода означает установление связи с ней и передачу кода «внутрь» карты. Сравнение кода с ключом защиты чтения-записи-стирания данных проведет сама карта и «сообщит» об этом устройству чтения-записи смарт-карт. Чтение записанных в память карты ключей защиты или копирование памяти карты невозможно. В то же время, зная секретный код, можно прочитать или записать данные, организованные наиболее приемлемым для платежной системы логическим образом. Карты с защищенной памятью годятся для универсальных платежных применений, хорошо защищены и при этом недороги.</a:t>
            </a:r>
            <a:endParaRPr lang="ru-RU" dirty="0"/>
          </a:p>
        </p:txBody>
      </p:sp>
    </p:spTree>
    <p:extLst>
      <p:ext uri="{BB962C8B-B14F-4D97-AF65-F5344CB8AC3E}">
        <p14:creationId xmlns:p14="http://schemas.microsoft.com/office/powerpoint/2010/main" val="24534877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894945"/>
            <a:ext cx="10515600" cy="5282018"/>
          </a:xfrm>
        </p:spPr>
        <p:txBody>
          <a:bodyPr>
            <a:normAutofit lnSpcReduction="10000"/>
          </a:bodyPr>
          <a:lstStyle/>
          <a:p>
            <a:r>
              <a:rPr lang="ru-RU" dirty="0"/>
              <a:t>Как правило, карты с защищенной памятью содержат область, в которую записываются идентификационные данные. Эти данные не могут быть изменены впоследствии, что очень важно для обеспечения невозможности подлога карты. С этой целью идентификационные данные на карте «прожигаются».</a:t>
            </a:r>
          </a:p>
          <a:p>
            <a:r>
              <a:rPr lang="ru-RU" dirty="0"/>
              <a:t>В технологии безналичных расчетов по картам участвуют обычно три юридически независимых лица: клиент, банк и магазин. Банк вносит деньги на карту (кредитует ее), магазин снимает деньги с карты (дебетует ее), и все эти операции должны совершаться с санкции клиента. Таким образом, доступ к данным на карте и операции над ними надо разграничивать. Это достигается разбиением памяти карты на две защищенные разными ключами области — дебетовую и кредитную. Каждый участник операции имеет свой секретный ключ.</a:t>
            </a:r>
            <a:endParaRPr lang="ru-RU" dirty="0"/>
          </a:p>
        </p:txBody>
      </p:sp>
    </p:spTree>
    <p:extLst>
      <p:ext uri="{BB962C8B-B14F-4D97-AF65-F5344CB8AC3E}">
        <p14:creationId xmlns:p14="http://schemas.microsoft.com/office/powerpoint/2010/main" val="13558541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lstStyle/>
          <a:p>
            <a:r>
              <a:rPr lang="ru-RU" dirty="0"/>
              <a:t>Для защиты областей данных от несанкционированного доступа предусматриваются поля, контролирующие доступ к этим данным. Существует три типа ключей</a:t>
            </a:r>
            <a:r>
              <a:rPr lang="ru-RU" dirty="0" smtClean="0"/>
              <a:t>:</a:t>
            </a:r>
          </a:p>
          <a:p>
            <a:r>
              <a:rPr lang="ru-RU" dirty="0"/>
              <a:t>1) </a:t>
            </a:r>
            <a:r>
              <a:rPr lang="ru-RU" dirty="0" smtClean="0"/>
              <a:t>1-Кеу </a:t>
            </a:r>
            <a:r>
              <a:rPr lang="ru-RU" dirty="0"/>
              <a:t>— ключ банка;</a:t>
            </a:r>
          </a:p>
          <a:p>
            <a:r>
              <a:rPr lang="ru-RU" dirty="0"/>
              <a:t>2) </a:t>
            </a:r>
            <a:r>
              <a:rPr lang="ru-RU" dirty="0" smtClean="0"/>
              <a:t>Р-</a:t>
            </a:r>
            <a:r>
              <a:rPr lang="ru-RU" dirty="0" err="1" smtClean="0"/>
              <a:t>Кеу</a:t>
            </a:r>
            <a:r>
              <a:rPr lang="ru-RU" dirty="0" smtClean="0"/>
              <a:t> </a:t>
            </a:r>
            <a:r>
              <a:rPr lang="ru-RU" dirty="0"/>
              <a:t>— ключ владельца карточки — </a:t>
            </a:r>
            <a:r>
              <a:rPr lang="ru-RU" dirty="0" smtClean="0"/>
              <a:t>PIN код</a:t>
            </a:r>
            <a:r>
              <a:rPr lang="ru-RU" dirty="0"/>
              <a:t>;</a:t>
            </a:r>
          </a:p>
          <a:p>
            <a:r>
              <a:rPr lang="ru-RU" dirty="0"/>
              <a:t>3) </a:t>
            </a:r>
            <a:r>
              <a:rPr lang="ru-RU" dirty="0" smtClean="0"/>
              <a:t>A-</a:t>
            </a:r>
            <a:r>
              <a:rPr lang="ru-RU" dirty="0" err="1" smtClean="0"/>
              <a:t>Keys</a:t>
            </a:r>
            <a:r>
              <a:rPr lang="ru-RU" dirty="0" smtClean="0"/>
              <a:t> </a:t>
            </a:r>
            <a:r>
              <a:rPr lang="ru-RU" dirty="0"/>
              <a:t>— ключи торговых организаций или иных </a:t>
            </a:r>
            <a:r>
              <a:rPr lang="ru-RU" dirty="0" smtClean="0"/>
              <a:t>приложений</a:t>
            </a:r>
            <a:r>
              <a:rPr lang="ru-RU" dirty="0"/>
              <a:t>.</a:t>
            </a:r>
            <a:endParaRPr lang="ru-RU" dirty="0"/>
          </a:p>
        </p:txBody>
      </p:sp>
    </p:spTree>
    <p:extLst>
      <p:ext uri="{BB962C8B-B14F-4D97-AF65-F5344CB8AC3E}">
        <p14:creationId xmlns:p14="http://schemas.microsoft.com/office/powerpoint/2010/main" val="17228914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1803"/>
          </a:xfrm>
        </p:spPr>
        <p:txBody>
          <a:bodyPr>
            <a:normAutofit fontScale="90000"/>
          </a:bodyPr>
          <a:lstStyle/>
          <a:p>
            <a:endParaRPr lang="ru-RU" dirty="0"/>
          </a:p>
        </p:txBody>
      </p:sp>
      <p:sp>
        <p:nvSpPr>
          <p:cNvPr id="3" name="Объект 2"/>
          <p:cNvSpPr>
            <a:spLocks noGrp="1"/>
          </p:cNvSpPr>
          <p:nvPr>
            <p:ph idx="1"/>
          </p:nvPr>
        </p:nvSpPr>
        <p:spPr>
          <a:xfrm>
            <a:off x="838200" y="700391"/>
            <a:ext cx="10515600" cy="5476572"/>
          </a:xfrm>
        </p:spPr>
        <p:txBody>
          <a:bodyPr>
            <a:normAutofit/>
          </a:bodyPr>
          <a:lstStyle/>
          <a:p>
            <a:r>
              <a:rPr lang="ru-RU" dirty="0"/>
              <a:t>Правильное предъявление </a:t>
            </a:r>
            <a:r>
              <a:rPr lang="ru-RU" dirty="0" err="1"/>
              <a:t>PINкода</a:t>
            </a:r>
            <a:r>
              <a:rPr lang="ru-RU" dirty="0"/>
              <a:t> открывает доступ к </a:t>
            </a:r>
            <a:r>
              <a:rPr lang="ru-RU" dirty="0" smtClean="0"/>
              <a:t>карте  (по </a:t>
            </a:r>
            <a:r>
              <a:rPr lang="ru-RU" dirty="0"/>
              <a:t>чтению данных), однако не должно менять информацию, </a:t>
            </a:r>
            <a:r>
              <a:rPr lang="ru-RU" dirty="0" smtClean="0"/>
              <a:t>которой </a:t>
            </a:r>
            <a:r>
              <a:rPr lang="ru-RU" dirty="0"/>
              <a:t>распоряжается кредитор карты (банк) или ее дебитор (</a:t>
            </a:r>
            <a:r>
              <a:rPr lang="ru-RU" dirty="0" smtClean="0"/>
              <a:t>магазин</a:t>
            </a:r>
            <a:r>
              <a:rPr lang="ru-RU" dirty="0"/>
              <a:t>). Ключ записи информации в кредитную область карты </a:t>
            </a:r>
            <a:r>
              <a:rPr lang="ru-RU" dirty="0" smtClean="0"/>
              <a:t>имеется </a:t>
            </a:r>
            <a:r>
              <a:rPr lang="ru-RU" dirty="0"/>
              <a:t>только у банка; ключ записи информации в дебетовую область </a:t>
            </a:r>
            <a:r>
              <a:rPr lang="ru-RU" dirty="0" smtClean="0"/>
              <a:t>— у </a:t>
            </a:r>
            <a:r>
              <a:rPr lang="ru-RU" dirty="0"/>
              <a:t>магазина. Только при предъявлении сразу двух ключей (</a:t>
            </a:r>
            <a:r>
              <a:rPr lang="ru-RU" dirty="0" smtClean="0"/>
              <a:t>PIN кода клиента </a:t>
            </a:r>
            <a:r>
              <a:rPr lang="ru-RU" dirty="0"/>
              <a:t>и ключа банка при кредитовании, </a:t>
            </a:r>
            <a:r>
              <a:rPr lang="ru-RU" dirty="0" err="1"/>
              <a:t>PINкода</a:t>
            </a:r>
            <a:r>
              <a:rPr lang="ru-RU" dirty="0"/>
              <a:t> клиента и </a:t>
            </a:r>
            <a:r>
              <a:rPr lang="ru-RU" dirty="0" smtClean="0"/>
              <a:t>ключа </a:t>
            </a:r>
            <a:r>
              <a:rPr lang="ru-RU" dirty="0"/>
              <a:t>магазина при </a:t>
            </a:r>
            <a:r>
              <a:rPr lang="ru-RU" dirty="0" err="1"/>
              <a:t>дебетовании</a:t>
            </a:r>
            <a:r>
              <a:rPr lang="ru-RU" dirty="0"/>
              <a:t>) можно провести </a:t>
            </a:r>
            <a:r>
              <a:rPr lang="ru-RU" dirty="0" smtClean="0"/>
              <a:t>соответствующую финансовую </a:t>
            </a:r>
            <a:r>
              <a:rPr lang="ru-RU" dirty="0"/>
              <a:t>операцию — внести деньги либо списать сумму </a:t>
            </a:r>
            <a:r>
              <a:rPr lang="ru-RU" dirty="0" smtClean="0"/>
              <a:t>покупки </a:t>
            </a:r>
            <a:r>
              <a:rPr lang="ru-RU" dirty="0"/>
              <a:t>с карты.</a:t>
            </a:r>
            <a:endParaRPr lang="ru-RU" dirty="0"/>
          </a:p>
        </p:txBody>
      </p:sp>
    </p:spTree>
    <p:extLst>
      <p:ext uri="{BB962C8B-B14F-4D97-AF65-F5344CB8AC3E}">
        <p14:creationId xmlns:p14="http://schemas.microsoft.com/office/powerpoint/2010/main" val="32139296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0364"/>
          </a:xfrm>
        </p:spPr>
        <p:txBody>
          <a:bodyPr>
            <a:normAutofit fontScale="90000"/>
          </a:bodyPr>
          <a:lstStyle/>
          <a:p>
            <a:r>
              <a:rPr lang="ru-RU" i="1" dirty="0"/>
              <a:t>Микропроцессорные карты.</a:t>
            </a:r>
            <a:endParaRPr lang="ru-RU" dirty="0"/>
          </a:p>
        </p:txBody>
      </p:sp>
      <p:sp>
        <p:nvSpPr>
          <p:cNvPr id="3" name="Объект 2"/>
          <p:cNvSpPr>
            <a:spLocks noGrp="1"/>
          </p:cNvSpPr>
          <p:nvPr>
            <p:ph idx="1"/>
          </p:nvPr>
        </p:nvSpPr>
        <p:spPr>
          <a:xfrm>
            <a:off x="838200" y="1050587"/>
            <a:ext cx="10515600" cy="5126376"/>
          </a:xfrm>
        </p:spPr>
        <p:txBody>
          <a:bodyPr/>
          <a:lstStyle/>
          <a:p>
            <a:r>
              <a:rPr lang="ru-RU" dirty="0"/>
              <a:t>Они открывают принципиально новые возможности, поскольку имеют свою внутреннюю логику и фактически являются микрокомпьютерами. В карту встраивается специализированная ОС </a:t>
            </a:r>
            <a:r>
              <a:rPr lang="ru-RU" dirty="0" smtClean="0"/>
              <a:t>(</a:t>
            </a:r>
            <a:r>
              <a:rPr lang="en-US" dirty="0"/>
              <a:t>COS — </a:t>
            </a:r>
            <a:r>
              <a:rPr lang="en-US" i="1" dirty="0"/>
              <a:t>Card Operating System</a:t>
            </a:r>
            <a:r>
              <a:rPr lang="ru-RU" i="1" dirty="0" smtClean="0"/>
              <a:t>),</a:t>
            </a:r>
            <a:r>
              <a:rPr lang="ru-RU" dirty="0" smtClean="0"/>
              <a:t> </a:t>
            </a:r>
            <a:r>
              <a:rPr lang="ru-RU" dirty="0"/>
              <a:t>обеспечивающая большой набор сервисных операций и средств безопасности. ОС карты поддерживает файловую систему, предусматривающую разграничение доступа к информации. Для информации, хранимой в любой записи (файл, группа файлов, каталог), могут быть установлены следующие режимы доступа:</a:t>
            </a:r>
            <a:endParaRPr lang="ru-RU" dirty="0"/>
          </a:p>
        </p:txBody>
      </p:sp>
    </p:spTree>
    <p:extLst>
      <p:ext uri="{BB962C8B-B14F-4D97-AF65-F5344CB8AC3E}">
        <p14:creationId xmlns:p14="http://schemas.microsoft.com/office/powerpoint/2010/main" val="17943512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96356"/>
          </a:xfrm>
        </p:spPr>
        <p:txBody>
          <a:bodyPr>
            <a:normAutofit fontScale="90000"/>
          </a:bodyPr>
          <a:lstStyle/>
          <a:p>
            <a:endParaRPr lang="ru-RU" dirty="0"/>
          </a:p>
        </p:txBody>
      </p:sp>
      <p:sp>
        <p:nvSpPr>
          <p:cNvPr id="3" name="Объект 2"/>
          <p:cNvSpPr>
            <a:spLocks noGrp="1"/>
          </p:cNvSpPr>
          <p:nvPr>
            <p:ph idx="1"/>
          </p:nvPr>
        </p:nvSpPr>
        <p:spPr>
          <a:xfrm>
            <a:off x="838200" y="953311"/>
            <a:ext cx="10515600" cy="5223652"/>
          </a:xfrm>
        </p:spPr>
        <p:txBody>
          <a:bodyPr/>
          <a:lstStyle/>
          <a:p>
            <a:pPr lvl="0"/>
            <a:r>
              <a:rPr lang="ru-RU" dirty="0"/>
              <a:t>всегда доступна по чтению-записи. Этот режим разрешает чтение-запись информации без знания специальных секретных кодов;</a:t>
            </a:r>
          </a:p>
          <a:p>
            <a:pPr lvl="0"/>
            <a:r>
              <a:rPr lang="ru-RU" dirty="0"/>
              <a:t>доступна по чтению, но требует специальных полномочий для записи после предъявления специального секретного кода;</a:t>
            </a:r>
          </a:p>
          <a:p>
            <a:pPr lvl="0"/>
            <a:r>
              <a:rPr lang="ru-RU" dirty="0"/>
              <a:t>специальные полномочия по чтению-записи после предъявления специального секретного кода, иногда коды чтения-записи различаются;</a:t>
            </a:r>
          </a:p>
          <a:p>
            <a:r>
              <a:rPr lang="ru-RU" dirty="0"/>
              <a:t>недоступна. Этот режим не разрешает читать или записывать информацию. Информация доступна только внутренним программам карточки. Режим работает посредством криптографических ключей</a:t>
            </a:r>
            <a:endParaRPr lang="ru-RU" dirty="0"/>
          </a:p>
        </p:txBody>
      </p:sp>
    </p:spTree>
    <p:extLst>
      <p:ext uri="{BB962C8B-B14F-4D97-AF65-F5344CB8AC3E}">
        <p14:creationId xmlns:p14="http://schemas.microsoft.com/office/powerpoint/2010/main" val="7976942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normAutofit fontScale="85000" lnSpcReduction="20000"/>
          </a:bodyPr>
          <a:lstStyle/>
          <a:p>
            <a:r>
              <a:rPr lang="ru-RU" dirty="0"/>
              <a:t>Карты обеспечивают различный спектр сервисных команд. Для банковских целей наиболее интересные из них — средства ведения электронных платежей. К специальным средствам относят возможность блокировки работы с карточкой. Различаются два вида блокировки: при предъявлении неправильного «транспортного» кода и при несанкционированном доступе. Суть транспортной блокировки состоит в том, что доступ к карточке невозможен без предъявления специального «транспортного» кода. Этот механизм необходим для защиты от нелегального использования карточек при хищении во время пересылки карточки от производителя к потребителю. Карточка может быть активирована только при предъявлении правильного «транспортного» кода.</a:t>
            </a:r>
          </a:p>
          <a:p>
            <a:r>
              <a:rPr lang="ru-RU" dirty="0"/>
              <a:t>Блокировка при несанкционированном доступе сработает, если при доступе несколько раз неправильно был предъявлен код доступа, тогда карта вообще перестает быть работоспособной. При этом в зависимости от установленного режима карта может быть впоследствии либо активирована при предъявлении специального кода, либо нет. В последнем случае карточка становится непригодной для дальнейшего использования. Пластиковые карты с микросхемами имеют более высокую степень защиты от мошенничества и подделок.</a:t>
            </a:r>
            <a:endParaRPr lang="ru-RU" dirty="0"/>
          </a:p>
        </p:txBody>
      </p:sp>
    </p:spTree>
    <p:extLst>
      <p:ext uri="{BB962C8B-B14F-4D97-AF65-F5344CB8AC3E}">
        <p14:creationId xmlns:p14="http://schemas.microsoft.com/office/powerpoint/2010/main" val="11800944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19847"/>
            <a:ext cx="10515600" cy="5457116"/>
          </a:xfrm>
        </p:spPr>
        <p:txBody>
          <a:bodyPr/>
          <a:lstStyle/>
          <a:p>
            <a:r>
              <a:rPr lang="ru-RU" dirty="0"/>
              <a:t>Несмотря на очевидные преимущества, смарт-карты до сих пор имели ограниченное применение по той причине, что такая карточка на порядок дороже, чем карточка с магнитной полосой. Лишь в последние годы, когда ущерб от мошенничества с магнитными картами в международных платежных системах стал высоким и продолжает расти, банками было принято решение о постепенном переходе на смарт-карты. В России пока смарт-карты не получили большого распространения. В стране реально работают лишь две расчетные системы, использующие смарт-технологию</a:t>
            </a:r>
            <a:r>
              <a:rPr lang="ru-RU" dirty="0" smtClean="0"/>
              <a:t>, «</a:t>
            </a:r>
            <a:r>
              <a:rPr lang="ru-RU" dirty="0"/>
              <a:t>Золотая Корона» и О</a:t>
            </a:r>
            <a:r>
              <a:rPr lang="en-US" dirty="0" err="1"/>
              <a:t>ptimum</a:t>
            </a:r>
            <a:r>
              <a:rPr lang="en-US" dirty="0"/>
              <a:t> Card</a:t>
            </a:r>
            <a:endParaRPr lang="ru-RU" dirty="0"/>
          </a:p>
        </p:txBody>
      </p:sp>
    </p:spTree>
    <p:extLst>
      <p:ext uri="{BB962C8B-B14F-4D97-AF65-F5344CB8AC3E}">
        <p14:creationId xmlns:p14="http://schemas.microsoft.com/office/powerpoint/2010/main" val="38638524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lstStyle/>
          <a:p>
            <a:r>
              <a:rPr lang="ru-RU" i="1" dirty="0" err="1"/>
              <a:t>Суперсмарт</a:t>
            </a:r>
            <a:r>
              <a:rPr lang="ru-RU" i="1" dirty="0"/>
              <a:t>-карты.</a:t>
            </a:r>
            <a:r>
              <a:rPr lang="ru-RU" dirty="0"/>
              <a:t> Примером может служить многоцелевая карта </a:t>
            </a:r>
            <a:r>
              <a:rPr lang="ru-RU" dirty="0" smtClean="0"/>
              <a:t>компании </a:t>
            </a:r>
            <a:r>
              <a:rPr lang="ru-RU" dirty="0" err="1"/>
              <a:t>Toshiba</a:t>
            </a:r>
            <a:r>
              <a:rPr lang="ru-RU" dirty="0"/>
              <a:t>, используемая в системе </a:t>
            </a:r>
            <a:r>
              <a:rPr lang="ru-RU" i="1" dirty="0" err="1"/>
              <a:t>Visa</a:t>
            </a:r>
            <a:r>
              <a:rPr lang="ru-RU" i="1" dirty="0" smtClean="0"/>
              <a:t>.</a:t>
            </a:r>
            <a:r>
              <a:rPr lang="ru-RU" dirty="0" smtClean="0"/>
              <a:t> </a:t>
            </a:r>
            <a:r>
              <a:rPr lang="ru-RU" dirty="0"/>
              <a:t>В дополнение ко всем возможностям обычной микропроцессорной карты эта карта также имеет небольшой дисплей и вспомогательную клавиатуру для ввода данных. Эта карта объединяет кредитную, дебетовую и </a:t>
            </a:r>
            <a:r>
              <a:rPr lang="ru-RU" dirty="0" err="1"/>
              <a:t>предоплатную</a:t>
            </a:r>
            <a:r>
              <a:rPr lang="ru-RU" dirty="0"/>
              <a:t> карты, а также выполняет функции часов, календаря, калькулятора, осуществляет конвертацию валюты, может служить записной книжкой. Из-за высокой стоимости </a:t>
            </a:r>
            <a:r>
              <a:rPr lang="ru-RU" dirty="0" err="1"/>
              <a:t>суперсмарт</a:t>
            </a:r>
            <a:r>
              <a:rPr lang="ru-RU" dirty="0"/>
              <a:t>- карты не имеют сегодня широкого распространения, но их использование перспективно.</a:t>
            </a:r>
          </a:p>
          <a:p>
            <a:endParaRPr lang="ru-RU" dirty="0"/>
          </a:p>
        </p:txBody>
      </p:sp>
    </p:spTree>
    <p:extLst>
      <p:ext uri="{BB962C8B-B14F-4D97-AF65-F5344CB8AC3E}">
        <p14:creationId xmlns:p14="http://schemas.microsoft.com/office/powerpoint/2010/main" val="20128532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lstStyle/>
          <a:p>
            <a:r>
              <a:rPr lang="ru-RU" i="1" dirty="0"/>
              <a:t>Оптическая карточка.</a:t>
            </a:r>
            <a:r>
              <a:rPr lang="ru-RU" dirty="0"/>
              <a:t> Эти карты изобретены в 1981 г. и имеют большую емкость, чем карты памяти, но данные на них могут быть записаны только один раз. В таких картах используется </a:t>
            </a:r>
            <a:r>
              <a:rPr lang="en-US" dirty="0" smtClean="0"/>
              <a:t>WORM</a:t>
            </a:r>
            <a:r>
              <a:rPr lang="ru-RU" smtClean="0"/>
              <a:t> - </a:t>
            </a:r>
            <a:r>
              <a:rPr lang="ru-RU" dirty="0"/>
              <a:t>технология, т.е. однократная запись — многократное чтение. Запись и считывание информации с такой карты производятся специальной аппаратурой с использованием лазера, отсюда другое название — лазерная карта. Технология, применяемая в картах, подобна той, которая используется в лазерных дисках. Основное преимущество таких карточек возможность хранения больших объемов информации от 2 до 16 Мб. Такие карточки в банковских технологиях распространения пока не получили из-за высокой стоимости как самих карточек, так и считывающего оборудования.</a:t>
            </a:r>
            <a:endParaRPr lang="ru-RU" dirty="0"/>
          </a:p>
        </p:txBody>
      </p:sp>
    </p:spTree>
    <p:extLst>
      <p:ext uri="{BB962C8B-B14F-4D97-AF65-F5344CB8AC3E}">
        <p14:creationId xmlns:p14="http://schemas.microsoft.com/office/powerpoint/2010/main" val="331087768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6568</Words>
  <Application>Microsoft Office PowerPoint</Application>
  <PresentationFormat>Широкоэкранный</PresentationFormat>
  <Paragraphs>188</Paragraphs>
  <Slides>83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83</vt:i4>
      </vt:variant>
    </vt:vector>
  </HeadingPairs>
  <TitlesOfParts>
    <vt:vector size="87" baseType="lpstr">
      <vt:lpstr>Arial</vt:lpstr>
      <vt:lpstr>Calibri</vt:lpstr>
      <vt:lpstr>Calibri Light</vt:lpstr>
      <vt:lpstr>Тема Office</vt:lpstr>
      <vt:lpstr>Структура информационных технологий</vt:lpstr>
      <vt:lpstr>ОБЩЕЕ ОПРЕДЕЛЕНИЕ СТРУКТУРЫ ИТ</vt:lpstr>
      <vt:lpstr>Презентация PowerPoint</vt:lpstr>
      <vt:lpstr>Презентация PowerPoint</vt:lpstr>
      <vt:lpstr>Презентация PowerPoint</vt:lpstr>
      <vt:lpstr>ОБЕСПЕЧИВАЮЩАЯ ЧАСТЬ СТРУКТУРЫ ИТ</vt:lpstr>
      <vt:lpstr>Презентация PowerPoint</vt:lpstr>
      <vt:lpstr>Презентация PowerPoint</vt:lpstr>
      <vt:lpstr>ТЕХНИЧЕСКОЕ ОБЕСПЕЧЕНИЕ ИТ</vt:lpstr>
      <vt:lpstr>. Структура КТС ИТ</vt:lpstr>
      <vt:lpstr>Средства компьютерной техники ИТ </vt:lpstr>
      <vt:lpstr>Виды ЭВМ, применяемые в ИТ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Периферийные устройства компьютеров</vt:lpstr>
      <vt:lpstr>Устройства ввода данных в ЭВМ</vt:lpstr>
      <vt:lpstr>Презентация PowerPoint</vt:lpstr>
      <vt:lpstr>Устройства вывода данных из ЭВМ</vt:lpstr>
      <vt:lpstr>Персональные средства, применяемые в ИТ</vt:lpstr>
      <vt:lpstr>Презентация PowerPoint</vt:lpstr>
      <vt:lpstr>Аудиовизуальные технические средства</vt:lpstr>
      <vt:lpstr>Электронные справочные службы (видеотека,телетекст, телеавтограф)</vt:lpstr>
      <vt:lpstr>Презентация PowerPoint</vt:lpstr>
      <vt:lpstr>Презентация PowerPoint</vt:lpstr>
      <vt:lpstr>По функциональному использованию мультимедийные программно-технические средства можно разделить:</vt:lpstr>
      <vt:lpstr>По используемому оборудованию аудиовидеотехнические средства можно классифицировать как устройства:</vt:lpstr>
      <vt:lpstr>Электронные документы, книги и библиотеки. Электронный офис</vt:lpstr>
      <vt:lpstr>Презентация PowerPoint</vt:lpstr>
      <vt:lpstr>Презентация PowerPoint</vt:lpstr>
      <vt:lpstr>Презентация PowerPoint</vt:lpstr>
      <vt:lpstr>Презентация PowerPoint</vt:lpstr>
      <vt:lpstr>Презентация PowerPoint</vt:lpstr>
      <vt:lpstr>Носители информации</vt:lpstr>
      <vt:lpstr>Презентация PowerPoint</vt:lpstr>
      <vt:lpstr>Презентация PowerPoint</vt:lpstr>
      <vt:lpstr>Пластиковые карты</vt:lpstr>
      <vt:lpstr>По механизму расчетов:</vt:lpstr>
      <vt:lpstr>По виду выполняемых расчетов:</vt:lpstr>
      <vt:lpstr>По характеристикам и возможностям: кредитные и дебетовые.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 характеру использования</vt:lpstr>
      <vt:lpstr>По принадлежности к учреждению-эмитенту:</vt:lpstr>
      <vt:lpstr>По сфере использования:</vt:lpstr>
      <vt:lpstr>По территориальной принадлежности:</vt:lpstr>
      <vt:lpstr>По времени использования:</vt:lpstr>
      <vt:lpstr>По способу записи информации на карту: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Микропроцессорные карты.</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Структура информационных технологий</dc:title>
  <dc:creator>Анис Галимянов</dc:creator>
  <cp:lastModifiedBy>Анис Галимянов</cp:lastModifiedBy>
  <cp:revision>16</cp:revision>
  <dcterms:created xsi:type="dcterms:W3CDTF">2016-02-21T11:23:03Z</dcterms:created>
  <dcterms:modified xsi:type="dcterms:W3CDTF">2016-02-22T08:57:57Z</dcterms:modified>
</cp:coreProperties>
</file>