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6" r:id="rId2"/>
    <p:sldId id="276" r:id="rId3"/>
    <p:sldId id="264" r:id="rId4"/>
    <p:sldId id="277" r:id="rId5"/>
    <p:sldId id="278" r:id="rId6"/>
    <p:sldId id="285" r:id="rId7"/>
    <p:sldId id="283" r:id="rId8"/>
    <p:sldId id="284" r:id="rId9"/>
    <p:sldId id="286" r:id="rId10"/>
    <p:sldId id="287" r:id="rId11"/>
    <p:sldId id="288" r:id="rId12"/>
    <p:sldId id="289" r:id="rId13"/>
    <p:sldId id="290" r:id="rId14"/>
    <p:sldId id="292" r:id="rId15"/>
    <p:sldId id="291" r:id="rId16"/>
  </p:sldIdLst>
  <p:sldSz cx="9144000" cy="5143500" type="screen16x9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588" autoAdjust="0"/>
    <p:restoredTop sz="93606" autoAdjust="0"/>
  </p:normalViewPr>
  <p:slideViewPr>
    <p:cSldViewPr>
      <p:cViewPr>
        <p:scale>
          <a:sx n="97" d="100"/>
          <a:sy n="97" d="100"/>
        </p:scale>
        <p:origin x="-522" y="0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6A69905-75B7-4C06-A5BA-4AB3875187E0}" type="datetimeFigureOut">
              <a:rPr lang="ru-RU" smtClean="0"/>
              <a:t>04.01.2019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092FA30-65B0-48BD-8E9E-7249566B017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856796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92FA30-65B0-48BD-8E9E-7249566B0176}" type="slidenum">
              <a:rPr lang="ru-RU" smtClean="0">
                <a:solidFill>
                  <a:prstClr val="black"/>
                </a:solidFill>
              </a:rPr>
              <a:pPr/>
              <a:t>2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69817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92FA30-65B0-48BD-8E9E-7249566B0176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698172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92FA30-65B0-48BD-8E9E-7249566B0176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698172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92FA30-65B0-48BD-8E9E-7249566B0176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698172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92FA30-65B0-48BD-8E9E-7249566B0176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698172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92FA30-65B0-48BD-8E9E-7249566B0176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698172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92FA30-65B0-48BD-8E9E-7249566B0176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698172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92FA30-65B0-48BD-8E9E-7249566B0176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698172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92FA30-65B0-48BD-8E9E-7249566B0176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698172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92FA30-65B0-48BD-8E9E-7249566B0176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698172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92FA30-65B0-48BD-8E9E-7249566B0176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698172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92FA30-65B0-48BD-8E9E-7249566B0176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69817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25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414826-9A82-41F4-B3E4-0EC21290D53D}" type="datetimeFigureOut">
              <a:rPr lang="ru-RU" smtClean="0"/>
              <a:t>04.01.2019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A68B3B-2CEB-4071-916A-6B4A5F61DB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73886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414826-9A82-41F4-B3E4-0EC21290D53D}" type="datetimeFigureOut">
              <a:rPr lang="ru-RU" smtClean="0"/>
              <a:t>04.01.2019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A68B3B-2CEB-4071-916A-6B4A5F61DB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242796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414826-9A82-41F4-B3E4-0EC21290D53D}" type="datetimeFigureOut">
              <a:rPr lang="ru-RU" smtClean="0"/>
              <a:t>04.01.2019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A68B3B-2CEB-4071-916A-6B4A5F61DB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374139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900115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900115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414826-9A82-41F4-B3E4-0EC21290D53D}" type="datetimeFigureOut">
              <a:rPr lang="ru-RU" smtClean="0"/>
              <a:t>04.01.2019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A68B3B-2CEB-4071-916A-6B4A5F61DB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4302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33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33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414826-9A82-41F4-B3E4-0EC21290D53D}" type="datetimeFigureOut">
              <a:rPr lang="ru-RU" smtClean="0"/>
              <a:t>04.01.2019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A68B3B-2CEB-4071-916A-6B4A5F61DB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547677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414826-9A82-41F4-B3E4-0EC21290D53D}" type="datetimeFigureOut">
              <a:rPr lang="ru-RU" smtClean="0"/>
              <a:t>04.01.2019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A68B3B-2CEB-4071-916A-6B4A5F61DB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075850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414826-9A82-41F4-B3E4-0EC21290D53D}" type="datetimeFigureOut">
              <a:rPr lang="ru-RU" smtClean="0"/>
              <a:t>04.01.2019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A68B3B-2CEB-4071-916A-6B4A5F61DB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06708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13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04794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13" y="1076328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414826-9A82-41F4-B3E4-0EC21290D53D}" type="datetimeFigureOut">
              <a:rPr lang="ru-RU" smtClean="0"/>
              <a:t>04.01.2019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A68B3B-2CEB-4071-916A-6B4A5F61DB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00170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9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414826-9A82-41F4-B3E4-0EC21290D53D}" type="datetimeFigureOut">
              <a:rPr lang="ru-RU" smtClean="0"/>
              <a:t>04.01.2019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A68B3B-2CEB-4071-916A-6B4A5F61DB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289253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414826-9A82-41F4-B3E4-0EC21290D53D}" type="datetimeFigureOut">
              <a:rPr lang="ru-RU" smtClean="0"/>
              <a:t>04.01.2019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A68B3B-2CEB-4071-916A-6B4A5F61DB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92896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154783"/>
            <a:ext cx="2057400" cy="329088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54783"/>
            <a:ext cx="6019800" cy="329088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414826-9A82-41F4-B3E4-0EC21290D53D}" type="datetimeFigureOut">
              <a:rPr lang="ru-RU" smtClean="0"/>
              <a:t>04.01.2019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A68B3B-2CEB-4071-916A-6B4A5F61DB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539078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414826-9A82-41F4-B3E4-0EC21290D53D}" type="datetimeFigureOut">
              <a:rPr lang="ru-RU" smtClean="0"/>
              <a:t>04.01.2019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A68B3B-2CEB-4071-916A-6B4A5F61DB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719248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4"/>
          <p:cNvSpPr>
            <a:spLocks noGrp="1"/>
          </p:cNvSpPr>
          <p:nvPr/>
        </p:nvSpPr>
        <p:spPr>
          <a:xfrm>
            <a:off x="118737" y="1635649"/>
            <a:ext cx="8906526" cy="136815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Формулирование научного аппарата </a:t>
            </a:r>
          </a:p>
          <a:p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(на примере психолого-педагогического исследования)</a:t>
            </a:r>
            <a:endParaRPr lang="ru-RU" sz="2000" b="1" dirty="0">
              <a:solidFill>
                <a:schemeClr val="accent2">
                  <a:lumMod val="50000"/>
                </a:schemeClr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329" t="25758" r="50228" b="56970"/>
          <a:stretch/>
        </p:blipFill>
        <p:spPr bwMode="auto">
          <a:xfrm>
            <a:off x="118748" y="240138"/>
            <a:ext cx="2763629" cy="827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862845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329" t="25758" r="50228" b="56970"/>
          <a:stretch/>
        </p:blipFill>
        <p:spPr bwMode="auto">
          <a:xfrm>
            <a:off x="33517" y="51471"/>
            <a:ext cx="1658175" cy="4965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3131840" y="130491"/>
            <a:ext cx="57606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solidFill>
                  <a:srgbClr val="C0504D">
                    <a:lumMod val="50000"/>
                  </a:srgbClr>
                </a:solidFill>
              </a:rPr>
              <a:t>Научный аппарат психолого-педагогического исследования по теме «Формирование позитивной Я-концепции у подростков из приемных семей»</a:t>
            </a:r>
            <a:endParaRPr lang="ru-RU" sz="1600" b="1" dirty="0">
              <a:solidFill>
                <a:srgbClr val="C0504D">
                  <a:lumMod val="50000"/>
                </a:srgbClr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862604" y="771550"/>
            <a:ext cx="7272858" cy="32932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endParaRPr lang="ru-RU" sz="1600" dirty="0" smtClean="0">
              <a:solidFill>
                <a:srgbClr val="C0504D">
                  <a:lumMod val="50000"/>
                </a:srgbClr>
              </a:solidFill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ru-RU" sz="1600" dirty="0">
                <a:solidFill>
                  <a:srgbClr val="C0504D">
                    <a:lumMod val="50000"/>
                  </a:srgbClr>
                </a:solidFill>
              </a:rPr>
              <a:t>актуальность, 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sz="1600" dirty="0" smtClean="0">
                <a:solidFill>
                  <a:srgbClr val="C0504D">
                    <a:lumMod val="50000"/>
                  </a:srgbClr>
                </a:solidFill>
              </a:rPr>
              <a:t>противоречие, 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sz="1600" dirty="0" smtClean="0">
                <a:solidFill>
                  <a:srgbClr val="C0504D">
                    <a:lumMod val="50000"/>
                  </a:srgbClr>
                </a:solidFill>
              </a:rPr>
              <a:t>проблема</a:t>
            </a:r>
            <a:r>
              <a:rPr lang="ru-RU" sz="1600" dirty="0">
                <a:solidFill>
                  <a:srgbClr val="C0504D">
                    <a:lumMod val="50000"/>
                  </a:srgbClr>
                </a:solidFill>
              </a:rPr>
              <a:t>, </a:t>
            </a:r>
            <a:endParaRPr lang="ru-RU" sz="1600" dirty="0" smtClean="0">
              <a:solidFill>
                <a:srgbClr val="C0504D">
                  <a:lumMod val="50000"/>
                </a:srgbClr>
              </a:solidFill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ru-RU" sz="1600" dirty="0" smtClean="0">
                <a:solidFill>
                  <a:srgbClr val="C0504D">
                    <a:lumMod val="50000"/>
                  </a:srgbClr>
                </a:solidFill>
              </a:rPr>
              <a:t>цель, </a:t>
            </a:r>
            <a:endParaRPr lang="ru-RU" sz="1600" dirty="0">
              <a:solidFill>
                <a:srgbClr val="C0504D">
                  <a:lumMod val="50000"/>
                </a:srgbClr>
              </a:solidFill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ru-RU" sz="1600" dirty="0" smtClean="0">
                <a:solidFill>
                  <a:srgbClr val="C0504D">
                    <a:lumMod val="50000"/>
                  </a:srgbClr>
                </a:solidFill>
              </a:rPr>
              <a:t>объект</a:t>
            </a:r>
            <a:r>
              <a:rPr lang="ru-RU" sz="1600" dirty="0">
                <a:solidFill>
                  <a:srgbClr val="C0504D">
                    <a:lumMod val="50000"/>
                  </a:srgbClr>
                </a:solidFill>
              </a:rPr>
              <a:t>, 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sz="1600" dirty="0">
                <a:solidFill>
                  <a:srgbClr val="C0504D">
                    <a:lumMod val="50000"/>
                  </a:srgbClr>
                </a:solidFill>
              </a:rPr>
              <a:t>предмет, 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sz="1600" dirty="0" smtClean="0">
                <a:solidFill>
                  <a:srgbClr val="C0504D">
                    <a:lumMod val="50000"/>
                  </a:srgbClr>
                </a:solidFill>
              </a:rPr>
              <a:t>задачи</a:t>
            </a:r>
            <a:r>
              <a:rPr lang="ru-RU" sz="1600" dirty="0">
                <a:solidFill>
                  <a:srgbClr val="C0504D">
                    <a:lumMod val="50000"/>
                  </a:srgbClr>
                </a:solidFill>
              </a:rPr>
              <a:t>, 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sz="1600" dirty="0">
                <a:solidFill>
                  <a:srgbClr val="C0504D">
                    <a:lumMod val="50000"/>
                  </a:srgbClr>
                </a:solidFill>
              </a:rPr>
              <a:t>гипотеза, </a:t>
            </a:r>
            <a:endParaRPr lang="ru-RU" sz="1600" dirty="0" smtClean="0">
              <a:solidFill>
                <a:srgbClr val="C0504D">
                  <a:lumMod val="50000"/>
                </a:srgbClr>
              </a:solidFill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ru-RU" sz="1600" dirty="0" smtClean="0">
                <a:solidFill>
                  <a:srgbClr val="C0504D">
                    <a:lumMod val="50000"/>
                  </a:srgbClr>
                </a:solidFill>
              </a:rPr>
              <a:t>методологическая и теоретическая основа исследования, 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sz="1600" dirty="0" smtClean="0">
                <a:solidFill>
                  <a:srgbClr val="C0504D">
                    <a:lumMod val="50000"/>
                  </a:srgbClr>
                </a:solidFill>
              </a:rPr>
              <a:t>методы исследования,</a:t>
            </a:r>
            <a:endParaRPr lang="ru-RU" sz="1600" dirty="0">
              <a:solidFill>
                <a:srgbClr val="C0504D">
                  <a:lumMod val="50000"/>
                </a:srgbClr>
              </a:solidFill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ru-RU" sz="1600" dirty="0">
                <a:solidFill>
                  <a:srgbClr val="C0504D">
                    <a:lumMod val="50000"/>
                  </a:srgbClr>
                </a:solidFill>
              </a:rPr>
              <a:t>научная новизна, 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sz="1600" dirty="0">
                <a:solidFill>
                  <a:srgbClr val="C0504D">
                    <a:lumMod val="50000"/>
                  </a:srgbClr>
                </a:solidFill>
              </a:rPr>
              <a:t>теоретическая и практическая </a:t>
            </a:r>
            <a:r>
              <a:rPr lang="ru-RU" sz="1600" dirty="0" smtClean="0">
                <a:solidFill>
                  <a:srgbClr val="C0504D">
                    <a:lumMod val="50000"/>
                  </a:srgbClr>
                </a:solidFill>
              </a:rPr>
              <a:t>значимость. </a:t>
            </a:r>
            <a:endParaRPr lang="ru-RU" sz="1600" dirty="0">
              <a:solidFill>
                <a:srgbClr val="C0504D">
                  <a:lumMod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0141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329" t="25758" r="50228" b="56970"/>
          <a:stretch/>
        </p:blipFill>
        <p:spPr bwMode="auto">
          <a:xfrm>
            <a:off x="33517" y="51471"/>
            <a:ext cx="1658175" cy="4965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3131840" y="130491"/>
            <a:ext cx="57606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ru-RU" sz="1600" b="1" dirty="0" smtClean="0">
                <a:solidFill>
                  <a:schemeClr val="accent2">
                    <a:lumMod val="50000"/>
                  </a:schemeClr>
                </a:solidFill>
              </a:rPr>
              <a:t>Актуальность исследования -  </a:t>
            </a:r>
            <a:r>
              <a:rPr lang="ru-RU" sz="1600" dirty="0"/>
              <a:t>почему именно эту проблему нужно в настоящее время изучать?</a:t>
            </a:r>
          </a:p>
          <a:p>
            <a:pPr algn="ctr"/>
            <a:r>
              <a:rPr lang="ru-RU" sz="1600" b="1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endParaRPr lang="ru-RU" sz="16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2" name="Скругленный прямоугольник 1"/>
          <p:cNvSpPr/>
          <p:nvPr/>
        </p:nvSpPr>
        <p:spPr>
          <a:xfrm>
            <a:off x="467544" y="755751"/>
            <a:ext cx="8424936" cy="4176464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862604" y="796811"/>
            <a:ext cx="7813852" cy="43165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354013" algn="just"/>
            <a:r>
              <a:rPr lang="ru-RU" sz="1350" b="1" dirty="0"/>
              <a:t>Актуальность исследования</a:t>
            </a:r>
            <a:r>
              <a:rPr lang="ru-RU" sz="1350" dirty="0"/>
              <a:t>. …Одним из важнейших  отличительных признаков  подросткового возраста  являются фундаментальные изменения, которые происходят в  самосознании подростка и  имеют кардинальное значение для всего последующего развития и становления подростка как личности. </a:t>
            </a:r>
          </a:p>
          <a:p>
            <a:pPr indent="354013" algn="just"/>
            <a:r>
              <a:rPr lang="ru-RU" sz="1350" dirty="0"/>
              <a:t>По мнению многих исследователей, изучающих подростков, интимно-личностное общение доминирует как основная деятельность: возникает самосознание, происходит переосмысление ценностей, усвоение социальных норм и ролей, постепенно формируется Я-концепция [4, с.211]. </a:t>
            </a:r>
          </a:p>
          <a:p>
            <a:pPr indent="354013" algn="just"/>
            <a:r>
              <a:rPr lang="ru-RU" sz="1350" dirty="0"/>
              <a:t>Изучение Я-концепции способствует дальнейшему, осознанному или неосознанному, построению поведения подростка. Я-концепция в значительной степени определяет социальную адаптацию личности подростка, являясь также  регулятором его  поведения и деятельности. Как показывают многочисленные исследования,  наличие позитивной Я-концепции в этом возрасте, самоуважение являются необходимым условием положительного развития и социальной адаптации. Негативная Я-концепция у подростка, снижение самоуважения, возникнув, иногда приводят к социальной </a:t>
            </a:r>
            <a:r>
              <a:rPr lang="ru-RU" sz="1350" dirty="0" err="1"/>
              <a:t>дезадаптации</a:t>
            </a:r>
            <a:r>
              <a:rPr lang="ru-RU" sz="1350" dirty="0"/>
              <a:t>. </a:t>
            </a:r>
          </a:p>
          <a:p>
            <a:pPr indent="354013" algn="just"/>
            <a:r>
              <a:rPr lang="ru-RU" sz="1350" dirty="0"/>
              <a:t>Приемные дети испытывают большие трудности в адаптации к внешним условиям. Очень часто наблюдается нарушение социализации в широком смысле этого слова. Они не могут адаптироваться к незнакомым условиям, к новым обстоятельствам [16, с.258].  </a:t>
            </a:r>
          </a:p>
          <a:p>
            <a:pPr indent="354013" algn="just"/>
            <a:r>
              <a:rPr lang="ru-RU" sz="1350" dirty="0"/>
              <a:t>Исходя из вышесказанного, мы пришли к выводу, что работа по развитию позитивной Я-концепции является актуальной именно на этой возрастной ступени, особенно с приемными детьми.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586308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329" t="25758" r="50228" b="56970"/>
          <a:stretch/>
        </p:blipFill>
        <p:spPr bwMode="auto">
          <a:xfrm>
            <a:off x="33517" y="51471"/>
            <a:ext cx="1658175" cy="4965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3131840" y="130491"/>
            <a:ext cx="57606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ru-RU" sz="1600" b="1" dirty="0" smtClean="0">
                <a:solidFill>
                  <a:schemeClr val="accent2">
                    <a:lumMod val="50000"/>
                  </a:schemeClr>
                </a:solidFill>
              </a:rPr>
              <a:t>Актуальность исследования -  </a:t>
            </a:r>
            <a:r>
              <a:rPr lang="ru-RU" sz="1600" dirty="0"/>
              <a:t>почему именно эту проблему нужно в настоящее время изучать?</a:t>
            </a:r>
          </a:p>
          <a:p>
            <a:pPr algn="ctr"/>
            <a:r>
              <a:rPr lang="ru-RU" sz="1600" b="1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endParaRPr lang="ru-RU" sz="16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2" name="Скругленный прямоугольник 1"/>
          <p:cNvSpPr/>
          <p:nvPr/>
        </p:nvSpPr>
        <p:spPr>
          <a:xfrm>
            <a:off x="467544" y="755751"/>
            <a:ext cx="8424936" cy="4176464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862604" y="796811"/>
            <a:ext cx="7813852" cy="45058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354013" algn="just"/>
            <a:r>
              <a:rPr lang="ru-RU" sz="1280" b="1" dirty="0"/>
              <a:t>Состояние разработанности проблемы исследования.</a:t>
            </a:r>
            <a:r>
              <a:rPr lang="ru-RU" sz="1280" dirty="0"/>
              <a:t> В настоящее время исследование Я-концепции не теряет своей актуальности, так как научное понятие Я-концепции вошло в специальную литературу сравнительно недавно. В отечественной психологической школе исследования Я-концепции в основном концентрировались вокруг двух групп вопросов, первая из которых - изучение общетеоретических и методологических аспектов становления самосознания в контексте более общей проблемы становления и развития личности; вторая - более специальные вопросы, прежде всего связанные с особенностями самооценок, их взаимосвязью с оценками окружающих. Этим вопросам уделили свое внимание такие исследователи, как Б.Г. Ананьев [4, 5], Л.И. </a:t>
            </a:r>
            <a:r>
              <a:rPr lang="ru-RU" sz="1280" dirty="0" err="1"/>
              <a:t>Божович</a:t>
            </a:r>
            <a:r>
              <a:rPr lang="ru-RU" sz="1280" dirty="0"/>
              <a:t>  [11], А.Н. Леонтьев [37], С.Л. Рубинштейн  [62, 63], А.Г. Спиркин [68], В.В. </a:t>
            </a:r>
            <a:r>
              <a:rPr lang="ru-RU" sz="1280" dirty="0" err="1"/>
              <a:t>Столин</a:t>
            </a:r>
            <a:r>
              <a:rPr lang="ru-RU" sz="1280" dirty="0"/>
              <a:t> [69, 70], И.И. </a:t>
            </a:r>
            <a:r>
              <a:rPr lang="ru-RU" sz="1280" dirty="0" err="1"/>
              <a:t>Чеснокова</a:t>
            </a:r>
            <a:r>
              <a:rPr lang="ru-RU" sz="1280" dirty="0"/>
              <a:t> [73] и др.</a:t>
            </a:r>
          </a:p>
          <a:p>
            <a:pPr indent="354013" algn="just"/>
            <a:r>
              <a:rPr lang="ru-RU" sz="1280" dirty="0" smtClean="0"/>
              <a:t>Зарубежная </a:t>
            </a:r>
            <a:r>
              <a:rPr lang="ru-RU" sz="1280" dirty="0"/>
              <a:t>литература по этой проблематике также чрезвычайно богата и разнообразна - эти вопросы так или иначе затрагивают в своих работах </a:t>
            </a:r>
            <a:r>
              <a:rPr lang="ru-RU" sz="1280" dirty="0" err="1" smtClean="0"/>
              <a:t>Р.Бернс</a:t>
            </a:r>
            <a:r>
              <a:rPr lang="ru-RU" sz="1280" dirty="0" smtClean="0"/>
              <a:t> </a:t>
            </a:r>
            <a:r>
              <a:rPr lang="ru-RU" sz="1280" dirty="0"/>
              <a:t>[9, 10], У. </a:t>
            </a:r>
            <a:r>
              <a:rPr lang="ru-RU" sz="1280" dirty="0" smtClean="0"/>
              <a:t>Джеймс </a:t>
            </a:r>
            <a:r>
              <a:rPr lang="ru-RU" sz="1280" dirty="0"/>
              <a:t>[19], К. </a:t>
            </a:r>
            <a:r>
              <a:rPr lang="ru-RU" sz="1280" dirty="0" err="1" smtClean="0"/>
              <a:t>Роджерс</a:t>
            </a:r>
            <a:r>
              <a:rPr lang="ru-RU" sz="1280" dirty="0" smtClean="0"/>
              <a:t> </a:t>
            </a:r>
            <a:r>
              <a:rPr lang="ru-RU" sz="1280" dirty="0"/>
              <a:t>[60, 61], Э. </a:t>
            </a:r>
            <a:r>
              <a:rPr lang="ru-RU" sz="1280" dirty="0" smtClean="0"/>
              <a:t>Эриксон </a:t>
            </a:r>
            <a:r>
              <a:rPr lang="ru-RU" sz="1280" dirty="0"/>
              <a:t>и т.д. [77].</a:t>
            </a:r>
          </a:p>
          <a:p>
            <a:pPr indent="354013" algn="just"/>
            <a:r>
              <a:rPr lang="ru-RU" sz="1280" dirty="0" smtClean="0"/>
              <a:t>Исследованием </a:t>
            </a:r>
            <a:r>
              <a:rPr lang="ru-RU" sz="1280" dirty="0"/>
              <a:t>  изменений, происходящих в сфере самосознания подростка, развития их Я-концепции занимались Б.Г. Ананьев [4], Л.И. </a:t>
            </a:r>
            <a:r>
              <a:rPr lang="ru-RU" sz="1280" dirty="0" err="1"/>
              <a:t>Божович</a:t>
            </a:r>
            <a:r>
              <a:rPr lang="ru-RU" sz="1280" dirty="0"/>
              <a:t> [11],  А.Н. Леонтьев [37], Ю.М. Орлов [52], С.Л. Рубинштейн [63], П.М. Якобсон  [79] и др.</a:t>
            </a:r>
          </a:p>
          <a:p>
            <a:pPr indent="354013" algn="just"/>
            <a:r>
              <a:rPr lang="ru-RU" sz="1280" dirty="0"/>
              <a:t>К числу исследователей, изучающих детей, воспитывающихся в семье и вне семьи, необходимо отметить В.С. Мухину [49], А.М. Прихожан [56], Н.Н. Толстых [57]  и др.</a:t>
            </a:r>
          </a:p>
          <a:p>
            <a:pPr indent="354013" algn="just"/>
            <a:r>
              <a:rPr lang="ru-RU" sz="1280" dirty="0" smtClean="0"/>
              <a:t>Важно </a:t>
            </a:r>
            <a:r>
              <a:rPr lang="ru-RU" sz="1280" dirty="0"/>
              <a:t>отметить, что исследование Я-концепции подростков из приемных семей, является не только актуальным, но и социально-значимым. Несмотря на широкий круг исследований Я-концепции подростков, вопросы формирования позитивной Я-концепции подростков именно из приемной семьи не нашли достаточного изучения.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73681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329" t="25758" r="50228" b="56970"/>
          <a:stretch/>
        </p:blipFill>
        <p:spPr bwMode="auto">
          <a:xfrm>
            <a:off x="33517" y="51471"/>
            <a:ext cx="1658175" cy="4965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3131840" y="130491"/>
            <a:ext cx="576064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/>
            <a:r>
              <a:rPr lang="ru-RU" sz="1600" b="1" dirty="0" smtClean="0">
                <a:solidFill>
                  <a:schemeClr val="accent2">
                    <a:lumMod val="50000"/>
                  </a:schemeClr>
                </a:solidFill>
              </a:rPr>
              <a:t>Противоречие исследования</a:t>
            </a:r>
          </a:p>
          <a:p>
            <a:pPr lvl="0" algn="just"/>
            <a:r>
              <a:rPr lang="ru-RU" sz="1600" b="1" dirty="0" smtClean="0">
                <a:solidFill>
                  <a:schemeClr val="accent2">
                    <a:lumMod val="50000"/>
                  </a:schemeClr>
                </a:solidFill>
              </a:rPr>
              <a:t>Проблема </a:t>
            </a:r>
            <a:r>
              <a:rPr lang="ru-RU" sz="1600" b="1" dirty="0">
                <a:solidFill>
                  <a:schemeClr val="accent2">
                    <a:lumMod val="50000"/>
                  </a:schemeClr>
                </a:solidFill>
              </a:rPr>
              <a:t>исследования -  </a:t>
            </a:r>
            <a:r>
              <a:rPr lang="ru-RU" sz="1600" dirty="0"/>
              <a:t>что надо изучить из того, что ранее в науке не было изучено?</a:t>
            </a:r>
          </a:p>
          <a:p>
            <a:pPr lvl="0" algn="ctr"/>
            <a:endParaRPr lang="ru-RU" sz="16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2" name="Скругленный прямоугольник 1"/>
          <p:cNvSpPr/>
          <p:nvPr/>
        </p:nvSpPr>
        <p:spPr>
          <a:xfrm>
            <a:off x="462973" y="967036"/>
            <a:ext cx="8424936" cy="3980978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971600" y="915566"/>
            <a:ext cx="7488832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 smtClean="0"/>
          </a:p>
          <a:p>
            <a:pPr indent="354013" algn="just"/>
            <a:r>
              <a:rPr lang="ru-RU" dirty="0" smtClean="0"/>
              <a:t>В </a:t>
            </a:r>
            <a:r>
              <a:rPr lang="ru-RU" dirty="0"/>
              <a:t>связи с этим возникает </a:t>
            </a:r>
            <a:r>
              <a:rPr lang="ru-RU" b="1" dirty="0"/>
              <a:t>противоречия </a:t>
            </a:r>
            <a:r>
              <a:rPr lang="ru-RU" dirty="0"/>
              <a:t>между потребностью современной школы в организации психолого-педагогических условий формирования позитивной Я-концепции подростков  из приемной семьи и недостаточной разработанностью психолого-педагогических условий, обеспечивающих успешность формирования позитивной Я-концепции подростков из приемной семьи</a:t>
            </a:r>
            <a:r>
              <a:rPr lang="ru-RU" dirty="0" smtClean="0"/>
              <a:t>.</a:t>
            </a:r>
          </a:p>
          <a:p>
            <a:pPr indent="354013" algn="just"/>
            <a:r>
              <a:rPr lang="ru-RU" dirty="0"/>
              <a:t>Данное противоречие обусловило</a:t>
            </a:r>
            <a:r>
              <a:rPr lang="ru-RU" b="1" dirty="0"/>
              <a:t> проблему исследования</a:t>
            </a:r>
            <a:r>
              <a:rPr lang="ru-RU" dirty="0"/>
              <a:t>: каковы психолого-педагогические условия формирования позитивной Я-концепции подростков из приемной семьи?</a:t>
            </a:r>
          </a:p>
          <a:p>
            <a:pPr indent="354013" algn="just"/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16246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329" t="25758" r="50228" b="56970"/>
          <a:stretch/>
        </p:blipFill>
        <p:spPr bwMode="auto">
          <a:xfrm>
            <a:off x="33517" y="51471"/>
            <a:ext cx="1658175" cy="4965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3131840" y="130491"/>
            <a:ext cx="576064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/>
            <a:r>
              <a:rPr lang="ru-RU" sz="1600" b="1" dirty="0" smtClean="0">
                <a:solidFill>
                  <a:schemeClr val="accent2">
                    <a:lumMod val="50000"/>
                  </a:schemeClr>
                </a:solidFill>
              </a:rPr>
              <a:t>Цель  исследования - </a:t>
            </a:r>
            <a:r>
              <a:rPr lang="ru-RU" sz="1600" dirty="0"/>
              <a:t>какой результат предполагается получить, каким в общих чертах видится этот результат еще до его получения?</a:t>
            </a:r>
            <a:endParaRPr lang="ru-RU" sz="1600" b="1" dirty="0" smtClean="0">
              <a:solidFill>
                <a:schemeClr val="accent2">
                  <a:lumMod val="50000"/>
                </a:schemeClr>
              </a:solidFill>
            </a:endParaRPr>
          </a:p>
          <a:p>
            <a:pPr lvl="0" algn="ctr"/>
            <a:endParaRPr lang="ru-RU" sz="16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2" name="Скругленный прямоугольник 1"/>
          <p:cNvSpPr/>
          <p:nvPr/>
        </p:nvSpPr>
        <p:spPr>
          <a:xfrm>
            <a:off x="462973" y="967036"/>
            <a:ext cx="8424936" cy="3980978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971600" y="915566"/>
            <a:ext cx="748883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 smtClean="0"/>
          </a:p>
          <a:p>
            <a:pPr indent="354013" algn="just"/>
            <a:endParaRPr lang="ru-RU" b="1" dirty="0" smtClean="0"/>
          </a:p>
          <a:p>
            <a:pPr indent="354013" algn="just"/>
            <a:r>
              <a:rPr lang="ru-RU" b="1" dirty="0" smtClean="0"/>
              <a:t>Цель </a:t>
            </a:r>
            <a:r>
              <a:rPr lang="ru-RU" b="1" dirty="0"/>
              <a:t>исследования</a:t>
            </a:r>
            <a:r>
              <a:rPr lang="ru-RU" dirty="0"/>
              <a:t> состоит в теоретическом обосновании и экспериментальной проверке психолого-педагогических условий формирования позитивной Я-концепции подростков из приемной семьи.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720913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329" t="25758" r="50228" b="56970"/>
          <a:stretch/>
        </p:blipFill>
        <p:spPr bwMode="auto">
          <a:xfrm>
            <a:off x="33517" y="51471"/>
            <a:ext cx="1658175" cy="4965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3131840" y="130491"/>
            <a:ext cx="576064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solidFill>
                  <a:schemeClr val="accent2">
                    <a:lumMod val="50000"/>
                  </a:schemeClr>
                </a:solidFill>
              </a:rPr>
              <a:t>Объект исследования -  </a:t>
            </a:r>
            <a:r>
              <a:rPr lang="ru-RU" sz="1600" dirty="0"/>
              <a:t>что рассматривается?</a:t>
            </a:r>
          </a:p>
          <a:p>
            <a:pPr lvl="0" algn="just"/>
            <a:r>
              <a:rPr lang="ru-RU" sz="1600" b="1" dirty="0" smtClean="0">
                <a:solidFill>
                  <a:schemeClr val="accent2">
                    <a:lumMod val="50000"/>
                  </a:schemeClr>
                </a:solidFill>
              </a:rPr>
              <a:t>Предмет  </a:t>
            </a:r>
            <a:r>
              <a:rPr lang="ru-RU" sz="1600" b="1" dirty="0">
                <a:solidFill>
                  <a:schemeClr val="accent2">
                    <a:lumMod val="50000"/>
                  </a:schemeClr>
                </a:solidFill>
              </a:rPr>
              <a:t>исследования -  </a:t>
            </a:r>
            <a:r>
              <a:rPr lang="ru-RU" sz="1600" dirty="0"/>
              <a:t>как рассматривается объект, какие присущие ему отношения, аспекты и функции выделяет исследователь для изучения?</a:t>
            </a:r>
          </a:p>
          <a:p>
            <a:endParaRPr lang="ru-RU" sz="1600" dirty="0"/>
          </a:p>
          <a:p>
            <a:pPr lvl="0"/>
            <a:endParaRPr lang="ru-RU" sz="1600" dirty="0" smtClean="0"/>
          </a:p>
          <a:p>
            <a:pPr lvl="0"/>
            <a:endParaRPr lang="ru-RU" sz="1600" dirty="0"/>
          </a:p>
          <a:p>
            <a:pPr algn="ctr"/>
            <a:r>
              <a:rPr lang="ru-RU" sz="1600" b="1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endParaRPr lang="ru-RU" sz="16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2" name="Скругленный прямоугольник 1"/>
          <p:cNvSpPr/>
          <p:nvPr/>
        </p:nvSpPr>
        <p:spPr>
          <a:xfrm>
            <a:off x="472686" y="1203598"/>
            <a:ext cx="8424936" cy="3732196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862604" y="796811"/>
            <a:ext cx="7813852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354013" algn="just"/>
            <a:endParaRPr lang="ru-RU" dirty="0" smtClean="0"/>
          </a:p>
          <a:p>
            <a:pPr indent="354013" algn="just"/>
            <a:endParaRPr lang="ru-RU" b="1" dirty="0" smtClean="0"/>
          </a:p>
          <a:p>
            <a:pPr indent="354013" algn="just"/>
            <a:endParaRPr lang="ru-RU" b="1" dirty="0" smtClean="0"/>
          </a:p>
          <a:p>
            <a:pPr indent="354013" algn="just"/>
            <a:r>
              <a:rPr lang="ru-RU" b="1" dirty="0" smtClean="0"/>
              <a:t>Объект </a:t>
            </a:r>
            <a:r>
              <a:rPr lang="ru-RU" b="1" dirty="0"/>
              <a:t>исследования</a:t>
            </a:r>
            <a:r>
              <a:rPr lang="ru-RU" dirty="0"/>
              <a:t> -  процесс формирования позитивной Я-концепции подростков из приемной семьи.</a:t>
            </a:r>
          </a:p>
          <a:p>
            <a:pPr indent="354013" algn="just"/>
            <a:r>
              <a:rPr lang="ru-RU" b="1" dirty="0"/>
              <a:t>Предмет исследования </a:t>
            </a:r>
            <a:r>
              <a:rPr lang="ru-RU" dirty="0"/>
              <a:t>- психолого-педагогические условия формирования позитивной Я-концепции подростков из приемной семьи.</a:t>
            </a:r>
          </a:p>
        </p:txBody>
      </p:sp>
    </p:spTree>
    <p:extLst>
      <p:ext uri="{BB962C8B-B14F-4D97-AF65-F5344CB8AC3E}">
        <p14:creationId xmlns:p14="http://schemas.microsoft.com/office/powerpoint/2010/main" val="3015302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329" t="25758" r="50228" b="56970"/>
          <a:stretch/>
        </p:blipFill>
        <p:spPr bwMode="auto">
          <a:xfrm>
            <a:off x="33517" y="51471"/>
            <a:ext cx="1658175" cy="4965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3131840" y="130491"/>
            <a:ext cx="576064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sz="1600" b="1" dirty="0" smtClean="0">
                <a:solidFill>
                  <a:schemeClr val="accent2">
                    <a:lumMod val="50000"/>
                  </a:schemeClr>
                </a:solidFill>
              </a:rPr>
              <a:t>Задачи исследования -  </a:t>
            </a:r>
            <a:r>
              <a:rPr lang="ru-RU" sz="1600" dirty="0"/>
              <a:t>что нужно сделать, чтобы цель была достигнута?</a:t>
            </a:r>
          </a:p>
          <a:p>
            <a:endParaRPr lang="ru-RU" sz="1600" dirty="0"/>
          </a:p>
          <a:p>
            <a:pPr lvl="0"/>
            <a:endParaRPr lang="ru-RU" sz="1600" dirty="0" smtClean="0"/>
          </a:p>
          <a:p>
            <a:pPr lvl="0"/>
            <a:endParaRPr lang="ru-RU" sz="1600" dirty="0"/>
          </a:p>
          <a:p>
            <a:pPr algn="ctr"/>
            <a:r>
              <a:rPr lang="ru-RU" sz="1600" b="1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endParaRPr lang="ru-RU" sz="16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2" name="Скругленный прямоугольник 1"/>
          <p:cNvSpPr/>
          <p:nvPr/>
        </p:nvSpPr>
        <p:spPr>
          <a:xfrm>
            <a:off x="472686" y="987574"/>
            <a:ext cx="8424936" cy="3960440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862604" y="796811"/>
            <a:ext cx="7813852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354013" algn="just"/>
            <a:endParaRPr lang="ru-RU" dirty="0" smtClean="0"/>
          </a:p>
          <a:p>
            <a:pPr indent="354013" algn="just"/>
            <a:endParaRPr lang="ru-RU" b="1" dirty="0" smtClean="0"/>
          </a:p>
          <a:p>
            <a:pPr indent="354013" algn="just"/>
            <a:r>
              <a:rPr lang="ru-RU" dirty="0" smtClean="0"/>
              <a:t>В </a:t>
            </a:r>
            <a:r>
              <a:rPr lang="ru-RU" dirty="0"/>
              <a:t>соответствии с проблемой, объектом, предметом и целью данного исследования ставились для решения следующие </a:t>
            </a:r>
            <a:r>
              <a:rPr lang="ru-RU" b="1" dirty="0"/>
              <a:t>задачи:</a:t>
            </a:r>
          </a:p>
          <a:p>
            <a:pPr indent="354013" algn="just"/>
            <a:r>
              <a:rPr lang="ru-RU" dirty="0"/>
              <a:t>1. Раскрыть содержание и сущность понятия «Я - концепция».</a:t>
            </a:r>
          </a:p>
          <a:p>
            <a:pPr indent="354013" algn="just"/>
            <a:r>
              <a:rPr lang="ru-RU" dirty="0"/>
              <a:t>2. Определить особенности Я-концепции подростков из приемной семьи.</a:t>
            </a:r>
          </a:p>
          <a:p>
            <a:pPr indent="354013" algn="just"/>
            <a:r>
              <a:rPr lang="ru-RU" dirty="0"/>
              <a:t>3. Выявить и обосновать психолого-педагогические условия  формирования позитивной Я-концепции подростков из приемной семьи.</a:t>
            </a:r>
          </a:p>
          <a:p>
            <a:pPr indent="354013" algn="just"/>
            <a:r>
              <a:rPr lang="ru-RU" dirty="0"/>
              <a:t>4. Осуществить опытно-экспериментальную проверку эффективности психолого-педагогических условий по формированию позитивной Я-концепции подростков из приемной семьи.</a:t>
            </a:r>
          </a:p>
        </p:txBody>
      </p:sp>
    </p:spTree>
    <p:extLst>
      <p:ext uri="{BB962C8B-B14F-4D97-AF65-F5344CB8AC3E}">
        <p14:creationId xmlns:p14="http://schemas.microsoft.com/office/powerpoint/2010/main" val="19118511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329" t="25758" r="50228" b="56970"/>
          <a:stretch/>
        </p:blipFill>
        <p:spPr bwMode="auto">
          <a:xfrm>
            <a:off x="33517" y="51471"/>
            <a:ext cx="1658175" cy="4965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3131840" y="130491"/>
            <a:ext cx="576064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/>
            <a:r>
              <a:rPr lang="ru-RU" sz="1600" b="1" dirty="0" smtClean="0">
                <a:solidFill>
                  <a:schemeClr val="accent2">
                    <a:lumMod val="50000"/>
                  </a:schemeClr>
                </a:solidFill>
              </a:rPr>
              <a:t>Гипотеза исследования - </a:t>
            </a:r>
            <a:r>
              <a:rPr lang="ru-RU" sz="1600" dirty="0"/>
              <a:t>что не очевидно в объекте, что исследователь видит в нем такого, чего не замечают другие?</a:t>
            </a:r>
          </a:p>
          <a:p>
            <a:endParaRPr lang="ru-RU" sz="1600" dirty="0"/>
          </a:p>
          <a:p>
            <a:pPr lvl="0"/>
            <a:endParaRPr lang="ru-RU" sz="1600" dirty="0" smtClean="0"/>
          </a:p>
          <a:p>
            <a:pPr lvl="0"/>
            <a:endParaRPr lang="ru-RU" sz="1600" dirty="0"/>
          </a:p>
          <a:p>
            <a:pPr algn="ctr"/>
            <a:r>
              <a:rPr lang="ru-RU" sz="1600" b="1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endParaRPr lang="ru-RU" sz="16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2" name="Скругленный прямоугольник 1"/>
          <p:cNvSpPr/>
          <p:nvPr/>
        </p:nvSpPr>
        <p:spPr>
          <a:xfrm>
            <a:off x="472686" y="987574"/>
            <a:ext cx="8424936" cy="4043368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862604" y="796811"/>
            <a:ext cx="7813852" cy="43088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354013" algn="just"/>
            <a:endParaRPr lang="ru-RU" dirty="0" smtClean="0"/>
          </a:p>
          <a:p>
            <a:pPr indent="354013" algn="just"/>
            <a:r>
              <a:rPr lang="ru-RU" sz="1600" b="1" dirty="0" smtClean="0"/>
              <a:t>Гипотеза </a:t>
            </a:r>
            <a:r>
              <a:rPr lang="ru-RU" sz="1600" b="1" dirty="0"/>
              <a:t>исследования</a:t>
            </a:r>
            <a:r>
              <a:rPr lang="ru-RU" sz="1600" dirty="0"/>
              <a:t>: процесс формирования позитивной Я-концепции подростков из приемной семьи будет успешным если:</a:t>
            </a:r>
          </a:p>
          <a:p>
            <a:pPr indent="354013" algn="just"/>
            <a:r>
              <a:rPr lang="ru-RU" sz="1600" dirty="0"/>
              <a:t>- опираться на структурные компоненты Я-концепции;</a:t>
            </a:r>
          </a:p>
          <a:p>
            <a:pPr indent="354013" algn="just"/>
            <a:r>
              <a:rPr lang="ru-RU" sz="1600" dirty="0"/>
              <a:t>- учитывать особенности Я-концепции подростков из приемной семьи;</a:t>
            </a:r>
          </a:p>
          <a:p>
            <a:pPr indent="354013" algn="just"/>
            <a:r>
              <a:rPr lang="ru-RU" sz="1600" dirty="0"/>
              <a:t>- разработать и реализовать соответствующие психолого-педагогические условия формирования позитивной Я-концепции подростков из приемной семьи, а именно:</a:t>
            </a:r>
          </a:p>
          <a:p>
            <a:pPr indent="354013" algn="just"/>
            <a:r>
              <a:rPr lang="ru-RU" sz="1600" dirty="0"/>
              <a:t>1) Оказание помощи подростку в осознании самого себя  и принятию своей личности подростком посредством ведения личного дневника «Я познаю себя».</a:t>
            </a:r>
          </a:p>
          <a:p>
            <a:pPr indent="354013" algn="just"/>
            <a:r>
              <a:rPr lang="ru-RU" sz="1600" dirty="0"/>
              <a:t>2) Работа с приемной семьей по укреплению детско-родительских отношений, используя психолого-педагогические методы и формы взаимодействия: упражнения, беседа, игровые методы (ролевые игры).</a:t>
            </a:r>
          </a:p>
          <a:p>
            <a:pPr indent="354013" algn="just"/>
            <a:r>
              <a:rPr lang="ru-RU" sz="1600" dirty="0"/>
              <a:t>3) Разработка и апробация авторской программы формирующего эксперимента «Счастье быть собой», включающей разнообразные методы психолого-педагогического взаимодействия с подростками: беседы, элементы психологического тренинга, групповая работа с детьми в режиме диалога, игровые методы, методы арт-терапии.</a:t>
            </a:r>
          </a:p>
        </p:txBody>
      </p:sp>
    </p:spTree>
    <p:extLst>
      <p:ext uri="{BB962C8B-B14F-4D97-AF65-F5344CB8AC3E}">
        <p14:creationId xmlns:p14="http://schemas.microsoft.com/office/powerpoint/2010/main" val="12782925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329" t="25758" r="50228" b="56970"/>
          <a:stretch/>
        </p:blipFill>
        <p:spPr bwMode="auto">
          <a:xfrm>
            <a:off x="33517" y="51471"/>
            <a:ext cx="1658175" cy="4965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3131840" y="130491"/>
            <a:ext cx="576064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sz="1600" b="1" dirty="0" smtClean="0">
                <a:solidFill>
                  <a:schemeClr val="accent2">
                    <a:lumMod val="50000"/>
                  </a:schemeClr>
                </a:solidFill>
              </a:rPr>
              <a:t>Методологическая и теоретическая основа исследования</a:t>
            </a:r>
            <a:endParaRPr lang="ru-RU" sz="1600" dirty="0"/>
          </a:p>
          <a:p>
            <a:pPr lvl="0"/>
            <a:endParaRPr lang="ru-RU" sz="1600" dirty="0" smtClean="0"/>
          </a:p>
          <a:p>
            <a:pPr lvl="0"/>
            <a:endParaRPr lang="ru-RU" sz="1600" dirty="0"/>
          </a:p>
          <a:p>
            <a:pPr algn="ctr"/>
            <a:r>
              <a:rPr lang="ru-RU" sz="1600" b="1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endParaRPr lang="ru-RU" sz="16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2" name="Скругленный прямоугольник 1"/>
          <p:cNvSpPr/>
          <p:nvPr/>
        </p:nvSpPr>
        <p:spPr>
          <a:xfrm>
            <a:off x="472686" y="796811"/>
            <a:ext cx="8424936" cy="4151203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862604" y="796811"/>
            <a:ext cx="7813852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354013" algn="just"/>
            <a:endParaRPr lang="ru-RU" sz="1600" b="1" dirty="0" smtClean="0"/>
          </a:p>
          <a:p>
            <a:pPr indent="354013" algn="just"/>
            <a:r>
              <a:rPr lang="ru-RU" sz="1600" b="1" dirty="0" smtClean="0"/>
              <a:t>Теоретико-методологическую </a:t>
            </a:r>
            <a:r>
              <a:rPr lang="ru-RU" sz="1600" b="1" dirty="0"/>
              <a:t>основу исследования</a:t>
            </a:r>
            <a:r>
              <a:rPr lang="ru-RU" sz="1600" dirty="0"/>
              <a:t> составили основополагающие теории проблем личности У. Джеймса [19], символический </a:t>
            </a:r>
            <a:r>
              <a:rPr lang="ru-RU" sz="1600" dirty="0" err="1"/>
              <a:t>интеракционизм</a:t>
            </a:r>
            <a:r>
              <a:rPr lang="ru-RU" sz="1600" dirty="0"/>
              <a:t> Ч. Кули [34] и Дж. </a:t>
            </a:r>
            <a:r>
              <a:rPr lang="ru-RU" sz="1600" dirty="0" err="1"/>
              <a:t>Мида</a:t>
            </a:r>
            <a:r>
              <a:rPr lang="ru-RU" sz="1600" dirty="0"/>
              <a:t> [46, 47], представления об идентичности, развитые Э. Эриксоном [77] и </a:t>
            </a:r>
            <a:r>
              <a:rPr lang="ru-RU" sz="1600" dirty="0" err="1"/>
              <a:t>феноменалистическая</a:t>
            </a:r>
            <a:r>
              <a:rPr lang="ru-RU" sz="1600" dirty="0"/>
              <a:t> психология К. </a:t>
            </a:r>
            <a:r>
              <a:rPr lang="ru-RU" sz="1600" dirty="0" err="1"/>
              <a:t>Роджерса</a:t>
            </a:r>
            <a:r>
              <a:rPr lang="ru-RU" sz="1600" dirty="0"/>
              <a:t> [60, 61] основные концептуальные положения развития личности на различных этапах онтогенеза (Л.И. </a:t>
            </a:r>
            <a:r>
              <a:rPr lang="ru-RU" sz="1600" dirty="0" err="1"/>
              <a:t>Божович</a:t>
            </a:r>
            <a:r>
              <a:rPr lang="ru-RU" sz="1600" dirty="0"/>
              <a:t> [11], Л.С. Выготский [15], B.C. Мухина [49], Д.Б. </a:t>
            </a:r>
            <a:r>
              <a:rPr lang="ru-RU" sz="1600" dirty="0" err="1"/>
              <a:t>Эльконин</a:t>
            </a:r>
            <a:r>
              <a:rPr lang="ru-RU" sz="1600" dirty="0"/>
              <a:t>  [76] и др.),  научные положения о структурной организации самосознания (Б.Г. Ананьев [4], В.П. Зинченко [25], А.Н. Леонтьев [37], В.С. Мерлин  [45], А.Б. Орлов [53], С.Л. Рубинштейн [62, 63], А.Г. Спиркин [68], В.В. </a:t>
            </a:r>
            <a:r>
              <a:rPr lang="ru-RU" sz="1600" dirty="0" err="1"/>
              <a:t>Столин</a:t>
            </a:r>
            <a:r>
              <a:rPr lang="ru-RU" sz="1600" dirty="0"/>
              <a:t> [68, 69], </a:t>
            </a:r>
            <a:r>
              <a:rPr lang="ru-RU" sz="1600" dirty="0" err="1"/>
              <a:t>И.И.Чеснокова</a:t>
            </a:r>
            <a:r>
              <a:rPr lang="ru-RU" sz="1600" dirty="0"/>
              <a:t> [73] и др.), самопознания, </a:t>
            </a:r>
            <a:r>
              <a:rPr lang="ru-RU" sz="1600" dirty="0" err="1"/>
              <a:t>саморегуляции</a:t>
            </a:r>
            <a:r>
              <a:rPr lang="ru-RU" sz="1600" dirty="0"/>
              <a:t> и самоконтроля (В.И.  </a:t>
            </a:r>
            <a:r>
              <a:rPr lang="ru-RU" sz="1600" dirty="0" err="1"/>
              <a:t>Моросанова</a:t>
            </a:r>
            <a:r>
              <a:rPr lang="ru-RU" sz="1600" dirty="0"/>
              <a:t> [48], Ю.М. Орлов [53]), самоутверждения (А. Адлер  [3], А. </a:t>
            </a:r>
            <a:r>
              <a:rPr lang="ru-RU" sz="1600" dirty="0" err="1"/>
              <a:t>Маслоу</a:t>
            </a:r>
            <a:r>
              <a:rPr lang="ru-RU" sz="1600" dirty="0"/>
              <a:t> [44], Г .</a:t>
            </a:r>
            <a:r>
              <a:rPr lang="ru-RU" sz="1600" dirty="0" err="1"/>
              <a:t>Олпорт</a:t>
            </a:r>
            <a:r>
              <a:rPr lang="ru-RU" sz="1600" dirty="0"/>
              <a:t> [52], К. </a:t>
            </a:r>
            <a:r>
              <a:rPr lang="ru-RU" sz="1600" dirty="0" err="1"/>
              <a:t>Роджерс</a:t>
            </a:r>
            <a:r>
              <a:rPr lang="ru-RU" sz="1600" dirty="0"/>
              <a:t> [60,61] и др.), самооценки (Л.В. Бороздина [12], А.В. Захарова [24], А.И. Липкина [38] и др.), образа Я (И.С. Кон) [28, 29], становлении Я-концепции субъекта (В.С. Агапов  [2], Р. Бернс [9, 10], У. Джеймс  [19], М. Кун  [35], А. </a:t>
            </a:r>
            <a:r>
              <a:rPr lang="ru-RU" sz="1600" dirty="0" err="1"/>
              <a:t>Маслоу</a:t>
            </a:r>
            <a:r>
              <a:rPr lang="ru-RU" sz="1600" dirty="0"/>
              <a:t>  [44], Г. </a:t>
            </a:r>
            <a:r>
              <a:rPr lang="ru-RU" sz="1600" dirty="0" err="1"/>
              <a:t>Олпорт</a:t>
            </a:r>
            <a:r>
              <a:rPr lang="ru-RU" sz="1600" dirty="0"/>
              <a:t>  [52], А.А. </a:t>
            </a:r>
            <a:r>
              <a:rPr lang="ru-RU" sz="1600" dirty="0" err="1"/>
              <a:t>Реан</a:t>
            </a:r>
            <a:r>
              <a:rPr lang="ru-RU" sz="1600" dirty="0"/>
              <a:t>  [59], Б. </a:t>
            </a:r>
            <a:r>
              <a:rPr lang="ru-RU" sz="1600" dirty="0" err="1"/>
              <a:t>Шенклер</a:t>
            </a:r>
            <a:r>
              <a:rPr lang="ru-RU" sz="1600" dirty="0"/>
              <a:t> [74], Т. </a:t>
            </a:r>
            <a:r>
              <a:rPr lang="ru-RU" sz="1600" dirty="0" err="1"/>
              <a:t>Шибутани</a:t>
            </a:r>
            <a:r>
              <a:rPr lang="ru-RU" sz="1600" dirty="0"/>
              <a:t> [75] и др.).</a:t>
            </a:r>
          </a:p>
        </p:txBody>
      </p:sp>
    </p:spTree>
    <p:extLst>
      <p:ext uri="{BB962C8B-B14F-4D97-AF65-F5344CB8AC3E}">
        <p14:creationId xmlns:p14="http://schemas.microsoft.com/office/powerpoint/2010/main" val="34639097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329" t="25758" r="50228" b="56970"/>
          <a:stretch/>
        </p:blipFill>
        <p:spPr bwMode="auto">
          <a:xfrm>
            <a:off x="33517" y="51471"/>
            <a:ext cx="1658175" cy="4965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3131840" y="130491"/>
            <a:ext cx="576064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solidFill>
                  <a:schemeClr val="accent2">
                    <a:lumMod val="50000"/>
                  </a:schemeClr>
                </a:solidFill>
              </a:rPr>
              <a:t>Методы исследования - </a:t>
            </a:r>
            <a:r>
              <a:rPr lang="ru-RU" sz="1600" dirty="0"/>
              <a:t>как, какими путями достичь цели?</a:t>
            </a:r>
          </a:p>
          <a:p>
            <a:pPr lvl="0"/>
            <a:endParaRPr lang="ru-RU" sz="1600" dirty="0"/>
          </a:p>
          <a:p>
            <a:pPr lvl="0"/>
            <a:endParaRPr lang="ru-RU" sz="1600" dirty="0" smtClean="0"/>
          </a:p>
          <a:p>
            <a:pPr lvl="0"/>
            <a:endParaRPr lang="ru-RU" sz="1600" dirty="0"/>
          </a:p>
          <a:p>
            <a:pPr algn="ctr"/>
            <a:r>
              <a:rPr lang="ru-RU" sz="1600" b="1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endParaRPr lang="ru-RU" sz="16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2" name="Скругленный прямоугольник 1"/>
          <p:cNvSpPr/>
          <p:nvPr/>
        </p:nvSpPr>
        <p:spPr>
          <a:xfrm>
            <a:off x="472686" y="796811"/>
            <a:ext cx="8424936" cy="4079195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862604" y="796811"/>
            <a:ext cx="7813852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354013" algn="just"/>
            <a:endParaRPr lang="ru-RU" dirty="0" smtClean="0"/>
          </a:p>
          <a:p>
            <a:pPr indent="354013" algn="just"/>
            <a:r>
              <a:rPr lang="ru-RU" sz="1600" b="1" dirty="0"/>
              <a:t>Методы исследования:</a:t>
            </a:r>
            <a:endParaRPr lang="ru-RU" sz="1600" dirty="0"/>
          </a:p>
          <a:p>
            <a:pPr indent="354013" algn="just"/>
            <a:r>
              <a:rPr lang="ru-RU" sz="1600" dirty="0"/>
              <a:t>- теоретические (теоретический анализ и синтез психолого-педагогической литературы, обобщение опыта, классификация, моделирование);</a:t>
            </a:r>
          </a:p>
          <a:p>
            <a:pPr indent="354013" algn="just"/>
            <a:r>
              <a:rPr lang="ru-RU" sz="1600" dirty="0"/>
              <a:t>- эмпирический (тестирование, педагогический эксперимент);</a:t>
            </a:r>
          </a:p>
          <a:p>
            <a:pPr indent="354013" algn="just"/>
            <a:r>
              <a:rPr lang="ru-RU" sz="1600" dirty="0"/>
              <a:t>- методы обработки данных (количественный и качественный анализ).</a:t>
            </a:r>
          </a:p>
        </p:txBody>
      </p:sp>
    </p:spTree>
    <p:extLst>
      <p:ext uri="{BB962C8B-B14F-4D97-AF65-F5344CB8AC3E}">
        <p14:creationId xmlns:p14="http://schemas.microsoft.com/office/powerpoint/2010/main" val="11346408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329" t="25758" r="50228" b="56970"/>
          <a:stretch/>
        </p:blipFill>
        <p:spPr bwMode="auto">
          <a:xfrm>
            <a:off x="33517" y="51471"/>
            <a:ext cx="1658175" cy="4965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3131840" y="130491"/>
            <a:ext cx="576064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600" b="1" dirty="0" smtClean="0">
                <a:solidFill>
                  <a:schemeClr val="accent2">
                    <a:lumMod val="50000"/>
                  </a:schemeClr>
                </a:solidFill>
              </a:rPr>
              <a:t>Научная новизна исследования - </a:t>
            </a:r>
            <a:r>
              <a:rPr lang="ru-RU" sz="1600" dirty="0"/>
              <a:t>что сделано из того, что другими не было сделано, какие результаты получены впервые?</a:t>
            </a:r>
          </a:p>
          <a:p>
            <a:pPr lvl="0"/>
            <a:endParaRPr lang="ru-RU" sz="1600" dirty="0" smtClean="0"/>
          </a:p>
          <a:p>
            <a:pPr lvl="0"/>
            <a:endParaRPr lang="ru-RU" sz="1600" dirty="0"/>
          </a:p>
          <a:p>
            <a:pPr algn="ctr"/>
            <a:r>
              <a:rPr lang="ru-RU" sz="1600" b="1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endParaRPr lang="ru-RU" sz="16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2" name="Скругленный прямоугольник 1"/>
          <p:cNvSpPr/>
          <p:nvPr/>
        </p:nvSpPr>
        <p:spPr>
          <a:xfrm>
            <a:off x="462402" y="1131591"/>
            <a:ext cx="8430078" cy="3744416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862604" y="796811"/>
            <a:ext cx="7813852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354013" algn="just"/>
            <a:endParaRPr lang="ru-RU" dirty="0" smtClean="0"/>
          </a:p>
          <a:p>
            <a:pPr indent="354013" algn="just"/>
            <a:endParaRPr lang="ru-RU" sz="1600" b="1" dirty="0" smtClean="0"/>
          </a:p>
          <a:p>
            <a:pPr indent="354013" algn="just"/>
            <a:r>
              <a:rPr lang="ru-RU" sz="1600" b="1" dirty="0" smtClean="0"/>
              <a:t>Научная  </a:t>
            </a:r>
            <a:r>
              <a:rPr lang="ru-RU" sz="1600" b="1" dirty="0"/>
              <a:t>новизна  исследования</a:t>
            </a:r>
            <a:r>
              <a:rPr lang="ru-RU" sz="1600" dirty="0"/>
              <a:t>  заключается в выявлении и экспериментальной проверке психолого-педагогических условий по формированию позитивной Я-концепции подростков из приемной семьи.   </a:t>
            </a:r>
          </a:p>
        </p:txBody>
      </p:sp>
    </p:spTree>
    <p:extLst>
      <p:ext uri="{BB962C8B-B14F-4D97-AF65-F5344CB8AC3E}">
        <p14:creationId xmlns:p14="http://schemas.microsoft.com/office/powerpoint/2010/main" val="30792661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329" t="25758" r="50228" b="56970"/>
          <a:stretch/>
        </p:blipFill>
        <p:spPr bwMode="auto">
          <a:xfrm>
            <a:off x="33517" y="51471"/>
            <a:ext cx="1658175" cy="4965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3131840" y="130491"/>
            <a:ext cx="576064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600" b="1" dirty="0" smtClean="0">
                <a:solidFill>
                  <a:schemeClr val="accent2">
                    <a:lumMod val="50000"/>
                  </a:schemeClr>
                </a:solidFill>
              </a:rPr>
              <a:t>Теоретическая значимость - </a:t>
            </a:r>
            <a:r>
              <a:rPr lang="ru-RU" sz="1600" dirty="0" smtClean="0"/>
              <a:t>в </a:t>
            </a:r>
            <a:r>
              <a:rPr lang="ru-RU" sz="1600" dirty="0"/>
              <a:t>какие проблемы, концепции, отрасли науки вносятся изменения, направленные на развитие науки, пополняющие ее содержание?</a:t>
            </a:r>
          </a:p>
          <a:p>
            <a:pPr lvl="0" algn="just"/>
            <a:r>
              <a:rPr lang="ru-RU" sz="1600" b="1" dirty="0" smtClean="0"/>
              <a:t>Практическая значимость -</a:t>
            </a:r>
            <a:r>
              <a:rPr lang="ru-RU" sz="1600" dirty="0" smtClean="0"/>
              <a:t> </a:t>
            </a:r>
            <a:r>
              <a:rPr lang="ru-RU" sz="1600" dirty="0"/>
              <a:t>какие конкретные недостатки практики можно исправить с помощью полученных в ходе исследования результатов?</a:t>
            </a:r>
          </a:p>
          <a:p>
            <a:endParaRPr lang="ru-RU" sz="1600" dirty="0"/>
          </a:p>
          <a:p>
            <a:pPr lvl="0"/>
            <a:endParaRPr lang="ru-RU" sz="1600" dirty="0" smtClean="0"/>
          </a:p>
          <a:p>
            <a:pPr lvl="0"/>
            <a:endParaRPr lang="ru-RU" sz="1600" dirty="0"/>
          </a:p>
          <a:p>
            <a:pPr algn="ctr"/>
            <a:r>
              <a:rPr lang="ru-RU" sz="1600" b="1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endParaRPr lang="ru-RU" sz="16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2" name="Скругленный прямоугольник 1"/>
          <p:cNvSpPr/>
          <p:nvPr/>
        </p:nvSpPr>
        <p:spPr>
          <a:xfrm>
            <a:off x="472686" y="1707654"/>
            <a:ext cx="8424936" cy="3168352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611560" y="1131590"/>
            <a:ext cx="8064896" cy="35702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354013" algn="just"/>
            <a:endParaRPr lang="ru-RU" dirty="0" smtClean="0"/>
          </a:p>
          <a:p>
            <a:pPr indent="354013" algn="just"/>
            <a:endParaRPr lang="ru-RU" sz="1600" b="1" dirty="0" smtClean="0"/>
          </a:p>
          <a:p>
            <a:pPr indent="354013" algn="just"/>
            <a:endParaRPr lang="ru-RU" sz="1600" b="1" dirty="0" smtClean="0"/>
          </a:p>
          <a:p>
            <a:pPr indent="354013" algn="just"/>
            <a:r>
              <a:rPr lang="ru-RU" sz="1600" b="1" dirty="0" smtClean="0"/>
              <a:t>Теоретическая </a:t>
            </a:r>
            <a:r>
              <a:rPr lang="ru-RU" sz="1600" b="1" dirty="0"/>
              <a:t>значимость</a:t>
            </a:r>
            <a:r>
              <a:rPr lang="ru-RU" sz="1600" dirty="0"/>
              <a:t> заключается в том, что его результаты могут стать дополнительным источником для конкретизации и дополнения современных теорий формирования позитивной Я-концепции.</a:t>
            </a:r>
          </a:p>
          <a:p>
            <a:pPr indent="354013" algn="just"/>
            <a:r>
              <a:rPr lang="ru-RU" sz="1600" b="1" dirty="0"/>
              <a:t>Практическая значимость состоит в том, что разработанные</a:t>
            </a:r>
            <a:r>
              <a:rPr lang="ru-RU" sz="1600" dirty="0"/>
              <a:t> программ может использоваться в практике социальных педагогов, педагогов - психологов, работающих с приемными детьми. Кроме того, она также будет полезна для специалистов, осуществляющих подготовку и сопровождение воспитанников государственных учреждений к жизни в замещающей семье, и службам сопровождения замещающих семей. </a:t>
            </a:r>
          </a:p>
          <a:p>
            <a:pPr indent="354013" algn="just"/>
            <a:r>
              <a:rPr lang="ru-RU" sz="1600" dirty="0"/>
              <a:t>Некоторые аспекты программы могут использоваться в качестве рекомендаций для самих родителей.</a:t>
            </a:r>
          </a:p>
        </p:txBody>
      </p:sp>
    </p:spTree>
    <p:extLst>
      <p:ext uri="{BB962C8B-B14F-4D97-AF65-F5344CB8AC3E}">
        <p14:creationId xmlns:p14="http://schemas.microsoft.com/office/powerpoint/2010/main" val="1781676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b="1" dirty="0" smtClean="0">
                <a:solidFill>
                  <a:srgbClr val="C00000"/>
                </a:solidFill>
              </a:rPr>
              <a:t>    </a:t>
            </a:r>
            <a:r>
              <a:rPr lang="ru-RU" sz="2000" b="1" dirty="0" smtClean="0">
                <a:solidFill>
                  <a:srgbClr val="C00000"/>
                </a:solidFill>
              </a:rPr>
              <a:t>Практическое задание</a:t>
            </a:r>
            <a:br>
              <a:rPr lang="ru-RU" sz="2000" b="1" dirty="0" smtClean="0">
                <a:solidFill>
                  <a:srgbClr val="C00000"/>
                </a:solidFill>
              </a:rPr>
            </a:br>
            <a:r>
              <a:rPr lang="ru-RU" sz="2000" b="1" dirty="0" smtClean="0">
                <a:solidFill>
                  <a:srgbClr val="C00000"/>
                </a:solidFill>
              </a:rPr>
              <a:t>            (из итоговой самостоятельной практической работы)</a:t>
            </a:r>
            <a:endParaRPr lang="ru-RU" sz="2000" b="1" dirty="0">
              <a:solidFill>
                <a:srgbClr val="C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354013" algn="just">
              <a:buNone/>
            </a:pPr>
            <a:endParaRPr lang="ru-RU" sz="2000" b="1" dirty="0"/>
          </a:p>
          <a:p>
            <a:pPr marL="0" indent="354013" algn="just">
              <a:buNone/>
            </a:pPr>
            <a:endParaRPr lang="ru-RU" sz="1800" b="1" dirty="0" smtClean="0"/>
          </a:p>
          <a:p>
            <a:pPr marL="0" indent="354013" algn="just">
              <a:buNone/>
            </a:pPr>
            <a:endParaRPr lang="ru-RU" sz="2000" b="1" dirty="0" smtClean="0"/>
          </a:p>
          <a:p>
            <a:pPr marL="0" indent="354013" algn="just">
              <a:buNone/>
            </a:pPr>
            <a:r>
              <a:rPr lang="ru-RU" sz="2000" b="1" dirty="0" smtClean="0"/>
              <a:t>Составить </a:t>
            </a:r>
            <a:r>
              <a:rPr lang="ru-RU" sz="2000" b="1" dirty="0"/>
              <a:t>кластер (схему) </a:t>
            </a:r>
            <a:r>
              <a:rPr lang="ru-RU" sz="2000" dirty="0"/>
              <a:t>по взаимосвязям компонентов </a:t>
            </a:r>
            <a:r>
              <a:rPr lang="ru-RU" sz="2000" dirty="0" smtClean="0"/>
              <a:t>научного </a:t>
            </a:r>
            <a:r>
              <a:rPr lang="ru-RU" sz="2000" dirty="0"/>
              <a:t>аппарата </a:t>
            </a:r>
            <a:r>
              <a:rPr lang="ru-RU" sz="2000" dirty="0" smtClean="0"/>
              <a:t>психолого-педагогического </a:t>
            </a:r>
            <a:r>
              <a:rPr lang="ru-RU" sz="2000" dirty="0"/>
              <a:t>исследования.</a:t>
            </a:r>
          </a:p>
          <a:p>
            <a:pPr marL="0" indent="0" algn="just">
              <a:buNone/>
            </a:pPr>
            <a:endParaRPr lang="ru-RU" sz="20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23478"/>
            <a:ext cx="1431925" cy="1828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731210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329" t="25758" r="50228" b="56970"/>
          <a:stretch/>
        </p:blipFill>
        <p:spPr bwMode="auto">
          <a:xfrm>
            <a:off x="33517" y="51471"/>
            <a:ext cx="1658175" cy="4965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835696" y="1707654"/>
            <a:ext cx="57606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2000" b="1" dirty="0" smtClean="0">
              <a:solidFill>
                <a:schemeClr val="accent2">
                  <a:lumMod val="50000"/>
                </a:schemeClr>
              </a:solidFill>
            </a:endParaRPr>
          </a:p>
          <a:p>
            <a:pPr algn="ctr"/>
            <a:endParaRPr lang="ru-RU" sz="2000" b="1" dirty="0">
              <a:solidFill>
                <a:schemeClr val="accent2">
                  <a:lumMod val="50000"/>
                </a:schemeClr>
              </a:solidFill>
            </a:endParaRPr>
          </a:p>
          <a:p>
            <a:pPr algn="ctr"/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</a:rPr>
              <a:t>СПАСИБО ЗА ВНИМАНИЕ!</a:t>
            </a:r>
            <a:endParaRPr lang="ru-RU" sz="2000" b="1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7181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483</TotalTime>
  <Words>1454</Words>
  <Application>Microsoft Office PowerPoint</Application>
  <PresentationFormat>Экран (16:9)</PresentationFormat>
  <Paragraphs>130</Paragraphs>
  <Slides>15</Slides>
  <Notes>12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    Практическое задание             (из итоговой самостоятельной практической работы)</vt:lpstr>
      <vt:lpstr>Презентация PowerPoint</vt:lpstr>
    </vt:vector>
  </TitlesOfParts>
  <Company>Казанский (Приволжский) федеральный университет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Власова Вера Константиновна</dc:creator>
  <cp:lastModifiedBy>Max</cp:lastModifiedBy>
  <cp:revision>60</cp:revision>
  <dcterms:created xsi:type="dcterms:W3CDTF">2017-02-27T16:45:50Z</dcterms:created>
  <dcterms:modified xsi:type="dcterms:W3CDTF">2019-01-04T16:40:35Z</dcterms:modified>
</cp:coreProperties>
</file>