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304" r:id="rId32"/>
    <p:sldId id="288" r:id="rId33"/>
    <p:sldId id="305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5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402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18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59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920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014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78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77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0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76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8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D952F-978D-4E16-AD54-8E92E0104F0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63ECC-3CEB-4538-BB9F-5925D145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79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professorweb.ru/my/csharp/charp_theory/level12/12_19.php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base"/>
            <a:r>
              <a:rPr lang="en-US" b="1" dirty="0" smtClean="0"/>
              <a:t>TPL(Task Parallel Library)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1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</a:t>
            </a:r>
            <a:r>
              <a:rPr lang="ru-RU" dirty="0" err="1" smtClean="0"/>
              <a:t>амым</a:t>
            </a:r>
            <a:r>
              <a:rPr lang="ru-RU" dirty="0" smtClean="0"/>
              <a:t> </a:t>
            </a:r>
            <a:r>
              <a:rPr lang="ru-RU" dirty="0"/>
              <a:t>главным среди новых средств, внедренных в версию 4.0 среды .NET </a:t>
            </a:r>
            <a:r>
              <a:rPr lang="ru-RU" dirty="0" err="1"/>
              <a:t>Framework</a:t>
            </a:r>
            <a:r>
              <a:rPr lang="ru-RU" dirty="0"/>
              <a:t>, </a:t>
            </a:r>
            <a:r>
              <a:rPr lang="ru-RU" dirty="0" smtClean="0"/>
              <a:t>является</a:t>
            </a:r>
            <a:r>
              <a:rPr lang="en-US" dirty="0" smtClean="0"/>
              <a:t> </a:t>
            </a:r>
            <a:r>
              <a:rPr lang="ru-RU" b="1" i="1" dirty="0" smtClean="0"/>
              <a:t>библиотека </a:t>
            </a:r>
            <a:r>
              <a:rPr lang="ru-RU" b="1" i="1" dirty="0"/>
              <a:t>распараллеливания задач (TPL)</a:t>
            </a:r>
            <a:r>
              <a:rPr lang="ru-RU" dirty="0"/>
              <a:t>. Эта библиотека усовершенствует многопоточное программирование двумя основными способами. </a:t>
            </a:r>
            <a:endParaRPr lang="en-US" dirty="0" smtClean="0"/>
          </a:p>
          <a:p>
            <a:r>
              <a:rPr lang="ru-RU" dirty="0" smtClean="0"/>
              <a:t>Во-первых</a:t>
            </a:r>
            <a:r>
              <a:rPr lang="ru-RU" dirty="0"/>
              <a:t>, она упрощает создание и применение многих потоков. </a:t>
            </a:r>
            <a:endParaRPr lang="en-US" dirty="0" smtClean="0"/>
          </a:p>
          <a:p>
            <a:r>
              <a:rPr lang="ru-RU" dirty="0" smtClean="0"/>
              <a:t>И </a:t>
            </a:r>
            <a:r>
              <a:rPr lang="ru-RU" dirty="0"/>
              <a:t>во-вторых, она позволяет автоматически использовать несколько процессоров. 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TPL </a:t>
            </a:r>
            <a:r>
              <a:rPr lang="ru-RU" dirty="0"/>
              <a:t>открывает возможности для автоматического масштабирования приложений с целью эффективного использования ряда доступных процессоров.</a:t>
            </a:r>
          </a:p>
        </p:txBody>
      </p:sp>
    </p:spTree>
    <p:extLst>
      <p:ext uri="{BB962C8B-B14F-4D97-AF65-F5344CB8AC3E}">
        <p14:creationId xmlns:p14="http://schemas.microsoft.com/office/powerpoint/2010/main" val="106488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Еще одним средством параллельного программирования, внедренным в версию 4.0 среды .NET </a:t>
            </a:r>
            <a:r>
              <a:rPr lang="ru-RU" dirty="0" err="1"/>
              <a:t>Framework</a:t>
            </a:r>
            <a:r>
              <a:rPr lang="ru-RU" dirty="0"/>
              <a:t>, является </a:t>
            </a:r>
            <a:r>
              <a:rPr lang="ru-RU" b="1" dirty="0"/>
              <a:t>параллельный язык интегрированных запросов (PLINQ)</a:t>
            </a:r>
            <a:r>
              <a:rPr lang="ru-RU" dirty="0"/>
              <a:t>. Язык PLINQ дает возможность составлять запросы, для обработки которых автоматически используется несколько процессоров, а также принцип параллелизма, когда это уместно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6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496944" cy="6336704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Библиотека TPL определена в пространстве имен </a:t>
            </a:r>
            <a:r>
              <a:rPr lang="ru-RU" i="1" dirty="0" err="1"/>
              <a:t>System.Threading.Tasks</a:t>
            </a:r>
            <a:r>
              <a:rPr lang="ru-RU" dirty="0"/>
              <a:t>. Но для работы с ней обычно требуется также включать в программу класс </a:t>
            </a:r>
            <a:r>
              <a:rPr lang="ru-RU" dirty="0" err="1"/>
              <a:t>System.Threading</a:t>
            </a:r>
            <a:r>
              <a:rPr lang="ru-RU" dirty="0"/>
              <a:t>, поскольку он поддерживает синхронизацию и другие средства многопоточной обработки, в том числе и те, что входят в класс </a:t>
            </a:r>
            <a:r>
              <a:rPr lang="ru-RU" dirty="0" err="1"/>
              <a:t>Interlocked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12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Применяя TPL, параллелизм в программу можно ввести двумя основными способами. </a:t>
            </a:r>
            <a:endParaRPr lang="en-US" dirty="0" smtClean="0"/>
          </a:p>
          <a:p>
            <a:r>
              <a:rPr lang="ru-RU" dirty="0" smtClean="0"/>
              <a:t>Первый </a:t>
            </a:r>
            <a:r>
              <a:rPr lang="ru-RU" dirty="0"/>
              <a:t>из них называется </a:t>
            </a:r>
            <a:r>
              <a:rPr lang="ru-RU" b="1" dirty="0"/>
              <a:t>параллелизмом данных</a:t>
            </a:r>
            <a:r>
              <a:rPr lang="ru-RU" dirty="0"/>
              <a:t>. При таком подходе одна операция над совокупностью данных разбивается на два параллельно выполняемых потока или больше, в каждом из которых обрабатывается часть данных. Так, если изменяется каждый элемент массива, то, применяя параллелизм данных, можно организовать параллельную обработку разных областей массива в двух или больше потоках. </a:t>
            </a:r>
            <a:r>
              <a:rPr lang="ru-RU" dirty="0" smtClean="0"/>
              <a:t>Такие </a:t>
            </a:r>
            <a:r>
              <a:rPr lang="ru-RU" dirty="0"/>
              <a:t>параллельно выполняющиеся действия могут привести к значительному ускорению обработки данных по сравнению с последовательным подходом.</a:t>
            </a:r>
          </a:p>
        </p:txBody>
      </p:sp>
    </p:spTree>
    <p:extLst>
      <p:ext uri="{BB962C8B-B14F-4D97-AF65-F5344CB8AC3E}">
        <p14:creationId xmlns:p14="http://schemas.microsoft.com/office/powerpoint/2010/main" val="89888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116632"/>
            <a:ext cx="9252520" cy="6741368"/>
          </a:xfrm>
        </p:spPr>
        <p:txBody>
          <a:bodyPr>
            <a:normAutofit/>
          </a:bodyPr>
          <a:lstStyle/>
          <a:p>
            <a:r>
              <a:rPr lang="ru-RU" dirty="0"/>
              <a:t>Второй способ ввода параллелизм называется </a:t>
            </a:r>
            <a:r>
              <a:rPr lang="ru-RU" b="1" dirty="0"/>
              <a:t>параллелизмом задач</a:t>
            </a:r>
            <a:r>
              <a:rPr lang="ru-RU" dirty="0"/>
              <a:t>. При таком подходе две операции или больше выполняются параллельно. Следовательно, параллелизм задач представляет собой разновидность параллелизма, который достигался в прошлом средствами класса </a:t>
            </a:r>
            <a:r>
              <a:rPr lang="ru-RU" dirty="0" err="1"/>
              <a:t>Thread</a:t>
            </a:r>
            <a:r>
              <a:rPr lang="ru-RU" dirty="0"/>
              <a:t>. К</a:t>
            </a:r>
            <a:r>
              <a:rPr lang="ru-RU" dirty="0" smtClean="0"/>
              <a:t> преимуществам TPL </a:t>
            </a:r>
            <a:r>
              <a:rPr lang="ru-RU" dirty="0"/>
              <a:t>относится простота применения и возможность автоматически масштабировать исполнение кода на несколько процессоров.</a:t>
            </a:r>
          </a:p>
        </p:txBody>
      </p:sp>
    </p:spTree>
    <p:extLst>
      <p:ext uri="{BB962C8B-B14F-4D97-AF65-F5344CB8AC3E}">
        <p14:creationId xmlns:p14="http://schemas.microsoft.com/office/powerpoint/2010/main" val="230298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r>
              <a:rPr lang="ru-RU" dirty="0"/>
              <a:t>Библиотека TPL позволяет автоматически распределять нагрузку приложений между доступными процессорами в динамическом режиме, используя пул потоков CLR. </a:t>
            </a:r>
            <a:endParaRPr lang="en-US" dirty="0" smtClean="0"/>
          </a:p>
          <a:p>
            <a:r>
              <a:rPr lang="ru-RU" dirty="0" smtClean="0"/>
              <a:t>Библиотека </a:t>
            </a:r>
            <a:r>
              <a:rPr lang="ru-RU" dirty="0"/>
              <a:t>TPL занимается распределением работы, планированием потоков, управлением состоянием и прочими низкоуровневыми деталями.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результате появляется возможность максимизировать производительность приложений .NET. не имея дела со сложностями прямой работы с потоками.</a:t>
            </a:r>
          </a:p>
        </p:txBody>
      </p:sp>
    </p:spTree>
    <p:extLst>
      <p:ext uri="{BB962C8B-B14F-4D97-AF65-F5344CB8AC3E}">
        <p14:creationId xmlns:p14="http://schemas.microsoft.com/office/powerpoint/2010/main" val="23089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001419"/>
          </a:xfrm>
        </p:spPr>
        <p:txBody>
          <a:bodyPr>
            <a:normAutofit/>
          </a:bodyPr>
          <a:lstStyle/>
          <a:p>
            <a:r>
              <a:rPr lang="en-US" dirty="0"/>
              <a:t>Task – </a:t>
            </a:r>
            <a:r>
              <a:rPr lang="ru-RU" dirty="0"/>
              <a:t>инкапсулирует единицу работы</a:t>
            </a:r>
          </a:p>
          <a:p>
            <a:r>
              <a:rPr lang="en-US" dirty="0"/>
              <a:t>Task&lt;</a:t>
            </a:r>
            <a:r>
              <a:rPr lang="en-US" dirty="0" err="1"/>
              <a:t>TResult</a:t>
            </a:r>
            <a:r>
              <a:rPr lang="en-US" dirty="0"/>
              <a:t>&gt;</a:t>
            </a:r>
            <a:r>
              <a:rPr lang="ru-RU" dirty="0"/>
              <a:t> - единица работы с определенным типом результата</a:t>
            </a:r>
          </a:p>
          <a:p>
            <a:r>
              <a:rPr lang="en-US" dirty="0" err="1"/>
              <a:t>TaskFactory</a:t>
            </a:r>
            <a:r>
              <a:rPr lang="en-US" dirty="0"/>
              <a:t>, </a:t>
            </a:r>
            <a:r>
              <a:rPr lang="en-US" dirty="0" err="1"/>
              <a:t>TaskFactory</a:t>
            </a:r>
            <a:r>
              <a:rPr lang="en-US" dirty="0"/>
              <a:t>&lt;</a:t>
            </a:r>
            <a:r>
              <a:rPr lang="en-US" dirty="0" err="1"/>
              <a:t>TResult</a:t>
            </a:r>
            <a:r>
              <a:rPr lang="en-US" dirty="0"/>
              <a:t>&gt; – </a:t>
            </a:r>
            <a:r>
              <a:rPr lang="ru-RU" dirty="0"/>
              <a:t>фабрики создания задач</a:t>
            </a:r>
          </a:p>
          <a:p>
            <a:r>
              <a:rPr lang="en-US" dirty="0" err="1"/>
              <a:t>TaskScheduler</a:t>
            </a:r>
            <a:r>
              <a:rPr lang="en-US" dirty="0"/>
              <a:t> – </a:t>
            </a:r>
            <a:r>
              <a:rPr lang="ru-RU" dirty="0"/>
              <a:t>управляет «расписанием» запуска задач</a:t>
            </a:r>
          </a:p>
          <a:p>
            <a:r>
              <a:rPr lang="en-US" dirty="0" err="1"/>
              <a:t>TaskCompletionSource</a:t>
            </a:r>
            <a:r>
              <a:rPr lang="en-US" dirty="0"/>
              <a:t> – </a:t>
            </a:r>
            <a:r>
              <a:rPr lang="ru-RU" dirty="0"/>
              <a:t>управляет «временем жизни» задачи</a:t>
            </a:r>
            <a:endParaRPr lang="uk-UA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Задачи (класс </a:t>
            </a:r>
            <a:r>
              <a:rPr lang="en-US" b="1" dirty="0"/>
              <a:t>Task</a:t>
            </a:r>
            <a:r>
              <a:rPr lang="en-US" b="1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71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В основу TPL положен класс </a:t>
            </a:r>
            <a:r>
              <a:rPr lang="ru-RU" dirty="0" err="1"/>
              <a:t>Task</a:t>
            </a:r>
            <a:r>
              <a:rPr lang="ru-RU" dirty="0"/>
              <a:t>. Элементарная единица исполнения инкапсулируется в TPL средствами класса </a:t>
            </a:r>
            <a:r>
              <a:rPr lang="ru-RU" dirty="0" err="1"/>
              <a:t>Task</a:t>
            </a:r>
            <a:r>
              <a:rPr lang="ru-RU" dirty="0"/>
              <a:t>, а не </a:t>
            </a:r>
            <a:r>
              <a:rPr lang="ru-RU" dirty="0" err="1"/>
              <a:t>Thread</a:t>
            </a:r>
            <a:r>
              <a:rPr lang="ru-RU" dirty="0"/>
              <a:t>. Класс </a:t>
            </a:r>
            <a:r>
              <a:rPr lang="ru-RU" dirty="0" err="1"/>
              <a:t>Task</a:t>
            </a:r>
            <a:r>
              <a:rPr lang="ru-RU" dirty="0"/>
              <a:t> отличается от класса </a:t>
            </a:r>
            <a:r>
              <a:rPr lang="ru-RU" dirty="0" err="1"/>
              <a:t>Thread</a:t>
            </a:r>
            <a:r>
              <a:rPr lang="ru-RU" dirty="0"/>
              <a:t> тем, что он является абстракцией, представляющей асинхронную операцию. А в классе </a:t>
            </a:r>
            <a:r>
              <a:rPr lang="ru-RU" dirty="0" err="1"/>
              <a:t>Thread</a:t>
            </a:r>
            <a:r>
              <a:rPr lang="ru-RU" dirty="0"/>
              <a:t> инкапсулируется поток исполнения. </a:t>
            </a:r>
            <a:endParaRPr lang="ru-RU" dirty="0" smtClean="0"/>
          </a:p>
          <a:p>
            <a:pPr fontAlgn="base"/>
            <a:r>
              <a:rPr lang="ru-RU" dirty="0" smtClean="0"/>
              <a:t>Исполнением </a:t>
            </a:r>
            <a:r>
              <a:rPr lang="ru-RU" dirty="0"/>
              <a:t>задач управляет планировщик задач, который работает с пулом потоков. Это, </a:t>
            </a:r>
            <a:r>
              <a:rPr lang="ru-RU" dirty="0" smtClean="0"/>
              <a:t>означает</a:t>
            </a:r>
            <a:r>
              <a:rPr lang="ru-RU" dirty="0"/>
              <a:t>, что несколько задач могут разделять один и тот же поток. </a:t>
            </a:r>
          </a:p>
        </p:txBody>
      </p:sp>
    </p:spTree>
    <p:extLst>
      <p:ext uri="{BB962C8B-B14F-4D97-AF65-F5344CB8AC3E}">
        <p14:creationId xmlns:p14="http://schemas.microsoft.com/office/powerpoint/2010/main" val="61262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64807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Создание </a:t>
            </a:r>
            <a:r>
              <a:rPr lang="ru-RU" b="1" dirty="0" smtClean="0"/>
              <a:t>задачи</a:t>
            </a:r>
            <a:r>
              <a:rPr lang="en-US" b="1" dirty="0" smtClean="0"/>
              <a:t> </a:t>
            </a:r>
            <a:r>
              <a:rPr lang="ru-RU" b="1" dirty="0" smtClean="0"/>
              <a:t>и работа с задачами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Создать новую задачу в виде объекта класса </a:t>
            </a:r>
            <a:r>
              <a:rPr lang="ru-RU" dirty="0" err="1"/>
              <a:t>Task</a:t>
            </a:r>
            <a:r>
              <a:rPr lang="ru-RU" dirty="0"/>
              <a:t> и начать ее исполнение можно </a:t>
            </a:r>
            <a:r>
              <a:rPr lang="ru-RU" dirty="0" smtClean="0"/>
              <a:t>разными </a:t>
            </a:r>
            <a:r>
              <a:rPr lang="ru-RU" dirty="0"/>
              <a:t>способами. </a:t>
            </a:r>
            <a:r>
              <a:rPr lang="ru-RU" dirty="0" smtClean="0"/>
              <a:t>В </a:t>
            </a:r>
            <a:r>
              <a:rPr lang="ru-RU" dirty="0"/>
              <a:t>классе </a:t>
            </a:r>
            <a:r>
              <a:rPr lang="ru-RU" dirty="0" err="1"/>
              <a:t>Task</a:t>
            </a:r>
            <a:r>
              <a:rPr lang="ru-RU" dirty="0"/>
              <a:t> определено несколько конструкторов. </a:t>
            </a:r>
            <a:r>
              <a:rPr lang="ru-RU" dirty="0" smtClean="0"/>
              <a:t>Например:</a:t>
            </a:r>
            <a:endParaRPr lang="ru-RU" dirty="0"/>
          </a:p>
          <a:p>
            <a:pPr fontAlgn="base"/>
            <a:r>
              <a:rPr lang="ru-RU" i="1" dirty="0" err="1"/>
              <a:t>public</a:t>
            </a:r>
            <a:r>
              <a:rPr lang="ru-RU" i="1" dirty="0"/>
              <a:t> </a:t>
            </a:r>
            <a:r>
              <a:rPr lang="ru-RU" i="1" dirty="0" err="1"/>
              <a:t>Task</a:t>
            </a:r>
            <a:r>
              <a:rPr lang="ru-RU" i="1" dirty="0"/>
              <a:t>(</a:t>
            </a:r>
            <a:r>
              <a:rPr lang="ru-RU" i="1" dirty="0" err="1"/>
              <a:t>Action</a:t>
            </a:r>
            <a:r>
              <a:rPr lang="ru-RU" i="1" dirty="0"/>
              <a:t> действие)</a:t>
            </a:r>
            <a:endParaRPr lang="ru-RU" dirty="0"/>
          </a:p>
          <a:p>
            <a:pPr fontAlgn="base"/>
            <a:r>
              <a:rPr lang="ru-RU" dirty="0"/>
              <a:t>где действие обозначает точку входа в код, представляющий задачу, тогда как </a:t>
            </a:r>
            <a:r>
              <a:rPr lang="ru-RU" dirty="0" err="1"/>
              <a:t>Action</a:t>
            </a:r>
            <a:r>
              <a:rPr lang="ru-RU" dirty="0"/>
              <a:t> — </a:t>
            </a:r>
            <a:r>
              <a:rPr lang="ru-RU" dirty="0" smtClean="0"/>
              <a:t>делегат. Форма </a:t>
            </a:r>
            <a:r>
              <a:rPr lang="ru-RU" dirty="0"/>
              <a:t>делегата </a:t>
            </a:r>
            <a:r>
              <a:rPr lang="ru-RU" dirty="0" err="1" smtClean="0"/>
              <a:t>Action</a:t>
            </a:r>
            <a:r>
              <a:rPr lang="ru-RU" dirty="0" smtClean="0"/>
              <a:t> выглядит </a:t>
            </a:r>
            <a:r>
              <a:rPr lang="ru-RU" dirty="0"/>
              <a:t>следующим образом:</a:t>
            </a:r>
          </a:p>
          <a:p>
            <a:pPr fontAlgn="base"/>
            <a:r>
              <a:rPr lang="ru-RU" i="1" dirty="0" err="1"/>
              <a:t>public</a:t>
            </a:r>
            <a:r>
              <a:rPr lang="ru-RU" i="1" dirty="0"/>
              <a:t> </a:t>
            </a:r>
            <a:r>
              <a:rPr lang="ru-RU" i="1" dirty="0" err="1"/>
              <a:t>delegate</a:t>
            </a:r>
            <a:r>
              <a:rPr lang="ru-RU" i="1" dirty="0"/>
              <a:t> </a:t>
            </a:r>
            <a:r>
              <a:rPr lang="ru-RU" i="1" dirty="0" err="1"/>
              <a:t>void</a:t>
            </a:r>
            <a:r>
              <a:rPr lang="ru-RU" i="1" dirty="0"/>
              <a:t> </a:t>
            </a:r>
            <a:r>
              <a:rPr lang="ru-RU" i="1" dirty="0" err="1"/>
              <a:t>Action</a:t>
            </a:r>
            <a:r>
              <a:rPr lang="ru-RU" i="1" dirty="0"/>
              <a:t>()</a:t>
            </a:r>
            <a:endParaRPr lang="ru-RU" dirty="0"/>
          </a:p>
          <a:p>
            <a:pPr fontAlgn="base"/>
            <a:r>
              <a:rPr lang="ru-RU" dirty="0"/>
              <a:t>Таким образом, точкой входа должен служить метод, не принимающий никаких параметров и не возвращающий никаких значений. </a:t>
            </a:r>
            <a:r>
              <a:rPr lang="ru-RU" dirty="0" smtClean="0"/>
              <a:t>Делегату </a:t>
            </a:r>
            <a:r>
              <a:rPr lang="ru-RU" dirty="0" err="1"/>
              <a:t>Action</a:t>
            </a:r>
            <a:r>
              <a:rPr lang="ru-RU" dirty="0"/>
              <a:t> можно также передать аргумент</a:t>
            </a:r>
            <a:r>
              <a:rPr lang="ru-RU" dirty="0" smtClean="0"/>
              <a:t>.</a:t>
            </a:r>
            <a:endParaRPr lang="ru-RU" dirty="0"/>
          </a:p>
          <a:p>
            <a:pPr fontAlgn="base"/>
            <a:r>
              <a:rPr lang="ru-RU" dirty="0"/>
              <a:t>Как только задача будет создана, ее можно запустить на исполнение, вызвав метод </a:t>
            </a:r>
            <a:r>
              <a:rPr lang="ru-RU" dirty="0" err="1"/>
              <a:t>Start</a:t>
            </a:r>
            <a:r>
              <a:rPr lang="ru-RU" dirty="0"/>
              <a:t>(). После вызова метода </a:t>
            </a:r>
            <a:r>
              <a:rPr lang="ru-RU" dirty="0" err="1"/>
              <a:t>Start</a:t>
            </a:r>
            <a:r>
              <a:rPr lang="ru-RU" dirty="0"/>
              <a:t>() планировщик задач запланирует исполнение задачи.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4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6336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Работа с задачами, как правило, включает три основные </a:t>
            </a:r>
            <a:r>
              <a:rPr lang="ru-RU" i="1" dirty="0"/>
              <a:t>операции</a:t>
            </a:r>
            <a:r>
              <a:rPr lang="ru-RU" dirty="0"/>
              <a:t>: объявление задачи, добавление задачи в </a:t>
            </a:r>
            <a:r>
              <a:rPr lang="ru-RU" i="1" dirty="0"/>
              <a:t>очередь</a:t>
            </a:r>
            <a:r>
              <a:rPr lang="ru-RU" dirty="0"/>
              <a:t> готовых задач, ожидание завершения выполнения задачи.</a:t>
            </a:r>
          </a:p>
          <a:p>
            <a:pPr marL="0" indent="0">
              <a:buNone/>
            </a:pPr>
            <a:r>
              <a:rPr lang="ru-RU" dirty="0"/>
              <a:t>Работа с потоками:</a:t>
            </a:r>
          </a:p>
          <a:p>
            <a:r>
              <a:rPr lang="en-US" dirty="0"/>
              <a:t>Thread </a:t>
            </a:r>
            <a:r>
              <a:rPr lang="en-US" dirty="0" err="1"/>
              <a:t>threadOne</a:t>
            </a:r>
            <a:r>
              <a:rPr lang="en-US" dirty="0"/>
              <a:t> = new Thread(</a:t>
            </a:r>
            <a:r>
              <a:rPr lang="en-US" dirty="0" err="1"/>
              <a:t>SomeWork</a:t>
            </a:r>
            <a:r>
              <a:rPr lang="en-US" dirty="0"/>
              <a:t>); </a:t>
            </a:r>
            <a:r>
              <a:rPr lang="en-US" dirty="0" err="1"/>
              <a:t>threadOne.Start</a:t>
            </a:r>
            <a:r>
              <a:rPr lang="en-US" dirty="0"/>
              <a:t>(); </a:t>
            </a:r>
            <a:endParaRPr lang="en-US" dirty="0" smtClean="0"/>
          </a:p>
          <a:p>
            <a:r>
              <a:rPr lang="en-US" dirty="0" err="1" smtClean="0"/>
              <a:t>threadOne.Join</a:t>
            </a:r>
            <a:r>
              <a:rPr lang="en-US" dirty="0"/>
              <a:t>(); </a:t>
            </a:r>
          </a:p>
          <a:p>
            <a:pPr marL="0" indent="0">
              <a:buNone/>
            </a:pPr>
            <a:r>
              <a:rPr lang="ru-RU" dirty="0"/>
              <a:t>Работа с задачами:</a:t>
            </a:r>
          </a:p>
          <a:p>
            <a:r>
              <a:rPr lang="en-US" dirty="0"/>
              <a:t>Task </a:t>
            </a:r>
            <a:r>
              <a:rPr lang="en-US" dirty="0" err="1"/>
              <a:t>taskOne</a:t>
            </a:r>
            <a:r>
              <a:rPr lang="en-US" dirty="0"/>
              <a:t> = new Task(</a:t>
            </a:r>
            <a:r>
              <a:rPr lang="en-US" dirty="0" err="1"/>
              <a:t>SomeWork</a:t>
            </a:r>
            <a:r>
              <a:rPr lang="en-US" dirty="0"/>
              <a:t>); </a:t>
            </a:r>
            <a:r>
              <a:rPr lang="en-US" dirty="0" err="1"/>
              <a:t>taskOne.Start</a:t>
            </a:r>
            <a:r>
              <a:rPr lang="en-US" dirty="0"/>
              <a:t>(); </a:t>
            </a:r>
            <a:endParaRPr lang="en-US" dirty="0" smtClean="0"/>
          </a:p>
          <a:p>
            <a:r>
              <a:rPr lang="en-US" dirty="0" err="1" smtClean="0"/>
              <a:t>taskOne.Wait</a:t>
            </a:r>
            <a:r>
              <a:rPr lang="en-US" dirty="0"/>
              <a:t>();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45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dirty="0"/>
              <a:t>Важное отличие заключается в том, что </a:t>
            </a:r>
            <a:r>
              <a:rPr lang="ru-RU" i="1" dirty="0"/>
              <a:t>вызов метода</a:t>
            </a:r>
            <a:r>
              <a:rPr lang="ru-RU" dirty="0"/>
              <a:t> </a:t>
            </a:r>
            <a:r>
              <a:rPr lang="ru-RU" dirty="0" err="1"/>
              <a:t>Start</a:t>
            </a:r>
            <a:r>
              <a:rPr lang="ru-RU" dirty="0"/>
              <a:t> для задачи не создает новый </a:t>
            </a:r>
            <a:r>
              <a:rPr lang="ru-RU" i="1" dirty="0"/>
              <a:t>поток</a:t>
            </a:r>
            <a:r>
              <a:rPr lang="ru-RU" dirty="0"/>
              <a:t>, а помещает задачу в </a:t>
            </a:r>
            <a:r>
              <a:rPr lang="ru-RU" i="1" dirty="0" smtClean="0"/>
              <a:t>очередь</a:t>
            </a:r>
            <a:r>
              <a:rPr lang="en-US" i="1" dirty="0" smtClean="0"/>
              <a:t> </a:t>
            </a:r>
            <a:r>
              <a:rPr lang="ru-RU" dirty="0" smtClean="0"/>
              <a:t>готовых </a:t>
            </a:r>
            <a:r>
              <a:rPr lang="ru-RU" dirty="0"/>
              <a:t>задач – </a:t>
            </a:r>
            <a:r>
              <a:rPr lang="ru-RU" i="1" dirty="0"/>
              <a:t>пул</a:t>
            </a:r>
            <a:r>
              <a:rPr lang="ru-RU" dirty="0"/>
              <a:t> потоков. </a:t>
            </a:r>
            <a:endParaRPr lang="en-US" dirty="0" smtClean="0"/>
          </a:p>
          <a:p>
            <a:r>
              <a:rPr lang="ru-RU" i="1" dirty="0" smtClean="0"/>
              <a:t>Планировщик</a:t>
            </a:r>
            <a:r>
              <a:rPr lang="ru-RU" dirty="0"/>
              <a:t> (</a:t>
            </a:r>
            <a:r>
              <a:rPr lang="ru-RU" dirty="0" err="1"/>
              <a:t>TaskScheduler</a:t>
            </a:r>
            <a:r>
              <a:rPr lang="ru-RU" dirty="0"/>
              <a:t>) в соответствии со своими правилами распределяет готовые задачи по рабочим потокам. Действия планировщика можно корректировать с помощью параметров задач. Момент фактического запуска задачи в общем случае не определен и зависит от загруженности пула потоков.</a:t>
            </a:r>
          </a:p>
        </p:txBody>
      </p:sp>
    </p:spTree>
    <p:extLst>
      <p:ext uri="{BB962C8B-B14F-4D97-AF65-F5344CB8AC3E}">
        <p14:creationId xmlns:p14="http://schemas.microsoft.com/office/powerpoint/2010/main" val="257597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Статусы </a:t>
            </a:r>
            <a:r>
              <a:rPr lang="ru-RU" b="1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Задача может находиться в нескольких состояниях: </a:t>
            </a:r>
            <a:endParaRPr lang="en-US" dirty="0" smtClean="0"/>
          </a:p>
          <a:p>
            <a:r>
              <a:rPr lang="en-US" dirty="0" smtClean="0"/>
              <a:t>Created</a:t>
            </a:r>
            <a:r>
              <a:rPr lang="en-US" dirty="0"/>
              <a:t>, </a:t>
            </a:r>
            <a:endParaRPr lang="en-US" dirty="0" smtClean="0"/>
          </a:p>
          <a:p>
            <a:r>
              <a:rPr lang="en-US" dirty="0" smtClean="0"/>
              <a:t>Running</a:t>
            </a:r>
            <a:r>
              <a:rPr lang="en-US" dirty="0"/>
              <a:t>, </a:t>
            </a:r>
            <a:endParaRPr lang="en-US" dirty="0" smtClean="0"/>
          </a:p>
          <a:p>
            <a:r>
              <a:rPr lang="en-US" dirty="0" err="1" smtClean="0"/>
              <a:t>WaitingToRun</a:t>
            </a:r>
            <a:r>
              <a:rPr lang="en-US" dirty="0"/>
              <a:t>, </a:t>
            </a:r>
            <a:endParaRPr lang="en-US" dirty="0" smtClean="0"/>
          </a:p>
          <a:p>
            <a:r>
              <a:rPr lang="en-US" dirty="0" smtClean="0"/>
              <a:t>Faulted</a:t>
            </a:r>
            <a:r>
              <a:rPr lang="en-US" dirty="0"/>
              <a:t>, </a:t>
            </a:r>
            <a:endParaRPr lang="en-US" dirty="0" smtClean="0"/>
          </a:p>
          <a:p>
            <a:r>
              <a:rPr lang="en-US" dirty="0" smtClean="0"/>
              <a:t>Canceled,</a:t>
            </a:r>
          </a:p>
          <a:p>
            <a:r>
              <a:rPr lang="en-US" dirty="0" err="1" smtClean="0"/>
              <a:t>RanToCompletion</a:t>
            </a:r>
            <a:r>
              <a:rPr lang="en-US" dirty="0"/>
              <a:t>, </a:t>
            </a:r>
            <a:endParaRPr lang="en-US" dirty="0" smtClean="0"/>
          </a:p>
          <a:p>
            <a:r>
              <a:rPr lang="en-US" dirty="0" err="1" smtClean="0"/>
              <a:t>WaitingForActivation</a:t>
            </a:r>
            <a:r>
              <a:rPr lang="en-US" dirty="0"/>
              <a:t>, </a:t>
            </a:r>
            <a:endParaRPr lang="en-US" dirty="0" smtClean="0"/>
          </a:p>
          <a:p>
            <a:r>
              <a:rPr lang="en-US" dirty="0" err="1" smtClean="0"/>
              <a:t>WaitingForChildrenToComplete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68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:\MyPapers\Courses2014\Parallel\Good\C#\%D0%9D%D0%9E%D0%A3 %D0%98%D0%9D%D0%A2%D0%A3%D0%98%D0%A2   %D0%9B%D0%B5%D0%BA%D1%86%D0%B8%D1%8F   %D0%A0%D0%B0%D0%B1%D0%BE%D1%82%D0%B0 %D1%81 %D0%B7%D0%B0%D0%B4%D0%B0%D1%87%D0%B0%D0%BC%D0%B8_files\6_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MyPapers\Courses2014\Parallel\Good\C#\%D0%9D%D0%9E%D0%A3 %D0%98%D0%9D%D0%A2%D0%A3%D0%98%D0%A2   %D0%9B%D0%B5%D0%BA%D1%86%D0%B8%D1%8F   %D0%A0%D0%B0%D0%B1%D0%BE%D1%82%D0%B0 %D1%81 %D0%B7%D0%B0%D0%B4%D0%B0%D1%87%D0%B0%D0%BC%D0%B8_files\6_1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64703"/>
            <a:ext cx="8657279" cy="525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05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объявлении задача получает статус </a:t>
            </a:r>
            <a:r>
              <a:rPr lang="ru-RU" dirty="0" err="1"/>
              <a:t>Created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i="1" dirty="0" smtClean="0"/>
              <a:t>Запуск</a:t>
            </a:r>
            <a:r>
              <a:rPr lang="ru-RU" dirty="0"/>
              <a:t> задачи с помощью метода </a:t>
            </a:r>
            <a:r>
              <a:rPr lang="ru-RU" dirty="0" err="1"/>
              <a:t>Start</a:t>
            </a:r>
            <a:r>
              <a:rPr lang="ru-RU" dirty="0"/>
              <a:t> или </a:t>
            </a:r>
            <a:r>
              <a:rPr lang="ru-RU" dirty="0" err="1"/>
              <a:t>StartNew</a:t>
            </a:r>
            <a:r>
              <a:rPr lang="ru-RU" dirty="0"/>
              <a:t> помещает задачу </a:t>
            </a:r>
            <a:r>
              <a:rPr lang="ru-RU" dirty="0" err="1"/>
              <a:t>в</a:t>
            </a:r>
            <a:r>
              <a:rPr lang="ru-RU" i="1" dirty="0" err="1"/>
              <a:t>пул</a:t>
            </a:r>
            <a:r>
              <a:rPr lang="ru-RU" dirty="0"/>
              <a:t> потоков со статусом </a:t>
            </a:r>
            <a:r>
              <a:rPr lang="ru-RU" dirty="0" err="1"/>
              <a:t>WaitingToRun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dirty="0" smtClean="0"/>
              <a:t>Задача</a:t>
            </a:r>
            <a:r>
              <a:rPr lang="ru-RU" dirty="0"/>
              <a:t>, выполняющаяся в данный момент, имеет статус </a:t>
            </a:r>
            <a:r>
              <a:rPr lang="ru-RU" dirty="0" err="1"/>
              <a:t>Running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dirty="0" smtClean="0"/>
              <a:t>Статус</a:t>
            </a:r>
            <a:r>
              <a:rPr lang="ru-RU" dirty="0"/>
              <a:t> </a:t>
            </a:r>
            <a:r>
              <a:rPr lang="ru-RU" dirty="0" err="1" smtClean="0"/>
              <a:t>Canceled</a:t>
            </a:r>
            <a:r>
              <a:rPr lang="en-US" dirty="0" smtClean="0"/>
              <a:t> </a:t>
            </a:r>
            <a:r>
              <a:rPr lang="ru-RU" dirty="0" smtClean="0"/>
              <a:t>соответствует </a:t>
            </a:r>
            <a:r>
              <a:rPr lang="ru-RU" dirty="0"/>
              <a:t>задаче, отмененной с помощью </a:t>
            </a:r>
            <a:r>
              <a:rPr lang="ru-RU" dirty="0" smtClean="0"/>
              <a:t>объекта</a:t>
            </a:r>
            <a:r>
              <a:rPr lang="ru-RU" dirty="0"/>
              <a:t> </a:t>
            </a:r>
            <a:r>
              <a:rPr lang="ru-RU" dirty="0" err="1"/>
              <a:t>CancellationTokenSource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dirty="0" smtClean="0"/>
              <a:t>Статус</a:t>
            </a:r>
            <a:r>
              <a:rPr lang="ru-RU" dirty="0"/>
              <a:t> </a:t>
            </a:r>
            <a:r>
              <a:rPr lang="ru-RU" dirty="0" err="1"/>
              <a:t>Faulted</a:t>
            </a:r>
            <a:r>
              <a:rPr lang="ru-RU" dirty="0"/>
              <a:t> – при выполнении задачи произошла какая-то ошибка, необработанная в коде задачи. 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успешном завершении задачи - статус </a:t>
            </a:r>
            <a:r>
              <a:rPr lang="ru-RU" dirty="0" err="1"/>
              <a:t>RanToCompletion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dirty="0" smtClean="0"/>
              <a:t>Задачи-продолжения начинают </a:t>
            </a:r>
            <a:r>
              <a:rPr lang="ru-RU" dirty="0"/>
              <a:t>со статуса </a:t>
            </a:r>
            <a:r>
              <a:rPr lang="ru-RU" dirty="0" err="1"/>
              <a:t>WaitingForActivation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dirty="0" smtClean="0"/>
              <a:t>При </a:t>
            </a:r>
            <a:r>
              <a:rPr lang="ru-RU" dirty="0"/>
              <a:t>наличии дочерних вложенных задач родительская задача после завершения своей работы (</a:t>
            </a:r>
            <a:r>
              <a:rPr lang="ru-RU" i="1" dirty="0" err="1"/>
              <a:t>Running</a:t>
            </a:r>
            <a:r>
              <a:rPr lang="ru-RU" dirty="0"/>
              <a:t>) ожидает завершения вложенных </a:t>
            </a:r>
            <a:r>
              <a:rPr lang="ru-RU" dirty="0" smtClean="0"/>
              <a:t>задач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724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76470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Применение идентификатора </a:t>
            </a:r>
            <a:r>
              <a:rPr lang="ru-RU" b="1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В отличие от класса </a:t>
            </a:r>
            <a:r>
              <a:rPr lang="ru-RU" dirty="0" err="1"/>
              <a:t>Thread</a:t>
            </a:r>
            <a:r>
              <a:rPr lang="ru-RU" dirty="0"/>
              <a:t>, в классе </a:t>
            </a:r>
            <a:r>
              <a:rPr lang="ru-RU" dirty="0" err="1"/>
              <a:t>Task</a:t>
            </a:r>
            <a:r>
              <a:rPr lang="ru-RU" dirty="0"/>
              <a:t> отсутствует свойство </a:t>
            </a:r>
            <a:r>
              <a:rPr lang="ru-RU" dirty="0" err="1"/>
              <a:t>Name</a:t>
            </a:r>
            <a:r>
              <a:rPr lang="ru-RU" dirty="0"/>
              <a:t> для хранения имени задачи. Но вместо этого в нем имеется свойство </a:t>
            </a:r>
            <a:r>
              <a:rPr lang="ru-RU" dirty="0" err="1"/>
              <a:t>Id</a:t>
            </a:r>
            <a:r>
              <a:rPr lang="ru-RU" dirty="0"/>
              <a:t> для хранения идентификатора задачи, по которому можно распознавать задачи. Свойство </a:t>
            </a:r>
            <a:r>
              <a:rPr lang="ru-RU" dirty="0" err="1"/>
              <a:t>Id</a:t>
            </a:r>
            <a:r>
              <a:rPr lang="ru-RU" dirty="0"/>
              <a:t> доступно только для чтения и относится к типу </a:t>
            </a:r>
            <a:r>
              <a:rPr lang="ru-RU" dirty="0" err="1"/>
              <a:t>int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Каждая задача получает идентификатор, когда она создается. Значения идентификаторов уникальны, но не упорядочены. Поэтому один идентификатор задачи может появиться перед другим, хотя он может и не иметь меньшее значение.</a:t>
            </a:r>
          </a:p>
          <a:p>
            <a:pPr fontAlgn="base"/>
            <a:r>
              <a:rPr lang="ru-RU" dirty="0"/>
              <a:t>Идентификатор исполняемой в настоящий момент задачи можно выявить с помощью свойства </a:t>
            </a:r>
            <a:r>
              <a:rPr lang="ru-RU" b="1" dirty="0" err="1"/>
              <a:t>CurrentId</a:t>
            </a:r>
            <a:r>
              <a:rPr lang="ru-RU" dirty="0"/>
              <a:t>. Это свойство доступно только для чтения, относится к типу </a:t>
            </a:r>
            <a:r>
              <a:rPr lang="ru-RU" dirty="0" err="1"/>
              <a:t>static</a:t>
            </a:r>
            <a:r>
              <a:rPr lang="ru-RU" dirty="0"/>
              <a:t> и объявляется следующим образом:</a:t>
            </a:r>
          </a:p>
          <a:p>
            <a:pPr fontAlgn="base"/>
            <a:r>
              <a:rPr lang="ru-RU" i="1" dirty="0" err="1"/>
              <a:t>public</a:t>
            </a:r>
            <a:r>
              <a:rPr lang="ru-RU" i="1" dirty="0"/>
              <a:t> </a:t>
            </a:r>
            <a:r>
              <a:rPr lang="ru-RU" i="1" dirty="0" err="1"/>
              <a:t>static</a:t>
            </a:r>
            <a:r>
              <a:rPr lang="ru-RU" i="1" dirty="0"/>
              <a:t> </a:t>
            </a:r>
            <a:r>
              <a:rPr lang="ru-RU" i="1" dirty="0" err="1"/>
              <a:t>Nullable</a:t>
            </a:r>
            <a:r>
              <a:rPr lang="ru-RU" i="1" dirty="0"/>
              <a:t>&lt;</a:t>
            </a:r>
            <a:r>
              <a:rPr lang="ru-RU" i="1" dirty="0" err="1"/>
              <a:t>int</a:t>
            </a:r>
            <a:r>
              <a:rPr lang="ru-RU" i="1" dirty="0"/>
              <a:t>&gt; </a:t>
            </a:r>
            <a:r>
              <a:rPr lang="ru-RU" i="1" dirty="0" err="1"/>
              <a:t>CurrentID</a:t>
            </a:r>
            <a:r>
              <a:rPr lang="ru-RU" i="1" dirty="0"/>
              <a:t> { </a:t>
            </a:r>
            <a:r>
              <a:rPr lang="ru-RU" i="1" dirty="0" err="1"/>
              <a:t>get</a:t>
            </a:r>
            <a:r>
              <a:rPr lang="ru-RU" i="1" dirty="0"/>
              <a:t>; }</a:t>
            </a:r>
            <a:endParaRPr lang="ru-RU" dirty="0"/>
          </a:p>
          <a:p>
            <a:pPr fontAlgn="base"/>
            <a:r>
              <a:rPr lang="ru-RU" dirty="0"/>
              <a:t>Оно возвращает исполняемую в настоящий момент задачу или же пустое значение, если вызывающий код не является задачей.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32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0" y="0"/>
            <a:ext cx="9144000" cy="83671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Методы </a:t>
            </a:r>
            <a:r>
              <a:rPr lang="ru-RU" b="1" dirty="0" smtClean="0"/>
              <a:t>ожидания</a:t>
            </a:r>
            <a:r>
              <a:rPr lang="en-US" b="1" dirty="0" smtClean="0"/>
              <a:t> </a:t>
            </a:r>
            <a:r>
              <a:rPr lang="ru-RU" b="1" dirty="0" smtClean="0"/>
              <a:t>завершения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Организовать ожидание завершения задач можно </a:t>
            </a:r>
            <a:r>
              <a:rPr lang="ru-RU" dirty="0" smtClean="0"/>
              <a:t>применяя </a:t>
            </a:r>
            <a:r>
              <a:rPr lang="ru-RU" dirty="0"/>
              <a:t>методы ожидания, специально предоставляемые в классе </a:t>
            </a:r>
            <a:r>
              <a:rPr lang="ru-RU" dirty="0" err="1"/>
              <a:t>Task</a:t>
            </a:r>
            <a:r>
              <a:rPr lang="ru-RU" dirty="0"/>
              <a:t>. </a:t>
            </a:r>
            <a:endParaRPr lang="en-US" dirty="0" smtClean="0"/>
          </a:p>
          <a:p>
            <a:pPr fontAlgn="base"/>
            <a:r>
              <a:rPr lang="ru-RU" dirty="0" smtClean="0"/>
              <a:t>Самым </a:t>
            </a:r>
            <a:r>
              <a:rPr lang="ru-RU" dirty="0"/>
              <a:t>простым из них считается </a:t>
            </a:r>
            <a:r>
              <a:rPr lang="ru-RU" b="1" dirty="0"/>
              <a:t>метод </a:t>
            </a:r>
            <a:r>
              <a:rPr lang="ru-RU" b="1" dirty="0" err="1"/>
              <a:t>Wait</a:t>
            </a:r>
            <a:r>
              <a:rPr lang="ru-RU" b="1" dirty="0"/>
              <a:t>()</a:t>
            </a:r>
            <a:r>
              <a:rPr lang="ru-RU" dirty="0"/>
              <a:t>, приостанавливающий исполнение вызывающего потока до тех пор, пока не завершится вызываемая задача.</a:t>
            </a:r>
          </a:p>
          <a:p>
            <a:pPr fontAlgn="base"/>
            <a:r>
              <a:rPr lang="ru-RU" dirty="0"/>
              <a:t>При выполнении этого метода могут быть сгенерированы два исключения. Первым из них </a:t>
            </a:r>
            <a:r>
              <a:rPr lang="ru-RU" dirty="0" smtClean="0"/>
              <a:t>является</a:t>
            </a:r>
            <a:r>
              <a:rPr lang="en-US" dirty="0" smtClean="0"/>
              <a:t> </a:t>
            </a:r>
            <a:r>
              <a:rPr lang="ru-RU" i="1" dirty="0" smtClean="0"/>
              <a:t>исключение </a:t>
            </a:r>
            <a:r>
              <a:rPr lang="ru-RU" i="1" dirty="0" err="1"/>
              <a:t>ObjectDisposedException</a:t>
            </a:r>
            <a:r>
              <a:rPr lang="ru-RU" dirty="0"/>
              <a:t>. Оно генерируется в том случае, если задача освобождена посредством вызова метода </a:t>
            </a:r>
            <a:r>
              <a:rPr lang="ru-RU" dirty="0" err="1"/>
              <a:t>Dispose</a:t>
            </a:r>
            <a:r>
              <a:rPr lang="ru-RU" dirty="0"/>
              <a:t>(). </a:t>
            </a:r>
            <a:endParaRPr lang="en-US" dirty="0" smtClean="0"/>
          </a:p>
          <a:p>
            <a:pPr fontAlgn="base"/>
            <a:r>
              <a:rPr lang="ru-RU" dirty="0" smtClean="0"/>
              <a:t>А </a:t>
            </a:r>
            <a:r>
              <a:rPr lang="ru-RU" dirty="0"/>
              <a:t>второе </a:t>
            </a:r>
            <a:r>
              <a:rPr lang="ru-RU" i="1" dirty="0"/>
              <a:t>исключение, </a:t>
            </a:r>
            <a:r>
              <a:rPr lang="ru-RU" i="1" dirty="0" err="1"/>
              <a:t>AggregateException</a:t>
            </a:r>
            <a:r>
              <a:rPr lang="ru-RU" dirty="0"/>
              <a:t>, генерируется в том случае, если задача сама генерирует исключение или же отменяется. Как правило, отслеживается и обрабатывается именно это исключение.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6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507288" cy="6480720"/>
          </a:xfrm>
        </p:spPr>
        <p:txBody>
          <a:bodyPr>
            <a:normAutofit/>
          </a:bodyPr>
          <a:lstStyle/>
          <a:p>
            <a:r>
              <a:rPr lang="ru-RU" dirty="0"/>
              <a:t>выполнение метода </a:t>
            </a:r>
            <a:r>
              <a:rPr lang="ru-RU" dirty="0" err="1"/>
              <a:t>Main</a:t>
            </a:r>
            <a:r>
              <a:rPr lang="ru-RU" dirty="0"/>
              <a:t>() приостанавливается до тех пор, пока не завершатся обе задачи task1 и task2. </a:t>
            </a:r>
            <a:r>
              <a:rPr lang="ru-RU" dirty="0" smtClean="0"/>
              <a:t>Последовательность </a:t>
            </a:r>
            <a:r>
              <a:rPr lang="ru-RU" dirty="0"/>
              <a:t>завершения задач </a:t>
            </a:r>
            <a:r>
              <a:rPr lang="ru-RU" dirty="0" err="1" smtClean="0"/>
              <a:t>task</a:t>
            </a:r>
            <a:r>
              <a:rPr lang="en-US" dirty="0" smtClean="0"/>
              <a:t>1</a:t>
            </a:r>
            <a:r>
              <a:rPr lang="ru-RU" dirty="0" smtClean="0"/>
              <a:t> </a:t>
            </a:r>
            <a:r>
              <a:rPr lang="ru-RU" dirty="0"/>
              <a:t>и task2 не имеет особого значения для вызовов метода </a:t>
            </a:r>
            <a:r>
              <a:rPr lang="ru-RU" dirty="0" err="1"/>
              <a:t>Wait</a:t>
            </a:r>
            <a:r>
              <a:rPr lang="ru-RU" dirty="0"/>
              <a:t>(). </a:t>
            </a:r>
          </a:p>
        </p:txBody>
      </p:sp>
    </p:spTree>
    <p:extLst>
      <p:ext uri="{BB962C8B-B14F-4D97-AF65-F5344CB8AC3E}">
        <p14:creationId xmlns:p14="http://schemas.microsoft.com/office/powerpoint/2010/main" val="23414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48072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/>
              <a:t>того же результата можно добиться и более простым способом, воспользовавшись методом </a:t>
            </a:r>
            <a:r>
              <a:rPr lang="ru-RU" b="1" dirty="0" err="1"/>
              <a:t>WaitAll</a:t>
            </a:r>
            <a:r>
              <a:rPr lang="ru-RU" b="1" dirty="0"/>
              <a:t>()</a:t>
            </a:r>
            <a:r>
              <a:rPr lang="ru-RU" dirty="0"/>
              <a:t>. Этот метод организует ожидание завершения группы задач. Возврата из него не произойдет до тех пор, пока не завершатся все задачи.</a:t>
            </a:r>
          </a:p>
          <a:p>
            <a:pPr fontAlgn="base"/>
            <a:r>
              <a:rPr lang="ru-RU" dirty="0"/>
              <a:t>Задачи, завершения которых требуется ожидать, передаются с помощью параметра в виде массива </a:t>
            </a:r>
            <a:r>
              <a:rPr lang="ru-RU" dirty="0" err="1"/>
              <a:t>tasks</a:t>
            </a:r>
            <a:r>
              <a:rPr lang="ru-RU" dirty="0"/>
              <a:t>. А поскольку этот параметр относится к типу </a:t>
            </a:r>
            <a:r>
              <a:rPr lang="ru-RU" dirty="0" err="1"/>
              <a:t>params</a:t>
            </a:r>
            <a:r>
              <a:rPr lang="ru-RU" dirty="0"/>
              <a:t>, то данному методу можно отдельно передать массив объектов типа </a:t>
            </a:r>
            <a:r>
              <a:rPr lang="ru-RU" dirty="0" err="1"/>
              <a:t>Task</a:t>
            </a:r>
            <a:r>
              <a:rPr lang="ru-RU" dirty="0"/>
              <a:t> или список задач. При этом могут быть сгенерированы различные исключения, включая и </a:t>
            </a:r>
            <a:r>
              <a:rPr lang="ru-RU" dirty="0" err="1"/>
              <a:t>AggregateException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51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507288" cy="6624736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Иногда требуется организовать ожидание до тех пор, пока не завершится любая из группы задач. Для этой цели служит метод </a:t>
            </a:r>
            <a:r>
              <a:rPr lang="ru-RU" b="1" dirty="0" err="1"/>
              <a:t>WaitAny</a:t>
            </a:r>
            <a:r>
              <a:rPr lang="ru-RU" b="1" dirty="0"/>
              <a:t>()</a:t>
            </a:r>
            <a:r>
              <a:rPr lang="ru-RU" dirty="0"/>
              <a:t>. </a:t>
            </a:r>
            <a:endParaRPr lang="ru-RU" dirty="0" smtClean="0"/>
          </a:p>
          <a:p>
            <a:pPr fontAlgn="base"/>
            <a:r>
              <a:rPr lang="ru-RU" i="1" dirty="0" err="1" smtClean="0"/>
              <a:t>public</a:t>
            </a:r>
            <a:r>
              <a:rPr lang="ru-RU" i="1" dirty="0" smtClean="0"/>
              <a:t> </a:t>
            </a:r>
            <a:r>
              <a:rPr lang="ru-RU" i="1" dirty="0" err="1"/>
              <a:t>static</a:t>
            </a:r>
            <a:r>
              <a:rPr lang="ru-RU" i="1" dirty="0"/>
              <a:t> </a:t>
            </a:r>
            <a:r>
              <a:rPr lang="ru-RU" i="1" dirty="0" err="1"/>
              <a:t>int</a:t>
            </a:r>
            <a:r>
              <a:rPr lang="ru-RU" i="1" dirty="0"/>
              <a:t> </a:t>
            </a:r>
            <a:r>
              <a:rPr lang="ru-RU" i="1" dirty="0" err="1"/>
              <a:t>WaitAny</a:t>
            </a:r>
            <a:r>
              <a:rPr lang="ru-RU" i="1" dirty="0"/>
              <a:t>(</a:t>
            </a:r>
            <a:r>
              <a:rPr lang="ru-RU" i="1" dirty="0" err="1"/>
              <a:t>params</a:t>
            </a:r>
            <a:r>
              <a:rPr lang="ru-RU" i="1" dirty="0"/>
              <a:t> </a:t>
            </a:r>
            <a:r>
              <a:rPr lang="ru-RU" i="1" dirty="0" err="1"/>
              <a:t>Task</a:t>
            </a:r>
            <a:r>
              <a:rPr lang="ru-RU" i="1" dirty="0"/>
              <a:t>[] </a:t>
            </a:r>
            <a:r>
              <a:rPr lang="ru-RU" i="1" dirty="0" err="1"/>
              <a:t>tasks</a:t>
            </a:r>
            <a:r>
              <a:rPr lang="ru-RU" i="1" dirty="0"/>
              <a:t>)</a:t>
            </a:r>
            <a:endParaRPr lang="ru-RU" dirty="0"/>
          </a:p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Задачи</a:t>
            </a:r>
            <a:r>
              <a:rPr lang="ru-RU" dirty="0"/>
              <a:t>, завершения которых требуется ожидать, передаются с помощью параметра в виде массива </a:t>
            </a:r>
            <a:r>
              <a:rPr lang="ru-RU" dirty="0" err="1"/>
              <a:t>tasks</a:t>
            </a:r>
            <a:r>
              <a:rPr lang="ru-RU" dirty="0"/>
              <a:t> объектов типа </a:t>
            </a:r>
            <a:r>
              <a:rPr lang="ru-RU" dirty="0" err="1"/>
              <a:t>Task</a:t>
            </a:r>
            <a:r>
              <a:rPr lang="ru-RU" dirty="0"/>
              <a:t> или отдельного списка аргументов типа </a:t>
            </a:r>
            <a:r>
              <a:rPr lang="ru-RU" dirty="0" err="1"/>
              <a:t>Task</a:t>
            </a:r>
            <a:r>
              <a:rPr lang="ru-RU" dirty="0"/>
              <a:t>. Этот метод возвращает индекс задачи, которая завершается первой. </a:t>
            </a:r>
          </a:p>
        </p:txBody>
      </p:sp>
    </p:spTree>
    <p:extLst>
      <p:ext uri="{BB962C8B-B14F-4D97-AF65-F5344CB8AC3E}">
        <p14:creationId xmlns:p14="http://schemas.microsoft.com/office/powerpoint/2010/main" val="19377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>
            <a:normAutofit/>
          </a:bodyPr>
          <a:lstStyle/>
          <a:p>
            <a:r>
              <a:rPr lang="ru-RU" b="1" dirty="0"/>
              <a:t>Класс </a:t>
            </a:r>
            <a:r>
              <a:rPr lang="en-US" b="1" dirty="0" err="1" smtClean="0"/>
              <a:t>TaskFactory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036496" cy="5805264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В классе </a:t>
            </a:r>
            <a:r>
              <a:rPr lang="ru-RU" dirty="0" err="1"/>
              <a:t>TaskFactory</a:t>
            </a:r>
            <a:r>
              <a:rPr lang="ru-RU" dirty="0"/>
              <a:t> предоставляются различные методы, упрощающие создание задач и управление ими.</a:t>
            </a:r>
          </a:p>
          <a:p>
            <a:pPr fontAlgn="base"/>
            <a:r>
              <a:rPr lang="ru-RU" dirty="0"/>
              <a:t>По умолчанию объект класса </a:t>
            </a:r>
            <a:r>
              <a:rPr lang="ru-RU" dirty="0" err="1"/>
              <a:t>TaskFactory</a:t>
            </a:r>
            <a:r>
              <a:rPr lang="ru-RU" dirty="0"/>
              <a:t> может быть получен из свойства </a:t>
            </a:r>
            <a:r>
              <a:rPr lang="ru-RU" dirty="0" err="1"/>
              <a:t>Factory</a:t>
            </a:r>
            <a:r>
              <a:rPr lang="ru-RU" dirty="0"/>
              <a:t>, доступного только для чтения в классе </a:t>
            </a:r>
            <a:r>
              <a:rPr lang="ru-RU" dirty="0" err="1"/>
              <a:t>Task</a:t>
            </a:r>
            <a:r>
              <a:rPr lang="ru-RU" dirty="0"/>
              <a:t>. Используя это свойство, можно вызвать любые методы класса </a:t>
            </a:r>
            <a:r>
              <a:rPr lang="ru-RU" dirty="0" err="1"/>
              <a:t>TaskFactory</a:t>
            </a:r>
            <a:r>
              <a:rPr lang="ru-RU" dirty="0"/>
              <a:t>. </a:t>
            </a:r>
            <a:endParaRPr lang="en-US" dirty="0" smtClean="0"/>
          </a:p>
          <a:p>
            <a:pPr fontAlgn="base"/>
            <a:r>
              <a:rPr lang="ru-RU" dirty="0" smtClean="0"/>
              <a:t>Основной метод </a:t>
            </a:r>
            <a:r>
              <a:rPr lang="ru-RU" dirty="0" err="1"/>
              <a:t>StartNew</a:t>
            </a:r>
            <a:r>
              <a:rPr lang="ru-RU" dirty="0"/>
              <a:t>() существует во множестве форм. </a:t>
            </a:r>
          </a:p>
          <a:p>
            <a:pPr fontAlgn="base"/>
            <a:r>
              <a:rPr lang="ru-RU" i="1" dirty="0" err="1"/>
              <a:t>public</a:t>
            </a:r>
            <a:r>
              <a:rPr lang="ru-RU" i="1" dirty="0"/>
              <a:t> </a:t>
            </a:r>
            <a:r>
              <a:rPr lang="ru-RU" i="1" dirty="0" err="1"/>
              <a:t>Task</a:t>
            </a:r>
            <a:r>
              <a:rPr lang="ru-RU" i="1" dirty="0"/>
              <a:t> </a:t>
            </a:r>
            <a:r>
              <a:rPr lang="ru-RU" i="1" dirty="0" err="1"/>
              <a:t>StartNew</a:t>
            </a:r>
            <a:r>
              <a:rPr lang="ru-RU" i="1" dirty="0"/>
              <a:t>(</a:t>
            </a:r>
            <a:r>
              <a:rPr lang="ru-RU" i="1" dirty="0" err="1"/>
              <a:t>Action</a:t>
            </a:r>
            <a:r>
              <a:rPr lang="ru-RU" i="1" dirty="0"/>
              <a:t> </a:t>
            </a:r>
            <a:r>
              <a:rPr lang="ru-RU" i="1" dirty="0" err="1"/>
              <a:t>action</a:t>
            </a:r>
            <a:r>
              <a:rPr lang="ru-RU" i="1" dirty="0"/>
              <a:t>)</a:t>
            </a:r>
            <a:endParaRPr lang="ru-RU" dirty="0"/>
          </a:p>
          <a:p>
            <a:pPr fontAlgn="base"/>
            <a:r>
              <a:rPr lang="ru-RU" dirty="0"/>
              <a:t>где </a:t>
            </a:r>
            <a:r>
              <a:rPr lang="ru-RU" dirty="0" err="1"/>
              <a:t>action</a:t>
            </a:r>
            <a:r>
              <a:rPr lang="ru-RU" dirty="0"/>
              <a:t> — точка входа в исполняемую задачу. Сначала в методе </a:t>
            </a:r>
            <a:r>
              <a:rPr lang="ru-RU" dirty="0" err="1"/>
              <a:t>StartNew</a:t>
            </a:r>
            <a:r>
              <a:rPr lang="ru-RU" dirty="0"/>
              <a:t>() автоматически создается экземпляр объекта типа </a:t>
            </a:r>
            <a:r>
              <a:rPr lang="ru-RU" dirty="0" err="1"/>
              <a:t>Task</a:t>
            </a:r>
            <a:r>
              <a:rPr lang="ru-RU" dirty="0"/>
              <a:t> для действия, определяемого параметром </a:t>
            </a:r>
            <a:r>
              <a:rPr lang="ru-RU" dirty="0" err="1"/>
              <a:t>action</a:t>
            </a:r>
            <a:r>
              <a:rPr lang="ru-RU" dirty="0"/>
              <a:t>, а затем планируется запуск задачи на исполнение. Следовательно, необходимость в вызове метода </a:t>
            </a:r>
            <a:r>
              <a:rPr lang="ru-RU" dirty="0" err="1"/>
              <a:t>Start</a:t>
            </a:r>
            <a:r>
              <a:rPr lang="ru-RU" dirty="0"/>
              <a:t>() теперь отпадает.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8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6120680"/>
          </a:xfrm>
        </p:spPr>
        <p:txBody>
          <a:bodyPr>
            <a:normAutofit/>
          </a:bodyPr>
          <a:lstStyle/>
          <a:p>
            <a:r>
              <a:rPr lang="ru-RU" i="1" dirty="0" smtClean="0"/>
              <a:t>Использование </a:t>
            </a:r>
            <a:r>
              <a:rPr lang="ru-RU" i="1" dirty="0"/>
              <a:t>фабрики задач</a:t>
            </a:r>
            <a:r>
              <a:rPr lang="ru-RU" dirty="0"/>
              <a:t> </a:t>
            </a:r>
            <a:endParaRPr lang="ru-RU" dirty="0" smtClean="0"/>
          </a:p>
          <a:p>
            <a:r>
              <a:rPr lang="en-US" dirty="0" err="1" smtClean="0"/>
              <a:t>TaskFactory</a:t>
            </a:r>
            <a:r>
              <a:rPr lang="en-US" dirty="0" smtClean="0"/>
              <a:t> </a:t>
            </a:r>
            <a:r>
              <a:rPr lang="en-US" dirty="0" err="1"/>
              <a:t>tf</a:t>
            </a:r>
            <a:r>
              <a:rPr lang="en-US" dirty="0"/>
              <a:t> = new </a:t>
            </a:r>
            <a:r>
              <a:rPr lang="en-US" dirty="0" err="1"/>
              <a:t>TaskFactory</a:t>
            </a:r>
            <a:r>
              <a:rPr lang="en-US" dirty="0"/>
              <a:t>(); </a:t>
            </a:r>
            <a:endParaRPr lang="ru-RU" dirty="0" smtClean="0"/>
          </a:p>
          <a:p>
            <a:r>
              <a:rPr lang="en-US" dirty="0" smtClean="0"/>
              <a:t>Task </a:t>
            </a:r>
            <a:r>
              <a:rPr lang="en-US" dirty="0"/>
              <a:t>t1 = </a:t>
            </a:r>
            <a:r>
              <a:rPr lang="en-US" dirty="0" err="1"/>
              <a:t>tf.StartNew</a:t>
            </a:r>
            <a:r>
              <a:rPr lang="en-US" dirty="0"/>
              <a:t>(</a:t>
            </a:r>
            <a:r>
              <a:rPr lang="en-US" dirty="0" err="1"/>
              <a:t>MyTask</a:t>
            </a:r>
            <a:r>
              <a:rPr lang="en-US" dirty="0"/>
              <a:t>); </a:t>
            </a:r>
            <a:r>
              <a:rPr lang="en-US" i="1" dirty="0" smtClean="0"/>
              <a:t> </a:t>
            </a:r>
            <a:endParaRPr lang="ru-RU" i="1" dirty="0" smtClean="0"/>
          </a:p>
          <a:p>
            <a:endParaRPr lang="ru-RU" i="1" dirty="0" smtClean="0"/>
          </a:p>
          <a:p>
            <a:r>
              <a:rPr lang="ru-RU" i="1" dirty="0" smtClean="0"/>
              <a:t>Использование </a:t>
            </a:r>
            <a:r>
              <a:rPr lang="ru-RU" i="1" dirty="0"/>
              <a:t>фабрики задач через задачу</a:t>
            </a:r>
            <a:r>
              <a:rPr lang="ru-RU" dirty="0"/>
              <a:t> </a:t>
            </a:r>
            <a:r>
              <a:rPr lang="en-US" dirty="0"/>
              <a:t>Task t2 = </a:t>
            </a:r>
            <a:r>
              <a:rPr lang="en-US" dirty="0" err="1"/>
              <a:t>Task.Factory.StartNew</a:t>
            </a:r>
            <a:r>
              <a:rPr lang="en-US" dirty="0"/>
              <a:t>(</a:t>
            </a:r>
            <a:r>
              <a:rPr lang="en-US" dirty="0" err="1"/>
              <a:t>MyTask</a:t>
            </a:r>
            <a:r>
              <a:rPr lang="en-US" dirty="0"/>
              <a:t>); </a:t>
            </a:r>
            <a:endParaRPr lang="ru-RU" dirty="0" smtClean="0"/>
          </a:p>
          <a:p>
            <a:endParaRPr lang="ru-RU" i="1" dirty="0" smtClean="0"/>
          </a:p>
          <a:p>
            <a:r>
              <a:rPr lang="ru-RU" i="1" dirty="0" smtClean="0"/>
              <a:t>Использование </a:t>
            </a:r>
            <a:r>
              <a:rPr lang="ru-RU" i="1" dirty="0"/>
              <a:t>конструктора </a:t>
            </a:r>
            <a:r>
              <a:rPr lang="en-US" i="1" dirty="0"/>
              <a:t>Task</a:t>
            </a:r>
            <a:r>
              <a:rPr lang="en-US" dirty="0"/>
              <a:t> </a:t>
            </a:r>
            <a:endParaRPr lang="ru-RU" dirty="0" smtClean="0"/>
          </a:p>
          <a:p>
            <a:r>
              <a:rPr lang="en-US" dirty="0" smtClean="0"/>
              <a:t>Task </a:t>
            </a:r>
            <a:r>
              <a:rPr lang="en-US" dirty="0"/>
              <a:t>task1 = new Task(</a:t>
            </a:r>
            <a:r>
              <a:rPr lang="en-US" dirty="0" err="1"/>
              <a:t>MyTask</a:t>
            </a:r>
            <a:r>
              <a:rPr lang="en-US" dirty="0"/>
              <a:t>); task1.Start();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51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Работа с данными в </a:t>
            </a:r>
            <a:r>
              <a:rPr lang="ru-RU" b="1" dirty="0" smtClean="0"/>
              <a:t>задаче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</a:t>
            </a:r>
            <a:r>
              <a:rPr lang="ru-RU" dirty="0"/>
              <a:t> задаче можно оперировать всеми переменными, находящимися в области видимости.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/>
              <a:t>рабочий элемент это </a:t>
            </a:r>
            <a:r>
              <a:rPr lang="ru-RU" i="1" dirty="0"/>
              <a:t>метод класса</a:t>
            </a:r>
            <a:r>
              <a:rPr lang="ru-RU" dirty="0"/>
              <a:t>, то работать можно с переменными этого класса.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/>
              <a:t>рабочим элементом является лямбда-выражение, то работать можно со всеми локальными переменными метода, порождающего задачу.</a:t>
            </a:r>
          </a:p>
        </p:txBody>
      </p:sp>
    </p:spTree>
    <p:extLst>
      <p:ext uri="{BB962C8B-B14F-4D97-AF65-F5344CB8AC3E}">
        <p14:creationId xmlns:p14="http://schemas.microsoft.com/office/powerpoint/2010/main" val="413591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640960" cy="6669360"/>
          </a:xfrm>
        </p:spPr>
        <p:txBody>
          <a:bodyPr/>
          <a:lstStyle/>
          <a:p>
            <a:r>
              <a:rPr lang="ru-RU" dirty="0"/>
              <a:t>Для получения результата работы задачи существует специальный тип </a:t>
            </a:r>
            <a:r>
              <a:rPr lang="ru-RU" dirty="0" err="1"/>
              <a:t>Task</a:t>
            </a:r>
            <a:r>
              <a:rPr lang="ru-RU" dirty="0"/>
              <a:t>&lt;T&gt;. </a:t>
            </a:r>
            <a:endParaRPr lang="ru-RU" dirty="0" smtClean="0"/>
          </a:p>
          <a:p>
            <a:r>
              <a:rPr lang="ru-RU" dirty="0" smtClean="0"/>
              <a:t>Свойство</a:t>
            </a:r>
            <a:r>
              <a:rPr lang="ru-RU" dirty="0"/>
              <a:t> </a:t>
            </a:r>
            <a:r>
              <a:rPr lang="ru-RU" dirty="0" err="1"/>
              <a:t>Result</a:t>
            </a:r>
            <a:r>
              <a:rPr lang="ru-RU" dirty="0"/>
              <a:t> содержит результат задачи. Обращение к свойству блокирует </a:t>
            </a:r>
            <a:r>
              <a:rPr lang="ru-RU" i="1" dirty="0"/>
              <a:t>поток</a:t>
            </a:r>
            <a:r>
              <a:rPr lang="ru-RU" dirty="0"/>
              <a:t> до завершения задачи.</a:t>
            </a:r>
          </a:p>
        </p:txBody>
      </p:sp>
    </p:spTree>
    <p:extLst>
      <p:ext uri="{BB962C8B-B14F-4D97-AF65-F5344CB8AC3E}">
        <p14:creationId xmlns:p14="http://schemas.microsoft.com/office/powerpoint/2010/main" val="70599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dirty="0"/>
              <a:t>При объявлении задачи или при использовании шаблона </a:t>
            </a:r>
            <a:r>
              <a:rPr lang="ru-RU" dirty="0" err="1"/>
              <a:t>StartNew</a:t>
            </a:r>
            <a:r>
              <a:rPr lang="ru-RU" dirty="0"/>
              <a:t> можно указать ряд важных параметров:</a:t>
            </a:r>
          </a:p>
          <a:p>
            <a:r>
              <a:rPr lang="ru-RU" dirty="0" err="1"/>
              <a:t>токен</a:t>
            </a:r>
            <a:r>
              <a:rPr lang="ru-RU" dirty="0"/>
              <a:t> отмены (</a:t>
            </a:r>
            <a:r>
              <a:rPr lang="ru-RU" dirty="0" err="1"/>
              <a:t>CancellationToken</a:t>
            </a:r>
            <a:r>
              <a:rPr lang="ru-RU" dirty="0"/>
              <a:t>), с помощью которого можно реализовать "согласованную" отмену задачи;</a:t>
            </a:r>
          </a:p>
          <a:p>
            <a:r>
              <a:rPr lang="ru-RU" dirty="0"/>
              <a:t>опции задачи (</a:t>
            </a:r>
            <a:r>
              <a:rPr lang="ru-RU" dirty="0" err="1"/>
              <a:t>TaskCreationOptions</a:t>
            </a:r>
            <a:r>
              <a:rPr lang="ru-RU" dirty="0"/>
              <a:t>), позволяющие скорректировать действия планировщика при обработке задачи;</a:t>
            </a:r>
          </a:p>
          <a:p>
            <a:r>
              <a:rPr lang="ru-RU" dirty="0"/>
              <a:t>параметр задачи - аргумент метода, ассоциированного с задачей;</a:t>
            </a:r>
          </a:p>
          <a:p>
            <a:r>
              <a:rPr lang="ru-RU" dirty="0"/>
              <a:t>планировщик, который будет использоваться для обработки задачи.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7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Вложенные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В коде задачи можно запускать вложенные задачи, которые могут быть дочерними и недочерними. </a:t>
            </a:r>
            <a:endParaRPr lang="ru-RU" dirty="0" smtClean="0"/>
          </a:p>
          <a:p>
            <a:r>
              <a:rPr lang="ru-RU" dirty="0" smtClean="0"/>
              <a:t>Недочерние </a:t>
            </a:r>
            <a:r>
              <a:rPr lang="ru-RU" dirty="0"/>
              <a:t>задачи обладают независимостью от родительской задачи: родитель не дожидается завершения вложенной задачи, статусы задач не взаимосвязаны. </a:t>
            </a:r>
            <a:endParaRPr lang="ru-RU" dirty="0" smtClean="0"/>
          </a:p>
          <a:p>
            <a:r>
              <a:rPr lang="ru-RU" dirty="0" smtClean="0"/>
              <a:t>Дочерняя </a:t>
            </a:r>
            <a:r>
              <a:rPr lang="ru-RU" dirty="0"/>
              <a:t>задача действительно является вложенной – родитель дожидается завершения дочерней задачи, статусы задач при исключениях взаимосвязаны.</a:t>
            </a:r>
          </a:p>
        </p:txBody>
      </p:sp>
    </p:spTree>
    <p:extLst>
      <p:ext uri="{BB962C8B-B14F-4D97-AF65-F5344CB8AC3E}">
        <p14:creationId xmlns:p14="http://schemas.microsoft.com/office/powerpoint/2010/main" val="110248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</p:spPr>
        <p:txBody>
          <a:bodyPr/>
          <a:lstStyle/>
          <a:p>
            <a:r>
              <a:rPr lang="ru-RU" i="1" dirty="0"/>
              <a:t>Вывод</a:t>
            </a:r>
            <a:r>
              <a:rPr lang="ru-RU" dirty="0"/>
              <a:t> приведенного </a:t>
            </a:r>
            <a:r>
              <a:rPr lang="ru-RU" dirty="0" smtClean="0"/>
              <a:t>примера определяется </a:t>
            </a:r>
            <a:r>
              <a:rPr lang="ru-RU" dirty="0"/>
              <a:t>загруженностью системы и пула потоков. Тем не менее, можно быть уверенным, что вызов </a:t>
            </a:r>
            <a:r>
              <a:rPr lang="ru-RU" dirty="0" err="1"/>
              <a:t>tParent.Wait</a:t>
            </a:r>
            <a:r>
              <a:rPr lang="ru-RU" dirty="0"/>
              <a:t>() завершится только после вывода вложенной дочерней задачи. </a:t>
            </a:r>
            <a:r>
              <a:rPr lang="ru-RU" i="1" dirty="0"/>
              <a:t>Вывод</a:t>
            </a:r>
            <a:r>
              <a:rPr lang="ru-RU" dirty="0"/>
              <a:t> вложенной недочерней задачи может быть и после завершения родительской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26594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/>
          <a:lstStyle/>
          <a:p>
            <a:r>
              <a:rPr lang="ru-RU" dirty="0"/>
              <a:t>Механизм отмены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59492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Встроенный механизм согласованной отмены задач позволяет унифицированным образом реализовывать корректное досрочное завершение выполнения задач.</a:t>
            </a:r>
          </a:p>
          <a:p>
            <a:r>
              <a:rPr lang="ru-RU" dirty="0"/>
              <a:t>Для реализации механизма отмены необходимо выполнить следующие шаги:</a:t>
            </a:r>
          </a:p>
          <a:p>
            <a:r>
              <a:rPr lang="ru-RU" dirty="0"/>
              <a:t>Создать объект </a:t>
            </a:r>
            <a:r>
              <a:rPr lang="ru-RU" dirty="0" err="1"/>
              <a:t>CancellationTokenSource</a:t>
            </a:r>
            <a:r>
              <a:rPr lang="ru-RU" dirty="0"/>
              <a:t> в области видимости метода, который порождает и запускает задачу.</a:t>
            </a:r>
          </a:p>
          <a:p>
            <a:r>
              <a:rPr lang="ru-RU" dirty="0"/>
              <a:t>Получить объект </a:t>
            </a:r>
            <a:r>
              <a:rPr lang="ru-RU" dirty="0" err="1"/>
              <a:t>CancellationToken</a:t>
            </a:r>
            <a:r>
              <a:rPr lang="ru-RU" dirty="0"/>
              <a:t>, через который осуществляется взаимодействие с задачей.</a:t>
            </a:r>
          </a:p>
          <a:p>
            <a:r>
              <a:rPr lang="ru-RU" dirty="0"/>
              <a:t>Передать объект </a:t>
            </a:r>
            <a:r>
              <a:rPr lang="ru-RU" dirty="0" err="1"/>
              <a:t>CancellationToken</a:t>
            </a:r>
            <a:r>
              <a:rPr lang="ru-RU" dirty="0"/>
              <a:t> при запуске задачи.</a:t>
            </a:r>
          </a:p>
          <a:p>
            <a:r>
              <a:rPr lang="ru-RU" dirty="0"/>
              <a:t>Реализовать в задаче процедуру отмены</a:t>
            </a:r>
          </a:p>
          <a:p>
            <a:r>
              <a:rPr lang="ru-RU" dirty="0"/>
              <a:t>При необходимости отмены вызвать метод </a:t>
            </a:r>
            <a:r>
              <a:rPr lang="ru-RU" dirty="0" err="1"/>
              <a:t>Cancel</a:t>
            </a:r>
            <a:r>
              <a:rPr lang="ru-RU" dirty="0"/>
              <a:t>().</a:t>
            </a:r>
          </a:p>
          <a:p>
            <a:r>
              <a:rPr lang="ru-RU" dirty="0"/>
              <a:t>Обработчик отмены задачи можно реализовать либо в самой задаче, либо назначить отдельный делегат, который будет вызываться при возникновении сигнала об отмене задачи.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29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Создание продолжения </a:t>
            </a:r>
            <a:r>
              <a:rPr lang="ru-RU" b="1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Одной из новаторских и очень удобных особенностей библиотеки TPL является возможность создавать продолжение задачи. Продолжение — это одна задача, которая автоматически начинается после завершения другой задачи. </a:t>
            </a:r>
            <a:endParaRPr lang="ru-RU" dirty="0" smtClean="0"/>
          </a:p>
          <a:p>
            <a:pPr fontAlgn="base"/>
            <a:r>
              <a:rPr lang="ru-RU" dirty="0" smtClean="0"/>
              <a:t>Создать </a:t>
            </a:r>
            <a:r>
              <a:rPr lang="ru-RU" dirty="0"/>
              <a:t>продолжение </a:t>
            </a:r>
            <a:r>
              <a:rPr lang="ru-RU" dirty="0" smtClean="0"/>
              <a:t>можно </a:t>
            </a:r>
            <a:r>
              <a:rPr lang="ru-RU" dirty="0"/>
              <a:t>с помощью метода </a:t>
            </a:r>
            <a:r>
              <a:rPr lang="ru-RU" b="1" dirty="0" err="1"/>
              <a:t>ContinueWith</a:t>
            </a:r>
            <a:r>
              <a:rPr lang="ru-RU" b="1" dirty="0"/>
              <a:t>()</a:t>
            </a:r>
            <a:r>
              <a:rPr lang="ru-RU" dirty="0"/>
              <a:t>, определенного в классе </a:t>
            </a:r>
            <a:r>
              <a:rPr lang="ru-RU" dirty="0" err="1"/>
              <a:t>Task</a:t>
            </a:r>
            <a:r>
              <a:rPr lang="ru-RU" dirty="0"/>
              <a:t>. </a:t>
            </a:r>
            <a:endParaRPr lang="ru-RU" dirty="0" smtClean="0"/>
          </a:p>
          <a:p>
            <a:pPr fontAlgn="base"/>
            <a:endParaRPr lang="ru-RU" i="1" dirty="0" smtClean="0"/>
          </a:p>
          <a:p>
            <a:pPr fontAlgn="base"/>
            <a:r>
              <a:rPr lang="ru-RU" i="1" dirty="0" err="1" smtClean="0"/>
              <a:t>public</a:t>
            </a:r>
            <a:r>
              <a:rPr lang="ru-RU" i="1" dirty="0" smtClean="0"/>
              <a:t> </a:t>
            </a:r>
            <a:r>
              <a:rPr lang="ru-RU" i="1" dirty="0" err="1"/>
              <a:t>Task</a:t>
            </a:r>
            <a:r>
              <a:rPr lang="ru-RU" i="1" dirty="0"/>
              <a:t> </a:t>
            </a:r>
            <a:r>
              <a:rPr lang="ru-RU" i="1" dirty="0" err="1"/>
              <a:t>ContinueWith</a:t>
            </a:r>
            <a:r>
              <a:rPr lang="ru-RU" i="1" dirty="0"/>
              <a:t>(</a:t>
            </a:r>
            <a:r>
              <a:rPr lang="ru-RU" i="1" dirty="0" err="1"/>
              <a:t>Action</a:t>
            </a:r>
            <a:r>
              <a:rPr lang="ru-RU" i="1" dirty="0"/>
              <a:t>&lt;</a:t>
            </a:r>
            <a:r>
              <a:rPr lang="ru-RU" i="1" dirty="0" err="1"/>
              <a:t>Task</a:t>
            </a:r>
            <a:r>
              <a:rPr lang="ru-RU" i="1" dirty="0"/>
              <a:t>&gt; </a:t>
            </a:r>
            <a:r>
              <a:rPr lang="ru-RU" i="1" dirty="0" err="1"/>
              <a:t>действие_продолжения</a:t>
            </a:r>
            <a:r>
              <a:rPr lang="ru-RU" i="1" dirty="0"/>
              <a:t>)</a:t>
            </a:r>
            <a:endParaRPr lang="ru-RU" dirty="0"/>
          </a:p>
          <a:p>
            <a:pPr fontAlgn="base"/>
            <a:r>
              <a:rPr lang="ru-RU" dirty="0"/>
              <a:t>где </a:t>
            </a:r>
            <a:r>
              <a:rPr lang="ru-RU" dirty="0" err="1"/>
              <a:t>действие_продолжения</a:t>
            </a:r>
            <a:r>
              <a:rPr lang="ru-RU" dirty="0"/>
              <a:t> обозначает задачу, которая будет запущена на исполнение по завершении вызывающей задачи. У делегата </a:t>
            </a:r>
            <a:r>
              <a:rPr lang="ru-RU" dirty="0" err="1"/>
              <a:t>Action</a:t>
            </a:r>
            <a:r>
              <a:rPr lang="ru-RU" dirty="0"/>
              <a:t> имеется единственный параметр типа </a:t>
            </a:r>
            <a:r>
              <a:rPr lang="ru-RU" dirty="0" err="1"/>
              <a:t>Task</a:t>
            </a:r>
            <a:r>
              <a:rPr lang="ru-RU" dirty="0"/>
              <a:t>. Следовательно, вариант делегата </a:t>
            </a:r>
            <a:r>
              <a:rPr lang="ru-RU" dirty="0" err="1"/>
              <a:t>Action</a:t>
            </a:r>
            <a:r>
              <a:rPr lang="ru-RU" dirty="0"/>
              <a:t>, применяемого в данном методе, выглядит следующим образом:</a:t>
            </a:r>
          </a:p>
          <a:p>
            <a:pPr fontAlgn="base"/>
            <a:r>
              <a:rPr lang="ru-RU" i="1" dirty="0" err="1"/>
              <a:t>public</a:t>
            </a:r>
            <a:r>
              <a:rPr lang="ru-RU" i="1" dirty="0"/>
              <a:t> </a:t>
            </a:r>
            <a:r>
              <a:rPr lang="ru-RU" i="1" dirty="0" err="1"/>
              <a:t>delegate</a:t>
            </a:r>
            <a:r>
              <a:rPr lang="ru-RU" i="1" dirty="0"/>
              <a:t> </a:t>
            </a:r>
            <a:r>
              <a:rPr lang="ru-RU" i="1" dirty="0" err="1"/>
              <a:t>void</a:t>
            </a:r>
            <a:r>
              <a:rPr lang="ru-RU" i="1" dirty="0"/>
              <a:t> </a:t>
            </a:r>
            <a:r>
              <a:rPr lang="ru-RU" i="1" dirty="0" err="1"/>
              <a:t>Action</a:t>
            </a:r>
            <a:r>
              <a:rPr lang="ru-RU" i="1" dirty="0"/>
              <a:t>&lt;</a:t>
            </a:r>
            <a:r>
              <a:rPr lang="ru-RU" i="1" dirty="0" err="1"/>
              <a:t>inT</a:t>
            </a:r>
            <a:r>
              <a:rPr lang="ru-RU" i="1" dirty="0"/>
              <a:t>&gt;(T </a:t>
            </a:r>
            <a:r>
              <a:rPr lang="ru-RU" i="1" dirty="0" err="1"/>
              <a:t>obj</a:t>
            </a:r>
            <a:r>
              <a:rPr lang="ru-RU" i="1" dirty="0"/>
              <a:t>)</a:t>
            </a:r>
            <a:endParaRPr lang="ru-RU" dirty="0"/>
          </a:p>
          <a:p>
            <a:pPr fontAlgn="base"/>
            <a:r>
              <a:rPr lang="ru-RU" dirty="0"/>
              <a:t>В данном случае обобщенный параметр Т обозначает класс </a:t>
            </a:r>
            <a:r>
              <a:rPr lang="ru-RU" dirty="0" err="1"/>
              <a:t>Task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30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Шаблоны параллелизма </a:t>
            </a:r>
            <a:r>
              <a:rPr lang="en-US" b="1" dirty="0"/>
              <a:t>Parallel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90465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Одним из главных классов в TPL является </a:t>
            </a:r>
            <a:r>
              <a:rPr lang="ru-RU" dirty="0" err="1"/>
              <a:t>System.Threading.Tasks.Parallel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Этот </a:t>
            </a:r>
            <a:r>
              <a:rPr lang="ru-RU" dirty="0"/>
              <a:t>класс поддерживает набор методов, которые позволяют выполнять итерации по коллекции данных (точнее, по объектам, реализующим </a:t>
            </a:r>
            <a:r>
              <a:rPr lang="ru-RU" dirty="0" err="1">
                <a:hlinkClick r:id="rId2"/>
              </a:rPr>
              <a:t>IEnumerable</a:t>
            </a:r>
            <a:r>
              <a:rPr lang="ru-RU" dirty="0">
                <a:hlinkClick r:id="rId2"/>
              </a:rPr>
              <a:t>&lt;T&gt;</a:t>
            </a:r>
            <a:r>
              <a:rPr lang="ru-RU" dirty="0"/>
              <a:t>) в параллельном режиме.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ru-RU" i="1" dirty="0" smtClean="0"/>
              <a:t>Класс</a:t>
            </a:r>
            <a:r>
              <a:rPr lang="ru-RU" dirty="0"/>
              <a:t> </a:t>
            </a:r>
            <a:r>
              <a:rPr lang="ru-RU" dirty="0" err="1"/>
              <a:t>Parallel</a:t>
            </a:r>
            <a:r>
              <a:rPr lang="ru-RU" dirty="0"/>
              <a:t> предоставляет </a:t>
            </a:r>
            <a:r>
              <a:rPr lang="ru-RU" dirty="0" smtClean="0"/>
              <a:t>след наиболее распространенные шаблоны </a:t>
            </a:r>
            <a:r>
              <a:rPr lang="ru-RU" dirty="0"/>
              <a:t>параллельной обработки: </a:t>
            </a:r>
            <a:endParaRPr lang="ru-RU" dirty="0" smtClean="0"/>
          </a:p>
          <a:p>
            <a:r>
              <a:rPr lang="en-US" dirty="0" err="1" smtClean="0"/>
              <a:t>Parallel.Invoke</a:t>
            </a:r>
            <a:r>
              <a:rPr lang="en-US" dirty="0"/>
              <a:t>: </a:t>
            </a:r>
            <a:r>
              <a:rPr lang="ru-RU" dirty="0"/>
              <a:t>выполняет параллельно массив делегатов;</a:t>
            </a:r>
          </a:p>
          <a:p>
            <a:r>
              <a:rPr lang="en-US" dirty="0" err="1"/>
              <a:t>Parallel.For</a:t>
            </a:r>
            <a:r>
              <a:rPr lang="en-US" dirty="0"/>
              <a:t>: </a:t>
            </a:r>
            <a:r>
              <a:rPr lang="ru-RU" dirty="0"/>
              <a:t>параллельный эквивалент цикла </a:t>
            </a:r>
            <a:r>
              <a:rPr lang="en-US" dirty="0"/>
              <a:t>for;</a:t>
            </a:r>
          </a:p>
          <a:p>
            <a:r>
              <a:rPr lang="en-US" dirty="0" err="1"/>
              <a:t>Parallel.ForEach</a:t>
            </a:r>
            <a:r>
              <a:rPr lang="en-US" dirty="0"/>
              <a:t>: </a:t>
            </a:r>
            <a:r>
              <a:rPr lang="ru-RU" dirty="0"/>
              <a:t>параллельный эквивалент цикла </a:t>
            </a:r>
            <a:r>
              <a:rPr lang="en-US" dirty="0" err="1"/>
              <a:t>foreach</a:t>
            </a:r>
            <a:r>
              <a:rPr lang="en-US" dirty="0"/>
              <a:t>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917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336704"/>
          </a:xfrm>
        </p:spPr>
        <p:txBody>
          <a:bodyPr>
            <a:normAutofit/>
          </a:bodyPr>
          <a:lstStyle/>
          <a:p>
            <a:r>
              <a:rPr lang="ru-RU" dirty="0"/>
              <a:t>Реализация шаблонов построена на задачах (</a:t>
            </a:r>
            <a:r>
              <a:rPr lang="ru-RU" dirty="0" err="1"/>
              <a:t>tasks</a:t>
            </a:r>
            <a:r>
              <a:rPr lang="ru-RU" dirty="0"/>
              <a:t>), поэтому при использовании методов </a:t>
            </a:r>
            <a:r>
              <a:rPr lang="ru-RU" dirty="0" err="1"/>
              <a:t>Parallel</a:t>
            </a:r>
            <a:r>
              <a:rPr lang="ru-RU" dirty="0"/>
              <a:t> поддерживаются  </a:t>
            </a:r>
            <a:r>
              <a:rPr lang="ru-RU" i="1" dirty="0"/>
              <a:t>механизмы</a:t>
            </a:r>
            <a:r>
              <a:rPr lang="ru-RU" dirty="0"/>
              <a:t>  отмены с помощью объекта </a:t>
            </a:r>
            <a:r>
              <a:rPr lang="ru-RU" dirty="0" err="1"/>
              <a:t>CancellationToken</a:t>
            </a:r>
            <a:r>
              <a:rPr lang="ru-RU" dirty="0"/>
              <a:t> и </a:t>
            </a:r>
            <a:r>
              <a:rPr lang="ru-RU" i="1" dirty="0"/>
              <a:t>обработка исключений</a:t>
            </a:r>
            <a:r>
              <a:rPr lang="ru-RU" dirty="0"/>
              <a:t> типа </a:t>
            </a:r>
            <a:r>
              <a:rPr lang="ru-RU" dirty="0" err="1"/>
              <a:t>AggregateException</a:t>
            </a:r>
            <a:r>
              <a:rPr lang="ru-RU" dirty="0"/>
              <a:t>. </a:t>
            </a:r>
            <a:endParaRPr lang="en-US" dirty="0" smtClean="0"/>
          </a:p>
          <a:p>
            <a:r>
              <a:rPr lang="ru-RU" dirty="0" smtClean="0"/>
              <a:t>Важной </a:t>
            </a:r>
            <a:r>
              <a:rPr lang="ru-RU" dirty="0"/>
              <a:t>особенностью шаблонов является "</a:t>
            </a:r>
            <a:r>
              <a:rPr lang="ru-RU" i="1" dirty="0"/>
              <a:t>императивность</a:t>
            </a:r>
            <a:r>
              <a:rPr lang="ru-RU" dirty="0"/>
              <a:t>". Оператор, следующий за вызовом метода класса </a:t>
            </a:r>
            <a:r>
              <a:rPr lang="ru-RU" dirty="0" err="1"/>
              <a:t>Parallel</a:t>
            </a:r>
            <a:r>
              <a:rPr lang="ru-RU" dirty="0"/>
              <a:t>, будет выполняться только после завершения всех задач, неявно созданных в методе.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808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Parallel.Invoke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r>
              <a:rPr lang="ru-RU" dirty="0"/>
              <a:t>Метод </a:t>
            </a:r>
            <a:r>
              <a:rPr lang="ru-RU" dirty="0" err="1"/>
              <a:t>Invoke</a:t>
            </a:r>
            <a:r>
              <a:rPr lang="ru-RU" dirty="0"/>
              <a:t>(), определенный в классе </a:t>
            </a:r>
            <a:r>
              <a:rPr lang="ru-RU" dirty="0" err="1"/>
              <a:t>Parallel</a:t>
            </a:r>
            <a:r>
              <a:rPr lang="ru-RU" dirty="0"/>
              <a:t>, позволяет выполнять один или несколько методов, указываемых в виде его аргументов. Он также масштабирует исполнение кода, используя доступные процессоры, если имеется такая возможность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Вызов:</a:t>
            </a:r>
            <a:endParaRPr lang="en-US" dirty="0" smtClean="0"/>
          </a:p>
          <a:p>
            <a:r>
              <a:rPr lang="en-US" dirty="0"/>
              <a:t>public static void Invoke(</a:t>
            </a:r>
            <a:r>
              <a:rPr lang="en-US" dirty="0" err="1"/>
              <a:t>params</a:t>
            </a:r>
            <a:r>
              <a:rPr lang="en-US" dirty="0"/>
              <a:t> Action[] actions)</a:t>
            </a:r>
            <a:endParaRPr lang="en-US" i="1" dirty="0" smtClean="0"/>
          </a:p>
          <a:p>
            <a:r>
              <a:rPr lang="ru-RU" dirty="0" smtClean="0"/>
              <a:t>Выполняемые </a:t>
            </a:r>
            <a:r>
              <a:rPr lang="ru-RU" dirty="0"/>
              <a:t>методы должны быть совместимы с </a:t>
            </a:r>
            <a:r>
              <a:rPr lang="ru-RU" dirty="0" smtClean="0"/>
              <a:t>делегатом </a:t>
            </a:r>
            <a:r>
              <a:rPr lang="ru-RU" dirty="0" err="1"/>
              <a:t>Action</a:t>
            </a:r>
            <a:r>
              <a:rPr lang="ru-RU" dirty="0"/>
              <a:t>. Следовательно, каждый метод, передаваемый методу </a:t>
            </a:r>
            <a:r>
              <a:rPr lang="ru-RU" dirty="0" err="1"/>
              <a:t>Invoke</a:t>
            </a:r>
            <a:r>
              <a:rPr lang="ru-RU" dirty="0"/>
              <a:t>() в качестве аргумента, не должен ни принимать параметров, ни возвращать значение.</a:t>
            </a:r>
            <a:endParaRPr lang="ru-RU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774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721499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/>
              <a:t>Вызов метода</a:t>
            </a:r>
            <a:r>
              <a:rPr lang="ru-RU" dirty="0"/>
              <a:t> позволяет "запустить" (добавить в </a:t>
            </a:r>
            <a:r>
              <a:rPr lang="ru-RU" i="1" dirty="0"/>
              <a:t>очередь</a:t>
            </a:r>
            <a:r>
              <a:rPr lang="ru-RU" dirty="0"/>
              <a:t> готовых к выполнению задач) несколько рабочих элементов и дождаться завершения их работы.</a:t>
            </a:r>
          </a:p>
          <a:p>
            <a:pPr marL="0" indent="0">
              <a:buNone/>
            </a:pPr>
            <a:r>
              <a:rPr lang="ru-RU" dirty="0"/>
              <a:t>Пример вызова </a:t>
            </a:r>
            <a:r>
              <a:rPr lang="ru-RU" i="1" dirty="0"/>
              <a:t>метода</a:t>
            </a:r>
            <a:r>
              <a:rPr lang="ru-RU" dirty="0"/>
              <a:t> </a:t>
            </a:r>
            <a:r>
              <a:rPr lang="en-US" dirty="0"/>
              <a:t>Invoke:</a:t>
            </a:r>
          </a:p>
          <a:p>
            <a:r>
              <a:rPr lang="en-US" dirty="0" err="1"/>
              <a:t>Parallel.Invoke</a:t>
            </a:r>
            <a:r>
              <a:rPr lang="en-US" dirty="0"/>
              <a:t>(</a:t>
            </a:r>
            <a:r>
              <a:rPr lang="en-US" dirty="0" err="1"/>
              <a:t>FuncOne</a:t>
            </a:r>
            <a:r>
              <a:rPr lang="en-US" dirty="0"/>
              <a:t>, </a:t>
            </a:r>
            <a:r>
              <a:rPr lang="en-US" dirty="0" err="1"/>
              <a:t>FuncTwo</a:t>
            </a:r>
            <a:r>
              <a:rPr lang="en-US" dirty="0"/>
              <a:t>) </a:t>
            </a:r>
          </a:p>
          <a:p>
            <a:endParaRPr lang="en-US" dirty="0"/>
          </a:p>
          <a:p>
            <a:pPr marL="0" indent="0">
              <a:buNone/>
            </a:pPr>
            <a:r>
              <a:rPr lang="ru-RU" dirty="0"/>
              <a:t>с помощью задач можно переписать следующим образом:</a:t>
            </a:r>
          </a:p>
          <a:p>
            <a:r>
              <a:rPr lang="en-US" dirty="0"/>
              <a:t>Task </a:t>
            </a:r>
            <a:r>
              <a:rPr lang="en-US" dirty="0" err="1"/>
              <a:t>taskTwo</a:t>
            </a:r>
            <a:r>
              <a:rPr lang="en-US" dirty="0"/>
              <a:t> = </a:t>
            </a:r>
            <a:r>
              <a:rPr lang="en-US" dirty="0" err="1"/>
              <a:t>Task.Factory.StartNew</a:t>
            </a:r>
            <a:r>
              <a:rPr lang="en-US" dirty="0"/>
              <a:t>(() =&gt; </a:t>
            </a:r>
            <a:r>
              <a:rPr lang="en-US" dirty="0" err="1"/>
              <a:t>FuncTwo</a:t>
            </a:r>
            <a:r>
              <a:rPr lang="en-US" dirty="0"/>
              <a:t>()); </a:t>
            </a:r>
          </a:p>
          <a:p>
            <a:r>
              <a:rPr lang="en-US" dirty="0"/>
              <a:t>Task </a:t>
            </a:r>
            <a:r>
              <a:rPr lang="en-US" dirty="0" err="1"/>
              <a:t>taskOne</a:t>
            </a:r>
            <a:r>
              <a:rPr lang="en-US" dirty="0"/>
              <a:t> = </a:t>
            </a:r>
            <a:r>
              <a:rPr lang="en-US" dirty="0" err="1"/>
              <a:t>Task.Factory.StartNew</a:t>
            </a:r>
            <a:r>
              <a:rPr lang="en-US" dirty="0"/>
              <a:t>(() =&gt; </a:t>
            </a:r>
            <a:r>
              <a:rPr lang="en-US" dirty="0" err="1"/>
              <a:t>FuncOne</a:t>
            </a:r>
            <a:r>
              <a:rPr lang="en-US" dirty="0"/>
              <a:t>()); </a:t>
            </a:r>
            <a:r>
              <a:rPr lang="en-US" dirty="0" err="1"/>
              <a:t>Task.WaitAll</a:t>
            </a:r>
            <a:r>
              <a:rPr lang="en-US" dirty="0"/>
              <a:t>(</a:t>
            </a:r>
            <a:r>
              <a:rPr lang="en-US" dirty="0" err="1"/>
              <a:t>taskOne</a:t>
            </a:r>
            <a:r>
              <a:rPr lang="en-US" dirty="0"/>
              <a:t>, </a:t>
            </a:r>
            <a:r>
              <a:rPr lang="en-US" dirty="0" err="1"/>
              <a:t>taskTwo</a:t>
            </a:r>
            <a:r>
              <a:rPr lang="en-US" dirty="0"/>
              <a:t>);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75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6247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Методы </a:t>
            </a:r>
            <a:r>
              <a:rPr lang="ru-RU" dirty="0" err="1"/>
              <a:t>Parallel</a:t>
            </a:r>
            <a:r>
              <a:rPr lang="ru-RU" dirty="0"/>
              <a:t> создают задачи не для каждого рабочего элемента, а для набора </a:t>
            </a:r>
            <a:r>
              <a:rPr lang="ru-RU" dirty="0" smtClean="0"/>
              <a:t>элементов, </a:t>
            </a:r>
            <a:r>
              <a:rPr lang="ru-RU" dirty="0"/>
              <a:t>которые будут выполняться в одном потоке. </a:t>
            </a:r>
            <a:r>
              <a:rPr lang="ru-RU" i="1" dirty="0"/>
              <a:t>Поток</a:t>
            </a:r>
            <a:r>
              <a:rPr lang="ru-RU" dirty="0"/>
              <a:t>, в котором осуществляется </a:t>
            </a:r>
            <a:r>
              <a:rPr lang="ru-RU" i="1" dirty="0"/>
              <a:t>вызов метода</a:t>
            </a:r>
            <a:r>
              <a:rPr lang="ru-RU" dirty="0"/>
              <a:t> </a:t>
            </a:r>
            <a:r>
              <a:rPr lang="ru-RU" dirty="0" err="1"/>
              <a:t>Invoke</a:t>
            </a:r>
            <a:r>
              <a:rPr lang="ru-RU" dirty="0"/>
              <a:t>, также используется для обработки элементов.</a:t>
            </a:r>
          </a:p>
          <a:p>
            <a:r>
              <a:rPr lang="ru-RU" dirty="0"/>
              <a:t>Использовать метод </a:t>
            </a:r>
            <a:r>
              <a:rPr lang="ru-RU" dirty="0" err="1"/>
              <a:t>Invoke</a:t>
            </a:r>
            <a:r>
              <a:rPr lang="ru-RU" dirty="0"/>
              <a:t> вместо непосредственного манипулирования с задачами полезно, когда рабочие элементы можно запустить одновременно (нет какой-либо подготовительной работы перед каждой задачей) и вызывающий </a:t>
            </a:r>
            <a:r>
              <a:rPr lang="ru-RU" i="1" dirty="0"/>
              <a:t>поток</a:t>
            </a:r>
            <a:r>
              <a:rPr lang="ru-RU" dirty="0"/>
              <a:t> должен дождаться завершения работы всех рабочих элементов. Такая ситуация возникает в алгоритмах типа "разделяй и властвуй" (</a:t>
            </a:r>
            <a:r>
              <a:rPr lang="ru-RU" i="1" dirty="0"/>
              <a:t>быстрая сортировка</a:t>
            </a:r>
            <a:r>
              <a:rPr lang="ru-RU" dirty="0"/>
              <a:t>, обработка графов).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4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55272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Метод </a:t>
            </a:r>
            <a:r>
              <a:rPr lang="ru-RU" dirty="0" err="1"/>
              <a:t>Invoke</a:t>
            </a:r>
            <a:r>
              <a:rPr lang="ru-RU" dirty="0"/>
              <a:t>() сначала инициирует выполнение, а затем ожидает завершения всех передаваемых ему методов. Это, в частности, избавляет от необходимости (да и не позволяет) вызывать метод </a:t>
            </a:r>
            <a:r>
              <a:rPr lang="ru-RU" dirty="0" err="1"/>
              <a:t>Wait</a:t>
            </a:r>
            <a:r>
              <a:rPr lang="ru-RU" dirty="0"/>
              <a:t>(). </a:t>
            </a:r>
            <a:endParaRPr lang="ru-RU" dirty="0" smtClean="0"/>
          </a:p>
          <a:p>
            <a:r>
              <a:rPr lang="ru-RU" dirty="0" smtClean="0"/>
              <a:t>Все </a:t>
            </a:r>
            <a:r>
              <a:rPr lang="ru-RU" dirty="0"/>
              <a:t>функции параллельного выполнения метод </a:t>
            </a:r>
            <a:r>
              <a:rPr lang="en-US" dirty="0" smtClean="0"/>
              <a:t>Invoke</a:t>
            </a:r>
            <a:r>
              <a:rPr lang="ru-RU" dirty="0" smtClean="0"/>
              <a:t>() </a:t>
            </a:r>
            <a:r>
              <a:rPr lang="ru-RU" dirty="0"/>
              <a:t>берет на себя. И хотя это не гарантирует, что методы будут действительно выполняться параллельно, тем не менее, именно такое их выполнение предполагается, если система поддерживает несколько процессоров. </a:t>
            </a:r>
            <a:endParaRPr lang="ru-RU" dirty="0" smtClean="0"/>
          </a:p>
          <a:p>
            <a:r>
              <a:rPr lang="ru-RU" dirty="0" smtClean="0"/>
              <a:t>Кроме </a:t>
            </a:r>
            <a:r>
              <a:rPr lang="ru-RU" dirty="0"/>
              <a:t>того, отсутствует возможность указать порядок выполнения методов от первого и до последнего, и этот порядок не может быть таким же, как и в списке аргументов.</a:t>
            </a:r>
          </a:p>
        </p:txBody>
      </p:sp>
    </p:spTree>
    <p:extLst>
      <p:ext uri="{BB962C8B-B14F-4D97-AF65-F5344CB8AC3E}">
        <p14:creationId xmlns:p14="http://schemas.microsoft.com/office/powerpoint/2010/main" val="17247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624736"/>
          </a:xfrm>
        </p:spPr>
        <p:txBody>
          <a:bodyPr>
            <a:normAutofit fontScale="92500"/>
          </a:bodyPr>
          <a:lstStyle/>
          <a:p>
            <a:r>
              <a:rPr lang="ru-RU" dirty="0"/>
              <a:t>В качестве аргументов метода </a:t>
            </a:r>
            <a:r>
              <a:rPr lang="ru-RU" dirty="0" err="1"/>
              <a:t>Parallel.Invoke</a:t>
            </a:r>
            <a:r>
              <a:rPr lang="ru-RU" dirty="0"/>
              <a:t> можно указывать методы, лямбда-выражения, а также </a:t>
            </a:r>
            <a:r>
              <a:rPr lang="ru-RU" i="1" dirty="0"/>
              <a:t>массив</a:t>
            </a:r>
            <a:r>
              <a:rPr lang="ru-RU" dirty="0"/>
              <a:t> делегатов </a:t>
            </a:r>
            <a:r>
              <a:rPr lang="ru-RU" dirty="0" err="1"/>
              <a:t>типаAction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en-US" dirty="0"/>
              <a:t>Action[] actions = new Action[4]; </a:t>
            </a:r>
            <a:endParaRPr lang="en-US" dirty="0" smtClean="0"/>
          </a:p>
          <a:p>
            <a:r>
              <a:rPr lang="en-US" dirty="0" smtClean="0"/>
              <a:t>actions[0</a:t>
            </a:r>
            <a:r>
              <a:rPr lang="en-US" dirty="0"/>
              <a:t>] = new Action(() =&gt; </a:t>
            </a:r>
            <a:r>
              <a:rPr lang="en-US" dirty="0" err="1"/>
              <a:t>Console.WriteLine</a:t>
            </a:r>
            <a:r>
              <a:rPr lang="en-US" dirty="0"/>
              <a:t>("one")); </a:t>
            </a:r>
            <a:endParaRPr lang="en-US" dirty="0" smtClean="0"/>
          </a:p>
          <a:p>
            <a:r>
              <a:rPr lang="en-US" dirty="0" smtClean="0"/>
              <a:t>actions[1</a:t>
            </a:r>
            <a:r>
              <a:rPr lang="en-US" dirty="0"/>
              <a:t>] = new Action(() =&gt; </a:t>
            </a:r>
            <a:r>
              <a:rPr lang="en-US" dirty="0" err="1"/>
              <a:t>Console.WriteLine</a:t>
            </a:r>
            <a:r>
              <a:rPr lang="en-US" dirty="0"/>
              <a:t>("two")); </a:t>
            </a:r>
            <a:endParaRPr lang="en-US" dirty="0" smtClean="0"/>
          </a:p>
          <a:p>
            <a:r>
              <a:rPr lang="en-US" dirty="0" smtClean="0"/>
              <a:t>actions[2</a:t>
            </a:r>
            <a:r>
              <a:rPr lang="en-US" dirty="0"/>
              <a:t>] = new Action(() =&gt; </a:t>
            </a:r>
            <a:r>
              <a:rPr lang="en-US" dirty="0" err="1"/>
              <a:t>Console.WriteLine</a:t>
            </a:r>
            <a:r>
              <a:rPr lang="en-US" dirty="0"/>
              <a:t>("three")); </a:t>
            </a:r>
            <a:endParaRPr lang="en-US" dirty="0" smtClean="0"/>
          </a:p>
          <a:p>
            <a:r>
              <a:rPr lang="en-US" dirty="0" smtClean="0"/>
              <a:t>actions[3</a:t>
            </a:r>
            <a:r>
              <a:rPr lang="en-US" dirty="0"/>
              <a:t>] = new Action(() =&gt; </a:t>
            </a:r>
            <a:r>
              <a:rPr lang="en-US" dirty="0" err="1"/>
              <a:t>Console.WriteLine</a:t>
            </a:r>
            <a:r>
              <a:rPr lang="en-US" dirty="0"/>
              <a:t>("four")); </a:t>
            </a:r>
            <a:endParaRPr lang="en-US" dirty="0" smtClean="0"/>
          </a:p>
          <a:p>
            <a:r>
              <a:rPr lang="en-US" dirty="0" err="1" smtClean="0"/>
              <a:t>Parallel.Invoke</a:t>
            </a:r>
            <a:r>
              <a:rPr lang="en-US" dirty="0" smtClean="0"/>
              <a:t>(actions</a:t>
            </a:r>
            <a:r>
              <a:rPr lang="en-US" dirty="0"/>
              <a:t>);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17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качестве параметров выполнения в методе </a:t>
            </a:r>
            <a:r>
              <a:rPr lang="ru-RU" dirty="0" err="1"/>
              <a:t>Invoke</a:t>
            </a:r>
            <a:r>
              <a:rPr lang="ru-RU" dirty="0"/>
              <a:t> можно указать </a:t>
            </a:r>
            <a:r>
              <a:rPr lang="ru-RU" i="1" dirty="0" err="1"/>
              <a:t>токен</a:t>
            </a:r>
            <a:r>
              <a:rPr lang="ru-RU" dirty="0"/>
              <a:t> отмены, максимальную степень параллелизма и используемый </a:t>
            </a:r>
            <a:r>
              <a:rPr lang="ru-RU" i="1" dirty="0"/>
              <a:t>планировщик</a:t>
            </a:r>
            <a:r>
              <a:rPr lang="ru-RU" dirty="0" smtClean="0"/>
              <a:t>:</a:t>
            </a:r>
            <a:endParaRPr lang="en-US" dirty="0" smtClean="0"/>
          </a:p>
          <a:p>
            <a:r>
              <a:rPr lang="en-US" dirty="0" err="1" smtClean="0"/>
              <a:t>ParallelOptionsp</a:t>
            </a:r>
            <a:r>
              <a:rPr lang="en-US" dirty="0" smtClean="0"/>
              <a:t> Options </a:t>
            </a:r>
            <a:r>
              <a:rPr lang="en-US" dirty="0"/>
              <a:t>= new </a:t>
            </a:r>
            <a:r>
              <a:rPr lang="en-US" dirty="0" err="1"/>
              <a:t>ParallelOptions</a:t>
            </a:r>
            <a:r>
              <a:rPr lang="en-US" dirty="0"/>
              <a:t>() </a:t>
            </a:r>
            <a:endParaRPr lang="en-US" dirty="0" smtClean="0"/>
          </a:p>
          <a:p>
            <a:r>
              <a:rPr lang="en-US" dirty="0" smtClean="0"/>
              <a:t>{ </a:t>
            </a:r>
          </a:p>
          <a:p>
            <a:r>
              <a:rPr lang="en-US" dirty="0" err="1" smtClean="0"/>
              <a:t>maxDegreeOfParallelism</a:t>
            </a:r>
            <a:r>
              <a:rPr lang="en-US" dirty="0" smtClean="0"/>
              <a:t> </a:t>
            </a:r>
            <a:r>
              <a:rPr lang="en-US" dirty="0"/>
              <a:t>= 4, </a:t>
            </a:r>
            <a:endParaRPr lang="en-US" dirty="0" smtClean="0"/>
          </a:p>
          <a:p>
            <a:r>
              <a:rPr lang="en-US" dirty="0" err="1" smtClean="0"/>
              <a:t>cancellationToken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cToken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TaskScheduler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tScheduler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}; </a:t>
            </a:r>
          </a:p>
          <a:p>
            <a:r>
              <a:rPr lang="en-US" dirty="0" err="1" smtClean="0"/>
              <a:t>Parallel.Invoke</a:t>
            </a:r>
            <a:r>
              <a:rPr lang="en-US" dirty="0" smtClean="0"/>
              <a:t>(</a:t>
            </a:r>
            <a:r>
              <a:rPr lang="en-US" dirty="0" err="1" smtClean="0"/>
              <a:t>pOptions</a:t>
            </a:r>
            <a:r>
              <a:rPr lang="en-US" dirty="0"/>
              <a:t>, actions);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21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504056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dirty="0" smtClean="0"/>
              <a:t>Метод </a:t>
            </a:r>
            <a:r>
              <a:rPr lang="en-US" b="1" dirty="0"/>
              <a:t>For</a:t>
            </a:r>
            <a:r>
              <a:rPr lang="en-US" b="1" dirty="0" smtClean="0"/>
              <a:t>()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В TPL параллелизм данных </a:t>
            </a:r>
            <a:r>
              <a:rPr lang="ru-RU" dirty="0" smtClean="0"/>
              <a:t>поддерживается, </a:t>
            </a:r>
            <a:r>
              <a:rPr lang="ru-RU" dirty="0"/>
              <a:t>с помощью метода </a:t>
            </a:r>
            <a:r>
              <a:rPr lang="ru-RU" dirty="0" err="1"/>
              <a:t>For</a:t>
            </a:r>
            <a:r>
              <a:rPr lang="ru-RU" dirty="0"/>
              <a:t>(), определенного в классе </a:t>
            </a:r>
            <a:r>
              <a:rPr lang="ru-RU" dirty="0" err="1"/>
              <a:t>Parallel</a:t>
            </a:r>
            <a:r>
              <a:rPr lang="ru-RU" dirty="0"/>
              <a:t>. Этот метод существует в нескольких формах. Его </a:t>
            </a:r>
            <a:r>
              <a:rPr lang="ru-RU" dirty="0" smtClean="0"/>
              <a:t>самая простоя форма.</a:t>
            </a:r>
            <a:endParaRPr lang="ru-RU" dirty="0"/>
          </a:p>
          <a:p>
            <a:pPr marL="0" indent="0" fontAlgn="base">
              <a:buNone/>
            </a:pPr>
            <a:r>
              <a:rPr lang="ru-RU" b="1" i="1" dirty="0" err="1"/>
              <a:t>public</a:t>
            </a:r>
            <a:r>
              <a:rPr lang="ru-RU" b="1" i="1" dirty="0"/>
              <a:t> </a:t>
            </a:r>
            <a:r>
              <a:rPr lang="ru-RU" b="1" i="1" dirty="0" err="1"/>
              <a:t>static</a:t>
            </a:r>
            <a:r>
              <a:rPr lang="ru-RU" b="1" i="1" dirty="0"/>
              <a:t> </a:t>
            </a:r>
            <a:r>
              <a:rPr lang="ru-RU" b="1" i="1" dirty="0" err="1"/>
              <a:t>ParallelLoopResult</a:t>
            </a:r>
            <a:r>
              <a:rPr lang="ru-RU" b="1" i="1" dirty="0"/>
              <a:t> </a:t>
            </a:r>
            <a:r>
              <a:rPr lang="ru-RU" b="1" i="1" dirty="0" err="1"/>
              <a:t>For</a:t>
            </a:r>
            <a:r>
              <a:rPr lang="ru-RU" b="1" i="1" dirty="0"/>
              <a:t>(</a:t>
            </a:r>
            <a:r>
              <a:rPr lang="ru-RU" b="1" i="1" dirty="0" err="1"/>
              <a:t>int</a:t>
            </a:r>
            <a:r>
              <a:rPr lang="ru-RU" b="1" i="1" dirty="0"/>
              <a:t> </a:t>
            </a:r>
            <a:r>
              <a:rPr lang="ru-RU" b="1" i="1" dirty="0" err="1" smtClean="0"/>
              <a:t>from</a:t>
            </a:r>
            <a:r>
              <a:rPr lang="ru-RU" b="1" i="1" dirty="0" smtClean="0"/>
              <a:t>, </a:t>
            </a:r>
            <a:r>
              <a:rPr lang="ru-RU" b="1" i="1" dirty="0" err="1"/>
              <a:t>int</a:t>
            </a:r>
            <a:r>
              <a:rPr lang="ru-RU" b="1" i="1" dirty="0"/>
              <a:t> </a:t>
            </a:r>
            <a:r>
              <a:rPr lang="ru-RU" b="1" i="1" dirty="0" err="1" smtClean="0"/>
              <a:t>to</a:t>
            </a:r>
            <a:r>
              <a:rPr lang="ru-RU" b="1" i="1" dirty="0" smtClean="0"/>
              <a:t>, </a:t>
            </a:r>
            <a:r>
              <a:rPr lang="ru-RU" b="1" i="1" dirty="0" err="1"/>
              <a:t>Action</a:t>
            </a:r>
            <a:r>
              <a:rPr lang="ru-RU" b="1" i="1" dirty="0"/>
              <a:t>&lt;</a:t>
            </a:r>
            <a:r>
              <a:rPr lang="ru-RU" b="1" i="1" dirty="0" err="1"/>
              <a:t>int</a:t>
            </a:r>
            <a:r>
              <a:rPr lang="ru-RU" b="1" i="1" dirty="0"/>
              <a:t>&gt; </a:t>
            </a:r>
            <a:r>
              <a:rPr lang="ru-RU" b="1" i="1" dirty="0" err="1"/>
              <a:t>body</a:t>
            </a:r>
            <a:r>
              <a:rPr lang="ru-RU" b="1" i="1" dirty="0"/>
              <a:t>)</a:t>
            </a:r>
            <a:endParaRPr lang="ru-RU" b="1" dirty="0"/>
          </a:p>
          <a:p>
            <a:pPr fontAlgn="base"/>
            <a:r>
              <a:rPr lang="ru-RU" dirty="0" err="1" smtClean="0"/>
              <a:t>from</a:t>
            </a:r>
            <a:r>
              <a:rPr lang="ru-RU" dirty="0" smtClean="0"/>
              <a:t> </a:t>
            </a:r>
            <a:r>
              <a:rPr lang="ru-RU" dirty="0"/>
              <a:t>обозначает начальное значение того, что соответствует переменной управления циклом; оно называется также итерационным, или индексным, значением; </a:t>
            </a:r>
            <a:endParaRPr lang="ru-RU" dirty="0" smtClean="0"/>
          </a:p>
          <a:p>
            <a:pPr fontAlgn="base"/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/>
              <a:t>— значение, на единицу больше конечного. На каждом шаге цикла переменная управления циклом увеличивается на единицу. Следовательно, цикл постепенно продвигается от начального значения </a:t>
            </a:r>
            <a:r>
              <a:rPr lang="ru-RU" dirty="0" err="1" smtClean="0"/>
              <a:t>from</a:t>
            </a:r>
            <a:r>
              <a:rPr lang="ru-RU" dirty="0" smtClean="0"/>
              <a:t> </a:t>
            </a:r>
            <a:r>
              <a:rPr lang="ru-RU" dirty="0"/>
              <a:t>к конечному значению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/>
              <a:t>минус единица.</a:t>
            </a:r>
          </a:p>
          <a:p>
            <a:pPr fontAlgn="base"/>
            <a:r>
              <a:rPr lang="ru-RU" dirty="0"/>
              <a:t>Циклически выполняемый код указывается методом, передаваемым через параметр </a:t>
            </a:r>
            <a:r>
              <a:rPr lang="ru-RU" dirty="0" err="1"/>
              <a:t>body</a:t>
            </a:r>
            <a:r>
              <a:rPr lang="ru-RU" dirty="0"/>
              <a:t>. Этот метод должен быть совместим с делегатом </a:t>
            </a:r>
            <a:r>
              <a:rPr lang="ru-RU" dirty="0" err="1"/>
              <a:t>Action</a:t>
            </a:r>
            <a:r>
              <a:rPr lang="ru-RU" dirty="0"/>
              <a:t>&lt;</a:t>
            </a:r>
            <a:r>
              <a:rPr lang="ru-RU" dirty="0" err="1"/>
              <a:t>int</a:t>
            </a:r>
            <a:r>
              <a:rPr lang="ru-RU" dirty="0"/>
              <a:t>&gt;.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52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Для метода </a:t>
            </a:r>
            <a:r>
              <a:rPr lang="ru-RU" dirty="0" err="1"/>
              <a:t>For</a:t>
            </a:r>
            <a:r>
              <a:rPr lang="ru-RU" dirty="0"/>
              <a:t>() обобщенный параметр Т должен </a:t>
            </a:r>
            <a:r>
              <a:rPr lang="ru-RU" dirty="0" smtClean="0"/>
              <a:t>быть типа </a:t>
            </a:r>
            <a:r>
              <a:rPr lang="ru-RU" dirty="0" err="1"/>
              <a:t>int</a:t>
            </a:r>
            <a:r>
              <a:rPr lang="ru-RU" dirty="0"/>
              <a:t>. </a:t>
            </a:r>
            <a:endParaRPr lang="en-US" dirty="0" smtClean="0"/>
          </a:p>
          <a:p>
            <a:pPr fontAlgn="base"/>
            <a:r>
              <a:rPr lang="ru-RU" dirty="0" smtClean="0"/>
              <a:t>Значение</a:t>
            </a:r>
            <a:r>
              <a:rPr lang="ru-RU" dirty="0"/>
              <a:t>, передаваемое через параметр </a:t>
            </a:r>
            <a:r>
              <a:rPr lang="ru-RU" dirty="0" err="1"/>
              <a:t>obj</a:t>
            </a:r>
            <a:r>
              <a:rPr lang="ru-RU" dirty="0"/>
              <a:t>, будет следующим значением переменной управления циклом. А метод, передаваемый через параметр </a:t>
            </a:r>
            <a:r>
              <a:rPr lang="ru-RU" dirty="0" err="1"/>
              <a:t>body</a:t>
            </a:r>
            <a:r>
              <a:rPr lang="ru-RU" dirty="0"/>
              <a:t>, может быть именованным или анонимным. </a:t>
            </a:r>
            <a:endParaRPr lang="en-US" dirty="0" smtClean="0"/>
          </a:p>
          <a:p>
            <a:pPr fontAlgn="base"/>
            <a:r>
              <a:rPr lang="ru-RU" dirty="0" smtClean="0"/>
              <a:t>Метод </a:t>
            </a:r>
            <a:r>
              <a:rPr lang="ru-RU" dirty="0" err="1"/>
              <a:t>For</a:t>
            </a:r>
            <a:r>
              <a:rPr lang="ru-RU" dirty="0"/>
              <a:t>() возвращает экземпляр объекта типа </a:t>
            </a:r>
            <a:r>
              <a:rPr lang="ru-RU" dirty="0" err="1"/>
              <a:t>ParallelLoopResult</a:t>
            </a:r>
            <a:r>
              <a:rPr lang="ru-RU" dirty="0"/>
              <a:t>, описывающий состояние завершения цикла. Для простых циклов этим значением можно пренебречь.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0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6247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Главная особенность метода </a:t>
            </a:r>
            <a:r>
              <a:rPr lang="ru-RU" dirty="0" err="1"/>
              <a:t>For</a:t>
            </a:r>
            <a:r>
              <a:rPr lang="ru-RU" dirty="0"/>
              <a:t>() состоит в том, что он позволяет, когда такая возможность имеется, распараллелить исполнение кода в цикле. </a:t>
            </a:r>
            <a:r>
              <a:rPr lang="ru-RU" dirty="0" smtClean="0"/>
              <a:t>Это может </a:t>
            </a:r>
            <a:r>
              <a:rPr lang="ru-RU" dirty="0"/>
              <a:t>привести к повышению производительности. Например, процесс преобразования массива в цикле может быть разделен на части таким образом, чтобы разные части массива преобразовывались </a:t>
            </a:r>
            <a:r>
              <a:rPr lang="ru-RU" dirty="0" smtClean="0"/>
              <a:t>одновременно.</a:t>
            </a:r>
          </a:p>
          <a:p>
            <a:r>
              <a:rPr lang="ru-RU" dirty="0" smtClean="0"/>
              <a:t>Следует</a:t>
            </a:r>
            <a:r>
              <a:rPr lang="ru-RU" dirty="0"/>
              <a:t>, однако, иметь в виду, что повышение производительности не гарантируется из-за отличий в количестве доступных процессоров в разных средах выполнения, а также из-за того, что распараллеливание мелких циклов может составить издержки, которые превышают сэкономленное время.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90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r>
              <a:rPr lang="ru-RU" dirty="0"/>
              <a:t>Эта программа состоит из двух циклов. В первом, стандартном, цикле </a:t>
            </a:r>
            <a:r>
              <a:rPr lang="ru-RU" dirty="0" err="1"/>
              <a:t>for</a:t>
            </a:r>
            <a:r>
              <a:rPr lang="ru-RU" dirty="0"/>
              <a:t> инициализируется массив </a:t>
            </a:r>
            <a:r>
              <a:rPr lang="ru-RU" dirty="0" err="1"/>
              <a:t>data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во втором цикле, выполняемом параллельно методом </a:t>
            </a:r>
            <a:r>
              <a:rPr lang="ru-RU" dirty="0" err="1"/>
              <a:t>For</a:t>
            </a:r>
            <a:r>
              <a:rPr lang="ru-RU" dirty="0"/>
              <a:t>(), над каждым элементом массива </a:t>
            </a:r>
            <a:r>
              <a:rPr lang="ru-RU" dirty="0" err="1"/>
              <a:t>data</a:t>
            </a:r>
            <a:r>
              <a:rPr lang="ru-RU" dirty="0"/>
              <a:t> производится преобразование. </a:t>
            </a:r>
            <a:endParaRPr lang="ru-RU" dirty="0" smtClean="0"/>
          </a:p>
          <a:p>
            <a:r>
              <a:rPr lang="ru-RU" dirty="0" smtClean="0"/>
              <a:t>Метод </a:t>
            </a:r>
            <a:r>
              <a:rPr lang="ru-RU" dirty="0" err="1"/>
              <a:t>For</a:t>
            </a:r>
            <a:r>
              <a:rPr lang="ru-RU" dirty="0"/>
              <a:t>() автоматически разбивает вызовы метода </a:t>
            </a:r>
            <a:r>
              <a:rPr lang="ru-RU" dirty="0" err="1"/>
              <a:t>MyTransform</a:t>
            </a:r>
            <a:r>
              <a:rPr lang="ru-RU" dirty="0"/>
              <a:t>() на части для параллельной обработки отдельных порций данных, хранящихся в массиве. Следовательно, если запустить данную программу на компьютере с двумя доступными процессорами или больше, то цикл преобразования данных в массиве может быть выполнен методом </a:t>
            </a:r>
            <a:r>
              <a:rPr lang="ru-RU" dirty="0" err="1"/>
              <a:t>For</a:t>
            </a:r>
            <a:r>
              <a:rPr lang="ru-RU" dirty="0"/>
              <a:t>() параллельно.</a:t>
            </a:r>
          </a:p>
        </p:txBody>
      </p:sp>
    </p:spTree>
    <p:extLst>
      <p:ext uri="{BB962C8B-B14F-4D97-AF65-F5344CB8AC3E}">
        <p14:creationId xmlns:p14="http://schemas.microsoft.com/office/powerpoint/2010/main" val="23935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748464" cy="6858000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Не все </a:t>
            </a:r>
            <a:r>
              <a:rPr lang="ru-RU" dirty="0"/>
              <a:t>циклы могут выполняться эффективно, когда они распараллеливаются. Как правило, мелкие циклы, а также циклы, состоящие из очень простых операций, выполняются быстрее последовательным способом, чем параллельным. </a:t>
            </a:r>
            <a:endParaRPr lang="ru-RU" dirty="0" smtClean="0"/>
          </a:p>
          <a:p>
            <a:pPr fontAlgn="base"/>
            <a:r>
              <a:rPr lang="ru-RU" dirty="0" smtClean="0"/>
              <a:t>Распараллеливание </a:t>
            </a:r>
            <a:r>
              <a:rPr lang="ru-RU" dirty="0"/>
              <a:t>мелких и очень простых циклов может оказаться неэффективным потому, что время, требующееся для организации параллельных задач, а также время, расходуемое на переключение контекста, превышает время, экономящееся благодаря параллелизму.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83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624736"/>
          </a:xfrm>
        </p:spPr>
        <p:txBody>
          <a:bodyPr/>
          <a:lstStyle/>
          <a:p>
            <a:r>
              <a:rPr lang="ru-RU" dirty="0"/>
              <a:t>Параллельные циклы поддерживают возможность указания </a:t>
            </a:r>
            <a:r>
              <a:rPr lang="ru-RU" dirty="0" err="1"/>
              <a:t>токена</a:t>
            </a:r>
            <a:r>
              <a:rPr lang="ru-RU" dirty="0"/>
              <a:t> отмены и максимальную степень параллелизма:</a:t>
            </a:r>
          </a:p>
          <a:p>
            <a:r>
              <a:rPr lang="en-US" dirty="0" err="1"/>
              <a:t>Parallel.For</a:t>
            </a:r>
            <a:r>
              <a:rPr lang="en-US" dirty="0"/>
              <a:t>(0, 1000, </a:t>
            </a:r>
            <a:r>
              <a:rPr lang="en-US" dirty="0" smtClean="0"/>
              <a:t>new </a:t>
            </a:r>
            <a:r>
              <a:rPr lang="en-US" dirty="0" err="1"/>
              <a:t>ParallelOptions</a:t>
            </a:r>
            <a:r>
              <a:rPr lang="en-US" dirty="0"/>
              <a:t>()</a:t>
            </a:r>
            <a:endParaRPr lang="ru-RU" dirty="0"/>
          </a:p>
          <a:p>
            <a:r>
              <a:rPr lang="en-US" dirty="0"/>
              <a:t> 			{ </a:t>
            </a:r>
            <a:r>
              <a:rPr lang="en-US" dirty="0" err="1"/>
              <a:t>maxDegreeOfParallelism</a:t>
            </a:r>
            <a:r>
              <a:rPr lang="en-US" dirty="0"/>
              <a:t> = 4,</a:t>
            </a:r>
            <a:endParaRPr lang="ru-RU" dirty="0"/>
          </a:p>
          <a:p>
            <a:r>
              <a:rPr lang="en-US" dirty="0"/>
              <a:t> 	  			</a:t>
            </a:r>
            <a:r>
              <a:rPr lang="en-US" dirty="0" err="1"/>
              <a:t>cancellationToken</a:t>
            </a:r>
            <a:r>
              <a:rPr lang="en-US" dirty="0"/>
              <a:t> = </a:t>
            </a:r>
            <a:r>
              <a:rPr lang="en-US" dirty="0" err="1"/>
              <a:t>ctoken</a:t>
            </a:r>
            <a:r>
              <a:rPr lang="en-US" dirty="0"/>
              <a:t>},</a:t>
            </a:r>
            <a:endParaRPr lang="ru-RU" dirty="0"/>
          </a:p>
          <a:p>
            <a:r>
              <a:rPr lang="en-US" dirty="0"/>
              <a:t> 			</a:t>
            </a:r>
            <a:r>
              <a:rPr lang="en-US" dirty="0" err="1"/>
              <a:t>i</a:t>
            </a:r>
            <a:r>
              <a:rPr lang="en-US" dirty="0"/>
              <a:t> =&gt; </a:t>
            </a:r>
            <a:r>
              <a:rPr lang="en-US" dirty="0" err="1"/>
              <a:t>SomeFunc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));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404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Досрочный выход из </a:t>
            </a:r>
            <a:r>
              <a:rPr lang="ru-RU" b="1" dirty="0" smtClean="0"/>
              <a:t>цикла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Досрочный выход используется в двух типовых случаях: </a:t>
            </a:r>
            <a:endParaRPr lang="ru-RU" dirty="0" smtClean="0"/>
          </a:p>
          <a:p>
            <a:pPr lvl="0"/>
            <a:r>
              <a:rPr lang="ru-RU" dirty="0"/>
              <a:t>поиск единственного решения, которое возникает на заранее неизвестной итерации, при этом результаты выполнения предыдущих итераций не представляют интереса;  </a:t>
            </a:r>
          </a:p>
          <a:p>
            <a:pPr lvl="0"/>
            <a:r>
              <a:rPr lang="ru-RU" dirty="0"/>
              <a:t>обработка всех итераций до итерации, на которой выполняется определенное условие; интерес представляют и все предшествующие итерации.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76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r>
              <a:rPr lang="ru-RU" dirty="0"/>
              <a:t>При последовательном выполнении оба случая можно реализовать с помощью одного оператора </a:t>
            </a:r>
            <a:r>
              <a:rPr lang="en-US" dirty="0"/>
              <a:t>break</a:t>
            </a:r>
            <a:r>
              <a:rPr lang="ru-RU" dirty="0"/>
              <a:t>. При параллельном выполнении используются два разных метода </a:t>
            </a:r>
            <a:r>
              <a:rPr lang="en-US" dirty="0"/>
              <a:t>Stop </a:t>
            </a:r>
            <a:r>
              <a:rPr lang="ru-RU" dirty="0"/>
              <a:t>и </a:t>
            </a:r>
            <a:r>
              <a:rPr lang="en-US" dirty="0"/>
              <a:t>Break</a:t>
            </a:r>
            <a:r>
              <a:rPr lang="ru-RU" dirty="0"/>
              <a:t> объекта </a:t>
            </a:r>
            <a:r>
              <a:rPr lang="en-US" dirty="0" err="1"/>
              <a:t>ParallelLoopState</a:t>
            </a:r>
            <a:r>
              <a:rPr lang="ru-RU" dirty="0"/>
              <a:t>, который является аргументом метода обработчика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Метод</a:t>
            </a:r>
            <a:r>
              <a:rPr lang="ru-RU" dirty="0"/>
              <a:t> </a:t>
            </a:r>
            <a:r>
              <a:rPr lang="ru-RU" dirty="0" err="1"/>
              <a:t>Break</a:t>
            </a:r>
            <a:r>
              <a:rPr lang="ru-RU" dirty="0"/>
              <a:t> вызван на </a:t>
            </a:r>
            <a:r>
              <a:rPr lang="ru-RU" dirty="0" smtClean="0"/>
              <a:t>20-итерации</a:t>
            </a:r>
            <a:r>
              <a:rPr lang="ru-RU" dirty="0"/>
              <a:t>. Все итерации с меньшими номерами гарантировано будут выполнены, даже если они еще не начались выполняться. Итерации с большими номерами отменяются, если они еще не начались выполняться. Метод </a:t>
            </a:r>
            <a:r>
              <a:rPr lang="ru-RU" dirty="0" err="1" smtClean="0"/>
              <a:t>Stop</a:t>
            </a:r>
            <a:r>
              <a:rPr lang="ru-RU" dirty="0" smtClean="0"/>
              <a:t> отменяет </a:t>
            </a:r>
            <a:r>
              <a:rPr lang="ru-RU" dirty="0"/>
              <a:t>все итерации, которые еще не начались выполняться.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00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784976" cy="6408712"/>
          </a:xfrm>
        </p:spPr>
        <p:txBody>
          <a:bodyPr>
            <a:normAutofit/>
          </a:bodyPr>
          <a:lstStyle/>
          <a:p>
            <a:r>
              <a:rPr lang="ru-RU" dirty="0" smtClean="0"/>
              <a:t>Вызов </a:t>
            </a:r>
            <a:r>
              <a:rPr lang="ru-RU" dirty="0"/>
              <a:t>метода </a:t>
            </a:r>
            <a:r>
              <a:rPr lang="ru-RU" dirty="0" err="1"/>
              <a:t>Break</a:t>
            </a:r>
            <a:r>
              <a:rPr lang="ru-RU" dirty="0"/>
              <a:t>() формирует запрос на как можно более раннее прекращение параллельно выполняемого цикла, что может произойти через несколько шагов цикла после вызова метода </a:t>
            </a:r>
            <a:r>
              <a:rPr lang="ru-RU" dirty="0" err="1"/>
              <a:t>Break</a:t>
            </a:r>
            <a:r>
              <a:rPr lang="ru-RU" dirty="0"/>
              <a:t>(). </a:t>
            </a:r>
          </a:p>
        </p:txBody>
      </p:sp>
    </p:spTree>
    <p:extLst>
      <p:ext uri="{BB962C8B-B14F-4D97-AF65-F5344CB8AC3E}">
        <p14:creationId xmlns:p14="http://schemas.microsoft.com/office/powerpoint/2010/main" val="317444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Parallel.ForEach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328592"/>
          </a:xfrm>
        </p:spPr>
        <p:txBody>
          <a:bodyPr>
            <a:normAutofit/>
          </a:bodyPr>
          <a:lstStyle/>
          <a:p>
            <a:r>
              <a:rPr lang="ru-RU" dirty="0"/>
              <a:t>Класс </a:t>
            </a:r>
            <a:r>
              <a:rPr lang="ru-RU" dirty="0" err="1"/>
              <a:t>Parallel</a:t>
            </a:r>
            <a:r>
              <a:rPr lang="ru-RU" dirty="0"/>
              <a:t> содержит метод </a:t>
            </a:r>
            <a:r>
              <a:rPr lang="ru-RU" b="1" dirty="0" err="1"/>
              <a:t>ForEach</a:t>
            </a:r>
            <a:r>
              <a:rPr lang="ru-RU" dirty="0"/>
              <a:t>, представляющий собой многопоточную версию обычного цикла </a:t>
            </a:r>
            <a:r>
              <a:rPr lang="ru-RU" dirty="0" err="1"/>
              <a:t>foreach</a:t>
            </a:r>
            <a:r>
              <a:rPr lang="ru-RU" dirty="0"/>
              <a:t> в C#. Подобно обычному </a:t>
            </a:r>
            <a:r>
              <a:rPr lang="ru-RU" dirty="0" err="1"/>
              <a:t>foreach</a:t>
            </a:r>
            <a:r>
              <a:rPr lang="ru-RU" dirty="0"/>
              <a:t>, </a:t>
            </a:r>
            <a:r>
              <a:rPr lang="ru-RU" dirty="0" err="1"/>
              <a:t>Parallel.ForEach</a:t>
            </a:r>
            <a:r>
              <a:rPr lang="ru-RU" dirty="0"/>
              <a:t> выполняет итерации над перечислимыми данными (</a:t>
            </a:r>
            <a:r>
              <a:rPr lang="ru-RU" dirty="0" err="1"/>
              <a:t>enumerable</a:t>
            </a:r>
            <a:r>
              <a:rPr lang="ru-RU" dirty="0"/>
              <a:t>), но с использованием множества потоков. Одна из более часто используемых перегрузок </a:t>
            </a:r>
            <a:r>
              <a:rPr lang="ru-RU" b="1" dirty="0" err="1"/>
              <a:t>Parallel.ForEach</a:t>
            </a:r>
            <a:r>
              <a:rPr lang="ru-RU" dirty="0"/>
              <a:t> выглядит следующим образом:</a:t>
            </a:r>
          </a:p>
        </p:txBody>
      </p:sp>
    </p:spTree>
    <p:extLst>
      <p:ext uri="{BB962C8B-B14F-4D97-AF65-F5344CB8AC3E}">
        <p14:creationId xmlns:p14="http://schemas.microsoft.com/office/powerpoint/2010/main" val="25704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4624"/>
            <a:ext cx="8928992" cy="66967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public static </a:t>
            </a:r>
            <a:r>
              <a:rPr lang="en-US" dirty="0" err="1"/>
              <a:t>ParallelLoopResult</a:t>
            </a:r>
            <a:r>
              <a:rPr lang="en-US" dirty="0"/>
              <a:t> </a:t>
            </a:r>
            <a:r>
              <a:rPr lang="en-US" dirty="0" err="1"/>
              <a:t>ForEach</a:t>
            </a:r>
            <a:r>
              <a:rPr lang="en-US" dirty="0"/>
              <a:t>&lt;</a:t>
            </a:r>
            <a:r>
              <a:rPr lang="en-US" dirty="0" err="1"/>
              <a:t>TSource</a:t>
            </a:r>
            <a:r>
              <a:rPr lang="en-US" dirty="0"/>
              <a:t>&gt;(</a:t>
            </a:r>
            <a:r>
              <a:rPr lang="en-US" dirty="0" err="1"/>
              <a:t>IEnumerable</a:t>
            </a:r>
            <a:r>
              <a:rPr lang="en-US" dirty="0"/>
              <a:t>&lt;</a:t>
            </a:r>
            <a:r>
              <a:rPr lang="en-US" dirty="0" err="1"/>
              <a:t>TSource</a:t>
            </a:r>
            <a:r>
              <a:rPr lang="en-US" dirty="0"/>
              <a:t>&gt; source, Action&lt;</a:t>
            </a:r>
            <a:r>
              <a:rPr lang="en-US" dirty="0" err="1"/>
              <a:t>TSource</a:t>
            </a:r>
            <a:r>
              <a:rPr lang="en-US" dirty="0"/>
              <a:t>&gt; body) </a:t>
            </a:r>
            <a:endParaRPr lang="en-US" dirty="0" smtClean="0"/>
          </a:p>
          <a:p>
            <a:r>
              <a:rPr lang="ru-RU" dirty="0"/>
              <a:t>где </a:t>
            </a:r>
            <a:r>
              <a:rPr lang="ru-RU" dirty="0" err="1"/>
              <a:t>source</a:t>
            </a:r>
            <a:r>
              <a:rPr lang="ru-RU" dirty="0"/>
              <a:t> обозначает коллекцию данных, обрабатываемых в цикле, </a:t>
            </a:r>
            <a:endParaRPr lang="en-US" dirty="0" smtClean="0"/>
          </a:p>
          <a:p>
            <a:r>
              <a:rPr lang="ru-RU" dirty="0" smtClean="0"/>
              <a:t>a </a:t>
            </a:r>
            <a:r>
              <a:rPr lang="ru-RU" dirty="0" err="1"/>
              <a:t>body</a:t>
            </a:r>
            <a:r>
              <a:rPr lang="ru-RU" dirty="0"/>
              <a:t> — метод, который будет выполняться на каждом шаге цикла. </a:t>
            </a:r>
            <a:endParaRPr lang="en-US" dirty="0" smtClean="0"/>
          </a:p>
          <a:p>
            <a:r>
              <a:rPr lang="ru-RU" dirty="0"/>
              <a:t>В</a:t>
            </a:r>
            <a:r>
              <a:rPr lang="ru-RU" dirty="0" smtClean="0"/>
              <a:t>о </a:t>
            </a:r>
            <a:r>
              <a:rPr lang="ru-RU" dirty="0"/>
              <a:t>всех массивах, коллекциях и других источниках данных поддерживается интерфейс </a:t>
            </a:r>
            <a:r>
              <a:rPr lang="ru-RU" dirty="0" err="1"/>
              <a:t>IEnumerable</a:t>
            </a:r>
            <a:r>
              <a:rPr lang="ru-RU" dirty="0"/>
              <a:t>&lt;T&gt;. </a:t>
            </a:r>
            <a:endParaRPr lang="ru-RU" dirty="0" smtClean="0"/>
          </a:p>
          <a:p>
            <a:r>
              <a:rPr lang="ru-RU" dirty="0" smtClean="0"/>
              <a:t>Метод</a:t>
            </a:r>
            <a:r>
              <a:rPr lang="ru-RU" dirty="0"/>
              <a:t>, передаваемый через параметр </a:t>
            </a:r>
            <a:r>
              <a:rPr lang="ru-RU" dirty="0" err="1"/>
              <a:t>body</a:t>
            </a:r>
            <a:r>
              <a:rPr lang="ru-RU" dirty="0"/>
              <a:t>, принимает в качестве своего аргумента значение или ссылку на каждый обрабатываемый в цикле элемент массива, но не его индекс. А в итоге возвращаются сведения о состоянии цикла.</a:t>
            </a:r>
          </a:p>
        </p:txBody>
      </p:sp>
    </p:spTree>
    <p:extLst>
      <p:ext uri="{BB962C8B-B14F-4D97-AF65-F5344CB8AC3E}">
        <p14:creationId xmlns:p14="http://schemas.microsoft.com/office/powerpoint/2010/main" val="45646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1808</Words>
  <Application>Microsoft Office PowerPoint</Application>
  <PresentationFormat>Экран (4:3)</PresentationFormat>
  <Paragraphs>198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1" baseType="lpstr">
      <vt:lpstr>Arial</vt:lpstr>
      <vt:lpstr>Calibri</vt:lpstr>
      <vt:lpstr>Тема Office</vt:lpstr>
      <vt:lpstr>TPL(Task Parallel Library)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(класс Task)</vt:lpstr>
      <vt:lpstr>Презентация PowerPoint</vt:lpstr>
      <vt:lpstr>Создание задачи и работа с задачами</vt:lpstr>
      <vt:lpstr>Презентация PowerPoint</vt:lpstr>
      <vt:lpstr>Презентация PowerPoint</vt:lpstr>
      <vt:lpstr>Статусы задачи</vt:lpstr>
      <vt:lpstr>Презентация PowerPoint</vt:lpstr>
      <vt:lpstr>Презентация PowerPoint</vt:lpstr>
      <vt:lpstr>Применение идентификатора задачи</vt:lpstr>
      <vt:lpstr>Методы ожидания завершения задачи</vt:lpstr>
      <vt:lpstr>Презентация PowerPoint</vt:lpstr>
      <vt:lpstr>Презентация PowerPoint</vt:lpstr>
      <vt:lpstr>Презентация PowerPoint</vt:lpstr>
      <vt:lpstr>Класс TaskFactory</vt:lpstr>
      <vt:lpstr>Презентация PowerPoint</vt:lpstr>
      <vt:lpstr>Работа с данными в задаче</vt:lpstr>
      <vt:lpstr>Презентация PowerPoint</vt:lpstr>
      <vt:lpstr>Презентация PowerPoint</vt:lpstr>
      <vt:lpstr>Вложенные задачи</vt:lpstr>
      <vt:lpstr>Презентация PowerPoint</vt:lpstr>
      <vt:lpstr>Механизм отмены задач</vt:lpstr>
      <vt:lpstr>Создание продолжения задачи</vt:lpstr>
      <vt:lpstr>Шаблоны параллелизма Parallel</vt:lpstr>
      <vt:lpstr>Презентация PowerPoint</vt:lpstr>
      <vt:lpstr>Parallel.Invoke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 For()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Досрочный выход из цикла</vt:lpstr>
      <vt:lpstr>Презентация PowerPoint</vt:lpstr>
      <vt:lpstr>Презентация PowerPoint</vt:lpstr>
      <vt:lpstr>Parallel.ForEach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TPL(Task Parallel Library)</dc:title>
  <dc:creator>fgafarov</dc:creator>
  <cp:lastModifiedBy>fgafarov</cp:lastModifiedBy>
  <cp:revision>3</cp:revision>
  <dcterms:created xsi:type="dcterms:W3CDTF">2015-02-15T14:17:13Z</dcterms:created>
  <dcterms:modified xsi:type="dcterms:W3CDTF">2017-03-10T12:52:32Z</dcterms:modified>
</cp:coreProperties>
</file>