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 id="2147483780" r:id="rId12"/>
    <p:sldMasterId id="2147483792" r:id="rId13"/>
  </p:sld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9" r:id="rId36"/>
    <p:sldId id="280" r:id="rId37"/>
    <p:sldId id="281" r:id="rId38"/>
    <p:sldId id="282" r:id="rId39"/>
    <p:sldId id="283" r:id="rId40"/>
    <p:sldId id="284" r:id="rId41"/>
    <p:sldId id="285" r:id="rId42"/>
    <p:sldId id="286" r:id="rId43"/>
    <p:sldId id="287" r:id="rId44"/>
    <p:sldId id="288" r:id="rId45"/>
    <p:sldId id="289" r:id="rId4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102" y="8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3" Type="http://schemas.openxmlformats.org/officeDocument/2006/relationships/slideMaster" Target="slideMasters/slideMaster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viewProps" Target="viewProps.xml"/><Relationship Id="rId8" Type="http://schemas.openxmlformats.org/officeDocument/2006/relationships/slideMaster" Target="slideMasters/slideMaster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0CE0C65-3ACB-42CE-A424-315A27B1DCD6}" type="datetimeFigureOut">
              <a:rPr lang="ru-RU" smtClean="0"/>
              <a:t>27.09.2017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C45274-BD07-4350-8479-D6C779CBF847}" type="slidenum">
              <a:rPr lang="ru-RU" smtClean="0"/>
              <a:t>‹#›</a:t>
            </a:fld>
            <a:endParaRPr lang="ru-RU"/>
          </a:p>
        </p:txBody>
      </p:sp>
    </p:spTree>
    <p:extLst>
      <p:ext uri="{BB962C8B-B14F-4D97-AF65-F5344CB8AC3E}">
        <p14:creationId xmlns:p14="http://schemas.microsoft.com/office/powerpoint/2010/main" val="1955278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0CE0C65-3ACB-42CE-A424-315A27B1DCD6}" type="datetimeFigureOut">
              <a:rPr lang="ru-RU" smtClean="0"/>
              <a:t>27.09.2017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C45274-BD07-4350-8479-D6C779CBF847}" type="slidenum">
              <a:rPr lang="ru-RU" smtClean="0"/>
              <a:t>‹#›</a:t>
            </a:fld>
            <a:endParaRPr lang="ru-RU"/>
          </a:p>
        </p:txBody>
      </p:sp>
    </p:spTree>
    <p:extLst>
      <p:ext uri="{BB962C8B-B14F-4D97-AF65-F5344CB8AC3E}">
        <p14:creationId xmlns:p14="http://schemas.microsoft.com/office/powerpoint/2010/main" val="3248889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0CE0C65-3ACB-42CE-A424-315A27B1DCD6}" type="datetimeFigureOut">
              <a:rPr lang="ru-RU" smtClean="0"/>
              <a:t>27.09.2017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C45274-BD07-4350-8479-D6C779CBF847}" type="slidenum">
              <a:rPr lang="ru-RU" smtClean="0"/>
              <a:t>‹#›</a:t>
            </a:fld>
            <a:endParaRPr lang="ru-RU"/>
          </a:p>
        </p:txBody>
      </p:sp>
    </p:spTree>
    <p:extLst>
      <p:ext uri="{BB962C8B-B14F-4D97-AF65-F5344CB8AC3E}">
        <p14:creationId xmlns:p14="http://schemas.microsoft.com/office/powerpoint/2010/main" val="2254178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0CE0C65-3ACB-42CE-A424-315A27B1DCD6}" type="datetimeFigureOut">
              <a:rPr lang="ru-RU" smtClean="0"/>
              <a:t>27.09.2017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C45274-BD07-4350-8479-D6C779CBF847}" type="slidenum">
              <a:rPr lang="ru-RU" smtClean="0"/>
              <a:t>‹#›</a:t>
            </a:fld>
            <a:endParaRPr lang="ru-RU"/>
          </a:p>
        </p:txBody>
      </p:sp>
    </p:spTree>
    <p:extLst>
      <p:ext uri="{BB962C8B-B14F-4D97-AF65-F5344CB8AC3E}">
        <p14:creationId xmlns:p14="http://schemas.microsoft.com/office/powerpoint/2010/main" val="3306654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0CE0C65-3ACB-42CE-A424-315A27B1DCD6}" type="datetimeFigureOut">
              <a:rPr lang="ru-RU" smtClean="0"/>
              <a:t>27.09.2017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AC45274-BD07-4350-8479-D6C779CBF847}" type="slidenum">
              <a:rPr lang="ru-RU" smtClean="0"/>
              <a:t>‹#›</a:t>
            </a:fld>
            <a:endParaRPr lang="ru-RU"/>
          </a:p>
        </p:txBody>
      </p:sp>
    </p:spTree>
    <p:extLst>
      <p:ext uri="{BB962C8B-B14F-4D97-AF65-F5344CB8AC3E}">
        <p14:creationId xmlns:p14="http://schemas.microsoft.com/office/powerpoint/2010/main" val="1847953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0CE0C65-3ACB-42CE-A424-315A27B1DCD6}" type="datetimeFigureOut">
              <a:rPr lang="ru-RU" smtClean="0"/>
              <a:t>27.09.2017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AC45274-BD07-4350-8479-D6C779CBF847}" type="slidenum">
              <a:rPr lang="ru-RU" smtClean="0"/>
              <a:t>‹#›</a:t>
            </a:fld>
            <a:endParaRPr lang="ru-RU"/>
          </a:p>
        </p:txBody>
      </p:sp>
    </p:spTree>
    <p:extLst>
      <p:ext uri="{BB962C8B-B14F-4D97-AF65-F5344CB8AC3E}">
        <p14:creationId xmlns:p14="http://schemas.microsoft.com/office/powerpoint/2010/main" val="1539563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0CE0C65-3ACB-42CE-A424-315A27B1DCD6}" type="datetimeFigureOut">
              <a:rPr lang="ru-RU" smtClean="0"/>
              <a:t>27.09.2017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AC45274-BD07-4350-8479-D6C779CBF847}" type="slidenum">
              <a:rPr lang="ru-RU" smtClean="0"/>
              <a:t>‹#›</a:t>
            </a:fld>
            <a:endParaRPr lang="ru-RU"/>
          </a:p>
        </p:txBody>
      </p:sp>
    </p:spTree>
    <p:extLst>
      <p:ext uri="{BB962C8B-B14F-4D97-AF65-F5344CB8AC3E}">
        <p14:creationId xmlns:p14="http://schemas.microsoft.com/office/powerpoint/2010/main" val="3008918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0CE0C65-3ACB-42CE-A424-315A27B1DCD6}" type="datetimeFigureOut">
              <a:rPr lang="ru-RU" smtClean="0"/>
              <a:t>27.09.2017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C45274-BD07-4350-8479-D6C779CBF847}" type="slidenum">
              <a:rPr lang="ru-RU" smtClean="0"/>
              <a:t>‹#›</a:t>
            </a:fld>
            <a:endParaRPr lang="ru-RU"/>
          </a:p>
        </p:txBody>
      </p:sp>
    </p:spTree>
    <p:extLst>
      <p:ext uri="{BB962C8B-B14F-4D97-AF65-F5344CB8AC3E}">
        <p14:creationId xmlns:p14="http://schemas.microsoft.com/office/powerpoint/2010/main" val="466150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0CE0C65-3ACB-42CE-A424-315A27B1DCD6}" type="datetimeFigureOut">
              <a:rPr lang="ru-RU" smtClean="0"/>
              <a:t>27.09.2017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C45274-BD07-4350-8479-D6C779CBF847}" type="slidenum">
              <a:rPr lang="ru-RU" smtClean="0"/>
              <a:t>‹#›</a:t>
            </a:fld>
            <a:endParaRPr lang="ru-RU"/>
          </a:p>
        </p:txBody>
      </p:sp>
    </p:spTree>
    <p:extLst>
      <p:ext uri="{BB962C8B-B14F-4D97-AF65-F5344CB8AC3E}">
        <p14:creationId xmlns:p14="http://schemas.microsoft.com/office/powerpoint/2010/main" val="780711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0CE0C65-3ACB-42CE-A424-315A27B1DCD6}" type="datetimeFigureOut">
              <a:rPr lang="ru-RU" smtClean="0"/>
              <a:t>27.09.2017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C45274-BD07-4350-8479-D6C779CBF847}" type="slidenum">
              <a:rPr lang="ru-RU" smtClean="0"/>
              <a:t>‹#›</a:t>
            </a:fld>
            <a:endParaRPr lang="ru-RU"/>
          </a:p>
        </p:txBody>
      </p:sp>
    </p:spTree>
    <p:extLst>
      <p:ext uri="{BB962C8B-B14F-4D97-AF65-F5344CB8AC3E}">
        <p14:creationId xmlns:p14="http://schemas.microsoft.com/office/powerpoint/2010/main" val="3900563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0CE0C65-3ACB-42CE-A424-315A27B1DCD6}" type="datetimeFigureOut">
              <a:rPr lang="ru-RU" smtClean="0"/>
              <a:t>27.09.2017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C45274-BD07-4350-8479-D6C779CBF847}" type="slidenum">
              <a:rPr lang="ru-RU" smtClean="0"/>
              <a:t>‹#›</a:t>
            </a:fld>
            <a:endParaRPr lang="ru-RU"/>
          </a:p>
        </p:txBody>
      </p:sp>
    </p:spTree>
    <p:extLst>
      <p:ext uri="{BB962C8B-B14F-4D97-AF65-F5344CB8AC3E}">
        <p14:creationId xmlns:p14="http://schemas.microsoft.com/office/powerpoint/2010/main" val="3540959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0" name="Скругленный прямоугольник 9"/>
          <p:cNvSpPr/>
          <p:nvPr/>
        </p:nvSpPr>
        <p:spPr>
          <a:xfrm>
            <a:off x="558129" y="434162"/>
            <a:ext cx="11075745"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5" name="Заголовок 4"/>
          <p:cNvSpPr>
            <a:spLocks noGrp="1"/>
          </p:cNvSpPr>
          <p:nvPr>
            <p:ph type="ctrTitle"/>
          </p:nvPr>
        </p:nvSpPr>
        <p:spPr>
          <a:xfrm>
            <a:off x="963168" y="1820206"/>
            <a:ext cx="103632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963168" y="3685032"/>
            <a:ext cx="103632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E3DED1">
                  <a:shade val="50000"/>
                </a:srgbClr>
              </a:solidFill>
            </a:endParaRPr>
          </a:p>
        </p:txBody>
      </p:sp>
      <p:sp>
        <p:nvSpPr>
          <p:cNvPr id="11" name="Номер слайда 10"/>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4037563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670560" y="530352"/>
            <a:ext cx="1091184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40666504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1" name="Скругленный прямоугольник 10"/>
          <p:cNvSpPr/>
          <p:nvPr/>
        </p:nvSpPr>
        <p:spPr>
          <a:xfrm>
            <a:off x="558129" y="434163"/>
            <a:ext cx="11075745"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2" name="Заголовок 1"/>
          <p:cNvSpPr>
            <a:spLocks noGrp="1"/>
          </p:cNvSpPr>
          <p:nvPr>
            <p:ph type="title"/>
          </p:nvPr>
        </p:nvSpPr>
        <p:spPr>
          <a:xfrm>
            <a:off x="624459" y="4928616"/>
            <a:ext cx="1091184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24459" y="5624484"/>
            <a:ext cx="1091184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479123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685803"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6340480"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292021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809632" y="579438"/>
            <a:ext cx="524256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202892" y="579438"/>
            <a:ext cx="524256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80963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620289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E3DED1">
                  <a:shade val="50000"/>
                </a:srgbClr>
              </a:solidFill>
            </a:endParaRPr>
          </a:p>
        </p:txBody>
      </p:sp>
      <p:sp>
        <p:nvSpPr>
          <p:cNvPr id="9" name="Номер слайда 8"/>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3271789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4" name="Нижний колонтитул 3"/>
          <p:cNvSpPr>
            <a:spLocks noGrp="1"/>
          </p:cNvSpPr>
          <p:nvPr>
            <p:ph type="ftr" sz="quarter" idx="11"/>
          </p:nvPr>
        </p:nvSpPr>
        <p:spPr/>
        <p:txBody>
          <a:bodyPr/>
          <a:lstStyle>
            <a:extLst/>
          </a:lstStyle>
          <a:p>
            <a:endParaRPr lang="ru-RU">
              <a:solidFill>
                <a:srgbClr val="E3DED1">
                  <a:shade val="50000"/>
                </a:srgbClr>
              </a:solidFill>
            </a:endParaRPr>
          </a:p>
        </p:txBody>
      </p:sp>
      <p:sp>
        <p:nvSpPr>
          <p:cNvPr id="5" name="Номер слайда 4"/>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37184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2" name="Дата 1"/>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3" name="Нижний колонтитул 2"/>
          <p:cNvSpPr>
            <a:spLocks noGrp="1"/>
          </p:cNvSpPr>
          <p:nvPr>
            <p:ph type="ftr" sz="quarter" idx="11"/>
          </p:nvPr>
        </p:nvSpPr>
        <p:spPr/>
        <p:txBody>
          <a:bodyPr/>
          <a:lstStyle>
            <a:extLst/>
          </a:lstStyle>
          <a:p>
            <a:endParaRPr lang="ru-RU">
              <a:solidFill>
                <a:srgbClr val="E3DED1">
                  <a:shade val="50000"/>
                </a:srgbClr>
              </a:solidFill>
            </a:endParaRPr>
          </a:p>
        </p:txBody>
      </p:sp>
      <p:sp>
        <p:nvSpPr>
          <p:cNvPr id="4" name="Номер слайда 3"/>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5226589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85045" y="533400"/>
            <a:ext cx="39624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7385129" y="1447802"/>
            <a:ext cx="39624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1015163" y="930144"/>
            <a:ext cx="616821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986533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1" name="Прямоугольник с одним скругленным углом 10"/>
          <p:cNvSpPr/>
          <p:nvPr/>
        </p:nvSpPr>
        <p:spPr>
          <a:xfrm>
            <a:off x="8534401" y="434162"/>
            <a:ext cx="3099473"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2" name="Заголовок 1"/>
          <p:cNvSpPr>
            <a:spLocks noGrp="1"/>
          </p:cNvSpPr>
          <p:nvPr>
            <p:ph type="title"/>
          </p:nvPr>
        </p:nvSpPr>
        <p:spPr>
          <a:xfrm>
            <a:off x="609600" y="5012056"/>
            <a:ext cx="109728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8616949" y="533400"/>
            <a:ext cx="298704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
        <p:nvSpPr>
          <p:cNvPr id="3" name="Рисунок 2"/>
          <p:cNvSpPr>
            <a:spLocks noGrp="1"/>
          </p:cNvSpPr>
          <p:nvPr>
            <p:ph type="pic" idx="1"/>
          </p:nvPr>
        </p:nvSpPr>
        <p:spPr>
          <a:xfrm>
            <a:off x="561973" y="435768"/>
            <a:ext cx="7900416"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extLst>
      <p:ext uri="{BB962C8B-B14F-4D97-AF65-F5344CB8AC3E}">
        <p14:creationId xmlns:p14="http://schemas.microsoft.com/office/powerpoint/2010/main" val="416709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70560" y="530352"/>
            <a:ext cx="1091184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3137123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533405"/>
            <a:ext cx="26416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711200" y="533403"/>
            <a:ext cx="79248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18827402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0" name="Скругленный прямоугольник 9"/>
          <p:cNvSpPr/>
          <p:nvPr/>
        </p:nvSpPr>
        <p:spPr>
          <a:xfrm>
            <a:off x="558129" y="434162"/>
            <a:ext cx="11075745"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5" name="Заголовок 4"/>
          <p:cNvSpPr>
            <a:spLocks noGrp="1"/>
          </p:cNvSpPr>
          <p:nvPr>
            <p:ph type="ctrTitle"/>
          </p:nvPr>
        </p:nvSpPr>
        <p:spPr>
          <a:xfrm>
            <a:off x="963168" y="1820206"/>
            <a:ext cx="103632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963168" y="3685032"/>
            <a:ext cx="103632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E3DED1">
                  <a:shade val="50000"/>
                </a:srgbClr>
              </a:solidFill>
            </a:endParaRPr>
          </a:p>
        </p:txBody>
      </p:sp>
      <p:sp>
        <p:nvSpPr>
          <p:cNvPr id="11" name="Номер слайда 10"/>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2236286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670560" y="530352"/>
            <a:ext cx="1091184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6324436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1" name="Скругленный прямоугольник 10"/>
          <p:cNvSpPr/>
          <p:nvPr/>
        </p:nvSpPr>
        <p:spPr>
          <a:xfrm>
            <a:off x="558129" y="434163"/>
            <a:ext cx="11075745"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2" name="Заголовок 1"/>
          <p:cNvSpPr>
            <a:spLocks noGrp="1"/>
          </p:cNvSpPr>
          <p:nvPr>
            <p:ph type="title"/>
          </p:nvPr>
        </p:nvSpPr>
        <p:spPr>
          <a:xfrm>
            <a:off x="624459" y="4928616"/>
            <a:ext cx="1091184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24459" y="5624484"/>
            <a:ext cx="1091184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40455990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685803"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6340480"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897587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809632" y="579438"/>
            <a:ext cx="524256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202892" y="579438"/>
            <a:ext cx="524256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80963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620289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E3DED1">
                  <a:shade val="50000"/>
                </a:srgbClr>
              </a:solidFill>
            </a:endParaRPr>
          </a:p>
        </p:txBody>
      </p:sp>
      <p:sp>
        <p:nvSpPr>
          <p:cNvPr id="9" name="Номер слайда 8"/>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6793388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4" name="Нижний колонтитул 3"/>
          <p:cNvSpPr>
            <a:spLocks noGrp="1"/>
          </p:cNvSpPr>
          <p:nvPr>
            <p:ph type="ftr" sz="quarter" idx="11"/>
          </p:nvPr>
        </p:nvSpPr>
        <p:spPr/>
        <p:txBody>
          <a:bodyPr/>
          <a:lstStyle>
            <a:extLst/>
          </a:lstStyle>
          <a:p>
            <a:endParaRPr lang="ru-RU">
              <a:solidFill>
                <a:srgbClr val="E3DED1">
                  <a:shade val="50000"/>
                </a:srgbClr>
              </a:solidFill>
            </a:endParaRPr>
          </a:p>
        </p:txBody>
      </p:sp>
      <p:sp>
        <p:nvSpPr>
          <p:cNvPr id="5" name="Номер слайда 4"/>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14340264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2" name="Дата 1"/>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3" name="Нижний колонтитул 2"/>
          <p:cNvSpPr>
            <a:spLocks noGrp="1"/>
          </p:cNvSpPr>
          <p:nvPr>
            <p:ph type="ftr" sz="quarter" idx="11"/>
          </p:nvPr>
        </p:nvSpPr>
        <p:spPr/>
        <p:txBody>
          <a:bodyPr/>
          <a:lstStyle>
            <a:extLst/>
          </a:lstStyle>
          <a:p>
            <a:endParaRPr lang="ru-RU">
              <a:solidFill>
                <a:srgbClr val="E3DED1">
                  <a:shade val="50000"/>
                </a:srgbClr>
              </a:solidFill>
            </a:endParaRPr>
          </a:p>
        </p:txBody>
      </p:sp>
      <p:sp>
        <p:nvSpPr>
          <p:cNvPr id="4" name="Номер слайда 3"/>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14784984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85045" y="533400"/>
            <a:ext cx="39624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7385129" y="1447802"/>
            <a:ext cx="39624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1015163" y="930144"/>
            <a:ext cx="616821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3369336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1" name="Прямоугольник с одним скругленным углом 10"/>
          <p:cNvSpPr/>
          <p:nvPr/>
        </p:nvSpPr>
        <p:spPr>
          <a:xfrm>
            <a:off x="8534401" y="434162"/>
            <a:ext cx="3099473"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2" name="Заголовок 1"/>
          <p:cNvSpPr>
            <a:spLocks noGrp="1"/>
          </p:cNvSpPr>
          <p:nvPr>
            <p:ph type="title"/>
          </p:nvPr>
        </p:nvSpPr>
        <p:spPr>
          <a:xfrm>
            <a:off x="609600" y="5012056"/>
            <a:ext cx="109728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8616949" y="533400"/>
            <a:ext cx="298704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
        <p:nvSpPr>
          <p:cNvPr id="3" name="Рисунок 2"/>
          <p:cNvSpPr>
            <a:spLocks noGrp="1"/>
          </p:cNvSpPr>
          <p:nvPr>
            <p:ph type="pic" idx="1"/>
          </p:nvPr>
        </p:nvSpPr>
        <p:spPr>
          <a:xfrm>
            <a:off x="561973" y="435768"/>
            <a:ext cx="7900416"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extLst>
      <p:ext uri="{BB962C8B-B14F-4D97-AF65-F5344CB8AC3E}">
        <p14:creationId xmlns:p14="http://schemas.microsoft.com/office/powerpoint/2010/main" val="22123749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70560" y="530352"/>
            <a:ext cx="1091184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8444769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533405"/>
            <a:ext cx="26416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711200" y="533403"/>
            <a:ext cx="79248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3576632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0" name="Скругленный прямоугольник 9"/>
          <p:cNvSpPr/>
          <p:nvPr/>
        </p:nvSpPr>
        <p:spPr>
          <a:xfrm>
            <a:off x="558129" y="434162"/>
            <a:ext cx="11075745"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5" name="Заголовок 4"/>
          <p:cNvSpPr>
            <a:spLocks noGrp="1"/>
          </p:cNvSpPr>
          <p:nvPr>
            <p:ph type="ctrTitle"/>
          </p:nvPr>
        </p:nvSpPr>
        <p:spPr>
          <a:xfrm>
            <a:off x="963168" y="1820206"/>
            <a:ext cx="103632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963168" y="3685032"/>
            <a:ext cx="103632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E3DED1">
                  <a:shade val="50000"/>
                </a:srgbClr>
              </a:solidFill>
            </a:endParaRPr>
          </a:p>
        </p:txBody>
      </p:sp>
      <p:sp>
        <p:nvSpPr>
          <p:cNvPr id="11" name="Номер слайда 10"/>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62264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670560" y="530352"/>
            <a:ext cx="1091184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2594708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1" name="Скругленный прямоугольник 10"/>
          <p:cNvSpPr/>
          <p:nvPr/>
        </p:nvSpPr>
        <p:spPr>
          <a:xfrm>
            <a:off x="558129" y="434163"/>
            <a:ext cx="11075745"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2" name="Заголовок 1"/>
          <p:cNvSpPr>
            <a:spLocks noGrp="1"/>
          </p:cNvSpPr>
          <p:nvPr>
            <p:ph type="title"/>
          </p:nvPr>
        </p:nvSpPr>
        <p:spPr>
          <a:xfrm>
            <a:off x="624459" y="4928616"/>
            <a:ext cx="1091184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24459" y="5624484"/>
            <a:ext cx="1091184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8041866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685803"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6340480"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31071465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809632" y="579438"/>
            <a:ext cx="524256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202892" y="579438"/>
            <a:ext cx="524256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80963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620289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E3DED1">
                  <a:shade val="50000"/>
                </a:srgbClr>
              </a:solidFill>
            </a:endParaRPr>
          </a:p>
        </p:txBody>
      </p:sp>
      <p:sp>
        <p:nvSpPr>
          <p:cNvPr id="9" name="Номер слайда 8"/>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42776190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4" name="Нижний колонтитул 3"/>
          <p:cNvSpPr>
            <a:spLocks noGrp="1"/>
          </p:cNvSpPr>
          <p:nvPr>
            <p:ph type="ftr" sz="quarter" idx="11"/>
          </p:nvPr>
        </p:nvSpPr>
        <p:spPr/>
        <p:txBody>
          <a:bodyPr/>
          <a:lstStyle>
            <a:extLst/>
          </a:lstStyle>
          <a:p>
            <a:endParaRPr lang="ru-RU">
              <a:solidFill>
                <a:srgbClr val="E3DED1">
                  <a:shade val="50000"/>
                </a:srgbClr>
              </a:solidFill>
            </a:endParaRPr>
          </a:p>
        </p:txBody>
      </p:sp>
      <p:sp>
        <p:nvSpPr>
          <p:cNvPr id="5" name="Номер слайда 4"/>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19694221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2" name="Дата 1"/>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3" name="Нижний колонтитул 2"/>
          <p:cNvSpPr>
            <a:spLocks noGrp="1"/>
          </p:cNvSpPr>
          <p:nvPr>
            <p:ph type="ftr" sz="quarter" idx="11"/>
          </p:nvPr>
        </p:nvSpPr>
        <p:spPr/>
        <p:txBody>
          <a:bodyPr/>
          <a:lstStyle>
            <a:extLst/>
          </a:lstStyle>
          <a:p>
            <a:endParaRPr lang="ru-RU">
              <a:solidFill>
                <a:srgbClr val="E3DED1">
                  <a:shade val="50000"/>
                </a:srgbClr>
              </a:solidFill>
            </a:endParaRPr>
          </a:p>
        </p:txBody>
      </p:sp>
      <p:sp>
        <p:nvSpPr>
          <p:cNvPr id="4" name="Номер слайда 3"/>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13499141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85045" y="533400"/>
            <a:ext cx="39624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7385129" y="1447802"/>
            <a:ext cx="39624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1015163" y="930144"/>
            <a:ext cx="616821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4210525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1" name="Прямоугольник с одним скругленным углом 10"/>
          <p:cNvSpPr/>
          <p:nvPr/>
        </p:nvSpPr>
        <p:spPr>
          <a:xfrm>
            <a:off x="8534401" y="434162"/>
            <a:ext cx="3099473"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2" name="Заголовок 1"/>
          <p:cNvSpPr>
            <a:spLocks noGrp="1"/>
          </p:cNvSpPr>
          <p:nvPr>
            <p:ph type="title"/>
          </p:nvPr>
        </p:nvSpPr>
        <p:spPr>
          <a:xfrm>
            <a:off x="609600" y="5012056"/>
            <a:ext cx="109728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8616949" y="533400"/>
            <a:ext cx="298704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
        <p:nvSpPr>
          <p:cNvPr id="3" name="Рисунок 2"/>
          <p:cNvSpPr>
            <a:spLocks noGrp="1"/>
          </p:cNvSpPr>
          <p:nvPr>
            <p:ph type="pic" idx="1"/>
          </p:nvPr>
        </p:nvSpPr>
        <p:spPr>
          <a:xfrm>
            <a:off x="561973" y="435768"/>
            <a:ext cx="7900416"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extLst>
      <p:ext uri="{BB962C8B-B14F-4D97-AF65-F5344CB8AC3E}">
        <p14:creationId xmlns:p14="http://schemas.microsoft.com/office/powerpoint/2010/main" val="31217852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70560" y="530352"/>
            <a:ext cx="1091184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8809305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533405"/>
            <a:ext cx="26416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711200" y="533403"/>
            <a:ext cx="79248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8643608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0" name="Скругленный прямоугольник 9"/>
          <p:cNvSpPr/>
          <p:nvPr/>
        </p:nvSpPr>
        <p:spPr>
          <a:xfrm>
            <a:off x="558129" y="434162"/>
            <a:ext cx="11075745"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5" name="Заголовок 4"/>
          <p:cNvSpPr>
            <a:spLocks noGrp="1"/>
          </p:cNvSpPr>
          <p:nvPr>
            <p:ph type="ctrTitle"/>
          </p:nvPr>
        </p:nvSpPr>
        <p:spPr>
          <a:xfrm>
            <a:off x="963168" y="1820206"/>
            <a:ext cx="103632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963168" y="3685032"/>
            <a:ext cx="103632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E3DED1">
                  <a:shade val="50000"/>
                </a:srgbClr>
              </a:solidFill>
            </a:endParaRPr>
          </a:p>
        </p:txBody>
      </p:sp>
      <p:sp>
        <p:nvSpPr>
          <p:cNvPr id="11" name="Номер слайда 10"/>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30069860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670560" y="530352"/>
            <a:ext cx="1091184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5280220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1" name="Скругленный прямоугольник 10"/>
          <p:cNvSpPr/>
          <p:nvPr/>
        </p:nvSpPr>
        <p:spPr>
          <a:xfrm>
            <a:off x="558129" y="434163"/>
            <a:ext cx="11075745"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2" name="Заголовок 1"/>
          <p:cNvSpPr>
            <a:spLocks noGrp="1"/>
          </p:cNvSpPr>
          <p:nvPr>
            <p:ph type="title"/>
          </p:nvPr>
        </p:nvSpPr>
        <p:spPr>
          <a:xfrm>
            <a:off x="624459" y="4928616"/>
            <a:ext cx="1091184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24459" y="5624484"/>
            <a:ext cx="1091184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0267584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685803"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6340480"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10499588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809632" y="579438"/>
            <a:ext cx="524256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202892" y="579438"/>
            <a:ext cx="524256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80963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620289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E3DED1">
                  <a:shade val="50000"/>
                </a:srgbClr>
              </a:solidFill>
            </a:endParaRPr>
          </a:p>
        </p:txBody>
      </p:sp>
      <p:sp>
        <p:nvSpPr>
          <p:cNvPr id="9" name="Номер слайда 8"/>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8660685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4" name="Нижний колонтитул 3"/>
          <p:cNvSpPr>
            <a:spLocks noGrp="1"/>
          </p:cNvSpPr>
          <p:nvPr>
            <p:ph type="ftr" sz="quarter" idx="11"/>
          </p:nvPr>
        </p:nvSpPr>
        <p:spPr/>
        <p:txBody>
          <a:bodyPr/>
          <a:lstStyle>
            <a:extLst/>
          </a:lstStyle>
          <a:p>
            <a:endParaRPr lang="ru-RU">
              <a:solidFill>
                <a:srgbClr val="E3DED1">
                  <a:shade val="50000"/>
                </a:srgbClr>
              </a:solidFill>
            </a:endParaRPr>
          </a:p>
        </p:txBody>
      </p:sp>
      <p:sp>
        <p:nvSpPr>
          <p:cNvPr id="5" name="Номер слайда 4"/>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40853637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2" name="Дата 1"/>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3" name="Нижний колонтитул 2"/>
          <p:cNvSpPr>
            <a:spLocks noGrp="1"/>
          </p:cNvSpPr>
          <p:nvPr>
            <p:ph type="ftr" sz="quarter" idx="11"/>
          </p:nvPr>
        </p:nvSpPr>
        <p:spPr/>
        <p:txBody>
          <a:bodyPr/>
          <a:lstStyle>
            <a:extLst/>
          </a:lstStyle>
          <a:p>
            <a:endParaRPr lang="ru-RU">
              <a:solidFill>
                <a:srgbClr val="E3DED1">
                  <a:shade val="50000"/>
                </a:srgbClr>
              </a:solidFill>
            </a:endParaRPr>
          </a:p>
        </p:txBody>
      </p:sp>
      <p:sp>
        <p:nvSpPr>
          <p:cNvPr id="4" name="Номер слайда 3"/>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8083338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85045" y="533400"/>
            <a:ext cx="39624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7385129" y="1447802"/>
            <a:ext cx="39624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1015163" y="930144"/>
            <a:ext cx="616821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41539427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1" name="Прямоугольник с одним скругленным углом 10"/>
          <p:cNvSpPr/>
          <p:nvPr/>
        </p:nvSpPr>
        <p:spPr>
          <a:xfrm>
            <a:off x="8534401" y="434162"/>
            <a:ext cx="3099473"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2" name="Заголовок 1"/>
          <p:cNvSpPr>
            <a:spLocks noGrp="1"/>
          </p:cNvSpPr>
          <p:nvPr>
            <p:ph type="title"/>
          </p:nvPr>
        </p:nvSpPr>
        <p:spPr>
          <a:xfrm>
            <a:off x="609600" y="5012056"/>
            <a:ext cx="109728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8616949" y="533400"/>
            <a:ext cx="298704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
        <p:nvSpPr>
          <p:cNvPr id="3" name="Рисунок 2"/>
          <p:cNvSpPr>
            <a:spLocks noGrp="1"/>
          </p:cNvSpPr>
          <p:nvPr>
            <p:ph type="pic" idx="1"/>
          </p:nvPr>
        </p:nvSpPr>
        <p:spPr>
          <a:xfrm>
            <a:off x="561973" y="435768"/>
            <a:ext cx="7900416"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extLst>
      <p:ext uri="{BB962C8B-B14F-4D97-AF65-F5344CB8AC3E}">
        <p14:creationId xmlns:p14="http://schemas.microsoft.com/office/powerpoint/2010/main" val="27781600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70560" y="530352"/>
            <a:ext cx="1091184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11357654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533405"/>
            <a:ext cx="26416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711200" y="533403"/>
            <a:ext cx="79248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0307776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56287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777524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302739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624059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599842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300684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453725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1948767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705036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305063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329788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275988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385322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067758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003461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086350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3471421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7703585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6407280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6571221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9726691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3207049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676673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6864556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383462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636840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379809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8414145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16123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5129116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5589325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7965705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6173896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429160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5877392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401960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634320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2624852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2002610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4936138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1891290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713118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2761879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57468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576618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2749370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5154760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4868120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3450536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3363418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6890370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4461938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580433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9597108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7237827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4768939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9330635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3162699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8569249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3951598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5125581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1404916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8780908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2831887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2502411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7851319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9826550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9964810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951621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5639869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2968085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3794666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2698464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9527240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071031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0138408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7685632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619703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9141492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70008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7969004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0472779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8004400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266717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1751370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265770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2428309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40069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CE0C65-3ACB-42CE-A424-315A27B1DCD6}" type="datetimeFigureOut">
              <a:rPr lang="ru-RU" smtClean="0"/>
              <a:t>27.09.2017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C45274-BD07-4350-8479-D6C779CBF847}" type="slidenum">
              <a:rPr lang="ru-RU" smtClean="0"/>
              <a:t>‹#›</a:t>
            </a:fld>
            <a:endParaRPr lang="ru-RU"/>
          </a:p>
        </p:txBody>
      </p:sp>
    </p:spTree>
    <p:extLst>
      <p:ext uri="{BB962C8B-B14F-4D97-AF65-F5344CB8AC3E}">
        <p14:creationId xmlns:p14="http://schemas.microsoft.com/office/powerpoint/2010/main" val="1560641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9" name="Скругленный прямоугольник 8"/>
          <p:cNvSpPr/>
          <p:nvPr/>
        </p:nvSpPr>
        <p:spPr>
          <a:xfrm>
            <a:off x="558129" y="434162"/>
            <a:ext cx="11075745"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3" name="Заголовок 12"/>
          <p:cNvSpPr>
            <a:spLocks noGrp="1"/>
          </p:cNvSpPr>
          <p:nvPr>
            <p:ph type="title"/>
          </p:nvPr>
        </p:nvSpPr>
        <p:spPr>
          <a:xfrm>
            <a:off x="670560" y="4985590"/>
            <a:ext cx="1091184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670560" y="530352"/>
            <a:ext cx="1091184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5035104" y="6111876"/>
            <a:ext cx="3048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18" name="Нижний колонтитул 17"/>
          <p:cNvSpPr>
            <a:spLocks noGrp="1"/>
          </p:cNvSpPr>
          <p:nvPr>
            <p:ph type="ftr" sz="quarter" idx="3"/>
          </p:nvPr>
        </p:nvSpPr>
        <p:spPr>
          <a:xfrm>
            <a:off x="8083104" y="6111876"/>
            <a:ext cx="3048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solidFill>
                <a:srgbClr val="E3DED1">
                  <a:shade val="50000"/>
                </a:srgbClr>
              </a:solidFill>
            </a:endParaRPr>
          </a:p>
        </p:txBody>
      </p:sp>
      <p:sp>
        <p:nvSpPr>
          <p:cNvPr id="5" name="Номер слайда 4"/>
          <p:cNvSpPr>
            <a:spLocks noGrp="1"/>
          </p:cNvSpPr>
          <p:nvPr>
            <p:ph type="sldNum" sz="quarter" idx="4"/>
          </p:nvPr>
        </p:nvSpPr>
        <p:spPr>
          <a:xfrm>
            <a:off x="11131104" y="6111876"/>
            <a:ext cx="6096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120246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9" name="Скругленный прямоугольник 8"/>
          <p:cNvSpPr/>
          <p:nvPr/>
        </p:nvSpPr>
        <p:spPr>
          <a:xfrm>
            <a:off x="558129" y="434162"/>
            <a:ext cx="11075745"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3" name="Заголовок 12"/>
          <p:cNvSpPr>
            <a:spLocks noGrp="1"/>
          </p:cNvSpPr>
          <p:nvPr>
            <p:ph type="title"/>
          </p:nvPr>
        </p:nvSpPr>
        <p:spPr>
          <a:xfrm>
            <a:off x="670560" y="4985590"/>
            <a:ext cx="1091184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670560" y="530352"/>
            <a:ext cx="1091184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5035104" y="6111876"/>
            <a:ext cx="3048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18" name="Нижний колонтитул 17"/>
          <p:cNvSpPr>
            <a:spLocks noGrp="1"/>
          </p:cNvSpPr>
          <p:nvPr>
            <p:ph type="ftr" sz="quarter" idx="3"/>
          </p:nvPr>
        </p:nvSpPr>
        <p:spPr>
          <a:xfrm>
            <a:off x="8083104" y="6111876"/>
            <a:ext cx="3048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solidFill>
                <a:srgbClr val="E3DED1">
                  <a:shade val="50000"/>
                </a:srgbClr>
              </a:solidFill>
            </a:endParaRPr>
          </a:p>
        </p:txBody>
      </p:sp>
      <p:sp>
        <p:nvSpPr>
          <p:cNvPr id="5" name="Номер слайда 4"/>
          <p:cNvSpPr>
            <a:spLocks noGrp="1"/>
          </p:cNvSpPr>
          <p:nvPr>
            <p:ph type="sldNum" sz="quarter" idx="4"/>
          </p:nvPr>
        </p:nvSpPr>
        <p:spPr>
          <a:xfrm>
            <a:off x="11131104" y="6111876"/>
            <a:ext cx="6096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754965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9" name="Скругленный прямоугольник 8"/>
          <p:cNvSpPr/>
          <p:nvPr/>
        </p:nvSpPr>
        <p:spPr>
          <a:xfrm>
            <a:off x="558129" y="434162"/>
            <a:ext cx="11075745"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3" name="Заголовок 12"/>
          <p:cNvSpPr>
            <a:spLocks noGrp="1"/>
          </p:cNvSpPr>
          <p:nvPr>
            <p:ph type="title"/>
          </p:nvPr>
        </p:nvSpPr>
        <p:spPr>
          <a:xfrm>
            <a:off x="670560" y="4985590"/>
            <a:ext cx="1091184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670560" y="530352"/>
            <a:ext cx="1091184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5035104" y="6111876"/>
            <a:ext cx="3048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18" name="Нижний колонтитул 17"/>
          <p:cNvSpPr>
            <a:spLocks noGrp="1"/>
          </p:cNvSpPr>
          <p:nvPr>
            <p:ph type="ftr" sz="quarter" idx="3"/>
          </p:nvPr>
        </p:nvSpPr>
        <p:spPr>
          <a:xfrm>
            <a:off x="8083104" y="6111876"/>
            <a:ext cx="3048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solidFill>
                <a:srgbClr val="E3DED1">
                  <a:shade val="50000"/>
                </a:srgbClr>
              </a:solidFill>
            </a:endParaRPr>
          </a:p>
        </p:txBody>
      </p:sp>
      <p:sp>
        <p:nvSpPr>
          <p:cNvPr id="5" name="Номер слайда 4"/>
          <p:cNvSpPr>
            <a:spLocks noGrp="1"/>
          </p:cNvSpPr>
          <p:nvPr>
            <p:ph type="sldNum" sz="quarter" idx="4"/>
          </p:nvPr>
        </p:nvSpPr>
        <p:spPr>
          <a:xfrm>
            <a:off x="11131104" y="6111876"/>
            <a:ext cx="6096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18763423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9" name="Скругленный прямоугольник 8"/>
          <p:cNvSpPr/>
          <p:nvPr/>
        </p:nvSpPr>
        <p:spPr>
          <a:xfrm>
            <a:off x="558129" y="434162"/>
            <a:ext cx="11075745"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13" name="Заголовок 12"/>
          <p:cNvSpPr>
            <a:spLocks noGrp="1"/>
          </p:cNvSpPr>
          <p:nvPr>
            <p:ph type="title"/>
          </p:nvPr>
        </p:nvSpPr>
        <p:spPr>
          <a:xfrm>
            <a:off x="670560" y="4985590"/>
            <a:ext cx="1091184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670560" y="530352"/>
            <a:ext cx="1091184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5035104" y="6111876"/>
            <a:ext cx="3048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B8BE925-D09B-4FCC-B631-73AB49592ED3}" type="datetimeFigureOut">
              <a:rPr lang="ru-RU" smtClean="0">
                <a:solidFill>
                  <a:srgbClr val="E3DED1">
                    <a:shade val="50000"/>
                  </a:srgbClr>
                </a:solidFill>
              </a:rPr>
              <a:pPr/>
              <a:t>27.09.2017</a:t>
            </a:fld>
            <a:endParaRPr lang="ru-RU">
              <a:solidFill>
                <a:srgbClr val="E3DED1">
                  <a:shade val="50000"/>
                </a:srgbClr>
              </a:solidFill>
            </a:endParaRPr>
          </a:p>
        </p:txBody>
      </p:sp>
      <p:sp>
        <p:nvSpPr>
          <p:cNvPr id="18" name="Нижний колонтитул 17"/>
          <p:cNvSpPr>
            <a:spLocks noGrp="1"/>
          </p:cNvSpPr>
          <p:nvPr>
            <p:ph type="ftr" sz="quarter" idx="3"/>
          </p:nvPr>
        </p:nvSpPr>
        <p:spPr>
          <a:xfrm>
            <a:off x="8083104" y="6111876"/>
            <a:ext cx="3048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solidFill>
                <a:srgbClr val="E3DED1">
                  <a:shade val="50000"/>
                </a:srgbClr>
              </a:solidFill>
            </a:endParaRPr>
          </a:p>
        </p:txBody>
      </p:sp>
      <p:sp>
        <p:nvSpPr>
          <p:cNvPr id="5" name="Номер слайда 4"/>
          <p:cNvSpPr>
            <a:spLocks noGrp="1"/>
          </p:cNvSpPr>
          <p:nvPr>
            <p:ph type="sldNum" sz="quarter" idx="4"/>
          </p:nvPr>
        </p:nvSpPr>
        <p:spPr>
          <a:xfrm>
            <a:off x="11131104" y="6111876"/>
            <a:ext cx="6096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19D0A8B-F496-4509-AA4D-EECD41E6BE34}"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3220697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1849059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5593142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7897985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3621686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4734479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7096735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9287385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2D249-2CEC-47BC-A40A-4E6455FD2717}" type="datetimeFigureOut">
              <a:rPr lang="ru-RU" smtClean="0">
                <a:solidFill>
                  <a:prstClr val="black">
                    <a:tint val="75000"/>
                  </a:prstClr>
                </a:solidFill>
              </a:rPr>
              <a:pPr/>
              <a:t>27.09.2017</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7ED5C-50F7-47D1-B4A1-EDE09BDE656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96401270"/>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dirty="0"/>
              <a:t>Кодирование графической </a:t>
            </a:r>
            <a:r>
              <a:rPr lang="ru-RU" dirty="0" smtClean="0"/>
              <a:t>информации</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1334550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7251"/>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lstStyle/>
          <a:p>
            <a:r>
              <a:rPr lang="ru-RU" dirty="0"/>
              <a:t>Графическая информация, как и информация любого другого типа, хранятся в памяти компьютера в виде двоичных кодов. Изображение, состоящее из отдельных точек, каждая из которых имеет свой цвет, называется </a:t>
            </a:r>
            <a:r>
              <a:rPr lang="ru-RU" i="1" dirty="0"/>
              <a:t>растровым изображением</a:t>
            </a:r>
            <a:r>
              <a:rPr lang="ru-RU" dirty="0"/>
              <a:t>. Минимальный элемент такого изображения в полиграфии называется </a:t>
            </a:r>
            <a:r>
              <a:rPr lang="ru-RU" i="1" dirty="0"/>
              <a:t>растр</a:t>
            </a:r>
            <a:r>
              <a:rPr lang="ru-RU" dirty="0"/>
              <a:t>, а при отображении графики на мониторе минимальный элемент изображения называют </a:t>
            </a:r>
            <a:r>
              <a:rPr lang="ru-RU" i="1" dirty="0"/>
              <a:t>пиксель (</a:t>
            </a:r>
            <a:r>
              <a:rPr lang="ru-RU" i="1" dirty="0" err="1"/>
              <a:t>pix</a:t>
            </a:r>
            <a:r>
              <a:rPr lang="ru-RU" i="1" dirty="0"/>
              <a:t>)</a:t>
            </a:r>
            <a:endParaRPr lang="ru-RU" dirty="0"/>
          </a:p>
        </p:txBody>
      </p:sp>
    </p:spTree>
    <p:extLst>
      <p:ext uri="{BB962C8B-B14F-4D97-AF65-F5344CB8AC3E}">
        <p14:creationId xmlns:p14="http://schemas.microsoft.com/office/powerpoint/2010/main" val="1594855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689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646231"/>
            <a:ext cx="10646335" cy="4790005"/>
          </a:xfrm>
          <a:prstGeom prst="rect">
            <a:avLst/>
          </a:prstGeom>
        </p:spPr>
      </p:pic>
    </p:spTree>
    <p:extLst>
      <p:ext uri="{BB962C8B-B14F-4D97-AF65-F5344CB8AC3E}">
        <p14:creationId xmlns:p14="http://schemas.microsoft.com/office/powerpoint/2010/main" val="1661815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8969"/>
          </a:xfrm>
        </p:spPr>
        <p:txBody>
          <a:bodyPr>
            <a:normAutofit fontScale="90000"/>
          </a:bodyPr>
          <a:lstStyle/>
          <a:p>
            <a:endParaRPr lang="ru-RU" dirty="0"/>
          </a:p>
        </p:txBody>
      </p:sp>
      <p:sp>
        <p:nvSpPr>
          <p:cNvPr id="3" name="Объект 2"/>
          <p:cNvSpPr>
            <a:spLocks noGrp="1"/>
          </p:cNvSpPr>
          <p:nvPr>
            <p:ph idx="1"/>
          </p:nvPr>
        </p:nvSpPr>
        <p:spPr>
          <a:xfrm>
            <a:off x="838200" y="663388"/>
            <a:ext cx="10515600" cy="5513575"/>
          </a:xfrm>
        </p:spPr>
        <p:txBody>
          <a:bodyPr/>
          <a:lstStyle/>
          <a:p>
            <a:r>
              <a:rPr lang="ru-RU" dirty="0"/>
              <a:t>Если пиксель изображения может быть раскрашен только в один из 2х цветов, допустим, либо в черный (0), либо в белый (1), то для хранения информации о цвете пикселя достаточно 1 бита памяти (log</a:t>
            </a:r>
            <a:r>
              <a:rPr lang="ru-RU" baseline="-25000" dirty="0"/>
              <a:t>2</a:t>
            </a:r>
            <a:r>
              <a:rPr lang="ru-RU" dirty="0"/>
              <a:t>(2)=1 бит). Соответственно, объем, занимаемый в памяти компьютера всем изображением, будет равен числу пикселей в этом изображении </a:t>
            </a:r>
            <a:endParaRPr lang="ru-RU" dirty="0" smtClean="0"/>
          </a:p>
          <a:p>
            <a:endParaRPr lang="ru-RU" dirty="0"/>
          </a:p>
        </p:txBody>
      </p:sp>
      <p:pic>
        <p:nvPicPr>
          <p:cNvPr id="4" name="Рисунок 3"/>
          <p:cNvPicPr>
            <a:picLocks noChangeAspect="1"/>
          </p:cNvPicPr>
          <p:nvPr/>
        </p:nvPicPr>
        <p:blipFill>
          <a:blip r:embed="rId2"/>
          <a:stretch>
            <a:fillRect/>
          </a:stretch>
        </p:blipFill>
        <p:spPr>
          <a:xfrm>
            <a:off x="3478306" y="3401702"/>
            <a:ext cx="5414681" cy="2870188"/>
          </a:xfrm>
          <a:prstGeom prst="rect">
            <a:avLst/>
          </a:prstGeom>
        </p:spPr>
      </p:pic>
    </p:spTree>
    <p:extLst>
      <p:ext uri="{BB962C8B-B14F-4D97-AF65-F5344CB8AC3E}">
        <p14:creationId xmlns:p14="http://schemas.microsoft.com/office/powerpoint/2010/main" val="1615295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8969"/>
          </a:xfrm>
        </p:spPr>
        <p:txBody>
          <a:bodyPr>
            <a:normAutofit fontScale="90000"/>
          </a:bodyPr>
          <a:lstStyle/>
          <a:p>
            <a:endParaRPr lang="ru-RU" dirty="0"/>
          </a:p>
        </p:txBody>
      </p:sp>
      <p:sp>
        <p:nvSpPr>
          <p:cNvPr id="3" name="Объект 2"/>
          <p:cNvSpPr>
            <a:spLocks noGrp="1"/>
          </p:cNvSpPr>
          <p:nvPr>
            <p:ph idx="1"/>
          </p:nvPr>
        </p:nvSpPr>
        <p:spPr>
          <a:xfrm>
            <a:off x="838200" y="627529"/>
            <a:ext cx="10515600" cy="5549434"/>
          </a:xfrm>
        </p:spPr>
        <p:txBody>
          <a:bodyPr/>
          <a:lstStyle/>
          <a:p>
            <a:r>
              <a:rPr lang="ru-RU" dirty="0"/>
              <a:t>Если под хранение информации о цвете пикселя выделить 2 бита, то число цветов, допустимых для раскраски каждого пикселя, увеличится до 4х (</a:t>
            </a:r>
            <a:r>
              <a:rPr lang="en-US" dirty="0"/>
              <a:t>N</a:t>
            </a:r>
            <a:r>
              <a:rPr lang="ru-RU" dirty="0"/>
              <a:t>=2</a:t>
            </a:r>
            <a:r>
              <a:rPr lang="ru-RU" baseline="30000" dirty="0"/>
              <a:t>2</a:t>
            </a:r>
            <a:r>
              <a:rPr lang="ru-RU" dirty="0"/>
              <a:t>=4), а объем файла изображения в битах будет вдвое больше, чем количество составляющих его пикселей </a:t>
            </a:r>
            <a:endParaRPr lang="ru-RU" dirty="0" smtClean="0"/>
          </a:p>
          <a:p>
            <a:endParaRPr lang="ru-RU" dirty="0"/>
          </a:p>
        </p:txBody>
      </p:sp>
      <p:pic>
        <p:nvPicPr>
          <p:cNvPr id="4" name="Рисунок 3"/>
          <p:cNvPicPr>
            <a:picLocks noChangeAspect="1"/>
          </p:cNvPicPr>
          <p:nvPr/>
        </p:nvPicPr>
        <p:blipFill>
          <a:blip r:embed="rId2"/>
          <a:stretch>
            <a:fillRect/>
          </a:stretch>
        </p:blipFill>
        <p:spPr>
          <a:xfrm>
            <a:off x="2994244" y="2771775"/>
            <a:ext cx="6382837" cy="3274466"/>
          </a:xfrm>
          <a:prstGeom prst="rect">
            <a:avLst/>
          </a:prstGeom>
        </p:spPr>
      </p:pic>
    </p:spTree>
    <p:extLst>
      <p:ext uri="{BB962C8B-B14F-4D97-AF65-F5344CB8AC3E}">
        <p14:creationId xmlns:p14="http://schemas.microsoft.com/office/powerpoint/2010/main" val="1891705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110"/>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lstStyle/>
          <a:p>
            <a:r>
              <a:rPr lang="ru-RU" dirty="0"/>
              <a:t>При печати на не цветном принтере обычно допускает 256 градаций серого цвета (от черного (0) до белого (255)) для раскраски каждой точки изображения. Под хранение информации о цвете точки в этом случае отводится 1 байт, т.е. 8 бит (log</a:t>
            </a:r>
            <a:r>
              <a:rPr lang="ru-RU" baseline="-25000" dirty="0"/>
              <a:t>2</a:t>
            </a:r>
            <a:r>
              <a:rPr lang="ru-RU" dirty="0"/>
              <a:t>(256)=8 бит).</a:t>
            </a:r>
          </a:p>
          <a:p>
            <a:endParaRPr lang="ru-RU" dirty="0"/>
          </a:p>
        </p:txBody>
      </p:sp>
    </p:spTree>
    <p:extLst>
      <p:ext uri="{BB962C8B-B14F-4D97-AF65-F5344CB8AC3E}">
        <p14:creationId xmlns:p14="http://schemas.microsoft.com/office/powerpoint/2010/main" val="946972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a:t>Восприятие цвета человеком и </a:t>
            </a:r>
            <a:r>
              <a:rPr lang="ru-RU" dirty="0" smtClean="0"/>
              <a:t>животными</a:t>
            </a:r>
            <a:endParaRPr lang="ru-RU" dirty="0"/>
          </a:p>
        </p:txBody>
      </p:sp>
      <p:sp>
        <p:nvSpPr>
          <p:cNvPr id="3" name="Объект 2"/>
          <p:cNvSpPr>
            <a:spLocks noGrp="1"/>
          </p:cNvSpPr>
          <p:nvPr>
            <p:ph idx="1"/>
          </p:nvPr>
        </p:nvSpPr>
        <p:spPr>
          <a:xfrm>
            <a:off x="838200" y="914400"/>
            <a:ext cx="10515600" cy="5262563"/>
          </a:xfrm>
        </p:spPr>
        <p:txBody>
          <a:bodyPr>
            <a:normAutofit fontScale="85000" lnSpcReduction="20000"/>
          </a:bodyPr>
          <a:lstStyle/>
          <a:p>
            <a:r>
              <a:rPr lang="ru-RU" dirty="0"/>
              <a:t>Цвет — это ощущение, которое возникает в сознании человека при воздействии на его зрительный аппарат электромагнитного излучения с длиной волны в диапазоне от 380 до 760 </a:t>
            </a:r>
            <a:r>
              <a:rPr lang="ru-RU" dirty="0" err="1"/>
              <a:t>нм</a:t>
            </a:r>
            <a:r>
              <a:rPr lang="ru-RU" dirty="0"/>
              <a:t>. Эти ощущения могут быть вызваны и другими причинами: болезнь, удар, мысленная ассоциация, галлюцинации, и др.</a:t>
            </a:r>
          </a:p>
          <a:p>
            <a:r>
              <a:rPr lang="ru-RU" dirty="0"/>
              <a:t>Способность к цветоощущению возникла в процессе эволюции как реакция адаптации, как способ получения сведений об окружающем мире и способ ориентирования в нем. Каждый человек воспринимает цвета индивидуально, отлично от других людей. Однако у большей части людей цветовые ощущения очень схожи.</a:t>
            </a:r>
          </a:p>
          <a:p>
            <a:r>
              <a:rPr lang="ru-RU" dirty="0"/>
              <a:t>Физической основой </a:t>
            </a:r>
            <a:r>
              <a:rPr lang="ru-RU" dirty="0" err="1"/>
              <a:t>цветовосприятия</a:t>
            </a:r>
            <a:r>
              <a:rPr lang="ru-RU" dirty="0"/>
              <a:t> является наличие специфических светочувствительных клеток в центральном участке сетчатки глаза, так называемых палочек и колбочек.</a:t>
            </a:r>
          </a:p>
          <a:p>
            <a:r>
              <a:rPr lang="ru-RU" dirty="0"/>
              <a:t>Различают три вида колбочек, по чувствительности к разным длинам волн света (цветам). Колбочки S-типа чувствительны в фиолетово-синей, M-типа — в зелено-желтой, и L-типа — в желто-красной частях спектра.</a:t>
            </a:r>
          </a:p>
          <a:p>
            <a:r>
              <a:rPr lang="ru-RU" dirty="0"/>
              <a:t>Наличие этих трех видов колбочек (и палочек, чувствительных в изумрудно-зеленой части спектра) даёт человеку цветное зрение.</a:t>
            </a:r>
          </a:p>
          <a:p>
            <a:endParaRPr lang="ru-RU" dirty="0"/>
          </a:p>
        </p:txBody>
      </p:sp>
    </p:spTree>
    <p:extLst>
      <p:ext uri="{BB962C8B-B14F-4D97-AF65-F5344CB8AC3E}">
        <p14:creationId xmlns:p14="http://schemas.microsoft.com/office/powerpoint/2010/main" val="140636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72757"/>
          </a:xfrm>
        </p:spPr>
        <p:txBody>
          <a:bodyPr>
            <a:normAutofit fontScale="90000"/>
          </a:bodyPr>
          <a:lstStyle/>
          <a:p>
            <a:endParaRPr lang="ru-RU" dirty="0"/>
          </a:p>
        </p:txBody>
      </p:sp>
      <p:sp>
        <p:nvSpPr>
          <p:cNvPr id="3" name="Объект 2"/>
          <p:cNvSpPr>
            <a:spLocks noGrp="1"/>
          </p:cNvSpPr>
          <p:nvPr>
            <p:ph idx="1"/>
          </p:nvPr>
        </p:nvSpPr>
        <p:spPr>
          <a:xfrm>
            <a:off x="838200" y="663388"/>
            <a:ext cx="10515600" cy="5513575"/>
          </a:xfrm>
        </p:spPr>
        <p:txBody>
          <a:bodyPr/>
          <a:lstStyle/>
          <a:p>
            <a:r>
              <a:rPr lang="ru-RU" dirty="0"/>
              <a:t>В ночное время зрение обеспечивают только палочки, поэтому ночью человек не может различать цвета.</a:t>
            </a:r>
          </a:p>
          <a:p>
            <a:r>
              <a:rPr lang="ru-RU" dirty="0"/>
              <a:t>Каждое животное видит мир по-своему. Сидя в засаде, лягушка видит только движущиеся предметы: насекомых, на которых она охотится, или своих врагов. Чтобы увидеть всё остальное, она должна сама начать двигаться.</a:t>
            </a:r>
          </a:p>
          <a:p>
            <a:r>
              <a:rPr lang="ru-RU" dirty="0"/>
              <a:t>Сумеречные и ночные животные (например, волки и другие хищные звери), как правило, почти не различают цветов.</a:t>
            </a:r>
          </a:p>
          <a:p>
            <a:r>
              <a:rPr lang="ru-RU" dirty="0"/>
              <a:t>Стрекоза хорошо различает цвета только нижней половиной глаз, верхняя половина смотрит в небо, на фоне которого добыча и так хорошо заметна.</a:t>
            </a:r>
          </a:p>
          <a:p>
            <a:endParaRPr lang="ru-RU" dirty="0"/>
          </a:p>
        </p:txBody>
      </p:sp>
    </p:spTree>
    <p:extLst>
      <p:ext uri="{BB962C8B-B14F-4D97-AF65-F5344CB8AC3E}">
        <p14:creationId xmlns:p14="http://schemas.microsoft.com/office/powerpoint/2010/main" val="2348865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1040"/>
          </a:xfrm>
        </p:spPr>
        <p:txBody>
          <a:bodyPr>
            <a:normAutofit fontScale="90000"/>
          </a:bodyPr>
          <a:lstStyle/>
          <a:p>
            <a:endParaRPr lang="ru-RU" dirty="0"/>
          </a:p>
        </p:txBody>
      </p:sp>
      <p:sp>
        <p:nvSpPr>
          <p:cNvPr id="3" name="Объект 2"/>
          <p:cNvSpPr>
            <a:spLocks noGrp="1"/>
          </p:cNvSpPr>
          <p:nvPr>
            <p:ph idx="1"/>
          </p:nvPr>
        </p:nvSpPr>
        <p:spPr>
          <a:xfrm>
            <a:off x="838200" y="663388"/>
            <a:ext cx="10515600" cy="5513575"/>
          </a:xfrm>
        </p:spPr>
        <p:txBody>
          <a:bodyPr>
            <a:normAutofit lnSpcReduction="10000"/>
          </a:bodyPr>
          <a:lstStyle/>
          <a:p>
            <a:r>
              <a:rPr lang="ru-RU" dirty="0"/>
              <a:t>О хорошем зрении насекомых мы можем судить хотя бы по красоте цветков растений - ведь эта красота предназначена природой именно для насекомых - опылителей. Но мир, каким они его видят, сильно отличается от привычного для нас. Цветки, которые опыляют пчелы, обычно не окрашены в красный цвет: пчела этот цвет воспринимает, как мы - черный. Зато, вероятно, многие невзрачные на наш взгляд цветы приобретают неожиданные великолепие в ультрафиолетовом спектре, в котором видят насекомые. На крыльях некоторых бабочек (например, лимонницы, боярышницы) имеются узоры, скрытые от человеческого глаза и видимые только в ультрафиолетовых лучах. Когда муравьев в ходе опыта стали облучать сильными ультрафиолетовыми лучами, они побежали укрываться "в тень" не под защиту пропускавшей ультрафиолет темной дощечки, а под прозрачное, на наш взгляд, стекло, задерживавшее эти лучи.</a:t>
            </a:r>
          </a:p>
          <a:p>
            <a:endParaRPr lang="ru-RU" dirty="0"/>
          </a:p>
        </p:txBody>
      </p:sp>
    </p:spTree>
    <p:extLst>
      <p:ext uri="{BB962C8B-B14F-4D97-AF65-F5344CB8AC3E}">
        <p14:creationId xmlns:p14="http://schemas.microsoft.com/office/powerpoint/2010/main" val="3764692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5134"/>
          </a:xfrm>
        </p:spPr>
        <p:txBody>
          <a:bodyPr>
            <a:normAutofit fontScale="90000"/>
          </a:bodyPr>
          <a:lstStyle/>
          <a:p>
            <a:r>
              <a:rPr lang="ru-RU" b="1" dirty="0"/>
              <a:t>Цветовые модели </a:t>
            </a:r>
            <a:r>
              <a:rPr lang="en-US" b="1" dirty="0"/>
              <a:t>RGB </a:t>
            </a:r>
            <a:r>
              <a:rPr lang="ru-RU" b="1" dirty="0"/>
              <a:t>и </a:t>
            </a:r>
            <a:r>
              <a:rPr lang="en-US" b="1" dirty="0" smtClean="0"/>
              <a:t>CMYK</a:t>
            </a:r>
            <a:endParaRPr lang="ru-RU" dirty="0"/>
          </a:p>
        </p:txBody>
      </p:sp>
      <p:sp>
        <p:nvSpPr>
          <p:cNvPr id="3" name="Объект 2"/>
          <p:cNvSpPr>
            <a:spLocks noGrp="1"/>
          </p:cNvSpPr>
          <p:nvPr>
            <p:ph idx="1"/>
          </p:nvPr>
        </p:nvSpPr>
        <p:spPr>
          <a:xfrm>
            <a:off x="838200" y="950260"/>
            <a:ext cx="10515600" cy="5226703"/>
          </a:xfrm>
        </p:spPr>
        <p:txBody>
          <a:bodyPr/>
          <a:lstStyle/>
          <a:p>
            <a:r>
              <a:rPr lang="ru-RU" dirty="0"/>
              <a:t>Все объекты окружающего мира можно разделить на: излучающие (светящиеся: солнце, лампа, монитор), отражающие излучение (бумага) и пропускающие (стекло).</a:t>
            </a:r>
          </a:p>
          <a:p>
            <a:endParaRPr lang="ru-RU" dirty="0"/>
          </a:p>
        </p:txBody>
      </p:sp>
      <p:pic>
        <p:nvPicPr>
          <p:cNvPr id="4" name="Рисунок 3"/>
          <p:cNvPicPr>
            <a:picLocks noChangeAspect="1"/>
          </p:cNvPicPr>
          <p:nvPr/>
        </p:nvPicPr>
        <p:blipFill>
          <a:blip r:embed="rId2"/>
          <a:stretch>
            <a:fillRect/>
          </a:stretch>
        </p:blipFill>
        <p:spPr>
          <a:xfrm>
            <a:off x="1780598" y="2386012"/>
            <a:ext cx="9012907" cy="3847615"/>
          </a:xfrm>
          <a:prstGeom prst="rect">
            <a:avLst/>
          </a:prstGeom>
        </p:spPr>
      </p:pic>
    </p:spTree>
    <p:extLst>
      <p:ext uri="{BB962C8B-B14F-4D97-AF65-F5344CB8AC3E}">
        <p14:creationId xmlns:p14="http://schemas.microsoft.com/office/powerpoint/2010/main" val="2863209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8969"/>
          </a:xfrm>
        </p:spPr>
        <p:txBody>
          <a:bodyPr>
            <a:normAutofit fontScale="90000"/>
          </a:bodyPr>
          <a:lstStyle/>
          <a:p>
            <a:endParaRPr lang="ru-RU" dirty="0"/>
          </a:p>
        </p:txBody>
      </p:sp>
      <p:sp>
        <p:nvSpPr>
          <p:cNvPr id="3" name="Объект 2"/>
          <p:cNvSpPr>
            <a:spLocks noGrp="1"/>
          </p:cNvSpPr>
          <p:nvPr>
            <p:ph idx="1"/>
          </p:nvPr>
        </p:nvSpPr>
        <p:spPr>
          <a:xfrm>
            <a:off x="838200" y="484094"/>
            <a:ext cx="10515600" cy="5692869"/>
          </a:xfrm>
        </p:spPr>
        <p:txBody>
          <a:bodyPr>
            <a:normAutofit fontScale="92500" lnSpcReduction="10000"/>
          </a:bodyPr>
          <a:lstStyle/>
          <a:p>
            <a:r>
              <a:rPr lang="ru-RU" dirty="0"/>
              <a:t>В зависимости от того, является объект излучающим или отражающим для представления описания его цвета в виде числового кода используются две обратных друг другу цветовые модели: RGB или CMYK.</a:t>
            </a:r>
          </a:p>
          <a:p>
            <a:r>
              <a:rPr lang="ru-RU" dirty="0"/>
              <a:t>Модель </a:t>
            </a:r>
            <a:r>
              <a:rPr lang="ru-RU" i="1" dirty="0"/>
              <a:t>RGB</a:t>
            </a:r>
            <a:r>
              <a:rPr lang="ru-RU" dirty="0"/>
              <a:t> используется в телевизорах, мониторах, проекторах, сканерах, цифровых фотоаппаратах… Эта модель является </a:t>
            </a:r>
            <a:r>
              <a:rPr lang="ru-RU" i="1" dirty="0"/>
              <a:t>аддитивной</a:t>
            </a:r>
            <a:r>
              <a:rPr lang="ru-RU" dirty="0"/>
              <a:t> (суммарной), что означает, что цвета в этой модели </a:t>
            </a:r>
            <a:r>
              <a:rPr lang="ru-RU" i="1" dirty="0"/>
              <a:t>добавляются</a:t>
            </a:r>
            <a:r>
              <a:rPr lang="ru-RU" dirty="0"/>
              <a:t> </a:t>
            </a:r>
            <a:r>
              <a:rPr lang="ru-RU" i="1" dirty="0"/>
              <a:t>к черному</a:t>
            </a:r>
            <a:r>
              <a:rPr lang="ru-RU" dirty="0"/>
              <a:t> </a:t>
            </a:r>
            <a:r>
              <a:rPr lang="ru-RU" i="1" dirty="0"/>
              <a:t>(</a:t>
            </a:r>
            <a:r>
              <a:rPr lang="ru-RU" i="1" dirty="0" err="1"/>
              <a:t>blacK</a:t>
            </a:r>
            <a:r>
              <a:rPr lang="ru-RU" i="1" dirty="0"/>
              <a:t>)</a:t>
            </a:r>
            <a:r>
              <a:rPr lang="ru-RU" dirty="0"/>
              <a:t> цвету.</a:t>
            </a:r>
          </a:p>
          <a:p>
            <a:r>
              <a:rPr lang="ru-RU" i="1" dirty="0"/>
              <a:t>Основные</a:t>
            </a:r>
            <a:r>
              <a:rPr lang="ru-RU" dirty="0"/>
              <a:t> цвета в этой модели: </a:t>
            </a:r>
            <a:r>
              <a:rPr lang="ru-RU" i="1" dirty="0"/>
              <a:t>красный (</a:t>
            </a:r>
            <a:r>
              <a:rPr lang="ru-RU" i="1" dirty="0" err="1"/>
              <a:t>Red</a:t>
            </a:r>
            <a:r>
              <a:rPr lang="ru-RU" i="1" dirty="0"/>
              <a:t>)</a:t>
            </a:r>
            <a:r>
              <a:rPr lang="ru-RU" dirty="0"/>
              <a:t>, </a:t>
            </a:r>
            <a:r>
              <a:rPr lang="ru-RU" i="1" dirty="0"/>
              <a:t>зеленый (</a:t>
            </a:r>
            <a:r>
              <a:rPr lang="ru-RU" i="1" dirty="0" err="1"/>
              <a:t>Green</a:t>
            </a:r>
            <a:r>
              <a:rPr lang="ru-RU" i="1" dirty="0"/>
              <a:t>)</a:t>
            </a:r>
            <a:r>
              <a:rPr lang="ru-RU" dirty="0"/>
              <a:t>, </a:t>
            </a:r>
            <a:r>
              <a:rPr lang="ru-RU" i="1" dirty="0"/>
              <a:t>синий (</a:t>
            </a:r>
            <a:r>
              <a:rPr lang="ru-RU" i="1" dirty="0" err="1"/>
              <a:t>Blue</a:t>
            </a:r>
            <a:r>
              <a:rPr lang="ru-RU" i="1" dirty="0"/>
              <a:t>)</a:t>
            </a:r>
            <a:r>
              <a:rPr lang="ru-RU" dirty="0"/>
              <a:t>. Их парное сочетание в равных долях дает </a:t>
            </a:r>
            <a:r>
              <a:rPr lang="ru-RU" i="1" dirty="0"/>
              <a:t>дополнительные</a:t>
            </a:r>
            <a:r>
              <a:rPr lang="ru-RU" dirty="0"/>
              <a:t> цвета: </a:t>
            </a:r>
            <a:r>
              <a:rPr lang="ru-RU" i="1" dirty="0"/>
              <a:t>желтый (</a:t>
            </a:r>
            <a:r>
              <a:rPr lang="ru-RU" i="1" dirty="0" err="1"/>
              <a:t>Yellow</a:t>
            </a:r>
            <a:r>
              <a:rPr lang="ru-RU" i="1" dirty="0"/>
              <a:t>), голубой (</a:t>
            </a:r>
            <a:r>
              <a:rPr lang="ru-RU" i="1" dirty="0" err="1"/>
              <a:t>Cyan</a:t>
            </a:r>
            <a:r>
              <a:rPr lang="ru-RU" i="1" dirty="0"/>
              <a:t>) и пурпурный (</a:t>
            </a:r>
            <a:r>
              <a:rPr lang="ru-RU" i="1" dirty="0" err="1"/>
              <a:t>Magenta</a:t>
            </a:r>
            <a:r>
              <a:rPr lang="ru-RU" i="1" dirty="0"/>
              <a:t>)</a:t>
            </a:r>
            <a:r>
              <a:rPr lang="ru-RU" dirty="0"/>
              <a:t>.</a:t>
            </a:r>
          </a:p>
          <a:p>
            <a:r>
              <a:rPr lang="ru-RU" i="1" dirty="0"/>
              <a:t>R+G=Y</a:t>
            </a:r>
            <a:r>
              <a:rPr lang="ru-RU" dirty="0"/>
              <a:t>; </a:t>
            </a:r>
            <a:r>
              <a:rPr lang="ru-RU" i="1" dirty="0"/>
              <a:t>G+B=C; B+R=M.</a:t>
            </a:r>
            <a:endParaRPr lang="ru-RU" dirty="0"/>
          </a:p>
          <a:p>
            <a:r>
              <a:rPr lang="ru-RU" dirty="0"/>
              <a:t>Сумма всех трех основных цветов в равных долях дает </a:t>
            </a:r>
            <a:r>
              <a:rPr lang="ru-RU" i="1" dirty="0"/>
              <a:t>белый</a:t>
            </a:r>
            <a:r>
              <a:rPr lang="ru-RU" dirty="0"/>
              <a:t> (</a:t>
            </a:r>
            <a:r>
              <a:rPr lang="ru-RU" i="1" dirty="0" err="1"/>
              <a:t>White</a:t>
            </a:r>
            <a:r>
              <a:rPr lang="ru-RU" i="1" dirty="0"/>
              <a:t>) </a:t>
            </a:r>
            <a:r>
              <a:rPr lang="ru-RU" dirty="0"/>
              <a:t>цвет: </a:t>
            </a:r>
            <a:r>
              <a:rPr lang="ru-RU" i="1" dirty="0"/>
              <a:t>R+G+B=W</a:t>
            </a:r>
            <a:r>
              <a:rPr lang="ru-RU" i="1" dirty="0" smtClean="0"/>
              <a:t>.</a:t>
            </a:r>
            <a:endParaRPr lang="ru-RU" dirty="0"/>
          </a:p>
        </p:txBody>
      </p:sp>
    </p:spTree>
    <p:extLst>
      <p:ext uri="{BB962C8B-B14F-4D97-AF65-F5344CB8AC3E}">
        <p14:creationId xmlns:p14="http://schemas.microsoft.com/office/powerpoint/2010/main" val="2861546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4828"/>
          </a:xfrm>
        </p:spPr>
        <p:txBody>
          <a:bodyPr>
            <a:normAutofit fontScale="90000"/>
          </a:bodyPr>
          <a:lstStyle/>
          <a:p>
            <a:endParaRPr lang="ru-RU" dirty="0"/>
          </a:p>
        </p:txBody>
      </p:sp>
      <p:sp>
        <p:nvSpPr>
          <p:cNvPr id="3" name="Объект 2"/>
          <p:cNvSpPr>
            <a:spLocks noGrp="1"/>
          </p:cNvSpPr>
          <p:nvPr>
            <p:ph idx="1"/>
          </p:nvPr>
        </p:nvSpPr>
        <p:spPr>
          <a:xfrm>
            <a:off x="838200" y="663388"/>
            <a:ext cx="10515600" cy="5513575"/>
          </a:xfrm>
        </p:spPr>
        <p:txBody>
          <a:bodyPr>
            <a:normAutofit fontScale="85000" lnSpcReduction="10000"/>
          </a:bodyPr>
          <a:lstStyle/>
          <a:p>
            <a:r>
              <a:rPr lang="ru-RU" dirty="0"/>
              <a:t>Цветовая модель </a:t>
            </a:r>
            <a:r>
              <a:rPr lang="ru-RU" i="1" dirty="0"/>
              <a:t>CMYK</a:t>
            </a:r>
            <a:r>
              <a:rPr lang="ru-RU" dirty="0"/>
              <a:t> используется в полиграфии при формировании изображений, предназначенных для печати на бумаге. Основными цветами в ней являются те, которые являются дополнительными в модели RGB, т.к. они получаются </a:t>
            </a:r>
            <a:r>
              <a:rPr lang="ru-RU" i="1" dirty="0"/>
              <a:t>вычитанием</a:t>
            </a:r>
            <a:r>
              <a:rPr lang="ru-RU" dirty="0"/>
              <a:t> цветов RGB </a:t>
            </a:r>
            <a:r>
              <a:rPr lang="ru-RU" i="1" dirty="0"/>
              <a:t>из белого</a:t>
            </a:r>
            <a:r>
              <a:rPr lang="ru-RU" dirty="0"/>
              <a:t> цвета. Поэтому модель CMYK называется </a:t>
            </a:r>
            <a:r>
              <a:rPr lang="ru-RU" i="1" dirty="0"/>
              <a:t>субтрактивной</a:t>
            </a:r>
            <a:r>
              <a:rPr lang="ru-RU" dirty="0"/>
              <a:t>.</a:t>
            </a:r>
          </a:p>
          <a:p>
            <a:r>
              <a:rPr lang="ru-RU" i="1" dirty="0"/>
              <a:t>C=W-R; M=W-G; Y=W-B.</a:t>
            </a:r>
            <a:endParaRPr lang="ru-RU" dirty="0"/>
          </a:p>
          <a:p>
            <a:r>
              <a:rPr lang="ru-RU" dirty="0"/>
              <a:t>В свою очередь парное сочетание в равных долях цветов модели CMY дает цвета модели RGB. Всем известно, что если смешать на бумаге желтую и голубую краску, получится зеленый цвет. На языке цветовых моделей, это описывается выражением: </a:t>
            </a:r>
            <a:r>
              <a:rPr lang="ru-RU" i="1" dirty="0"/>
              <a:t>Y+C=G</a:t>
            </a:r>
            <a:r>
              <a:rPr lang="ru-RU" dirty="0"/>
              <a:t>, кроме того, </a:t>
            </a:r>
            <a:r>
              <a:rPr lang="ru-RU" i="1" dirty="0"/>
              <a:t>C+M=B</a:t>
            </a:r>
            <a:r>
              <a:rPr lang="ru-RU" dirty="0"/>
              <a:t> </a:t>
            </a:r>
            <a:r>
              <a:rPr lang="ru-RU" dirty="0" err="1"/>
              <a:t>и</a:t>
            </a:r>
            <a:r>
              <a:rPr lang="ru-RU" i="1" dirty="0" err="1"/>
              <a:t>M+Y</a:t>
            </a:r>
            <a:r>
              <a:rPr lang="ru-RU" i="1" dirty="0"/>
              <a:t>=R</a:t>
            </a:r>
            <a:r>
              <a:rPr lang="ru-RU" dirty="0"/>
              <a:t>.</a:t>
            </a:r>
          </a:p>
          <a:p>
            <a:r>
              <a:rPr lang="ru-RU" dirty="0"/>
              <a:t>В теории, сумма </a:t>
            </a:r>
            <a:r>
              <a:rPr lang="ru-RU" i="1" dirty="0"/>
              <a:t>C+M+Y=K</a:t>
            </a:r>
            <a:r>
              <a:rPr lang="ru-RU" dirty="0"/>
              <a:t>, т.е. дает </a:t>
            </a:r>
            <a:r>
              <a:rPr lang="ru-RU" i="1" dirty="0"/>
              <a:t>черный (</a:t>
            </a:r>
            <a:r>
              <a:rPr lang="ru-RU" i="1" dirty="0" err="1"/>
              <a:t>blacK</a:t>
            </a:r>
            <a:r>
              <a:rPr lang="ru-RU" i="1" dirty="0"/>
              <a:t>)</a:t>
            </a:r>
            <a:r>
              <a:rPr lang="ru-RU" dirty="0"/>
              <a:t> цвет, но поскольку реальные типографские краски имеют примеси, их цвет не совпадает в точности с теоретически рассчитанным голубым, желтым и пурпурным. Особенно трудно получить из этих красок черный цвет. Поэтому в модели CMYK к триаде CMY добавляют черный цвет K. От слова </a:t>
            </a:r>
            <a:r>
              <a:rPr lang="ru-RU" dirty="0" err="1"/>
              <a:t>blacK</a:t>
            </a:r>
            <a:r>
              <a:rPr lang="ru-RU" dirty="0"/>
              <a:t> для обозначения черного цвета взята последняя буква, и т.к. буква B уже используется в модели RGB для обозначения синего цвета</a:t>
            </a:r>
            <a:r>
              <a:rPr lang="ru-RU" dirty="0" smtClean="0"/>
              <a:t>.</a:t>
            </a:r>
            <a:endParaRPr lang="ru-RU" dirty="0"/>
          </a:p>
        </p:txBody>
      </p:sp>
    </p:spTree>
    <p:extLst>
      <p:ext uri="{BB962C8B-B14F-4D97-AF65-F5344CB8AC3E}">
        <p14:creationId xmlns:p14="http://schemas.microsoft.com/office/powerpoint/2010/main" val="3410278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4828"/>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344706" y="1098207"/>
            <a:ext cx="9848243" cy="4762144"/>
          </a:xfrm>
          <a:prstGeom prst="rect">
            <a:avLst/>
          </a:prstGeom>
        </p:spPr>
      </p:pic>
    </p:spTree>
    <p:extLst>
      <p:ext uri="{BB962C8B-B14F-4D97-AF65-F5344CB8AC3E}">
        <p14:creationId xmlns:p14="http://schemas.microsoft.com/office/powerpoint/2010/main" val="742323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7251"/>
          </a:xfrm>
        </p:spPr>
        <p:txBody>
          <a:bodyPr>
            <a:normAutofit fontScale="90000"/>
          </a:bodyPr>
          <a:lstStyle/>
          <a:p>
            <a:endParaRPr lang="ru-RU" dirty="0"/>
          </a:p>
        </p:txBody>
      </p:sp>
      <p:sp>
        <p:nvSpPr>
          <p:cNvPr id="3" name="Объект 2"/>
          <p:cNvSpPr>
            <a:spLocks noGrp="1"/>
          </p:cNvSpPr>
          <p:nvPr>
            <p:ph idx="1"/>
          </p:nvPr>
        </p:nvSpPr>
        <p:spPr>
          <a:xfrm>
            <a:off x="838200" y="537882"/>
            <a:ext cx="10515600" cy="5782516"/>
          </a:xfrm>
        </p:spPr>
        <p:txBody>
          <a:bodyPr/>
          <a:lstStyle/>
          <a:p>
            <a:r>
              <a:rPr lang="ru-RU" dirty="0"/>
              <a:t>Если кодировать цвет одной точки изображения тремя битами, каждый из которых будет являться  признаком присутствия (1) или отсутствия (0) соответствующей компоненты системы RGB, то мы получим все восемь  различных цветов описанных выше моделей.</a:t>
            </a:r>
          </a:p>
          <a:p>
            <a:endParaRPr lang="ru-RU" dirty="0"/>
          </a:p>
        </p:txBody>
      </p:sp>
      <p:pic>
        <p:nvPicPr>
          <p:cNvPr id="4" name="Рисунок 3"/>
          <p:cNvPicPr>
            <a:picLocks noChangeAspect="1"/>
          </p:cNvPicPr>
          <p:nvPr/>
        </p:nvPicPr>
        <p:blipFill>
          <a:blip r:embed="rId2"/>
          <a:stretch>
            <a:fillRect/>
          </a:stretch>
        </p:blipFill>
        <p:spPr>
          <a:xfrm>
            <a:off x="1183340" y="2545976"/>
            <a:ext cx="9861177" cy="4032686"/>
          </a:xfrm>
          <a:prstGeom prst="rect">
            <a:avLst/>
          </a:prstGeom>
        </p:spPr>
      </p:pic>
    </p:spTree>
    <p:extLst>
      <p:ext uri="{BB962C8B-B14F-4D97-AF65-F5344CB8AC3E}">
        <p14:creationId xmlns:p14="http://schemas.microsoft.com/office/powerpoint/2010/main" val="506015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110"/>
          </a:xfrm>
        </p:spPr>
        <p:txBody>
          <a:bodyPr>
            <a:normAutofit fontScale="90000"/>
          </a:bodyPr>
          <a:lstStyle/>
          <a:p>
            <a:endParaRPr lang="ru-RU" dirty="0"/>
          </a:p>
        </p:txBody>
      </p:sp>
      <p:sp>
        <p:nvSpPr>
          <p:cNvPr id="3" name="Объект 2"/>
          <p:cNvSpPr>
            <a:spLocks noGrp="1"/>
          </p:cNvSpPr>
          <p:nvPr>
            <p:ph idx="1"/>
          </p:nvPr>
        </p:nvSpPr>
        <p:spPr>
          <a:xfrm>
            <a:off x="838200" y="591671"/>
            <a:ext cx="10515600" cy="5585292"/>
          </a:xfrm>
        </p:spPr>
        <p:txBody>
          <a:bodyPr/>
          <a:lstStyle/>
          <a:p>
            <a:r>
              <a:rPr lang="ru-RU" dirty="0"/>
              <a:t>На практике же, для сохранения информации о цвете каждой точки цветного изображения в модели RGB обычно отводится 3 байта (т.е. 24 бита) - по 1 байту (т.е. по 8 бит) под значение цвета каждой составляющей. Таким образом, каждая RGB-составляющая может принимать значение в диапазоне от 0 до 255 (всего 2</a:t>
            </a:r>
            <a:r>
              <a:rPr lang="ru-RU" baseline="30000" dirty="0"/>
              <a:t>8</a:t>
            </a:r>
            <a:r>
              <a:rPr lang="ru-RU" dirty="0"/>
              <a:t>=256 значений), а каждая точка изображения, при такой системе кодирования может быть окрашена в один из 2</a:t>
            </a:r>
            <a:r>
              <a:rPr lang="ru-RU" baseline="30000" dirty="0"/>
              <a:t>3*8</a:t>
            </a:r>
            <a:r>
              <a:rPr lang="ru-RU" dirty="0"/>
              <a:t>=2</a:t>
            </a:r>
            <a:r>
              <a:rPr lang="ru-RU" baseline="30000" dirty="0"/>
              <a:t>24</a:t>
            </a:r>
            <a:r>
              <a:rPr lang="ru-RU" dirty="0"/>
              <a:t>=16 777 216 цветов. Такой набор цветов принято называть </a:t>
            </a:r>
            <a:r>
              <a:rPr lang="ru-RU" dirty="0" err="1"/>
              <a:t>True</a:t>
            </a:r>
            <a:r>
              <a:rPr lang="ru-RU" dirty="0"/>
              <a:t> </a:t>
            </a:r>
            <a:r>
              <a:rPr lang="ru-RU" dirty="0" err="1"/>
              <a:t>Color</a:t>
            </a:r>
            <a:r>
              <a:rPr lang="ru-RU" dirty="0"/>
              <a:t> (правдивые цвета), потому что человеческий глаз все равно не в состоянии различить большего разнообразия</a:t>
            </a:r>
            <a:r>
              <a:rPr lang="ru-RU" dirty="0" smtClean="0"/>
              <a:t>.</a:t>
            </a:r>
            <a:endParaRPr lang="ru-RU" dirty="0"/>
          </a:p>
        </p:txBody>
      </p:sp>
    </p:spTree>
    <p:extLst>
      <p:ext uri="{BB962C8B-B14F-4D97-AF65-F5344CB8AC3E}">
        <p14:creationId xmlns:p14="http://schemas.microsoft.com/office/powerpoint/2010/main" val="3810064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89933"/>
          </a:xfrm>
        </p:spPr>
        <p:txBody>
          <a:bodyPr>
            <a:normAutofit/>
          </a:bodyPr>
          <a:lstStyle/>
          <a:p>
            <a:r>
              <a:rPr lang="ru-RU" dirty="0"/>
              <a:t>Цветовой куб</a:t>
            </a:r>
          </a:p>
        </p:txBody>
      </p:sp>
      <p:sp>
        <p:nvSpPr>
          <p:cNvPr id="3" name="Объект 2"/>
          <p:cNvSpPr>
            <a:spLocks noGrp="1"/>
          </p:cNvSpPr>
          <p:nvPr>
            <p:ph idx="1"/>
          </p:nvPr>
        </p:nvSpPr>
        <p:spPr>
          <a:xfrm>
            <a:off x="838200" y="1470212"/>
            <a:ext cx="10515600" cy="4706751"/>
          </a:xfrm>
        </p:spPr>
        <p:txBody>
          <a:bodyPr/>
          <a:lstStyle/>
          <a:p>
            <a:r>
              <a:rPr lang="ru-RU" dirty="0"/>
              <a:t>Изменяющиеся в диапазоне от 0 до 255 координаты RGB образуют цветовой куб. Любой цвет расположен внутри этого куба и описывается своим набором координат, показывающем в каких долях смешаны в нем красная, зеленая и синяя составляющие</a:t>
            </a:r>
          </a:p>
        </p:txBody>
      </p:sp>
    </p:spTree>
    <p:extLst>
      <p:ext uri="{BB962C8B-B14F-4D97-AF65-F5344CB8AC3E}">
        <p14:creationId xmlns:p14="http://schemas.microsoft.com/office/powerpoint/2010/main" val="1767398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110"/>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595719" y="862626"/>
            <a:ext cx="9090210" cy="5395002"/>
          </a:xfrm>
          <a:prstGeom prst="rect">
            <a:avLst/>
          </a:prstGeom>
        </p:spPr>
      </p:pic>
    </p:spTree>
    <p:extLst>
      <p:ext uri="{BB962C8B-B14F-4D97-AF65-F5344CB8AC3E}">
        <p14:creationId xmlns:p14="http://schemas.microsoft.com/office/powerpoint/2010/main" val="2134758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72757"/>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50366" y="1416424"/>
            <a:ext cx="10605356" cy="4105835"/>
          </a:xfrm>
          <a:prstGeom prst="rect">
            <a:avLst/>
          </a:prstGeom>
        </p:spPr>
      </p:pic>
    </p:spTree>
    <p:extLst>
      <p:ext uri="{BB962C8B-B14F-4D97-AF65-F5344CB8AC3E}">
        <p14:creationId xmlns:p14="http://schemas.microsoft.com/office/powerpoint/2010/main" val="1066218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Цветовая модель HSB</a:t>
            </a:r>
            <a:endParaRPr lang="ru-RU" dirty="0"/>
          </a:p>
        </p:txBody>
      </p:sp>
      <p:sp>
        <p:nvSpPr>
          <p:cNvPr id="3" name="Объект 2"/>
          <p:cNvSpPr>
            <a:spLocks noGrp="1"/>
          </p:cNvSpPr>
          <p:nvPr>
            <p:ph idx="1"/>
          </p:nvPr>
        </p:nvSpPr>
        <p:spPr/>
        <p:txBody>
          <a:bodyPr>
            <a:normAutofit fontScale="92500" lnSpcReduction="20000"/>
          </a:bodyPr>
          <a:lstStyle/>
          <a:p>
            <a:r>
              <a:rPr lang="ru-RU" dirty="0"/>
              <a:t>Две описанные выше модели удобны скорее для компьютеров, чем для нас с вами. Человеку гораздо проще не синтезировать цвет из отдельных составляющих, а выбирать его, ориентируясь на более естественные параметры: тон, насыщенность, яркость. Именно эти три параметра и стали основой для модели HSB (</a:t>
            </a:r>
            <a:r>
              <a:rPr lang="ru-RU" dirty="0" err="1"/>
              <a:t>Hue</a:t>
            </a:r>
            <a:r>
              <a:rPr lang="ru-RU" dirty="0"/>
              <a:t>, </a:t>
            </a:r>
            <a:r>
              <a:rPr lang="ru-RU" dirty="0" err="1"/>
              <a:t>Saturation</a:t>
            </a:r>
            <a:r>
              <a:rPr lang="ru-RU" dirty="0"/>
              <a:t>, </a:t>
            </a:r>
            <a:r>
              <a:rPr lang="ru-RU" dirty="0" err="1"/>
              <a:t>Brightness</a:t>
            </a:r>
            <a:r>
              <a:rPr lang="ru-RU" dirty="0"/>
              <a:t>), она же HSL (</a:t>
            </a:r>
            <a:r>
              <a:rPr lang="ru-RU" dirty="0" err="1"/>
              <a:t>Hue</a:t>
            </a:r>
            <a:r>
              <a:rPr lang="ru-RU" dirty="0"/>
              <a:t>, </a:t>
            </a:r>
            <a:r>
              <a:rPr lang="ru-RU" dirty="0" err="1"/>
              <a:t>Saturation</a:t>
            </a:r>
            <a:r>
              <a:rPr lang="ru-RU" dirty="0"/>
              <a:t>, </a:t>
            </a:r>
            <a:r>
              <a:rPr lang="ru-RU" dirty="0" err="1"/>
              <a:t>Lightness</a:t>
            </a:r>
            <a:r>
              <a:rPr lang="ru-RU" dirty="0"/>
              <a:t>).</a:t>
            </a:r>
          </a:p>
          <a:p>
            <a:r>
              <a:rPr lang="ru-RU" dirty="0"/>
              <a:t>Параметр тона </a:t>
            </a:r>
            <a:r>
              <a:rPr lang="ru-RU" dirty="0" err="1"/>
              <a:t>Hue</a:t>
            </a:r>
            <a:r>
              <a:rPr lang="ru-RU" dirty="0"/>
              <a:t> (читается «</a:t>
            </a:r>
            <a:r>
              <a:rPr lang="ru-RU" dirty="0" err="1"/>
              <a:t>хью</a:t>
            </a:r>
            <a:r>
              <a:rPr lang="ru-RU" dirty="0"/>
              <a:t>») — это чистый цвет сам по себе — один из цветов спектра (радуги). В модели HSB он представлен как замкнутый круг, положение конкретного оттенка на котором указывается в градусах от 0 до 359.</a:t>
            </a:r>
          </a:p>
          <a:p>
            <a:r>
              <a:rPr lang="ru-RU" dirty="0"/>
              <a:t>Параметр </a:t>
            </a:r>
            <a:r>
              <a:rPr lang="ru-RU" dirty="0" err="1"/>
              <a:t>Saturation</a:t>
            </a:r>
            <a:r>
              <a:rPr lang="ru-RU" dirty="0"/>
              <a:t> — это насыщенность. Чем меньше насыщенность, тем ближе цвет к серому и наоборот: с увеличением насыщенности цвет становится сочнее. </a:t>
            </a:r>
            <a:r>
              <a:rPr lang="ru-RU" dirty="0" err="1"/>
              <a:t>Lightness</a:t>
            </a:r>
            <a:r>
              <a:rPr lang="ru-RU" dirty="0"/>
              <a:t>, соответственно, определяет долю белого в итоговом цвете.</a:t>
            </a:r>
          </a:p>
          <a:p>
            <a:endParaRPr lang="ru-RU" dirty="0"/>
          </a:p>
        </p:txBody>
      </p:sp>
    </p:spTree>
    <p:extLst>
      <p:ext uri="{BB962C8B-B14F-4D97-AF65-F5344CB8AC3E}">
        <p14:creationId xmlns:p14="http://schemas.microsoft.com/office/powerpoint/2010/main" val="3807019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03063"/>
          </a:xfrm>
        </p:spPr>
        <p:txBody>
          <a:bodyPr>
            <a:normAutofit fontScale="90000"/>
          </a:bodyPr>
          <a:lstStyle/>
          <a:p>
            <a:r>
              <a:rPr lang="ru-RU" b="1" dirty="0" smtClean="0"/>
              <a:t>Цветовая модель </a:t>
            </a:r>
            <a:r>
              <a:rPr lang="ru-RU" b="1" dirty="0" err="1" smtClean="0"/>
              <a:t>Lab</a:t>
            </a:r>
            <a:endParaRPr lang="ru-RU" dirty="0"/>
          </a:p>
        </p:txBody>
      </p:sp>
      <p:sp>
        <p:nvSpPr>
          <p:cNvPr id="3" name="Объект 2"/>
          <p:cNvSpPr>
            <a:spLocks noGrp="1"/>
          </p:cNvSpPr>
          <p:nvPr>
            <p:ph idx="1"/>
          </p:nvPr>
        </p:nvSpPr>
        <p:spPr>
          <a:xfrm>
            <a:off x="838200" y="968188"/>
            <a:ext cx="10515600" cy="5208775"/>
          </a:xfrm>
        </p:spPr>
        <p:txBody>
          <a:bodyPr/>
          <a:lstStyle/>
          <a:p>
            <a:r>
              <a:rPr lang="ru-RU" dirty="0"/>
              <a:t>В попытке совместить цветовой охват моделей RGB и CMYK была создана модель </a:t>
            </a:r>
            <a:r>
              <a:rPr lang="ru-RU" dirty="0" err="1"/>
              <a:t>Lab</a:t>
            </a:r>
            <a:r>
              <a:rPr lang="ru-RU" dirty="0"/>
              <a:t>, не привязанная к среде вывода. Параметр модели </a:t>
            </a:r>
            <a:r>
              <a:rPr lang="ru-RU" i="1" dirty="0"/>
              <a:t>L</a:t>
            </a:r>
            <a:r>
              <a:rPr lang="ru-RU" dirty="0"/>
              <a:t> показывает общую яркость пикселов, параметром </a:t>
            </a:r>
            <a:r>
              <a:rPr lang="ru-RU" i="1" dirty="0"/>
              <a:t>a</a:t>
            </a:r>
            <a:r>
              <a:rPr lang="ru-RU" dirty="0"/>
              <a:t> передаются цвета от темно-зеленого до ярко-розового с разными вариациями насыщенности и яркости, а параметром </a:t>
            </a:r>
            <a:r>
              <a:rPr lang="ru-RU" i="1" dirty="0"/>
              <a:t>b </a:t>
            </a:r>
            <a:r>
              <a:rPr lang="ru-RU" dirty="0"/>
              <a:t> — от светло-синего до ярко-желтого. Модель </a:t>
            </a:r>
            <a:r>
              <a:rPr lang="ru-RU" dirty="0" err="1"/>
              <a:t>Lab</a:t>
            </a:r>
            <a:r>
              <a:rPr lang="ru-RU" dirty="0"/>
              <a:t> обеспечивает наибольшую совместимость, цветовой охват и скорость. Из-за своей универсальности </a:t>
            </a:r>
            <a:r>
              <a:rPr lang="ru-RU" dirty="0" err="1"/>
              <a:t>Lab</a:t>
            </a:r>
            <a:r>
              <a:rPr lang="ru-RU" dirty="0"/>
              <a:t> широко используется способными в ней разобраться профессионалами</a:t>
            </a:r>
          </a:p>
        </p:txBody>
      </p:sp>
    </p:spTree>
    <p:extLst>
      <p:ext uri="{BB962C8B-B14F-4D97-AF65-F5344CB8AC3E}">
        <p14:creationId xmlns:p14="http://schemas.microsoft.com/office/powerpoint/2010/main" val="1038147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srcRect/>
          <a:stretch>
            <a:fillRect/>
          </a:stretch>
        </p:blipFill>
        <p:spPr bwMode="auto">
          <a:xfrm>
            <a:off x="1524000" y="1988841"/>
            <a:ext cx="9144000" cy="2697345"/>
          </a:xfrm>
          <a:prstGeom prst="rect">
            <a:avLst/>
          </a:prstGeom>
          <a:noFill/>
          <a:ln w="9525">
            <a:noFill/>
            <a:miter lim="800000"/>
            <a:headEnd/>
            <a:tailEnd/>
          </a:ln>
        </p:spPr>
      </p:pic>
      <p:sp>
        <p:nvSpPr>
          <p:cNvPr id="3" name="TextBox 2"/>
          <p:cNvSpPr txBox="1"/>
          <p:nvPr/>
        </p:nvSpPr>
        <p:spPr>
          <a:xfrm>
            <a:off x="1703512" y="476673"/>
            <a:ext cx="8640960" cy="830997"/>
          </a:xfrm>
          <a:prstGeom prst="rect">
            <a:avLst/>
          </a:prstGeom>
          <a:noFill/>
        </p:spPr>
        <p:txBody>
          <a:bodyPr wrap="square" rtlCol="0">
            <a:spAutoFit/>
          </a:bodyPr>
          <a:lstStyle/>
          <a:p>
            <a:pPr algn="ctr"/>
            <a:r>
              <a:rPr lang="ru-RU" sz="2400" dirty="0"/>
              <a:t>Чем меньше размер точки, тем больше разрешающая способность, а значит, выше качество изображения.</a:t>
            </a:r>
            <a:endParaRPr lang="ru-RU" sz="2400" dirty="0"/>
          </a:p>
        </p:txBody>
      </p:sp>
      <p:sp>
        <p:nvSpPr>
          <p:cNvPr id="4" name="TextBox 3"/>
          <p:cNvSpPr txBox="1"/>
          <p:nvPr/>
        </p:nvSpPr>
        <p:spPr>
          <a:xfrm>
            <a:off x="2063552" y="5373217"/>
            <a:ext cx="8208912" cy="1015663"/>
          </a:xfrm>
          <a:prstGeom prst="rect">
            <a:avLst/>
          </a:prstGeom>
          <a:noFill/>
        </p:spPr>
        <p:txBody>
          <a:bodyPr wrap="square" rtlCol="0">
            <a:spAutoFit/>
          </a:bodyPr>
          <a:lstStyle/>
          <a:p>
            <a:r>
              <a:rPr lang="ru-RU" sz="2000" dirty="0"/>
              <a:t>Величина разрешающей способности выражается в </a:t>
            </a:r>
            <a:r>
              <a:rPr lang="en-US" sz="2000" dirty="0"/>
              <a:t>dpi </a:t>
            </a:r>
            <a:endParaRPr lang="ru-RU" sz="2000" dirty="0"/>
          </a:p>
          <a:p>
            <a:r>
              <a:rPr lang="ru-RU" sz="2000" dirty="0"/>
              <a:t>(</a:t>
            </a:r>
            <a:r>
              <a:rPr lang="en-US" sz="2000" dirty="0"/>
              <a:t>dot per</a:t>
            </a:r>
            <a:r>
              <a:rPr lang="ru-RU" sz="2000" dirty="0"/>
              <a:t> </a:t>
            </a:r>
            <a:r>
              <a:rPr lang="en-US" sz="2000" dirty="0"/>
              <a:t>inch</a:t>
            </a:r>
            <a:r>
              <a:rPr lang="ru-RU" sz="2000" dirty="0"/>
              <a:t> – точек на дюйм), т.е. количество точек в полоске изображения длиной один дюйм (1 дюйм=2,54 см.) </a:t>
            </a:r>
            <a:endParaRPr lang="ru-RU" sz="2000" dirty="0"/>
          </a:p>
        </p:txBody>
      </p:sp>
    </p:spTree>
    <p:extLst>
      <p:ext uri="{BB962C8B-B14F-4D97-AF65-F5344CB8AC3E}">
        <p14:creationId xmlns:p14="http://schemas.microsoft.com/office/powerpoint/2010/main" val="14937604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07568" y="2492897"/>
            <a:ext cx="7848872" cy="1200329"/>
          </a:xfrm>
          <a:prstGeom prst="rect">
            <a:avLst/>
          </a:prstGeom>
          <a:noFill/>
        </p:spPr>
        <p:txBody>
          <a:bodyPr wrap="square" rtlCol="0">
            <a:spAutoFit/>
          </a:bodyPr>
          <a:lstStyle/>
          <a:p>
            <a:r>
              <a:rPr lang="ru-RU" sz="2400" dirty="0">
                <a:solidFill>
                  <a:prstClr val="black"/>
                </a:solidFill>
              </a:rPr>
              <a:t>В процессе дискретизации используются различные </a:t>
            </a:r>
            <a:r>
              <a:rPr lang="ru-RU" sz="2400" b="1" dirty="0">
                <a:solidFill>
                  <a:srgbClr val="C00000"/>
                </a:solidFill>
              </a:rPr>
              <a:t>палитры цветов </a:t>
            </a:r>
            <a:r>
              <a:rPr lang="ru-RU" sz="2400" dirty="0">
                <a:solidFill>
                  <a:prstClr val="black"/>
                </a:solidFill>
              </a:rPr>
              <a:t>(наборы цветов, которые могут принять точки изображения).</a:t>
            </a:r>
            <a:endParaRPr lang="ru-RU" sz="2400" dirty="0">
              <a:solidFill>
                <a:prstClr val="black"/>
              </a:solidFill>
            </a:endParaRPr>
          </a:p>
        </p:txBody>
      </p:sp>
      <p:sp>
        <p:nvSpPr>
          <p:cNvPr id="5" name="TextBox 4"/>
          <p:cNvSpPr txBox="1"/>
          <p:nvPr/>
        </p:nvSpPr>
        <p:spPr>
          <a:xfrm>
            <a:off x="2135560" y="692697"/>
            <a:ext cx="8064896" cy="1200329"/>
          </a:xfrm>
          <a:prstGeom prst="rect">
            <a:avLst/>
          </a:prstGeom>
          <a:noFill/>
        </p:spPr>
        <p:txBody>
          <a:bodyPr wrap="square" rtlCol="0">
            <a:spAutoFit/>
          </a:bodyPr>
          <a:lstStyle/>
          <a:p>
            <a:r>
              <a:rPr lang="ru-RU" sz="2400" dirty="0">
                <a:solidFill>
                  <a:prstClr val="black"/>
                </a:solidFill>
              </a:rPr>
              <a:t>Количество информации, которое используется для кодирования цвета точки изображения, называется </a:t>
            </a:r>
            <a:r>
              <a:rPr lang="ru-RU" sz="2400" b="1" dirty="0">
                <a:solidFill>
                  <a:srgbClr val="C00000"/>
                </a:solidFill>
              </a:rPr>
              <a:t>глубиной цвета</a:t>
            </a:r>
            <a:r>
              <a:rPr lang="ru-RU" sz="2400" dirty="0">
                <a:solidFill>
                  <a:prstClr val="black"/>
                </a:solidFill>
              </a:rPr>
              <a:t>.</a:t>
            </a:r>
            <a:endParaRPr lang="ru-RU" sz="2400" dirty="0">
              <a:solidFill>
                <a:prstClr val="black"/>
              </a:solidFill>
            </a:endParaRPr>
          </a:p>
        </p:txBody>
      </p:sp>
      <p:sp>
        <p:nvSpPr>
          <p:cNvPr id="7" name="TextBox 6"/>
          <p:cNvSpPr txBox="1"/>
          <p:nvPr/>
        </p:nvSpPr>
        <p:spPr>
          <a:xfrm>
            <a:off x="2207568" y="4293096"/>
            <a:ext cx="7848872" cy="1569660"/>
          </a:xfrm>
          <a:prstGeom prst="rect">
            <a:avLst/>
          </a:prstGeom>
          <a:noFill/>
        </p:spPr>
        <p:txBody>
          <a:bodyPr wrap="square" rtlCol="0">
            <a:spAutoFit/>
          </a:bodyPr>
          <a:lstStyle/>
          <a:p>
            <a:r>
              <a:rPr lang="ru-RU" sz="2400" dirty="0">
                <a:solidFill>
                  <a:prstClr val="black"/>
                </a:solidFill>
              </a:rPr>
              <a:t>Количество цветов </a:t>
            </a:r>
            <a:r>
              <a:rPr lang="en-US" sz="2400" b="1" dirty="0">
                <a:solidFill>
                  <a:prstClr val="black"/>
                </a:solidFill>
              </a:rPr>
              <a:t>N</a:t>
            </a:r>
            <a:r>
              <a:rPr lang="en-US" sz="2400" dirty="0">
                <a:solidFill>
                  <a:prstClr val="black"/>
                </a:solidFill>
              </a:rPr>
              <a:t> </a:t>
            </a:r>
            <a:r>
              <a:rPr lang="ru-RU" sz="2400" dirty="0">
                <a:solidFill>
                  <a:prstClr val="black"/>
                </a:solidFill>
              </a:rPr>
              <a:t>в палитре и количество информации </a:t>
            </a:r>
            <a:r>
              <a:rPr lang="en-US" sz="2400" b="1" dirty="0">
                <a:solidFill>
                  <a:prstClr val="black"/>
                </a:solidFill>
              </a:rPr>
              <a:t>I</a:t>
            </a:r>
            <a:r>
              <a:rPr lang="ru-RU" sz="2400" dirty="0">
                <a:solidFill>
                  <a:prstClr val="black"/>
                </a:solidFill>
              </a:rPr>
              <a:t>, необходимое для кодирования цвета каждой точки, могут быть вычислены по формуле: </a:t>
            </a:r>
            <a:r>
              <a:rPr lang="en-US" sz="2400" b="1" dirty="0">
                <a:solidFill>
                  <a:srgbClr val="C00000"/>
                </a:solidFill>
              </a:rPr>
              <a:t>N</a:t>
            </a:r>
            <a:r>
              <a:rPr lang="ru-RU" sz="2400" b="1" dirty="0">
                <a:solidFill>
                  <a:srgbClr val="C00000"/>
                </a:solidFill>
              </a:rPr>
              <a:t>=</a:t>
            </a:r>
            <a:r>
              <a:rPr lang="en-US" sz="2400" b="1" dirty="0">
                <a:solidFill>
                  <a:srgbClr val="C00000"/>
                </a:solidFill>
              </a:rPr>
              <a:t>2</a:t>
            </a:r>
            <a:endParaRPr lang="ru-RU" sz="2400" b="1" dirty="0">
              <a:solidFill>
                <a:srgbClr val="C00000"/>
              </a:solidFill>
            </a:endParaRPr>
          </a:p>
        </p:txBody>
      </p:sp>
      <p:sp>
        <p:nvSpPr>
          <p:cNvPr id="8" name="TextBox 7"/>
          <p:cNvSpPr txBox="1"/>
          <p:nvPr/>
        </p:nvSpPr>
        <p:spPr>
          <a:xfrm>
            <a:off x="4583832" y="5301208"/>
            <a:ext cx="360040" cy="369332"/>
          </a:xfrm>
          <a:prstGeom prst="rect">
            <a:avLst/>
          </a:prstGeom>
          <a:noFill/>
        </p:spPr>
        <p:txBody>
          <a:bodyPr wrap="square" rtlCol="0">
            <a:spAutoFit/>
          </a:bodyPr>
          <a:lstStyle/>
          <a:p>
            <a:r>
              <a:rPr lang="en-US" b="1" dirty="0">
                <a:solidFill>
                  <a:srgbClr val="C00000"/>
                </a:solidFill>
              </a:rPr>
              <a:t>I</a:t>
            </a:r>
            <a:endParaRPr lang="ru-RU" b="1" dirty="0">
              <a:solidFill>
                <a:srgbClr val="C00000"/>
              </a:solidFill>
            </a:endParaRPr>
          </a:p>
        </p:txBody>
      </p:sp>
    </p:spTree>
    <p:extLst>
      <p:ext uri="{BB962C8B-B14F-4D97-AF65-F5344CB8AC3E}">
        <p14:creationId xmlns:p14="http://schemas.microsoft.com/office/powerpoint/2010/main" val="403622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91544" y="764704"/>
            <a:ext cx="8280920" cy="2677656"/>
          </a:xfrm>
          <a:prstGeom prst="rect">
            <a:avLst/>
          </a:prstGeom>
          <a:noFill/>
        </p:spPr>
        <p:txBody>
          <a:bodyPr wrap="square" rtlCol="0">
            <a:spAutoFit/>
          </a:bodyPr>
          <a:lstStyle/>
          <a:p>
            <a:r>
              <a:rPr lang="ru-RU" sz="2400" u="sng" dirty="0">
                <a:solidFill>
                  <a:prstClr val="black"/>
                </a:solidFill>
              </a:rPr>
              <a:t>Пример:</a:t>
            </a:r>
          </a:p>
          <a:p>
            <a:r>
              <a:rPr lang="ru-RU" sz="2400" dirty="0">
                <a:solidFill>
                  <a:prstClr val="black"/>
                </a:solidFill>
              </a:rPr>
              <a:t>Для кодирования черно-белого изображения (без градации серого) используются всего два цвета – черный и белый. По формуле </a:t>
            </a:r>
            <a:r>
              <a:rPr lang="en-US" sz="2400" b="1" dirty="0">
                <a:solidFill>
                  <a:prstClr val="black"/>
                </a:solidFill>
              </a:rPr>
              <a:t>N=2</a:t>
            </a:r>
            <a:r>
              <a:rPr lang="ru-RU" sz="2400" dirty="0">
                <a:solidFill>
                  <a:prstClr val="black"/>
                </a:solidFill>
              </a:rPr>
              <a:t> </a:t>
            </a:r>
            <a:r>
              <a:rPr lang="en-US" sz="2400" dirty="0">
                <a:solidFill>
                  <a:prstClr val="black"/>
                </a:solidFill>
              </a:rPr>
              <a:t> </a:t>
            </a:r>
            <a:r>
              <a:rPr lang="ru-RU" sz="2400" dirty="0">
                <a:solidFill>
                  <a:prstClr val="black"/>
                </a:solidFill>
              </a:rPr>
              <a:t> можно вычислить, какое количество информации необходимо, чтобы закодировать цвет каждой точки:</a:t>
            </a:r>
          </a:p>
        </p:txBody>
      </p:sp>
      <p:sp>
        <p:nvSpPr>
          <p:cNvPr id="4" name="TextBox 3"/>
          <p:cNvSpPr txBox="1"/>
          <p:nvPr/>
        </p:nvSpPr>
        <p:spPr>
          <a:xfrm>
            <a:off x="7608168" y="1772816"/>
            <a:ext cx="288032" cy="369332"/>
          </a:xfrm>
          <a:prstGeom prst="rect">
            <a:avLst/>
          </a:prstGeom>
          <a:noFill/>
        </p:spPr>
        <p:txBody>
          <a:bodyPr wrap="square" rtlCol="0">
            <a:spAutoFit/>
          </a:bodyPr>
          <a:lstStyle/>
          <a:p>
            <a:r>
              <a:rPr lang="en-US" b="1" dirty="0">
                <a:solidFill>
                  <a:prstClr val="black"/>
                </a:solidFill>
              </a:rPr>
              <a:t>I</a:t>
            </a:r>
            <a:endParaRPr lang="ru-RU" b="1" dirty="0">
              <a:solidFill>
                <a:prstClr val="black"/>
              </a:solidFill>
            </a:endParaRPr>
          </a:p>
        </p:txBody>
      </p:sp>
      <p:sp>
        <p:nvSpPr>
          <p:cNvPr id="5" name="TextBox 4"/>
          <p:cNvSpPr txBox="1"/>
          <p:nvPr/>
        </p:nvSpPr>
        <p:spPr>
          <a:xfrm>
            <a:off x="3071664" y="3789041"/>
            <a:ext cx="1296144" cy="584775"/>
          </a:xfrm>
          <a:prstGeom prst="rect">
            <a:avLst/>
          </a:prstGeom>
          <a:noFill/>
        </p:spPr>
        <p:txBody>
          <a:bodyPr wrap="square" rtlCol="0">
            <a:spAutoFit/>
          </a:bodyPr>
          <a:lstStyle/>
          <a:p>
            <a:r>
              <a:rPr lang="ru-RU" sz="3200" dirty="0">
                <a:solidFill>
                  <a:prstClr val="black"/>
                </a:solidFill>
              </a:rPr>
              <a:t>2=2</a:t>
            </a:r>
            <a:r>
              <a:rPr lang="ru-RU" sz="2400" dirty="0">
                <a:solidFill>
                  <a:prstClr val="black"/>
                </a:solidFill>
              </a:rPr>
              <a:t>   </a:t>
            </a:r>
            <a:endParaRPr lang="ru-RU" sz="2400" dirty="0">
              <a:solidFill>
                <a:prstClr val="black"/>
              </a:solidFill>
            </a:endParaRPr>
          </a:p>
        </p:txBody>
      </p:sp>
      <p:sp>
        <p:nvSpPr>
          <p:cNvPr id="7" name="TextBox 6"/>
          <p:cNvSpPr txBox="1"/>
          <p:nvPr/>
        </p:nvSpPr>
        <p:spPr>
          <a:xfrm>
            <a:off x="3935760" y="3645024"/>
            <a:ext cx="216024" cy="400110"/>
          </a:xfrm>
          <a:prstGeom prst="rect">
            <a:avLst/>
          </a:prstGeom>
          <a:noFill/>
        </p:spPr>
        <p:txBody>
          <a:bodyPr wrap="square" rtlCol="0">
            <a:spAutoFit/>
          </a:bodyPr>
          <a:lstStyle/>
          <a:p>
            <a:r>
              <a:rPr lang="en-US" sz="2000" dirty="0">
                <a:solidFill>
                  <a:prstClr val="black"/>
                </a:solidFill>
              </a:rPr>
              <a:t>I</a:t>
            </a:r>
            <a:endParaRPr lang="ru-RU" sz="2000" dirty="0">
              <a:solidFill>
                <a:prstClr val="black"/>
              </a:solidFill>
            </a:endParaRPr>
          </a:p>
        </p:txBody>
      </p:sp>
      <p:sp>
        <p:nvSpPr>
          <p:cNvPr id="8" name="Стрелка вправо 7"/>
          <p:cNvSpPr/>
          <p:nvPr/>
        </p:nvSpPr>
        <p:spPr>
          <a:xfrm>
            <a:off x="4367808" y="3933056"/>
            <a:ext cx="504056" cy="216024"/>
          </a:xfrm>
          <a:prstGeom prst="rightArrow">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9" name="TextBox 8"/>
          <p:cNvSpPr txBox="1"/>
          <p:nvPr/>
        </p:nvSpPr>
        <p:spPr>
          <a:xfrm>
            <a:off x="5159896" y="3717033"/>
            <a:ext cx="1296144" cy="584775"/>
          </a:xfrm>
          <a:prstGeom prst="rect">
            <a:avLst/>
          </a:prstGeom>
          <a:noFill/>
        </p:spPr>
        <p:txBody>
          <a:bodyPr wrap="square" rtlCol="0">
            <a:spAutoFit/>
          </a:bodyPr>
          <a:lstStyle/>
          <a:p>
            <a:r>
              <a:rPr lang="ru-RU" sz="3200" dirty="0">
                <a:solidFill>
                  <a:prstClr val="black"/>
                </a:solidFill>
              </a:rPr>
              <a:t>2=2</a:t>
            </a:r>
            <a:r>
              <a:rPr lang="ru-RU" sz="2400" dirty="0">
                <a:solidFill>
                  <a:prstClr val="black"/>
                </a:solidFill>
              </a:rPr>
              <a:t>   </a:t>
            </a:r>
            <a:endParaRPr lang="ru-RU" sz="2400" dirty="0">
              <a:solidFill>
                <a:prstClr val="black"/>
              </a:solidFill>
            </a:endParaRPr>
          </a:p>
        </p:txBody>
      </p:sp>
      <p:sp>
        <p:nvSpPr>
          <p:cNvPr id="11" name="TextBox 10"/>
          <p:cNvSpPr txBox="1"/>
          <p:nvPr/>
        </p:nvSpPr>
        <p:spPr>
          <a:xfrm>
            <a:off x="6023992" y="3645024"/>
            <a:ext cx="216024" cy="400110"/>
          </a:xfrm>
          <a:prstGeom prst="rect">
            <a:avLst/>
          </a:prstGeom>
          <a:noFill/>
        </p:spPr>
        <p:txBody>
          <a:bodyPr wrap="square" rtlCol="0">
            <a:spAutoFit/>
          </a:bodyPr>
          <a:lstStyle/>
          <a:p>
            <a:r>
              <a:rPr lang="ru-RU" sz="2000" dirty="0">
                <a:solidFill>
                  <a:prstClr val="black"/>
                </a:solidFill>
              </a:rPr>
              <a:t>1</a:t>
            </a:r>
            <a:endParaRPr lang="ru-RU" sz="2000" dirty="0">
              <a:solidFill>
                <a:prstClr val="black"/>
              </a:solidFill>
            </a:endParaRPr>
          </a:p>
        </p:txBody>
      </p:sp>
      <p:sp>
        <p:nvSpPr>
          <p:cNvPr id="12" name="Стрелка вправо 11"/>
          <p:cNvSpPr/>
          <p:nvPr/>
        </p:nvSpPr>
        <p:spPr>
          <a:xfrm>
            <a:off x="6528048" y="3933056"/>
            <a:ext cx="504056" cy="216024"/>
          </a:xfrm>
          <a:prstGeom prst="rightArrow">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3" name="TextBox 12"/>
          <p:cNvSpPr txBox="1"/>
          <p:nvPr/>
        </p:nvSpPr>
        <p:spPr>
          <a:xfrm>
            <a:off x="7248128" y="3717033"/>
            <a:ext cx="2088232" cy="584775"/>
          </a:xfrm>
          <a:prstGeom prst="rect">
            <a:avLst/>
          </a:prstGeom>
          <a:noFill/>
        </p:spPr>
        <p:txBody>
          <a:bodyPr wrap="square" rtlCol="0">
            <a:spAutoFit/>
          </a:bodyPr>
          <a:lstStyle/>
          <a:p>
            <a:r>
              <a:rPr lang="en-US" sz="3200" dirty="0">
                <a:solidFill>
                  <a:prstClr val="black"/>
                </a:solidFill>
              </a:rPr>
              <a:t>I</a:t>
            </a:r>
            <a:r>
              <a:rPr lang="ru-RU" sz="3200" dirty="0">
                <a:solidFill>
                  <a:prstClr val="black"/>
                </a:solidFill>
              </a:rPr>
              <a:t> = 1 бит</a:t>
            </a:r>
            <a:r>
              <a:rPr lang="en-US" sz="3200" dirty="0">
                <a:solidFill>
                  <a:prstClr val="black"/>
                </a:solidFill>
              </a:rPr>
              <a:t> </a:t>
            </a:r>
            <a:endParaRPr lang="ru-RU" sz="3200" dirty="0">
              <a:solidFill>
                <a:prstClr val="black"/>
              </a:solidFill>
            </a:endParaRPr>
          </a:p>
        </p:txBody>
      </p:sp>
      <p:sp>
        <p:nvSpPr>
          <p:cNvPr id="16" name="TextBox 15"/>
          <p:cNvSpPr txBox="1"/>
          <p:nvPr/>
        </p:nvSpPr>
        <p:spPr>
          <a:xfrm>
            <a:off x="2207568" y="5301209"/>
            <a:ext cx="7848872" cy="646331"/>
          </a:xfrm>
          <a:prstGeom prst="rect">
            <a:avLst/>
          </a:prstGeom>
          <a:noFill/>
        </p:spPr>
        <p:txBody>
          <a:bodyPr wrap="square" rtlCol="0">
            <a:spAutoFit/>
          </a:bodyPr>
          <a:lstStyle/>
          <a:p>
            <a:pPr algn="ctr"/>
            <a:r>
              <a:rPr lang="ru-RU" dirty="0">
                <a:solidFill>
                  <a:prstClr val="black"/>
                </a:solidFill>
              </a:rPr>
              <a:t>Для кодирования одной точки черно-белого изображения </a:t>
            </a:r>
          </a:p>
          <a:p>
            <a:pPr algn="ctr"/>
            <a:r>
              <a:rPr lang="ru-RU" dirty="0">
                <a:solidFill>
                  <a:prstClr val="black"/>
                </a:solidFill>
              </a:rPr>
              <a:t>достаточно 1 бита.</a:t>
            </a:r>
            <a:endParaRPr lang="ru-RU" dirty="0">
              <a:solidFill>
                <a:prstClr val="black"/>
              </a:solidFill>
            </a:endParaRPr>
          </a:p>
        </p:txBody>
      </p:sp>
    </p:spTree>
    <p:extLst>
      <p:ext uri="{BB962C8B-B14F-4D97-AF65-F5344CB8AC3E}">
        <p14:creationId xmlns:p14="http://schemas.microsoft.com/office/powerpoint/2010/main" val="35447695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47528" y="1196753"/>
            <a:ext cx="8820472" cy="1015663"/>
          </a:xfrm>
          <a:prstGeom prst="rect">
            <a:avLst/>
          </a:prstGeom>
          <a:noFill/>
        </p:spPr>
        <p:txBody>
          <a:bodyPr wrap="square" rtlCol="0">
            <a:spAutoFit/>
          </a:bodyPr>
          <a:lstStyle/>
          <a:p>
            <a:r>
              <a:rPr lang="ru-RU" sz="2000" dirty="0">
                <a:solidFill>
                  <a:prstClr val="black"/>
                </a:solidFill>
              </a:rPr>
              <a:t>1. Растровый графический файл содержит черно-белое изображение с 16 градациями серого цвета размером 10х10 пикселей. Каков информационный объем этого файла? </a:t>
            </a:r>
            <a:endParaRPr lang="ru-RU" sz="2000" dirty="0">
              <a:solidFill>
                <a:prstClr val="black"/>
              </a:solidFill>
            </a:endParaRPr>
          </a:p>
        </p:txBody>
      </p:sp>
      <p:sp>
        <p:nvSpPr>
          <p:cNvPr id="3" name="TextBox 2"/>
          <p:cNvSpPr txBox="1"/>
          <p:nvPr/>
        </p:nvSpPr>
        <p:spPr>
          <a:xfrm>
            <a:off x="3359696" y="620689"/>
            <a:ext cx="5760640" cy="461665"/>
          </a:xfrm>
          <a:prstGeom prst="rect">
            <a:avLst/>
          </a:prstGeom>
          <a:noFill/>
        </p:spPr>
        <p:txBody>
          <a:bodyPr wrap="square" rtlCol="0">
            <a:spAutoFit/>
          </a:bodyPr>
          <a:lstStyle/>
          <a:p>
            <a:pPr algn="ctr"/>
            <a:r>
              <a:rPr lang="ru-RU" sz="2400" b="1" dirty="0">
                <a:solidFill>
                  <a:srgbClr val="1B587C">
                    <a:lumMod val="75000"/>
                  </a:srgbClr>
                </a:solidFill>
              </a:rPr>
              <a:t>Задачи:</a:t>
            </a:r>
            <a:endParaRPr lang="ru-RU" sz="2400" b="1" dirty="0">
              <a:solidFill>
                <a:srgbClr val="1B587C">
                  <a:lumMod val="75000"/>
                </a:srgbClr>
              </a:solidFill>
            </a:endParaRPr>
          </a:p>
        </p:txBody>
      </p:sp>
      <p:sp>
        <p:nvSpPr>
          <p:cNvPr id="4" name="TextBox 3"/>
          <p:cNvSpPr txBox="1"/>
          <p:nvPr/>
        </p:nvSpPr>
        <p:spPr>
          <a:xfrm>
            <a:off x="1919536" y="2420888"/>
            <a:ext cx="8352928" cy="400110"/>
          </a:xfrm>
          <a:prstGeom prst="rect">
            <a:avLst/>
          </a:prstGeom>
          <a:noFill/>
        </p:spPr>
        <p:txBody>
          <a:bodyPr wrap="square" rtlCol="0">
            <a:spAutoFit/>
          </a:bodyPr>
          <a:lstStyle/>
          <a:p>
            <a:r>
              <a:rPr lang="ru-RU" sz="2000" b="1" u="sng" dirty="0">
                <a:solidFill>
                  <a:srgbClr val="C00000"/>
                </a:solidFill>
              </a:rPr>
              <a:t>Решение:</a:t>
            </a:r>
            <a:r>
              <a:rPr lang="ru-RU" sz="2000" b="1" dirty="0">
                <a:solidFill>
                  <a:srgbClr val="C00000"/>
                </a:solidFill>
              </a:rPr>
              <a:t> 16 = 2  ;  10*10*4 = 400 бит </a:t>
            </a:r>
            <a:endParaRPr lang="ru-RU" sz="2000" b="1" dirty="0">
              <a:solidFill>
                <a:srgbClr val="C00000"/>
              </a:solidFill>
            </a:endParaRPr>
          </a:p>
        </p:txBody>
      </p:sp>
      <p:sp>
        <p:nvSpPr>
          <p:cNvPr id="5" name="TextBox 4"/>
          <p:cNvSpPr txBox="1"/>
          <p:nvPr/>
        </p:nvSpPr>
        <p:spPr>
          <a:xfrm>
            <a:off x="1847528" y="3212976"/>
            <a:ext cx="8424936" cy="707886"/>
          </a:xfrm>
          <a:prstGeom prst="rect">
            <a:avLst/>
          </a:prstGeom>
          <a:noFill/>
        </p:spPr>
        <p:txBody>
          <a:bodyPr wrap="square" rtlCol="0">
            <a:spAutoFit/>
          </a:bodyPr>
          <a:lstStyle/>
          <a:p>
            <a:r>
              <a:rPr lang="ru-RU" sz="2000" dirty="0">
                <a:solidFill>
                  <a:prstClr val="black"/>
                </a:solidFill>
              </a:rPr>
              <a:t>2. 256-цветный рисунок содержит 120 байт информации. Из скольких точек он состоит?</a:t>
            </a:r>
            <a:endParaRPr lang="ru-RU" sz="2000" dirty="0">
              <a:solidFill>
                <a:prstClr val="black"/>
              </a:solidFill>
            </a:endParaRPr>
          </a:p>
        </p:txBody>
      </p:sp>
      <p:sp>
        <p:nvSpPr>
          <p:cNvPr id="6" name="TextBox 5"/>
          <p:cNvSpPr txBox="1"/>
          <p:nvPr/>
        </p:nvSpPr>
        <p:spPr>
          <a:xfrm>
            <a:off x="1919536" y="4293097"/>
            <a:ext cx="8496944" cy="1015663"/>
          </a:xfrm>
          <a:prstGeom prst="rect">
            <a:avLst/>
          </a:prstGeom>
          <a:noFill/>
        </p:spPr>
        <p:txBody>
          <a:bodyPr wrap="square" rtlCol="0">
            <a:spAutoFit/>
          </a:bodyPr>
          <a:lstStyle/>
          <a:p>
            <a:r>
              <a:rPr lang="ru-RU" sz="2000" b="1" u="sng" dirty="0">
                <a:solidFill>
                  <a:srgbClr val="C00000"/>
                </a:solidFill>
              </a:rPr>
              <a:t>Решение</a:t>
            </a:r>
            <a:r>
              <a:rPr lang="ru-RU" sz="2000" b="1" dirty="0">
                <a:solidFill>
                  <a:srgbClr val="C00000"/>
                </a:solidFill>
              </a:rPr>
              <a:t>:</a:t>
            </a:r>
          </a:p>
          <a:p>
            <a:r>
              <a:rPr lang="ru-RU" sz="2000" b="1" dirty="0">
                <a:solidFill>
                  <a:srgbClr val="C00000"/>
                </a:solidFill>
              </a:rPr>
              <a:t>120 байт = 120*8 бит; 265 = 2  (8 бит – 1 точка). </a:t>
            </a:r>
          </a:p>
          <a:p>
            <a:r>
              <a:rPr lang="ru-RU" sz="2000" b="1" dirty="0">
                <a:solidFill>
                  <a:srgbClr val="C00000"/>
                </a:solidFill>
              </a:rPr>
              <a:t>120*8/8 = 120 </a:t>
            </a:r>
            <a:endParaRPr lang="ru-RU" sz="2000" b="1" dirty="0">
              <a:solidFill>
                <a:srgbClr val="C00000"/>
              </a:solidFill>
            </a:endParaRPr>
          </a:p>
        </p:txBody>
      </p:sp>
      <p:sp>
        <p:nvSpPr>
          <p:cNvPr id="7" name="TextBox 6"/>
          <p:cNvSpPr txBox="1"/>
          <p:nvPr/>
        </p:nvSpPr>
        <p:spPr>
          <a:xfrm>
            <a:off x="6384032" y="4509120"/>
            <a:ext cx="216024" cy="369332"/>
          </a:xfrm>
          <a:prstGeom prst="rect">
            <a:avLst/>
          </a:prstGeom>
          <a:noFill/>
        </p:spPr>
        <p:txBody>
          <a:bodyPr wrap="square" rtlCol="0">
            <a:spAutoFit/>
          </a:bodyPr>
          <a:lstStyle/>
          <a:p>
            <a:r>
              <a:rPr lang="ru-RU" dirty="0">
                <a:solidFill>
                  <a:srgbClr val="C00000"/>
                </a:solidFill>
              </a:rPr>
              <a:t>8</a:t>
            </a:r>
            <a:endParaRPr lang="ru-RU" dirty="0">
              <a:solidFill>
                <a:srgbClr val="C00000"/>
              </a:solidFill>
            </a:endParaRPr>
          </a:p>
        </p:txBody>
      </p:sp>
      <p:sp>
        <p:nvSpPr>
          <p:cNvPr id="8" name="TextBox 7"/>
          <p:cNvSpPr txBox="1"/>
          <p:nvPr/>
        </p:nvSpPr>
        <p:spPr>
          <a:xfrm>
            <a:off x="4367808" y="2276872"/>
            <a:ext cx="216024" cy="369332"/>
          </a:xfrm>
          <a:prstGeom prst="rect">
            <a:avLst/>
          </a:prstGeom>
          <a:noFill/>
        </p:spPr>
        <p:txBody>
          <a:bodyPr wrap="square" rtlCol="0">
            <a:spAutoFit/>
          </a:bodyPr>
          <a:lstStyle/>
          <a:p>
            <a:r>
              <a:rPr lang="ru-RU" dirty="0">
                <a:solidFill>
                  <a:srgbClr val="C00000"/>
                </a:solidFill>
              </a:rPr>
              <a:t>4</a:t>
            </a:r>
            <a:endParaRPr lang="ru-RU" dirty="0">
              <a:solidFill>
                <a:srgbClr val="C00000"/>
              </a:solidFill>
            </a:endParaRPr>
          </a:p>
        </p:txBody>
      </p:sp>
    </p:spTree>
    <p:extLst>
      <p:ext uri="{BB962C8B-B14F-4D97-AF65-F5344CB8AC3E}">
        <p14:creationId xmlns:p14="http://schemas.microsoft.com/office/powerpoint/2010/main" val="51228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47728" y="332656"/>
            <a:ext cx="4824536" cy="400110"/>
          </a:xfrm>
          <a:prstGeom prst="rect">
            <a:avLst/>
          </a:prstGeom>
          <a:noFill/>
        </p:spPr>
        <p:txBody>
          <a:bodyPr wrap="square" rtlCol="0">
            <a:spAutoFit/>
          </a:bodyPr>
          <a:lstStyle/>
          <a:p>
            <a:pPr algn="ctr"/>
            <a:r>
              <a:rPr lang="ru-RU" sz="2000" b="1" dirty="0">
                <a:solidFill>
                  <a:srgbClr val="002060"/>
                </a:solidFill>
              </a:rPr>
              <a:t>Задачи:</a:t>
            </a:r>
          </a:p>
        </p:txBody>
      </p:sp>
      <p:sp>
        <p:nvSpPr>
          <p:cNvPr id="6" name="TextBox 5"/>
          <p:cNvSpPr txBox="1"/>
          <p:nvPr/>
        </p:nvSpPr>
        <p:spPr>
          <a:xfrm>
            <a:off x="1847528" y="980729"/>
            <a:ext cx="8424936" cy="1323439"/>
          </a:xfrm>
          <a:prstGeom prst="rect">
            <a:avLst/>
          </a:prstGeom>
          <a:noFill/>
        </p:spPr>
        <p:txBody>
          <a:bodyPr wrap="square" rtlCol="0">
            <a:spAutoFit/>
          </a:bodyPr>
          <a:lstStyle/>
          <a:p>
            <a:pPr marL="342900" indent="-342900">
              <a:buFontTx/>
              <a:buAutoNum type="arabicPeriod"/>
            </a:pPr>
            <a:r>
              <a:rPr lang="ru-RU" sz="2000" dirty="0">
                <a:solidFill>
                  <a:prstClr val="black"/>
                </a:solidFill>
              </a:rPr>
              <a:t>Рассчитайте объём памяти, необходимый для кодирования </a:t>
            </a:r>
          </a:p>
          <a:p>
            <a:pPr marL="342900" indent="-342900"/>
            <a:r>
              <a:rPr lang="ru-RU" sz="2000" dirty="0">
                <a:solidFill>
                  <a:prstClr val="black"/>
                </a:solidFill>
              </a:rPr>
              <a:t>    рисунка, построенного при графическом разрешении</a:t>
            </a:r>
            <a:br>
              <a:rPr lang="ru-RU" sz="2000" dirty="0">
                <a:solidFill>
                  <a:prstClr val="black"/>
                </a:solidFill>
              </a:rPr>
            </a:br>
            <a:r>
              <a:rPr lang="ru-RU" sz="2000" dirty="0">
                <a:solidFill>
                  <a:prstClr val="black"/>
                </a:solidFill>
              </a:rPr>
              <a:t>монитора</a:t>
            </a:r>
            <a:br>
              <a:rPr lang="ru-RU" sz="2000" dirty="0">
                <a:solidFill>
                  <a:prstClr val="black"/>
                </a:solidFill>
              </a:rPr>
            </a:br>
            <a:r>
              <a:rPr lang="ru-RU" sz="2000" dirty="0">
                <a:solidFill>
                  <a:prstClr val="black"/>
                </a:solidFill>
              </a:rPr>
              <a:t>800х600 с палитрой 32 цвета. </a:t>
            </a:r>
          </a:p>
        </p:txBody>
      </p:sp>
      <p:sp>
        <p:nvSpPr>
          <p:cNvPr id="7" name="TextBox 6"/>
          <p:cNvSpPr txBox="1"/>
          <p:nvPr/>
        </p:nvSpPr>
        <p:spPr>
          <a:xfrm>
            <a:off x="1847528" y="3573017"/>
            <a:ext cx="8676456" cy="1015663"/>
          </a:xfrm>
          <a:prstGeom prst="rect">
            <a:avLst/>
          </a:prstGeom>
          <a:noFill/>
        </p:spPr>
        <p:txBody>
          <a:bodyPr wrap="square" rtlCol="0">
            <a:spAutoFit/>
          </a:bodyPr>
          <a:lstStyle/>
          <a:p>
            <a:r>
              <a:rPr lang="ru-RU" sz="2000" dirty="0">
                <a:solidFill>
                  <a:prstClr val="black"/>
                </a:solidFill>
              </a:rPr>
              <a:t>2. Какой объем видеопамяти необходим для хранения четырех   </a:t>
            </a:r>
            <a:br>
              <a:rPr lang="ru-RU" sz="2000" dirty="0">
                <a:solidFill>
                  <a:prstClr val="black"/>
                </a:solidFill>
              </a:rPr>
            </a:br>
            <a:r>
              <a:rPr lang="ru-RU" sz="2000" dirty="0">
                <a:solidFill>
                  <a:prstClr val="black"/>
                </a:solidFill>
              </a:rPr>
              <a:t>    страниц изображения при условии, что разрешающая   </a:t>
            </a:r>
            <a:br>
              <a:rPr lang="ru-RU" sz="2000" dirty="0">
                <a:solidFill>
                  <a:prstClr val="black"/>
                </a:solidFill>
              </a:rPr>
            </a:br>
            <a:r>
              <a:rPr lang="ru-RU" sz="2000" dirty="0">
                <a:solidFill>
                  <a:prstClr val="black"/>
                </a:solidFill>
              </a:rPr>
              <a:t>    способность дисплея 640х480 точек, а глубина цвета 32?</a:t>
            </a:r>
            <a:endParaRPr lang="ru-RU" sz="2000" dirty="0">
              <a:solidFill>
                <a:prstClr val="black"/>
              </a:solidFill>
            </a:endParaRPr>
          </a:p>
        </p:txBody>
      </p:sp>
      <p:sp>
        <p:nvSpPr>
          <p:cNvPr id="12" name="TextBox 11"/>
          <p:cNvSpPr txBox="1"/>
          <p:nvPr/>
        </p:nvSpPr>
        <p:spPr>
          <a:xfrm>
            <a:off x="1919536" y="2492896"/>
            <a:ext cx="8568952" cy="707886"/>
          </a:xfrm>
          <a:prstGeom prst="rect">
            <a:avLst/>
          </a:prstGeom>
          <a:noFill/>
        </p:spPr>
        <p:txBody>
          <a:bodyPr wrap="square" rtlCol="0">
            <a:spAutoFit/>
          </a:bodyPr>
          <a:lstStyle/>
          <a:p>
            <a:r>
              <a:rPr lang="ru-RU" sz="2000" b="1" u="sng" dirty="0">
                <a:solidFill>
                  <a:srgbClr val="C00000"/>
                </a:solidFill>
              </a:rPr>
              <a:t>Решение</a:t>
            </a:r>
            <a:r>
              <a:rPr lang="ru-RU" sz="2000" b="1" dirty="0">
                <a:solidFill>
                  <a:srgbClr val="C00000"/>
                </a:solidFill>
              </a:rPr>
              <a:t>: </a:t>
            </a:r>
          </a:p>
          <a:p>
            <a:r>
              <a:rPr lang="ru-RU" sz="2000" b="1" dirty="0">
                <a:solidFill>
                  <a:srgbClr val="C00000"/>
                </a:solidFill>
              </a:rPr>
              <a:t>800*600*5 бит = 2400000 бит : 8 : 1024 = 293 Кбайт</a:t>
            </a:r>
            <a:r>
              <a:rPr lang="ru-RU" sz="2000" b="1" dirty="0">
                <a:solidFill>
                  <a:prstClr val="black"/>
                </a:solidFill>
              </a:rPr>
              <a:t>     </a:t>
            </a:r>
            <a:endParaRPr lang="ru-RU" sz="2000" b="1" dirty="0">
              <a:solidFill>
                <a:prstClr val="black"/>
              </a:solidFill>
            </a:endParaRPr>
          </a:p>
        </p:txBody>
      </p:sp>
      <p:sp>
        <p:nvSpPr>
          <p:cNvPr id="13" name="TextBox 12"/>
          <p:cNvSpPr txBox="1"/>
          <p:nvPr/>
        </p:nvSpPr>
        <p:spPr>
          <a:xfrm>
            <a:off x="1919536" y="4941168"/>
            <a:ext cx="8352928" cy="707886"/>
          </a:xfrm>
          <a:prstGeom prst="rect">
            <a:avLst/>
          </a:prstGeom>
          <a:noFill/>
        </p:spPr>
        <p:txBody>
          <a:bodyPr wrap="square" rtlCol="0">
            <a:spAutoFit/>
          </a:bodyPr>
          <a:lstStyle/>
          <a:p>
            <a:r>
              <a:rPr lang="ru-RU" sz="2000" b="1" u="sng" dirty="0">
                <a:solidFill>
                  <a:srgbClr val="C00000"/>
                </a:solidFill>
              </a:rPr>
              <a:t>Решение:</a:t>
            </a:r>
            <a:r>
              <a:rPr lang="ru-RU" sz="2000" b="1" dirty="0">
                <a:solidFill>
                  <a:srgbClr val="C00000"/>
                </a:solidFill>
              </a:rPr>
              <a:t> </a:t>
            </a:r>
          </a:p>
          <a:p>
            <a:r>
              <a:rPr lang="ru-RU" sz="2000" b="1" dirty="0">
                <a:solidFill>
                  <a:srgbClr val="C00000"/>
                </a:solidFill>
              </a:rPr>
              <a:t>640*480*5*4 = 6144000 бит : 8 : 1024 = 750 Кбайт</a:t>
            </a:r>
            <a:endParaRPr lang="ru-RU" sz="2000" b="1" dirty="0">
              <a:solidFill>
                <a:srgbClr val="C00000"/>
              </a:solidFill>
            </a:endParaRPr>
          </a:p>
        </p:txBody>
      </p:sp>
    </p:spTree>
    <p:extLst>
      <p:ext uri="{BB962C8B-B14F-4D97-AF65-F5344CB8AC3E}">
        <p14:creationId xmlns:p14="http://schemas.microsoft.com/office/powerpoint/2010/main" val="119267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ъект 2"/>
          <p:cNvSpPr>
            <a:spLocks noGrp="1"/>
          </p:cNvSpPr>
          <p:nvPr>
            <p:ph idx="1"/>
          </p:nvPr>
        </p:nvSpPr>
        <p:spPr>
          <a:xfrm>
            <a:off x="1981200" y="333376"/>
            <a:ext cx="8229600" cy="6264275"/>
          </a:xfrm>
        </p:spPr>
        <p:txBody>
          <a:bodyPr/>
          <a:lstStyle/>
          <a:p>
            <a:pPr algn="ctr" eaLnBrk="1" hangingPunct="1">
              <a:lnSpc>
                <a:spcPct val="80000"/>
              </a:lnSpc>
              <a:buFontTx/>
              <a:buNone/>
            </a:pPr>
            <a:r>
              <a:rPr lang="ru-RU" altLang="ru-RU" b="1" smtClean="0">
                <a:solidFill>
                  <a:srgbClr val="FF0000"/>
                </a:solidFill>
                <a:latin typeface="Times New Roman" pitchFamily="18" charset="0"/>
              </a:rPr>
              <a:t>ЗАДАЧА 1:</a:t>
            </a:r>
          </a:p>
          <a:p>
            <a:pPr algn="ctr" eaLnBrk="1" hangingPunct="1">
              <a:lnSpc>
                <a:spcPct val="80000"/>
              </a:lnSpc>
              <a:buFontTx/>
              <a:buNone/>
            </a:pPr>
            <a:endParaRPr lang="ru-RU" altLang="ru-RU" b="1" smtClean="0">
              <a:solidFill>
                <a:schemeClr val="tx2"/>
              </a:solidFill>
              <a:latin typeface="Times New Roman" pitchFamily="18" charset="0"/>
            </a:endParaRPr>
          </a:p>
          <a:p>
            <a:pPr algn="ctr" eaLnBrk="1" hangingPunct="1">
              <a:lnSpc>
                <a:spcPct val="80000"/>
              </a:lnSpc>
              <a:buFontTx/>
              <a:buNone/>
            </a:pPr>
            <a:r>
              <a:rPr lang="ru-RU" altLang="ru-RU" b="1" smtClean="0">
                <a:solidFill>
                  <a:schemeClr val="tx2"/>
                </a:solidFill>
                <a:latin typeface="Times New Roman" pitchFamily="18" charset="0"/>
              </a:rPr>
              <a:t>Рассчитать необходимый объем видеопамяти (в Мбайтах) для графического режима с разрешением 800 х 600 точек и глубиной цвета 24 бита на точку.</a:t>
            </a:r>
          </a:p>
          <a:p>
            <a:pPr algn="ctr" eaLnBrk="1" hangingPunct="1">
              <a:lnSpc>
                <a:spcPct val="80000"/>
              </a:lnSpc>
              <a:buFontTx/>
              <a:buNone/>
            </a:pPr>
            <a:endParaRPr lang="ru-RU" altLang="ru-RU" b="1" smtClean="0">
              <a:solidFill>
                <a:srgbClr val="660066"/>
              </a:solidFill>
              <a:latin typeface="Times New Roman" pitchFamily="18" charset="0"/>
            </a:endParaRPr>
          </a:p>
        </p:txBody>
      </p:sp>
    </p:spTree>
    <p:extLst>
      <p:ext uri="{BB962C8B-B14F-4D97-AF65-F5344CB8AC3E}">
        <p14:creationId xmlns:p14="http://schemas.microsoft.com/office/powerpoint/2010/main" val="41214162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p:txBody>
          <a:bodyPr/>
          <a:lstStyle/>
          <a:p>
            <a:r>
              <a:rPr lang="ru-RU" altLang="ru-RU" smtClean="0"/>
              <a:t>Решение:</a:t>
            </a:r>
          </a:p>
        </p:txBody>
      </p:sp>
      <p:sp>
        <p:nvSpPr>
          <p:cNvPr id="18435" name="Объект 2"/>
          <p:cNvSpPr>
            <a:spLocks noGrp="1"/>
          </p:cNvSpPr>
          <p:nvPr>
            <p:ph idx="1"/>
          </p:nvPr>
        </p:nvSpPr>
        <p:spPr/>
        <p:txBody>
          <a:bodyPr/>
          <a:lstStyle/>
          <a:p>
            <a:pPr algn="ctr" eaLnBrk="1" hangingPunct="1">
              <a:lnSpc>
                <a:spcPct val="80000"/>
              </a:lnSpc>
              <a:buFontTx/>
              <a:buNone/>
            </a:pPr>
            <a:r>
              <a:rPr lang="ru-RU" altLang="ru-RU" b="1" smtClean="0">
                <a:solidFill>
                  <a:srgbClr val="660066"/>
                </a:solidFill>
                <a:latin typeface="Times New Roman" pitchFamily="18" charset="0"/>
              </a:rPr>
              <a:t>Находим К – количество точек на экране: 800 * 600 = 480 000</a:t>
            </a:r>
          </a:p>
          <a:p>
            <a:pPr algn="ctr" eaLnBrk="1" hangingPunct="1">
              <a:lnSpc>
                <a:spcPct val="80000"/>
              </a:lnSpc>
              <a:buFontTx/>
              <a:buNone/>
            </a:pPr>
            <a:r>
              <a:rPr lang="ru-RU" altLang="ru-RU" sz="2800" b="1">
                <a:solidFill>
                  <a:srgbClr val="CC0000"/>
                </a:solidFill>
                <a:latin typeface="Times New Roman" pitchFamily="18" charset="0"/>
              </a:rPr>
              <a:t>Необходимый объем видеопамяти :</a:t>
            </a:r>
          </a:p>
          <a:p>
            <a:pPr algn="ctr" eaLnBrk="1" hangingPunct="1">
              <a:lnSpc>
                <a:spcPct val="80000"/>
              </a:lnSpc>
              <a:buFontTx/>
              <a:buNone/>
            </a:pPr>
            <a:r>
              <a:rPr lang="ru-RU" altLang="ru-RU" b="1" smtClean="0">
                <a:solidFill>
                  <a:srgbClr val="660066"/>
                </a:solidFill>
                <a:latin typeface="Times New Roman" pitchFamily="18" charset="0"/>
              </a:rPr>
              <a:t>24 бит * 480 000 = 11 520 000 бит = </a:t>
            </a:r>
          </a:p>
          <a:p>
            <a:pPr algn="ctr" eaLnBrk="1" hangingPunct="1">
              <a:lnSpc>
                <a:spcPct val="80000"/>
              </a:lnSpc>
              <a:buFontTx/>
              <a:buNone/>
            </a:pPr>
            <a:r>
              <a:rPr lang="ru-RU" altLang="ru-RU" b="1" smtClean="0">
                <a:solidFill>
                  <a:srgbClr val="660066"/>
                </a:solidFill>
                <a:latin typeface="Times New Roman" pitchFamily="18" charset="0"/>
              </a:rPr>
              <a:t>1 440 000 байт = </a:t>
            </a:r>
          </a:p>
          <a:p>
            <a:pPr algn="ctr" eaLnBrk="1" hangingPunct="1">
              <a:lnSpc>
                <a:spcPct val="80000"/>
              </a:lnSpc>
              <a:buFontTx/>
              <a:buNone/>
            </a:pPr>
            <a:r>
              <a:rPr lang="ru-RU" altLang="ru-RU" b="1" smtClean="0">
                <a:solidFill>
                  <a:srgbClr val="660066"/>
                </a:solidFill>
                <a:latin typeface="Times New Roman" pitchFamily="18" charset="0"/>
              </a:rPr>
              <a:t> = 1406, 25 Кбайт = </a:t>
            </a:r>
          </a:p>
          <a:p>
            <a:pPr algn="ctr" eaLnBrk="1" hangingPunct="1">
              <a:lnSpc>
                <a:spcPct val="80000"/>
              </a:lnSpc>
              <a:buFontTx/>
              <a:buNone/>
            </a:pPr>
            <a:r>
              <a:rPr lang="ru-RU" altLang="ru-RU" b="1" smtClean="0">
                <a:solidFill>
                  <a:srgbClr val="660066"/>
                </a:solidFill>
                <a:latin typeface="Times New Roman" pitchFamily="18" charset="0"/>
              </a:rPr>
              <a:t>= </a:t>
            </a:r>
            <a:r>
              <a:rPr lang="ru-RU" altLang="ru-RU" b="1" u="sng" smtClean="0">
                <a:solidFill>
                  <a:srgbClr val="660066"/>
                </a:solidFill>
                <a:latin typeface="Times New Roman" pitchFamily="18" charset="0"/>
              </a:rPr>
              <a:t>1,37 Мбайт</a:t>
            </a:r>
          </a:p>
          <a:p>
            <a:pPr eaLnBrk="1" hangingPunct="1"/>
            <a:endParaRPr lang="ru-RU" altLang="ru-RU" smtClean="0"/>
          </a:p>
          <a:p>
            <a:pPr eaLnBrk="1" hangingPunct="1"/>
            <a:r>
              <a:rPr lang="ru-RU" altLang="ru-RU" smtClean="0"/>
              <a:t>Ответ: </a:t>
            </a:r>
            <a:r>
              <a:rPr lang="ru-RU" altLang="ru-RU" b="1" smtClean="0">
                <a:solidFill>
                  <a:srgbClr val="FF0000"/>
                </a:solidFill>
                <a:latin typeface="Times New Roman" pitchFamily="18" charset="0"/>
              </a:rPr>
              <a:t>1,37 Мбайт</a:t>
            </a:r>
            <a:endParaRPr lang="ru-RU" altLang="ru-RU" b="1" smtClean="0">
              <a:solidFill>
                <a:srgbClr val="FF0000"/>
              </a:solidFill>
            </a:endParaRPr>
          </a:p>
          <a:p>
            <a:endParaRPr lang="ru-RU" altLang="ru-RU" smtClean="0"/>
          </a:p>
        </p:txBody>
      </p:sp>
    </p:spTree>
    <p:extLst>
      <p:ext uri="{BB962C8B-B14F-4D97-AF65-F5344CB8AC3E}">
        <p14:creationId xmlns:p14="http://schemas.microsoft.com/office/powerpoint/2010/main" val="34176262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ru-RU" altLang="ru-RU" smtClean="0">
                <a:solidFill>
                  <a:srgbClr val="FF0000"/>
                </a:solidFill>
              </a:rPr>
              <a:t>Задача 2:</a:t>
            </a:r>
          </a:p>
        </p:txBody>
      </p:sp>
      <p:sp>
        <p:nvSpPr>
          <p:cNvPr id="8195" name="Rectangle 3"/>
          <p:cNvSpPr>
            <a:spLocks noGrp="1" noChangeArrowheads="1"/>
          </p:cNvSpPr>
          <p:nvPr>
            <p:ph type="body" idx="1"/>
          </p:nvPr>
        </p:nvSpPr>
        <p:spPr/>
        <p:txBody>
          <a:bodyPr/>
          <a:lstStyle/>
          <a:p>
            <a:pPr>
              <a:buFont typeface="Wingdings" pitchFamily="2" charset="2"/>
              <a:buNone/>
            </a:pPr>
            <a:r>
              <a:rPr lang="ru-RU" altLang="ru-RU" smtClean="0"/>
              <a:t>	Определите  информационный  объём (в Кбайтах)   растрового  изображения  размером  1024 * 768  пикселей, состоящего  из  64  цветов.</a:t>
            </a:r>
          </a:p>
        </p:txBody>
      </p:sp>
    </p:spTree>
    <p:extLst>
      <p:ext uri="{BB962C8B-B14F-4D97-AF65-F5344CB8AC3E}">
        <p14:creationId xmlns:p14="http://schemas.microsoft.com/office/powerpoint/2010/main" val="4080542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edge">
                                      <p:cBhvr>
                                        <p:cTn id="7" dur="20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wedge">
                                      <p:cBhvr>
                                        <p:cTn id="12" dur="2000"/>
                                        <p:tgtEl>
                                          <p:spTgt spid="8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981200" y="381000"/>
            <a:ext cx="8229600" cy="960438"/>
          </a:xfrm>
        </p:spPr>
        <p:txBody>
          <a:bodyPr/>
          <a:lstStyle/>
          <a:p>
            <a:r>
              <a:rPr lang="ru-RU" altLang="ru-RU" smtClean="0"/>
              <a:t>Решение:</a:t>
            </a:r>
          </a:p>
        </p:txBody>
      </p:sp>
      <p:sp>
        <p:nvSpPr>
          <p:cNvPr id="9219" name="Rectangle 3"/>
          <p:cNvSpPr>
            <a:spLocks noGrp="1" noChangeArrowheads="1"/>
          </p:cNvSpPr>
          <p:nvPr>
            <p:ph type="body" idx="1"/>
          </p:nvPr>
        </p:nvSpPr>
        <p:spPr>
          <a:xfrm>
            <a:off x="1981200" y="1484314"/>
            <a:ext cx="8229600" cy="4968875"/>
          </a:xfrm>
        </p:spPr>
        <p:txBody>
          <a:bodyPr/>
          <a:lstStyle/>
          <a:p>
            <a:pPr>
              <a:buFont typeface="Wingdings" pitchFamily="2" charset="2"/>
              <a:buNone/>
            </a:pPr>
            <a:r>
              <a:rPr lang="ru-RU" altLang="ru-RU" sz="2800"/>
              <a:t>	</a:t>
            </a:r>
            <a:r>
              <a:rPr lang="ru-RU" altLang="ru-RU" sz="2800">
                <a:latin typeface="Times New Roman" pitchFamily="18" charset="0"/>
                <a:cs typeface="Times New Roman" pitchFamily="18" charset="0"/>
              </a:rPr>
              <a:t>Находим количество точек  (пикселей)</a:t>
            </a:r>
          </a:p>
          <a:p>
            <a:pPr>
              <a:buFont typeface="Wingdings" pitchFamily="2" charset="2"/>
              <a:buNone/>
            </a:pPr>
            <a:r>
              <a:rPr lang="ru-RU" altLang="ru-RU" sz="2800">
                <a:latin typeface="Times New Roman" pitchFamily="18" charset="0"/>
                <a:cs typeface="Times New Roman" pitchFamily="18" charset="0"/>
              </a:rPr>
              <a:t>К = 1024 * 768 = 786 432.</a:t>
            </a:r>
          </a:p>
          <a:p>
            <a:pPr>
              <a:buFont typeface="Wingdings" pitchFamily="2" charset="2"/>
              <a:buNone/>
            </a:pPr>
            <a:r>
              <a:rPr lang="ru-RU" altLang="ru-RU" sz="2800">
                <a:latin typeface="Times New Roman" pitchFamily="18" charset="0"/>
                <a:cs typeface="Times New Roman" pitchFamily="18" charset="0"/>
              </a:rPr>
              <a:t>Находим  глубину  цвета  по  формуле:  </a:t>
            </a:r>
          </a:p>
          <a:p>
            <a:pPr>
              <a:buFont typeface="Wingdings" pitchFamily="2" charset="2"/>
              <a:buNone/>
            </a:pPr>
            <a:r>
              <a:rPr lang="en-US" altLang="ru-RU" sz="2800">
                <a:latin typeface="Times New Roman" pitchFamily="18" charset="0"/>
                <a:cs typeface="Times New Roman" pitchFamily="18" charset="0"/>
              </a:rPr>
              <a:t>64 = 2</a:t>
            </a:r>
            <a:r>
              <a:rPr lang="en-US" altLang="ru-RU" sz="2800" baseline="30000">
                <a:latin typeface="Times New Roman" pitchFamily="18" charset="0"/>
                <a:cs typeface="Times New Roman" pitchFamily="18" charset="0"/>
              </a:rPr>
              <a:t>i</a:t>
            </a:r>
            <a:r>
              <a:rPr lang="ru-RU" altLang="ru-RU" sz="2800">
                <a:latin typeface="Times New Roman" pitchFamily="18" charset="0"/>
                <a:cs typeface="Times New Roman" pitchFamily="18" charset="0"/>
              </a:rPr>
              <a:t>,  глубина  цвета  </a:t>
            </a:r>
            <a:r>
              <a:rPr lang="en-US" altLang="ru-RU" sz="2800">
                <a:latin typeface="Times New Roman" pitchFamily="18" charset="0"/>
                <a:cs typeface="Times New Roman" pitchFamily="18" charset="0"/>
              </a:rPr>
              <a:t>i = </a:t>
            </a:r>
            <a:r>
              <a:rPr lang="ru-RU" altLang="ru-RU" sz="2800">
                <a:latin typeface="Times New Roman" pitchFamily="18" charset="0"/>
                <a:cs typeface="Times New Roman" pitchFamily="18" charset="0"/>
              </a:rPr>
              <a:t>6 бит.</a:t>
            </a:r>
          </a:p>
          <a:p>
            <a:pPr>
              <a:buFont typeface="Wingdings" pitchFamily="2" charset="2"/>
              <a:buNone/>
            </a:pPr>
            <a:r>
              <a:rPr lang="ru-RU" altLang="ru-RU" sz="2800">
                <a:latin typeface="Times New Roman" pitchFamily="18" charset="0"/>
                <a:cs typeface="Times New Roman" pitchFamily="18" charset="0"/>
              </a:rPr>
              <a:t>Переведём  в  более  крупные единицы  измерения  количества информации:</a:t>
            </a:r>
          </a:p>
        </p:txBody>
      </p:sp>
      <p:sp>
        <p:nvSpPr>
          <p:cNvPr id="20484" name="Rectangle 2"/>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endParaRPr lang="ru-RU" altLang="ru-RU">
              <a:solidFill>
                <a:prstClr val="black"/>
              </a:solidFill>
            </a:endParaRPr>
          </a:p>
        </p:txBody>
      </p:sp>
      <p:pic>
        <p:nvPicPr>
          <p:cNvPr id="20485" name="Picture 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59825" y="2565400"/>
            <a:ext cx="10810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Rectangle 3"/>
          <p:cNvSpPr>
            <a:spLocks noChangeArrowheads="1"/>
          </p:cNvSpPr>
          <p:nvPr/>
        </p:nvSpPr>
        <p:spPr bwMode="auto">
          <a:xfrm>
            <a:off x="1524001" y="56145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endParaRPr lang="ru-RU" altLang="ru-RU">
              <a:solidFill>
                <a:prstClr val="black"/>
              </a:solidFill>
              <a:latin typeface="Arial" charset="0"/>
              <a:cs typeface="Arial" charset="0"/>
            </a:endParaRPr>
          </a:p>
        </p:txBody>
      </p:sp>
      <p:sp>
        <p:nvSpPr>
          <p:cNvPr id="20487" name="Rectangle 5"/>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endParaRPr lang="ru-RU" altLang="ru-RU">
              <a:solidFill>
                <a:prstClr val="black"/>
              </a:solidFill>
            </a:endParaRPr>
          </a:p>
        </p:txBody>
      </p:sp>
      <p:pic>
        <p:nvPicPr>
          <p:cNvPr id="20488" name="Picture 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55913" y="5084764"/>
            <a:ext cx="2087562"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9" name="TextBox 8"/>
          <p:cNvSpPr txBox="1">
            <a:spLocks noChangeArrowheads="1"/>
          </p:cNvSpPr>
          <p:nvPr/>
        </p:nvSpPr>
        <p:spPr bwMode="auto">
          <a:xfrm>
            <a:off x="5303839" y="5084764"/>
            <a:ext cx="32400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endParaRPr lang="ru-RU" altLang="ru-RU">
              <a:solidFill>
                <a:prstClr val="black"/>
              </a:solidFill>
            </a:endParaRPr>
          </a:p>
        </p:txBody>
      </p:sp>
      <p:cxnSp>
        <p:nvCxnSpPr>
          <p:cNvPr id="11" name="Прямая соединительная линия 10"/>
          <p:cNvCxnSpPr/>
          <p:nvPr/>
        </p:nvCxnSpPr>
        <p:spPr>
          <a:xfrm flipV="1">
            <a:off x="3287714" y="5084763"/>
            <a:ext cx="612775" cy="360362"/>
          </a:xfrm>
          <a:prstGeom prst="line">
            <a:avLst/>
          </a:prstGeom>
          <a:ln/>
        </p:spPr>
        <p:style>
          <a:lnRef idx="3">
            <a:schemeClr val="accent6"/>
          </a:lnRef>
          <a:fillRef idx="0">
            <a:schemeClr val="accent6"/>
          </a:fillRef>
          <a:effectRef idx="2">
            <a:schemeClr val="accent6"/>
          </a:effectRef>
          <a:fontRef idx="minor">
            <a:schemeClr val="tx1"/>
          </a:fontRef>
        </p:style>
      </p:cxnSp>
      <p:cxnSp>
        <p:nvCxnSpPr>
          <p:cNvPr id="13" name="Прямая соединительная линия 12"/>
          <p:cNvCxnSpPr/>
          <p:nvPr/>
        </p:nvCxnSpPr>
        <p:spPr>
          <a:xfrm flipV="1">
            <a:off x="4079876" y="5516564"/>
            <a:ext cx="360363" cy="288925"/>
          </a:xfrm>
          <a:prstGeom prst="line">
            <a:avLst/>
          </a:prstGeom>
        </p:spPr>
        <p:style>
          <a:lnRef idx="3">
            <a:schemeClr val="accent6"/>
          </a:lnRef>
          <a:fillRef idx="0">
            <a:schemeClr val="accent6"/>
          </a:fillRef>
          <a:effectRef idx="2">
            <a:schemeClr val="accent6"/>
          </a:effectRef>
          <a:fontRef idx="minor">
            <a:schemeClr val="tx1"/>
          </a:fontRef>
        </p:style>
      </p:cxnSp>
      <p:cxnSp>
        <p:nvCxnSpPr>
          <p:cNvPr id="20" name="Прямая соединительная линия 19"/>
          <p:cNvCxnSpPr/>
          <p:nvPr/>
        </p:nvCxnSpPr>
        <p:spPr>
          <a:xfrm flipV="1">
            <a:off x="4079875" y="5084764"/>
            <a:ext cx="503238" cy="288925"/>
          </a:xfrm>
          <a:prstGeom prst="line">
            <a:avLst/>
          </a:prstGeom>
        </p:spPr>
        <p:style>
          <a:lnRef idx="3">
            <a:schemeClr val="accent6"/>
          </a:lnRef>
          <a:fillRef idx="0">
            <a:schemeClr val="accent6"/>
          </a:fillRef>
          <a:effectRef idx="2">
            <a:schemeClr val="accent6"/>
          </a:effectRef>
          <a:fontRef idx="minor">
            <a:schemeClr val="tx1"/>
          </a:fontRef>
        </p:style>
      </p:cxnSp>
      <p:cxnSp>
        <p:nvCxnSpPr>
          <p:cNvPr id="22" name="Прямая соединительная линия 21"/>
          <p:cNvCxnSpPr/>
          <p:nvPr/>
        </p:nvCxnSpPr>
        <p:spPr>
          <a:xfrm flipV="1">
            <a:off x="3503613" y="5589588"/>
            <a:ext cx="360362" cy="215900"/>
          </a:xfrm>
          <a:prstGeom prst="line">
            <a:avLst/>
          </a:prstGeom>
        </p:spPr>
        <p:style>
          <a:lnRef idx="3">
            <a:schemeClr val="accent6"/>
          </a:lnRef>
          <a:fillRef idx="0">
            <a:schemeClr val="accent6"/>
          </a:fillRef>
          <a:effectRef idx="2">
            <a:schemeClr val="accent6"/>
          </a:effectRef>
          <a:fontRef idx="minor">
            <a:schemeClr val="tx1"/>
          </a:fontRef>
        </p:style>
      </p:cxnSp>
      <p:sp>
        <p:nvSpPr>
          <p:cNvPr id="20494" name="TextBox 23"/>
          <p:cNvSpPr txBox="1">
            <a:spLocks noChangeArrowheads="1"/>
          </p:cNvSpPr>
          <p:nvPr/>
        </p:nvSpPr>
        <p:spPr bwMode="auto">
          <a:xfrm>
            <a:off x="5016501" y="5300664"/>
            <a:ext cx="3167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r>
              <a:rPr lang="en-US" altLang="ru-RU" b="1">
                <a:solidFill>
                  <a:srgbClr val="000000"/>
                </a:solidFill>
              </a:rPr>
              <a:t>= 96*6 = 576 </a:t>
            </a:r>
            <a:r>
              <a:rPr lang="ru-RU" altLang="ru-RU" b="1">
                <a:solidFill>
                  <a:srgbClr val="000000"/>
                </a:solidFill>
              </a:rPr>
              <a:t>Кбайт</a:t>
            </a:r>
          </a:p>
        </p:txBody>
      </p:sp>
      <p:sp>
        <p:nvSpPr>
          <p:cNvPr id="20495" name="TextBox 24"/>
          <p:cNvSpPr txBox="1">
            <a:spLocks noChangeArrowheads="1"/>
          </p:cNvSpPr>
          <p:nvPr/>
        </p:nvSpPr>
        <p:spPr bwMode="auto">
          <a:xfrm>
            <a:off x="2351089" y="6092826"/>
            <a:ext cx="48974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r>
              <a:rPr lang="ru-RU" altLang="ru-RU" sz="2400" b="1">
                <a:solidFill>
                  <a:srgbClr val="FF0000"/>
                </a:solidFill>
              </a:rPr>
              <a:t>Ответ: 576 Кбайт</a:t>
            </a:r>
          </a:p>
        </p:txBody>
      </p:sp>
    </p:spTree>
    <p:extLst>
      <p:ext uri="{BB962C8B-B14F-4D97-AF65-F5344CB8AC3E}">
        <p14:creationId xmlns:p14="http://schemas.microsoft.com/office/powerpoint/2010/main" val="32606778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edge">
                                      <p:cBhvr>
                                        <p:cTn id="7" dur="20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wedge">
                                      <p:cBhvr>
                                        <p:cTn id="12" dur="2000"/>
                                        <p:tgtEl>
                                          <p:spTgt spid="9219">
                                            <p:txEl>
                                              <p:pRg st="0" end="0"/>
                                            </p:txEl>
                                          </p:spTgt>
                                        </p:tgtEl>
                                      </p:cBhvr>
                                    </p:animEffect>
                                  </p:childTnLst>
                                </p:cTn>
                              </p:par>
                              <p:par>
                                <p:cTn id="13" presetID="20" presetClass="entr" presetSubtype="0" fill="hold" nodeType="withEffect">
                                  <p:stCondLst>
                                    <p:cond delay="0"/>
                                  </p:stCondLst>
                                  <p:childTnLst>
                                    <p:set>
                                      <p:cBhvr>
                                        <p:cTn id="14" dur="1" fill="hold">
                                          <p:stCondLst>
                                            <p:cond delay="0"/>
                                          </p:stCondLst>
                                        </p:cTn>
                                        <p:tgtEl>
                                          <p:spTgt spid="9219">
                                            <p:txEl>
                                              <p:pRg st="1" end="1"/>
                                            </p:txEl>
                                          </p:spTgt>
                                        </p:tgtEl>
                                        <p:attrNameLst>
                                          <p:attrName>style.visibility</p:attrName>
                                        </p:attrNameLst>
                                      </p:cBhvr>
                                      <p:to>
                                        <p:strVal val="visible"/>
                                      </p:to>
                                    </p:set>
                                    <p:animEffect transition="in" filter="wedge">
                                      <p:cBhvr>
                                        <p:cTn id="15" dur="2000"/>
                                        <p:tgtEl>
                                          <p:spTgt spid="9219">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0" presetClass="entr" presetSubtype="0" fill="hold" nodeType="clickEffect">
                                  <p:stCondLst>
                                    <p:cond delay="0"/>
                                  </p:stCondLst>
                                  <p:childTnLst>
                                    <p:set>
                                      <p:cBhvr>
                                        <p:cTn id="19" dur="1" fill="hold">
                                          <p:stCondLst>
                                            <p:cond delay="0"/>
                                          </p:stCondLst>
                                        </p:cTn>
                                        <p:tgtEl>
                                          <p:spTgt spid="9219">
                                            <p:txEl>
                                              <p:pRg st="2" end="2"/>
                                            </p:txEl>
                                          </p:spTgt>
                                        </p:tgtEl>
                                        <p:attrNameLst>
                                          <p:attrName>style.visibility</p:attrName>
                                        </p:attrNameLst>
                                      </p:cBhvr>
                                      <p:to>
                                        <p:strVal val="visible"/>
                                      </p:to>
                                    </p:set>
                                    <p:animEffect transition="in" filter="wedge">
                                      <p:cBhvr>
                                        <p:cTn id="20" dur="2000"/>
                                        <p:tgtEl>
                                          <p:spTgt spid="9219">
                                            <p:txEl>
                                              <p:pRg st="2" end="2"/>
                                            </p:txEl>
                                          </p:spTgt>
                                        </p:tgtEl>
                                      </p:cBhvr>
                                    </p:animEffect>
                                  </p:childTnLst>
                                </p:cTn>
                              </p:par>
                              <p:par>
                                <p:cTn id="21" presetID="20" presetClass="entr" presetSubtype="0" fill="hold" nodeType="withEffect">
                                  <p:stCondLst>
                                    <p:cond delay="0"/>
                                  </p:stCondLst>
                                  <p:childTnLst>
                                    <p:set>
                                      <p:cBhvr>
                                        <p:cTn id="22" dur="1" fill="hold">
                                          <p:stCondLst>
                                            <p:cond delay="0"/>
                                          </p:stCondLst>
                                        </p:cTn>
                                        <p:tgtEl>
                                          <p:spTgt spid="9219">
                                            <p:txEl>
                                              <p:pRg st="3" end="3"/>
                                            </p:txEl>
                                          </p:spTgt>
                                        </p:tgtEl>
                                        <p:attrNameLst>
                                          <p:attrName>style.visibility</p:attrName>
                                        </p:attrNameLst>
                                      </p:cBhvr>
                                      <p:to>
                                        <p:strVal val="visible"/>
                                      </p:to>
                                    </p:set>
                                    <p:animEffect transition="in" filter="wedge">
                                      <p:cBhvr>
                                        <p:cTn id="23" dur="2000"/>
                                        <p:tgtEl>
                                          <p:spTgt spid="9219">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0" presetClass="entr" presetSubtype="0" fill="hold" nodeType="clickEffect">
                                  <p:stCondLst>
                                    <p:cond delay="0"/>
                                  </p:stCondLst>
                                  <p:childTnLst>
                                    <p:set>
                                      <p:cBhvr>
                                        <p:cTn id="27" dur="1" fill="hold">
                                          <p:stCondLst>
                                            <p:cond delay="0"/>
                                          </p:stCondLst>
                                        </p:cTn>
                                        <p:tgtEl>
                                          <p:spTgt spid="9219">
                                            <p:txEl>
                                              <p:pRg st="4" end="4"/>
                                            </p:txEl>
                                          </p:spTgt>
                                        </p:tgtEl>
                                        <p:attrNameLst>
                                          <p:attrName>style.visibility</p:attrName>
                                        </p:attrNameLst>
                                      </p:cBhvr>
                                      <p:to>
                                        <p:strVal val="visible"/>
                                      </p:to>
                                    </p:set>
                                    <p:animEffect transition="in" filter="wedge">
                                      <p:cBhvr>
                                        <p:cTn id="28" dur="20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981200" y="115888"/>
            <a:ext cx="8229600" cy="576262"/>
          </a:xfrm>
        </p:spPr>
        <p:txBody>
          <a:bodyPr>
            <a:normAutofit fontScale="90000"/>
          </a:bodyPr>
          <a:lstStyle/>
          <a:p>
            <a:r>
              <a:rPr lang="ru-RU" altLang="ru-RU" smtClean="0">
                <a:solidFill>
                  <a:srgbClr val="FF0000"/>
                </a:solidFill>
              </a:rPr>
              <a:t>Задача 3:</a:t>
            </a:r>
          </a:p>
        </p:txBody>
      </p:sp>
      <p:sp>
        <p:nvSpPr>
          <p:cNvPr id="21507" name="Rectangle 3"/>
          <p:cNvSpPr>
            <a:spLocks noGrp="1" noChangeArrowheads="1"/>
          </p:cNvSpPr>
          <p:nvPr>
            <p:ph type="body" idx="1"/>
          </p:nvPr>
        </p:nvSpPr>
        <p:spPr>
          <a:xfrm>
            <a:off x="1847850" y="981075"/>
            <a:ext cx="8496300" cy="3168650"/>
          </a:xfrm>
        </p:spPr>
        <p:txBody>
          <a:bodyPr/>
          <a:lstStyle/>
          <a:p>
            <a:pPr>
              <a:buFont typeface="Wingdings" pitchFamily="2" charset="2"/>
              <a:buNone/>
            </a:pPr>
            <a:r>
              <a:rPr lang="ru-RU" altLang="ru-RU" smtClean="0"/>
              <a:t>	</a:t>
            </a:r>
            <a:r>
              <a:rPr lang="ru-RU" altLang="ru-RU" b="1" smtClean="0"/>
              <a:t>Цветное  с  палитрой  из  256  цветов  растровое  изображение  имеет  размер  100 * 100  точек.  Какой  информационный  объём  имеет  изображение?</a:t>
            </a:r>
          </a:p>
          <a:p>
            <a:pPr>
              <a:buFont typeface="Wingdings" pitchFamily="2" charset="2"/>
              <a:buNone/>
            </a:pPr>
            <a:endParaRPr lang="ru-RU" altLang="ru-RU" smtClean="0">
              <a:latin typeface="Times New Roman" pitchFamily="18" charset="0"/>
              <a:cs typeface="Times New Roman" pitchFamily="18" charset="0"/>
            </a:endParaRPr>
          </a:p>
          <a:p>
            <a:pPr>
              <a:buFont typeface="Wingdings" pitchFamily="2" charset="2"/>
              <a:buNone/>
            </a:pPr>
            <a:endParaRPr lang="ru-RU" altLang="ru-RU" smtClean="0"/>
          </a:p>
          <a:p>
            <a:pPr>
              <a:buFont typeface="Wingdings" pitchFamily="2" charset="2"/>
              <a:buNone/>
            </a:pPr>
            <a:endParaRPr lang="ru-RU" altLang="ru-RU" b="1" smtClean="0">
              <a:solidFill>
                <a:srgbClr val="FF3300"/>
              </a:solidFill>
            </a:endParaRPr>
          </a:p>
          <a:p>
            <a:pPr>
              <a:buFont typeface="Wingdings" pitchFamily="2" charset="2"/>
              <a:buNone/>
            </a:pPr>
            <a:endParaRPr lang="ru-RU" altLang="ru-RU" b="1" smtClean="0">
              <a:solidFill>
                <a:srgbClr val="FF3300"/>
              </a:solidFill>
            </a:endParaRPr>
          </a:p>
        </p:txBody>
      </p:sp>
    </p:spTree>
    <p:extLst>
      <p:ext uri="{BB962C8B-B14F-4D97-AF65-F5344CB8AC3E}">
        <p14:creationId xmlns:p14="http://schemas.microsoft.com/office/powerpoint/2010/main" val="468520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p:txBody>
          <a:bodyPr/>
          <a:lstStyle/>
          <a:p>
            <a:r>
              <a:rPr lang="ru-RU" altLang="ru-RU" smtClean="0"/>
              <a:t>Решение:</a:t>
            </a:r>
          </a:p>
        </p:txBody>
      </p:sp>
      <p:sp>
        <p:nvSpPr>
          <p:cNvPr id="22531" name="Объект 2"/>
          <p:cNvSpPr>
            <a:spLocks noGrp="1"/>
          </p:cNvSpPr>
          <p:nvPr>
            <p:ph idx="1"/>
          </p:nvPr>
        </p:nvSpPr>
        <p:spPr/>
        <p:txBody>
          <a:bodyPr/>
          <a:lstStyle/>
          <a:p>
            <a:pPr>
              <a:buFont typeface="Wingdings" pitchFamily="2" charset="2"/>
              <a:buNone/>
            </a:pPr>
            <a:r>
              <a:rPr lang="ru-RU" altLang="ru-RU" smtClean="0">
                <a:latin typeface="Times New Roman" pitchFamily="18" charset="0"/>
                <a:cs typeface="Times New Roman" pitchFamily="18" charset="0"/>
              </a:rPr>
              <a:t>Находим  глубину  цвета  по  формуле:  </a:t>
            </a:r>
          </a:p>
          <a:p>
            <a:pPr>
              <a:buFont typeface="Wingdings" pitchFamily="2" charset="2"/>
              <a:buNone/>
            </a:pPr>
            <a:r>
              <a:rPr lang="ru-RU" altLang="ru-RU" smtClean="0">
                <a:latin typeface="Times New Roman" pitchFamily="18" charset="0"/>
                <a:cs typeface="Times New Roman" pitchFamily="18" charset="0"/>
              </a:rPr>
              <a:t>256</a:t>
            </a:r>
            <a:r>
              <a:rPr lang="en-US" altLang="ru-RU" smtClean="0">
                <a:latin typeface="Times New Roman" pitchFamily="18" charset="0"/>
                <a:cs typeface="Times New Roman" pitchFamily="18" charset="0"/>
              </a:rPr>
              <a:t> = 2</a:t>
            </a:r>
            <a:r>
              <a:rPr lang="en-US" altLang="ru-RU" baseline="30000" smtClean="0">
                <a:latin typeface="Times New Roman" pitchFamily="18" charset="0"/>
                <a:cs typeface="Times New Roman" pitchFamily="18" charset="0"/>
              </a:rPr>
              <a:t>i</a:t>
            </a:r>
            <a:r>
              <a:rPr lang="ru-RU" altLang="ru-RU" smtClean="0">
                <a:latin typeface="Times New Roman" pitchFamily="18" charset="0"/>
                <a:cs typeface="Times New Roman" pitchFamily="18" charset="0"/>
              </a:rPr>
              <a:t>,  глубина  цвета  </a:t>
            </a:r>
            <a:r>
              <a:rPr lang="en-US" altLang="ru-RU" smtClean="0">
                <a:latin typeface="Times New Roman" pitchFamily="18" charset="0"/>
                <a:cs typeface="Times New Roman" pitchFamily="18" charset="0"/>
              </a:rPr>
              <a:t>i = </a:t>
            </a:r>
            <a:r>
              <a:rPr lang="ru-RU" altLang="ru-RU" smtClean="0">
                <a:latin typeface="Times New Roman" pitchFamily="18" charset="0"/>
                <a:cs typeface="Times New Roman" pitchFamily="18" charset="0"/>
              </a:rPr>
              <a:t>8 бит.</a:t>
            </a:r>
          </a:p>
          <a:p>
            <a:pPr>
              <a:buFont typeface="Wingdings" pitchFamily="2" charset="2"/>
              <a:buNone/>
            </a:pPr>
            <a:r>
              <a:rPr lang="ru-RU" altLang="ru-RU" smtClean="0">
                <a:latin typeface="Times New Roman" pitchFamily="18" charset="0"/>
                <a:cs typeface="Times New Roman" pitchFamily="18" charset="0"/>
              </a:rPr>
              <a:t>Переведём  в  более  крупные единицы  измерения  количества информации:</a:t>
            </a:r>
          </a:p>
          <a:p>
            <a:pPr>
              <a:buFont typeface="Wingdings" pitchFamily="2" charset="2"/>
              <a:buNone/>
            </a:pPr>
            <a:r>
              <a:rPr lang="en-US" altLang="ru-RU" smtClean="0">
                <a:latin typeface="Times New Roman" pitchFamily="18" charset="0"/>
                <a:cs typeface="Times New Roman" pitchFamily="18" charset="0"/>
              </a:rPr>
              <a:t>I</a:t>
            </a:r>
            <a:r>
              <a:rPr lang="ru-RU" altLang="ru-RU" smtClean="0">
                <a:latin typeface="Times New Roman" pitchFamily="18" charset="0"/>
                <a:cs typeface="Times New Roman" pitchFamily="18" charset="0"/>
              </a:rPr>
              <a:t>=</a:t>
            </a:r>
            <a:r>
              <a:rPr lang="ru-RU" altLang="ru-RU" u="sng" smtClean="0">
                <a:latin typeface="Times New Roman" pitchFamily="18" charset="0"/>
                <a:cs typeface="Times New Roman" pitchFamily="18" charset="0"/>
              </a:rPr>
              <a:t>100*100*8 </a:t>
            </a:r>
            <a:r>
              <a:rPr lang="ru-RU" altLang="ru-RU" smtClean="0">
                <a:latin typeface="Times New Roman" pitchFamily="18" charset="0"/>
                <a:cs typeface="Times New Roman" pitchFamily="18" charset="0"/>
              </a:rPr>
              <a:t> = </a:t>
            </a:r>
            <a:r>
              <a:rPr lang="ru-RU" altLang="ru-RU" smtClean="0">
                <a:solidFill>
                  <a:srgbClr val="FF0000"/>
                </a:solidFill>
                <a:latin typeface="Times New Roman" pitchFamily="18" charset="0"/>
                <a:cs typeface="Times New Roman" pitchFamily="18" charset="0"/>
              </a:rPr>
              <a:t>9,8 Кбайт</a:t>
            </a:r>
            <a:endParaRPr lang="ru-RU" altLang="ru-RU" u="sng" smtClean="0">
              <a:solidFill>
                <a:srgbClr val="FF0000"/>
              </a:solidFill>
              <a:latin typeface="Times New Roman" pitchFamily="18" charset="0"/>
              <a:cs typeface="Times New Roman" pitchFamily="18" charset="0"/>
            </a:endParaRPr>
          </a:p>
          <a:p>
            <a:pPr>
              <a:buFont typeface="Wingdings" pitchFamily="2" charset="2"/>
              <a:buNone/>
            </a:pPr>
            <a:r>
              <a:rPr lang="ru-RU" altLang="ru-RU" smtClean="0">
                <a:latin typeface="Times New Roman" pitchFamily="18" charset="0"/>
                <a:cs typeface="Times New Roman" pitchFamily="18" charset="0"/>
              </a:rPr>
              <a:t>      8*1024</a:t>
            </a:r>
          </a:p>
          <a:p>
            <a:endParaRPr lang="ru-RU" altLang="ru-RU" smtClean="0"/>
          </a:p>
        </p:txBody>
      </p:sp>
    </p:spTree>
    <p:extLst>
      <p:ext uri="{BB962C8B-B14F-4D97-AF65-F5344CB8AC3E}">
        <p14:creationId xmlns:p14="http://schemas.microsoft.com/office/powerpoint/2010/main" val="933138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981200" y="381000"/>
            <a:ext cx="8229600" cy="960438"/>
          </a:xfrm>
        </p:spPr>
        <p:txBody>
          <a:bodyPr/>
          <a:lstStyle/>
          <a:p>
            <a:r>
              <a:rPr lang="ru-RU" altLang="ru-RU" smtClean="0">
                <a:solidFill>
                  <a:srgbClr val="FF0000"/>
                </a:solidFill>
              </a:rPr>
              <a:t>Задача 4:</a:t>
            </a:r>
          </a:p>
        </p:txBody>
      </p:sp>
      <p:sp>
        <p:nvSpPr>
          <p:cNvPr id="23555" name="Rectangle 3"/>
          <p:cNvSpPr>
            <a:spLocks noGrp="1" noChangeArrowheads="1"/>
          </p:cNvSpPr>
          <p:nvPr>
            <p:ph type="body" idx="1"/>
          </p:nvPr>
        </p:nvSpPr>
        <p:spPr>
          <a:xfrm>
            <a:off x="2927350" y="1484314"/>
            <a:ext cx="7283450" cy="4968875"/>
          </a:xfrm>
        </p:spPr>
        <p:txBody>
          <a:bodyPr/>
          <a:lstStyle/>
          <a:p>
            <a:pPr>
              <a:buFont typeface="Wingdings" pitchFamily="2" charset="2"/>
              <a:buNone/>
            </a:pPr>
            <a:r>
              <a:rPr lang="ru-RU" altLang="ru-RU" smtClean="0"/>
              <a:t>	Для  хранения  растрового  изображения  размером  128 * 128  пикселя  отвели  4  Кб  памяти.  Каково  максимально  возможное  число  цветов  в  палитре  изображения?</a:t>
            </a:r>
          </a:p>
          <a:p>
            <a:pPr>
              <a:buFont typeface="Wingdings" pitchFamily="2" charset="2"/>
              <a:buNone/>
            </a:pPr>
            <a:endParaRPr lang="ru-RU" altLang="ru-RU" smtClean="0"/>
          </a:p>
        </p:txBody>
      </p:sp>
    </p:spTree>
    <p:extLst>
      <p:ext uri="{BB962C8B-B14F-4D97-AF65-F5344CB8AC3E}">
        <p14:creationId xmlns:p14="http://schemas.microsoft.com/office/powerpoint/2010/main" val="898257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p:txBody>
          <a:bodyPr/>
          <a:lstStyle/>
          <a:p>
            <a:r>
              <a:rPr lang="ru-RU" altLang="ru-RU" smtClean="0"/>
              <a:t>Решение:</a:t>
            </a:r>
          </a:p>
        </p:txBody>
      </p:sp>
      <p:sp>
        <p:nvSpPr>
          <p:cNvPr id="3" name="Объект 2"/>
          <p:cNvSpPr>
            <a:spLocks noGrp="1"/>
          </p:cNvSpPr>
          <p:nvPr>
            <p:ph idx="1"/>
          </p:nvPr>
        </p:nvSpPr>
        <p:spPr/>
        <p:txBody>
          <a:bodyPr/>
          <a:lstStyle/>
          <a:p>
            <a:pPr marL="0" indent="0">
              <a:buNone/>
              <a:defRPr/>
            </a:pPr>
            <a:r>
              <a:rPr lang="ru-RU" dirty="0" smtClean="0"/>
              <a:t>128 </a:t>
            </a:r>
            <a:r>
              <a:rPr lang="ru-RU" dirty="0"/>
              <a:t>* 128 = 16384 пикселей</a:t>
            </a:r>
          </a:p>
          <a:p>
            <a:pPr marL="0" indent="0">
              <a:buNone/>
              <a:defRPr/>
            </a:pPr>
            <a:r>
              <a:rPr lang="ru-RU" dirty="0"/>
              <a:t>4 </a:t>
            </a:r>
            <a:r>
              <a:rPr lang="ru-RU" dirty="0" err="1"/>
              <a:t>КБайта</a:t>
            </a:r>
            <a:r>
              <a:rPr lang="ru-RU" dirty="0"/>
              <a:t> = 4096 байт = 32768 бит</a:t>
            </a:r>
          </a:p>
          <a:p>
            <a:pPr marL="0" indent="0">
              <a:buNone/>
              <a:defRPr/>
            </a:pPr>
            <a:r>
              <a:rPr lang="ru-RU" dirty="0"/>
              <a:t>32768 / 16384 = 2 бита / пиксель </a:t>
            </a:r>
          </a:p>
          <a:p>
            <a:pPr marL="0" indent="0">
              <a:buNone/>
              <a:defRPr/>
            </a:pPr>
            <a:r>
              <a:rPr lang="ru-RU" dirty="0"/>
              <a:t>2² = 4</a:t>
            </a:r>
          </a:p>
          <a:p>
            <a:pPr marL="0" indent="0">
              <a:buNone/>
              <a:defRPr/>
            </a:pPr>
            <a:r>
              <a:rPr lang="ru-RU" dirty="0"/>
              <a:t>Ответ:</a:t>
            </a:r>
            <a:r>
              <a:rPr lang="ru-RU" b="1" dirty="0">
                <a:solidFill>
                  <a:srgbClr val="FF0000"/>
                </a:solidFill>
              </a:rPr>
              <a:t> 4</a:t>
            </a:r>
          </a:p>
          <a:p>
            <a:pPr>
              <a:defRPr/>
            </a:pPr>
            <a:endParaRPr lang="ru-RU" dirty="0"/>
          </a:p>
        </p:txBody>
      </p:sp>
    </p:spTree>
    <p:extLst>
      <p:ext uri="{BB962C8B-B14F-4D97-AF65-F5344CB8AC3E}">
        <p14:creationId xmlns:p14="http://schemas.microsoft.com/office/powerpoint/2010/main" val="136995807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xml><?xml version="1.0" encoding="utf-8"?>
<a:theme xmlns:a="http://schemas.openxmlformats.org/drawingml/2006/main" name="1_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4.xml><?xml version="1.0" encoding="utf-8"?>
<a:theme xmlns:a="http://schemas.openxmlformats.org/drawingml/2006/main" name="2_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5.xml><?xml version="1.0" encoding="utf-8"?>
<a:theme xmlns:a="http://schemas.openxmlformats.org/drawingml/2006/main" name="3_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6.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4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5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6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7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8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1340</Words>
  <Application>Microsoft Office PowerPoint</Application>
  <PresentationFormat>Широкоэкранный</PresentationFormat>
  <Paragraphs>111</Paragraphs>
  <Slides>33</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13</vt:i4>
      </vt:variant>
      <vt:variant>
        <vt:lpstr>Заголовки слайдов</vt:lpstr>
      </vt:variant>
      <vt:variant>
        <vt:i4>33</vt:i4>
      </vt:variant>
    </vt:vector>
  </HeadingPairs>
  <TitlesOfParts>
    <vt:vector size="54" baseType="lpstr">
      <vt:lpstr>Arial</vt:lpstr>
      <vt:lpstr>Calibri</vt:lpstr>
      <vt:lpstr>Calibri Light</vt:lpstr>
      <vt:lpstr>Tahoma</vt:lpstr>
      <vt:lpstr>Times New Roman</vt:lpstr>
      <vt:lpstr>Verdana</vt:lpstr>
      <vt:lpstr>Wingdings</vt:lpstr>
      <vt:lpstr>Wingdings 2</vt:lpstr>
      <vt:lpstr>Тема Office</vt:lpstr>
      <vt:lpstr>Аспект</vt:lpstr>
      <vt:lpstr>1_Аспект</vt:lpstr>
      <vt:lpstr>2_Аспект</vt:lpstr>
      <vt:lpstr>3_Аспект</vt:lpstr>
      <vt:lpstr>1_Тема Office</vt:lpstr>
      <vt:lpstr>2_Тема Office</vt:lpstr>
      <vt:lpstr>3_Тема Office</vt:lpstr>
      <vt:lpstr>4_Тема Office</vt:lpstr>
      <vt:lpstr>5_Тема Office</vt:lpstr>
      <vt:lpstr>6_Тема Office</vt:lpstr>
      <vt:lpstr>7_Тема Office</vt:lpstr>
      <vt:lpstr>8_Тема Office</vt:lpstr>
      <vt:lpstr>Кодирование графической информации</vt:lpstr>
      <vt:lpstr>Презентация PowerPoint</vt:lpstr>
      <vt:lpstr>Презентация PowerPoint</vt:lpstr>
      <vt:lpstr>Презентация PowerPoint</vt:lpstr>
      <vt:lpstr>Презентация PowerPoint</vt:lpstr>
      <vt:lpstr>Презентация PowerPoint</vt:lpstr>
      <vt:lpstr>Восприятие цвета человеком и животными</vt:lpstr>
      <vt:lpstr>Презентация PowerPoint</vt:lpstr>
      <vt:lpstr>Презентация PowerPoint</vt:lpstr>
      <vt:lpstr>Цветовые модели RGB и CMYK</vt:lpstr>
      <vt:lpstr>Презентация PowerPoint</vt:lpstr>
      <vt:lpstr>Презентация PowerPoint</vt:lpstr>
      <vt:lpstr>Презентация PowerPoint</vt:lpstr>
      <vt:lpstr>Презентация PowerPoint</vt:lpstr>
      <vt:lpstr>Презентация PowerPoint</vt:lpstr>
      <vt:lpstr>Цветовой куб</vt:lpstr>
      <vt:lpstr>Презентация PowerPoint</vt:lpstr>
      <vt:lpstr>Презентация PowerPoint</vt:lpstr>
      <vt:lpstr>Цветовая модель HSB</vt:lpstr>
      <vt:lpstr>Цветовая модель Lab</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Решение:</vt:lpstr>
      <vt:lpstr>Задача 2:</vt:lpstr>
      <vt:lpstr>Решение:</vt:lpstr>
      <vt:lpstr>Задача 3:</vt:lpstr>
      <vt:lpstr>Решение:</vt:lpstr>
      <vt:lpstr>Задача 4:</vt:lpstr>
      <vt:lpstr>Решение: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Кодирование графической информации</dc:title>
  <dc:creator>Анис Галимянов</dc:creator>
  <cp:lastModifiedBy>Анис Галимянов</cp:lastModifiedBy>
  <cp:revision>5</cp:revision>
  <dcterms:created xsi:type="dcterms:W3CDTF">2017-09-27T13:34:46Z</dcterms:created>
  <dcterms:modified xsi:type="dcterms:W3CDTF">2017-09-27T15:40:40Z</dcterms:modified>
</cp:coreProperties>
</file>