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1" r:id="rId27"/>
    <p:sldId id="283" r:id="rId28"/>
    <p:sldId id="284" r:id="rId29"/>
    <p:sldId id="285" r:id="rId30"/>
    <p:sldId id="286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55A81-313E-4E56-BFE2-24DACFF2EEBA}" type="datetimeFigureOut">
              <a:rPr lang="ru-RU" smtClean="0"/>
              <a:t>20.04.2015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2A39-6A38-435D-9A7D-0C411F024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772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55A81-313E-4E56-BFE2-24DACFF2EEBA}" type="datetimeFigureOut">
              <a:rPr lang="ru-RU" smtClean="0"/>
              <a:t>20.04.2015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2A39-6A38-435D-9A7D-0C411F024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801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55A81-313E-4E56-BFE2-24DACFF2EEBA}" type="datetimeFigureOut">
              <a:rPr lang="ru-RU" smtClean="0"/>
              <a:t>20.04.2015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2A39-6A38-435D-9A7D-0C411F024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571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55A81-313E-4E56-BFE2-24DACFF2EEBA}" type="datetimeFigureOut">
              <a:rPr lang="ru-RU" smtClean="0"/>
              <a:t>20.04.2015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2A39-6A38-435D-9A7D-0C411F024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591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55A81-313E-4E56-BFE2-24DACFF2EEBA}" type="datetimeFigureOut">
              <a:rPr lang="ru-RU" smtClean="0"/>
              <a:t>20.04.2015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2A39-6A38-435D-9A7D-0C411F024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069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55A81-313E-4E56-BFE2-24DACFF2EEBA}" type="datetimeFigureOut">
              <a:rPr lang="ru-RU" smtClean="0"/>
              <a:t>20.04.2015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2A39-6A38-435D-9A7D-0C411F024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60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55A81-313E-4E56-BFE2-24DACFF2EEBA}" type="datetimeFigureOut">
              <a:rPr lang="ru-RU" smtClean="0"/>
              <a:t>20.04.2015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2A39-6A38-435D-9A7D-0C411F024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787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55A81-313E-4E56-BFE2-24DACFF2EEBA}" type="datetimeFigureOut">
              <a:rPr lang="ru-RU" smtClean="0"/>
              <a:t>20.04.2015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2A39-6A38-435D-9A7D-0C411F024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2703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55A81-313E-4E56-BFE2-24DACFF2EEBA}" type="datetimeFigureOut">
              <a:rPr lang="ru-RU" smtClean="0"/>
              <a:t>20.04.2015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2A39-6A38-435D-9A7D-0C411F024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564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55A81-313E-4E56-BFE2-24DACFF2EEBA}" type="datetimeFigureOut">
              <a:rPr lang="ru-RU" smtClean="0"/>
              <a:t>20.04.2015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2A39-6A38-435D-9A7D-0C411F024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092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55A81-313E-4E56-BFE2-24DACFF2EEBA}" type="datetimeFigureOut">
              <a:rPr lang="ru-RU" smtClean="0"/>
              <a:t>20.04.2015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2A39-6A38-435D-9A7D-0C411F024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2324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55A81-313E-4E56-BFE2-24DACFF2EEBA}" type="datetimeFigureOut">
              <a:rPr lang="ru-RU" smtClean="0"/>
              <a:t>20.04.2015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2A39-6A38-435D-9A7D-0C411F024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4788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5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6.w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24744"/>
            <a:ext cx="8892480" cy="2736303"/>
          </a:xfrm>
        </p:spPr>
        <p:txBody>
          <a:bodyPr>
            <a:normAutofit/>
          </a:bodyPr>
          <a:lstStyle/>
          <a:p>
            <a:r>
              <a:rPr lang="ru-RU" altLang="ru-RU" b="1" dirty="0" smtClean="0"/>
              <a:t>Принципы разработки</a:t>
            </a:r>
            <a:r>
              <a:rPr lang="en-US" altLang="ru-RU" b="1" dirty="0" smtClean="0"/>
              <a:t> </a:t>
            </a:r>
            <a:r>
              <a:rPr lang="ru-RU" altLang="ru-RU" b="1" dirty="0" smtClean="0"/>
              <a:t>параллельных </a:t>
            </a:r>
            <a:br>
              <a:rPr lang="ru-RU" altLang="ru-RU" b="1" dirty="0" smtClean="0"/>
            </a:br>
            <a:r>
              <a:rPr lang="ru-RU" altLang="ru-RU" b="1" dirty="0" smtClean="0"/>
              <a:t>методов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760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altLang="ru-RU" dirty="0" smtClean="0"/>
              <a:t>Для определения эффективных способов организации параллельных вычислений необходимо:</a:t>
            </a:r>
          </a:p>
          <a:p>
            <a:pPr lvl="1">
              <a:lnSpc>
                <a:spcPct val="90000"/>
              </a:lnSpc>
            </a:pPr>
            <a:r>
              <a:rPr lang="ru-RU" altLang="ru-RU" dirty="0" smtClean="0"/>
              <a:t>Выполнить анализ имеющихся вычислительных схем и осуществить их разделение (</a:t>
            </a:r>
            <a:r>
              <a:rPr lang="ru-RU" altLang="ru-RU" i="1" dirty="0" smtClean="0"/>
              <a:t>декомпозицию</a:t>
            </a:r>
            <a:r>
              <a:rPr lang="ru-RU" altLang="ru-RU" dirty="0" smtClean="0"/>
              <a:t>) на части (</a:t>
            </a:r>
            <a:r>
              <a:rPr lang="ru-RU" altLang="ru-RU" i="1" dirty="0" smtClean="0"/>
              <a:t>подзадачи</a:t>
            </a:r>
            <a:r>
              <a:rPr lang="ru-RU" altLang="ru-RU" dirty="0" smtClean="0"/>
              <a:t>), которые могут быть реализованы независимо друг от друга,</a:t>
            </a:r>
          </a:p>
          <a:p>
            <a:pPr lvl="1">
              <a:lnSpc>
                <a:spcPct val="90000"/>
              </a:lnSpc>
            </a:pPr>
            <a:r>
              <a:rPr lang="ru-RU" altLang="ru-RU" dirty="0" smtClean="0"/>
              <a:t>Выделить для набора подзадач </a:t>
            </a:r>
            <a:r>
              <a:rPr lang="ru-RU" altLang="ru-RU" i="1" dirty="0" smtClean="0"/>
              <a:t>информационные взаимодействия</a:t>
            </a:r>
            <a:r>
              <a:rPr lang="ru-RU" altLang="ru-RU" dirty="0" smtClean="0"/>
              <a:t>, </a:t>
            </a:r>
          </a:p>
          <a:p>
            <a:pPr lvl="1">
              <a:lnSpc>
                <a:spcPct val="90000"/>
              </a:lnSpc>
            </a:pPr>
            <a:r>
              <a:rPr lang="ru-RU" altLang="ru-RU" dirty="0" smtClean="0"/>
              <a:t>Определить необходимую (или доступную) для решения задачи </a:t>
            </a:r>
            <a:r>
              <a:rPr lang="ru-RU" altLang="ru-RU" i="1" dirty="0" smtClean="0"/>
              <a:t>вычислительную систему</a:t>
            </a:r>
            <a:r>
              <a:rPr lang="ru-RU" altLang="ru-RU" dirty="0" smtClean="0"/>
              <a:t> и выполнить </a:t>
            </a:r>
            <a:r>
              <a:rPr lang="ru-RU" altLang="ru-RU" i="1" dirty="0" smtClean="0"/>
              <a:t>распределение</a:t>
            </a:r>
            <a:r>
              <a:rPr lang="ru-RU" altLang="ru-RU" dirty="0" smtClean="0"/>
              <a:t> имеющего набора подзадач между процессорами системы.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640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2"/>
            <a:ext cx="8856984" cy="6552728"/>
          </a:xfrm>
        </p:spPr>
        <p:txBody>
          <a:bodyPr>
            <a:normAutofit/>
          </a:bodyPr>
          <a:lstStyle/>
          <a:p>
            <a:r>
              <a:rPr lang="ru-RU" altLang="ru-RU" dirty="0" smtClean="0"/>
              <a:t>Объем вычислений для каждого процессора должен быть примерно одинаков – это позволит обеспечить равномерную вычислительную загрузку (</a:t>
            </a:r>
            <a:r>
              <a:rPr lang="ru-RU" altLang="ru-RU" i="1" dirty="0" smtClean="0"/>
              <a:t>балансировку</a:t>
            </a:r>
            <a:r>
              <a:rPr lang="ru-RU" altLang="ru-RU" dirty="0" smtClean="0"/>
              <a:t>) процессоров </a:t>
            </a:r>
          </a:p>
          <a:p>
            <a:r>
              <a:rPr lang="ru-RU" altLang="ru-RU" dirty="0" smtClean="0"/>
              <a:t>Распределение подзадач между процессорами должно быть выполнено таким образом, чтобы наличие информационных связей (</a:t>
            </a:r>
            <a:r>
              <a:rPr lang="ru-RU" altLang="ru-RU" i="1" dirty="0" smtClean="0"/>
              <a:t>коммуникационных взаимодействий</a:t>
            </a:r>
            <a:r>
              <a:rPr lang="ru-RU" altLang="ru-RU" dirty="0" smtClean="0"/>
              <a:t>) между подзадачами было минимальным.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52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764704"/>
            <a:ext cx="9410700" cy="496887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mtClean="0"/>
              <a:t>Схема разработки параллельных алгоритмов</a:t>
            </a:r>
            <a:endParaRPr lang="ru-RU" altLang="ru-RU" dirty="0"/>
          </a:p>
        </p:txBody>
      </p:sp>
      <p:graphicFrame>
        <p:nvGraphicFramePr>
          <p:cNvPr id="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1794777"/>
              </p:ext>
            </p:extLst>
          </p:nvPr>
        </p:nvGraphicFramePr>
        <p:xfrm>
          <a:off x="21463" y="1340768"/>
          <a:ext cx="8720985" cy="42070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3" name="Рисунок" r:id="rId3" imgW="8515198" imgH="4105046" progId="Word.Picture.8">
                  <p:embed/>
                </p:oleObj>
              </mc:Choice>
              <mc:Fallback>
                <p:oleObj name="Рисунок" r:id="rId3" imgW="8515198" imgH="4105046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63" y="1340768"/>
                        <a:ext cx="8720985" cy="4207074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5556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0"/>
            <a:ext cx="9144000" cy="6669359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dirty="0" smtClean="0"/>
              <a:t>После выполнения всех этапов проектирования необходимо оценить эффективность разрабатываемых параллельных методов</a:t>
            </a:r>
          </a:p>
          <a:p>
            <a:r>
              <a:rPr lang="ru-RU" altLang="ru-RU" dirty="0" smtClean="0"/>
              <a:t>По результатам проведенного анализа может оказаться необходимым повторение некоторых (или всех) этапов разработки:</a:t>
            </a:r>
          </a:p>
          <a:p>
            <a:pPr lvl="1"/>
            <a:r>
              <a:rPr lang="ru-RU" altLang="ru-RU" dirty="0" smtClean="0"/>
              <a:t>корректировка состава сформированного множества задач - подзадачи могут быть укрупнены (</a:t>
            </a:r>
            <a:r>
              <a:rPr lang="ru-RU" altLang="ru-RU" i="1" dirty="0" smtClean="0"/>
              <a:t>агрегированы</a:t>
            </a:r>
            <a:r>
              <a:rPr lang="ru-RU" altLang="ru-RU" dirty="0" smtClean="0"/>
              <a:t>) или </a:t>
            </a:r>
            <a:r>
              <a:rPr lang="ru-RU" altLang="ru-RU" i="1" dirty="0" smtClean="0"/>
              <a:t>детализированы</a:t>
            </a:r>
            <a:r>
              <a:rPr lang="ru-RU" altLang="ru-RU" dirty="0" smtClean="0"/>
              <a:t>. Данные действия могут быть определены как </a:t>
            </a:r>
            <a:r>
              <a:rPr lang="ru-RU" altLang="ru-RU" i="1" dirty="0" smtClean="0"/>
              <a:t>масштабирование</a:t>
            </a:r>
            <a:r>
              <a:rPr lang="ru-RU" altLang="ru-RU" dirty="0" smtClean="0"/>
              <a:t> разрабатываемого алгоритма.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17515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40000"/>
              </a:spcBef>
            </a:pPr>
            <a:r>
              <a:rPr lang="ru-RU" altLang="ru-RU" dirty="0" smtClean="0"/>
              <a:t>На следующем шаге необходимо выполнить разработку программ для решения сформированного набора подзадач</a:t>
            </a:r>
          </a:p>
          <a:p>
            <a:pPr>
              <a:spcBef>
                <a:spcPct val="40000"/>
              </a:spcBef>
            </a:pPr>
            <a:r>
              <a:rPr lang="ru-RU" altLang="ru-RU" dirty="0" smtClean="0"/>
              <a:t>Для проведения вычислений программы запускаются на выполнение, для реализации информационных взаимодействий программы должны иметь в своем распоряжении </a:t>
            </a:r>
            <a:r>
              <a:rPr lang="ru-RU" altLang="ru-RU" i="1" dirty="0" smtClean="0"/>
              <a:t>каналы передачи сообщений</a:t>
            </a:r>
            <a:r>
              <a:rPr lang="ru-RU" altLang="ru-RU" dirty="0" smtClean="0"/>
              <a:t> </a:t>
            </a:r>
          </a:p>
          <a:p>
            <a:pPr>
              <a:spcBef>
                <a:spcPct val="40000"/>
              </a:spcBef>
            </a:pPr>
            <a:r>
              <a:rPr lang="ru-RU" altLang="ru-RU" dirty="0" smtClean="0"/>
              <a:t>Обычно каждый процессор выделяется для решения одной подзадачи, но при наличии большого количества подзадач на процессорах может выполняться одновременно несколько программ (</a:t>
            </a:r>
            <a:r>
              <a:rPr lang="ru-RU" altLang="ru-RU" i="1" dirty="0" smtClean="0"/>
              <a:t>процессов</a:t>
            </a:r>
            <a:r>
              <a:rPr lang="ru-RU" altLang="ru-RU" dirty="0" smtClean="0"/>
              <a:t>) 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17096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dirty="0" smtClean="0"/>
              <a:t>На стадии проектирования параллельный метод может быть представлен в виде </a:t>
            </a:r>
            <a:r>
              <a:rPr lang="ru-RU" altLang="ru-RU" b="1" i="1" dirty="0" smtClean="0"/>
              <a:t>графа "подзадачи – сообщения"</a:t>
            </a:r>
            <a:r>
              <a:rPr lang="ru-RU" altLang="ru-RU" dirty="0" smtClean="0"/>
              <a:t>  </a:t>
            </a:r>
            <a:endParaRPr lang="en-US" altLang="ru-RU" dirty="0" smtClean="0"/>
          </a:p>
          <a:p>
            <a:endParaRPr lang="en-US" altLang="ru-RU" dirty="0"/>
          </a:p>
          <a:p>
            <a:r>
              <a:rPr lang="ru-RU" altLang="ru-RU" dirty="0" smtClean="0"/>
              <a:t>Модель "подзадачи - сообщения" позволяет:</a:t>
            </a:r>
          </a:p>
          <a:p>
            <a:pPr lvl="1"/>
            <a:r>
              <a:rPr lang="ru-RU" altLang="ru-RU" dirty="0" smtClean="0"/>
              <a:t>Определить подзадачи одинаковой вычислительной сложности,</a:t>
            </a:r>
          </a:p>
          <a:p>
            <a:pPr lvl="1"/>
            <a:r>
              <a:rPr lang="ru-RU" altLang="ru-RU" dirty="0" smtClean="0"/>
              <a:t>Обеспечить низкий уровень информационной зависимости между подзадачами. 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32891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0"/>
            <a:ext cx="9144000" cy="6741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800" dirty="0" smtClean="0"/>
              <a:t>На стадии выполнения для описания параллельной программы может быть использована модель в виде </a:t>
            </a:r>
            <a:r>
              <a:rPr lang="ru-RU" altLang="ru-RU" sz="2800" b="1" i="1" dirty="0" smtClean="0"/>
              <a:t>графа "процессы – каналы"</a:t>
            </a:r>
            <a:r>
              <a:rPr lang="ru-RU" altLang="ru-RU" sz="2800" i="1" dirty="0" smtClean="0"/>
              <a:t>, </a:t>
            </a:r>
            <a:r>
              <a:rPr lang="ru-RU" altLang="ru-RU" sz="2800" dirty="0" smtClean="0"/>
              <a:t>в которой</a:t>
            </a:r>
            <a:r>
              <a:rPr lang="ru-RU" altLang="ru-RU" sz="2800" i="1" dirty="0" smtClean="0"/>
              <a:t> </a:t>
            </a:r>
            <a:r>
              <a:rPr lang="ru-RU" altLang="ru-RU" sz="2800" dirty="0" smtClean="0"/>
              <a:t>вместо подзадач используется понятие процессов, вместо информационных зависимостей - каналы передачи сообщений)</a:t>
            </a:r>
          </a:p>
          <a:p>
            <a:r>
              <a:rPr lang="ru-RU" altLang="ru-RU" sz="2800" dirty="0" smtClean="0"/>
              <a:t>Модель </a:t>
            </a:r>
            <a:r>
              <a:rPr lang="ru-RU" altLang="ru-RU" sz="2800" i="1" dirty="0" smtClean="0"/>
              <a:t>"процессы – каналы" </a:t>
            </a:r>
            <a:r>
              <a:rPr lang="ru-RU" altLang="ru-RU" sz="2800" dirty="0" smtClean="0"/>
              <a:t>позволяет:</a:t>
            </a:r>
          </a:p>
          <a:p>
            <a:pPr lvl="1"/>
            <a:r>
              <a:rPr lang="ru-RU" altLang="ru-RU" dirty="0" smtClean="0"/>
              <a:t>Осуществить оптимальное распределение подзадач по процессорам,</a:t>
            </a:r>
          </a:p>
          <a:p>
            <a:pPr lvl="1"/>
            <a:r>
              <a:rPr lang="ru-RU" altLang="ru-RU" dirty="0" smtClean="0"/>
              <a:t>Выполнить анализ эффективности разработанного параллельного метода,</a:t>
            </a:r>
          </a:p>
          <a:p>
            <a:pPr lvl="1"/>
            <a:r>
              <a:rPr lang="ru-RU" altLang="ru-RU" dirty="0" smtClean="0"/>
              <a:t>Обеспечить возможность контроля и управления процессом выполнения параллельных вычислений.  </a:t>
            </a:r>
          </a:p>
          <a:p>
            <a:endParaRPr lang="ru-RU" altLang="ru-RU" sz="2400" dirty="0"/>
          </a:p>
        </p:txBody>
      </p:sp>
    </p:spTree>
    <p:extLst>
      <p:ext uri="{BB962C8B-B14F-4D97-AF65-F5344CB8AC3E}">
        <p14:creationId xmlns:p14="http://schemas.microsoft.com/office/powerpoint/2010/main" val="48665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0" y="0"/>
            <a:ext cx="9144000" cy="6857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ru-RU" altLang="ru-RU" sz="2400" b="1" dirty="0" smtClean="0"/>
              <a:t>Модель "процессы-каналы"</a:t>
            </a:r>
            <a:r>
              <a:rPr lang="ru-RU" altLang="ru-RU" sz="2400" dirty="0" smtClean="0"/>
              <a:t>:</a:t>
            </a:r>
          </a:p>
          <a:p>
            <a:pPr lvl="1">
              <a:lnSpc>
                <a:spcPct val="90000"/>
              </a:lnSpc>
              <a:spcBef>
                <a:spcPct val="40000"/>
              </a:spcBef>
            </a:pPr>
            <a:r>
              <a:rPr lang="ru-RU" altLang="ru-RU" sz="2400" i="1" dirty="0" smtClean="0"/>
              <a:t>Процесс</a:t>
            </a:r>
            <a:r>
              <a:rPr lang="ru-RU" altLang="ru-RU" sz="2400" dirty="0" smtClean="0"/>
              <a:t> - выполняемая на процессоре </a:t>
            </a:r>
            <a:r>
              <a:rPr lang="ru-RU" altLang="ru-RU" sz="2400" i="1" dirty="0" smtClean="0"/>
              <a:t>программа</a:t>
            </a:r>
            <a:r>
              <a:rPr lang="ru-RU" altLang="ru-RU" sz="2400" dirty="0" smtClean="0"/>
              <a:t>, использует для свой работы часть локальной </a:t>
            </a:r>
            <a:r>
              <a:rPr lang="ru-RU" altLang="ru-RU" sz="2400" i="1" dirty="0" smtClean="0"/>
              <a:t>памяти</a:t>
            </a:r>
            <a:r>
              <a:rPr lang="ru-RU" altLang="ru-RU" sz="2400" dirty="0" smtClean="0"/>
              <a:t> процессора и содержит ряд </a:t>
            </a:r>
            <a:r>
              <a:rPr lang="ru-RU" altLang="ru-RU" sz="2400" i="1" dirty="0" smtClean="0"/>
              <a:t>операций приема/передачи</a:t>
            </a:r>
            <a:r>
              <a:rPr lang="ru-RU" altLang="ru-RU" sz="2400" dirty="0" smtClean="0"/>
              <a:t> данных для организации информационного взаимодействия между выполняемыми процессами параллельной программы,</a:t>
            </a:r>
            <a:endParaRPr lang="ru-RU" altLang="ru-RU" sz="2400" i="1" dirty="0" smtClean="0"/>
          </a:p>
          <a:p>
            <a:pPr lvl="1">
              <a:lnSpc>
                <a:spcPct val="90000"/>
              </a:lnSpc>
              <a:spcBef>
                <a:spcPct val="40000"/>
              </a:spcBef>
            </a:pPr>
            <a:r>
              <a:rPr lang="ru-RU" altLang="ru-RU" sz="2400" i="1" dirty="0" smtClean="0"/>
              <a:t>Канал передачи данных</a:t>
            </a:r>
            <a:r>
              <a:rPr lang="ru-RU" altLang="ru-RU" sz="2400" dirty="0" smtClean="0"/>
              <a:t> - </a:t>
            </a:r>
            <a:r>
              <a:rPr lang="ru-RU" altLang="ru-RU" sz="2400" i="1" dirty="0" smtClean="0"/>
              <a:t>очередь сообщений</a:t>
            </a:r>
            <a:r>
              <a:rPr lang="ru-RU" altLang="ru-RU" sz="2400" dirty="0" smtClean="0"/>
              <a:t>, в которую один или несколько процессов могут отправлять пересылаемые данные и из которой процесс-адресат может извлекать сообщения:</a:t>
            </a:r>
          </a:p>
          <a:p>
            <a:pPr lvl="2">
              <a:lnSpc>
                <a:spcPct val="90000"/>
              </a:lnSpc>
            </a:pPr>
            <a:r>
              <a:rPr lang="ru-RU" altLang="ru-RU" dirty="0" smtClean="0"/>
              <a:t>каналы возникают динамически в момент выполнения первой операции приема/передачи с каналом,</a:t>
            </a:r>
          </a:p>
          <a:p>
            <a:pPr lvl="2">
              <a:lnSpc>
                <a:spcPct val="90000"/>
              </a:lnSpc>
            </a:pPr>
            <a:r>
              <a:rPr lang="ru-RU" altLang="ru-RU" dirty="0" smtClean="0"/>
              <a:t>канал может соответствовать одной или нескольким командам приема/передачи данных различных процессов,</a:t>
            </a:r>
          </a:p>
          <a:p>
            <a:pPr lvl="2">
              <a:lnSpc>
                <a:spcPct val="90000"/>
              </a:lnSpc>
            </a:pPr>
            <a:r>
              <a:rPr lang="ru-RU" altLang="ru-RU" dirty="0" smtClean="0"/>
              <a:t>емкость канала </a:t>
            </a:r>
            <a:r>
              <a:rPr lang="ru-RU" altLang="ru-RU" dirty="0" err="1" smtClean="0"/>
              <a:t>неограничена</a:t>
            </a:r>
            <a:r>
              <a:rPr lang="ru-RU" altLang="ru-RU" dirty="0" smtClean="0"/>
              <a:t>,</a:t>
            </a:r>
          </a:p>
          <a:p>
            <a:pPr lvl="2">
              <a:lnSpc>
                <a:spcPct val="90000"/>
              </a:lnSpc>
            </a:pPr>
            <a:r>
              <a:rPr lang="ru-RU" altLang="ru-RU" dirty="0" smtClean="0"/>
              <a:t>операции приема сообщений могут приводить к </a:t>
            </a:r>
            <a:r>
              <a:rPr lang="ru-RU" altLang="ru-RU" i="1" dirty="0" smtClean="0"/>
              <a:t>блокировкам</a:t>
            </a:r>
            <a:r>
              <a:rPr lang="ru-RU" altLang="ru-RU" dirty="0" smtClean="0"/>
              <a:t> (запрашиваемые данные еще не были отправлены процессами-источниками). 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55673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79512" y="0"/>
            <a:ext cx="8784976" cy="6597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800" dirty="0" smtClean="0"/>
              <a:t>Для разработки параллельных алгоритмов необходимо выполнить:</a:t>
            </a:r>
          </a:p>
          <a:p>
            <a:pPr lvl="1"/>
            <a:r>
              <a:rPr lang="ru-RU" altLang="ru-RU" dirty="0" smtClean="0"/>
              <a:t>выделение подзадач, </a:t>
            </a:r>
          </a:p>
          <a:p>
            <a:pPr lvl="1"/>
            <a:r>
              <a:rPr lang="ru-RU" altLang="ru-RU" dirty="0" smtClean="0"/>
              <a:t>определение информационных зависимостей, </a:t>
            </a:r>
          </a:p>
          <a:p>
            <a:pPr lvl="1"/>
            <a:r>
              <a:rPr lang="ru-RU" altLang="ru-RU" dirty="0" smtClean="0"/>
              <a:t>масштабирование, </a:t>
            </a:r>
          </a:p>
          <a:p>
            <a:pPr lvl="1"/>
            <a:r>
              <a:rPr lang="ru-RU" altLang="ru-RU" dirty="0" smtClean="0"/>
              <a:t>распределения подзадач по процессорам вычислительной системы</a:t>
            </a:r>
          </a:p>
          <a:p>
            <a:pPr>
              <a:spcBef>
                <a:spcPct val="50000"/>
              </a:spcBef>
            </a:pPr>
            <a:r>
              <a:rPr lang="ru-RU" altLang="ru-RU" sz="2800" dirty="0" smtClean="0"/>
              <a:t>Для демонстрации будем использовать задачу поиска максимального значения среди элементов матрицы </a:t>
            </a:r>
            <a:r>
              <a:rPr lang="en-US" altLang="ru-RU" sz="2800" b="1" i="1" dirty="0" smtClean="0"/>
              <a:t>A</a:t>
            </a:r>
            <a:r>
              <a:rPr lang="ru-RU" altLang="ru-RU" sz="2800" dirty="0" smtClean="0"/>
              <a:t>:</a:t>
            </a:r>
            <a:endParaRPr lang="ru-RU" altLang="ru-RU" sz="28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3685636"/>
              </p:ext>
            </p:extLst>
          </p:nvPr>
        </p:nvGraphicFramePr>
        <p:xfrm>
          <a:off x="2915816" y="4725144"/>
          <a:ext cx="2159413" cy="87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Формула" r:id="rId3" imgW="787058" imgH="304668" progId="Equation.3">
                  <p:embed/>
                </p:oleObj>
              </mc:Choice>
              <mc:Fallback>
                <p:oleObj name="Формула" r:id="rId3" imgW="787058" imgH="30466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4725144"/>
                        <a:ext cx="2159413" cy="8755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5270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94184" y="0"/>
            <a:ext cx="9049816" cy="67413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ru-RU" altLang="ru-RU" sz="2400" b="1" dirty="0" smtClean="0"/>
              <a:t>Разделение вычислений на независимые части…</a:t>
            </a:r>
          </a:p>
          <a:p>
            <a:r>
              <a:rPr lang="ru-RU" altLang="ru-RU" sz="2400" dirty="0" smtClean="0"/>
              <a:t>Типовые вычислительные схемы:</a:t>
            </a:r>
          </a:p>
          <a:p>
            <a:pPr lvl="1"/>
            <a:r>
              <a:rPr lang="ru-RU" altLang="ru-RU" sz="2400" dirty="0" smtClean="0"/>
              <a:t>выполнение однотипной обработки большого набора данных - </a:t>
            </a:r>
            <a:r>
              <a:rPr lang="ru-RU" altLang="ru-RU" sz="2400" b="1" i="1" dirty="0" smtClean="0"/>
              <a:t>параллелизм по данным</a:t>
            </a:r>
            <a:r>
              <a:rPr lang="ru-RU" altLang="ru-RU" sz="2400" dirty="0" smtClean="0"/>
              <a:t>. В этом случае выделение подзадач сводится к разделению имеющихся данных.</a:t>
            </a:r>
          </a:p>
          <a:p>
            <a:pPr lvl="2"/>
            <a:r>
              <a:rPr lang="ru-RU" altLang="ru-RU" dirty="0" smtClean="0"/>
              <a:t>Для большого количества решаемых задач разделение вычислений по данным приводит к порождению одно-, двух- и трех- мерных наборов подзадач, для которых информационные связи существуют только между ближайшими соседями (</a:t>
            </a:r>
            <a:r>
              <a:rPr lang="ru-RU" altLang="ru-RU" i="1" dirty="0" smtClean="0"/>
              <a:t>сетки</a:t>
            </a:r>
            <a:r>
              <a:rPr lang="ru-RU" altLang="ru-RU" dirty="0" smtClean="0"/>
              <a:t> или </a:t>
            </a:r>
            <a:r>
              <a:rPr lang="ru-RU" altLang="ru-RU" i="1" dirty="0" smtClean="0"/>
              <a:t>решетки</a:t>
            </a:r>
            <a:r>
              <a:rPr lang="ru-RU" altLang="ru-RU" dirty="0" smtClean="0"/>
              <a:t>): </a:t>
            </a:r>
          </a:p>
          <a:p>
            <a:pPr lvl="1"/>
            <a:endParaRPr lang="ru-RU" altLang="ru-RU" sz="2400" dirty="0" smtClean="0"/>
          </a:p>
          <a:p>
            <a:pPr lvl="1"/>
            <a:endParaRPr lang="en-US" altLang="ru-RU" sz="2400" dirty="0" smtClean="0"/>
          </a:p>
          <a:p>
            <a:pPr lvl="1"/>
            <a:endParaRPr lang="ru-RU" altLang="ru-RU" sz="2400" dirty="0" smtClean="0"/>
          </a:p>
          <a:p>
            <a:pPr lvl="1">
              <a:spcBef>
                <a:spcPct val="60000"/>
              </a:spcBef>
            </a:pPr>
            <a:r>
              <a:rPr lang="ru-RU" altLang="ru-RU" sz="2400" dirty="0" smtClean="0"/>
              <a:t>выполнение разных операций над одним и тем же набором данных - </a:t>
            </a:r>
            <a:r>
              <a:rPr lang="ru-RU" altLang="ru-RU" sz="2400" b="1" i="1" dirty="0" smtClean="0"/>
              <a:t>функциональный параллелизм</a:t>
            </a:r>
            <a:r>
              <a:rPr lang="ru-RU" altLang="ru-RU" sz="2400" i="1" dirty="0" smtClean="0"/>
              <a:t>.</a:t>
            </a:r>
            <a:r>
              <a:rPr lang="ru-RU" altLang="ru-RU" sz="2400" dirty="0" smtClean="0"/>
              <a:t> </a:t>
            </a:r>
            <a:endParaRPr lang="ru-RU" altLang="ru-RU" sz="2400" dirty="0"/>
          </a:p>
        </p:txBody>
      </p:sp>
      <p:graphicFrame>
        <p:nvGraphicFramePr>
          <p:cNvPr id="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8539290"/>
              </p:ext>
            </p:extLst>
          </p:nvPr>
        </p:nvGraphicFramePr>
        <p:xfrm>
          <a:off x="1043608" y="3933056"/>
          <a:ext cx="6096911" cy="1532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9" name="Рисунок" r:id="rId3" imgW="5500814" imgH="1381832" progId="Word.Picture.8">
                  <p:embed/>
                </p:oleObj>
              </mc:Choice>
              <mc:Fallback>
                <p:oleObj name="Рисунок" r:id="rId3" imgW="5500814" imgH="1381832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3933056"/>
                        <a:ext cx="6096911" cy="153268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752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116632"/>
            <a:ext cx="9144000" cy="61920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ru-RU" altLang="ru-RU" sz="2400" b="1" dirty="0" smtClean="0"/>
              <a:t>Разделение вычислений на независимые части…</a:t>
            </a:r>
          </a:p>
          <a:p>
            <a:r>
              <a:rPr lang="ru-RU" altLang="ru-RU" sz="2400" b="1" dirty="0" smtClean="0"/>
              <a:t>Пример</a:t>
            </a:r>
            <a:r>
              <a:rPr lang="ru-RU" altLang="ru-RU" sz="2400" dirty="0" smtClean="0"/>
              <a:t>: нахождение максимального элемента матрицы</a:t>
            </a:r>
          </a:p>
          <a:p>
            <a:pPr lvl="1"/>
            <a:r>
              <a:rPr lang="ru-RU" altLang="ru-RU" sz="2400" dirty="0" smtClean="0"/>
              <a:t>исходная матрица </a:t>
            </a:r>
            <a:r>
              <a:rPr lang="en-US" altLang="ru-RU" sz="2400" b="1" i="1" dirty="0" smtClean="0"/>
              <a:t>A</a:t>
            </a:r>
            <a:r>
              <a:rPr lang="ru-RU" altLang="ru-RU" sz="2400" dirty="0" smtClean="0"/>
              <a:t> может быть разделена на отдельные строки (или последовательные группы строк) – </a:t>
            </a:r>
            <a:r>
              <a:rPr lang="ru-RU" altLang="ru-RU" sz="2400" i="1" dirty="0" smtClean="0"/>
              <a:t>ленточная схема</a:t>
            </a:r>
            <a:r>
              <a:rPr lang="ru-RU" altLang="ru-RU" sz="2400" dirty="0" smtClean="0"/>
              <a:t> разделения данных </a:t>
            </a:r>
          </a:p>
          <a:p>
            <a:pPr lvl="1"/>
            <a:r>
              <a:rPr lang="ru-RU" altLang="ru-RU" sz="2400" dirty="0" smtClean="0"/>
              <a:t>прямоугольные наборы элементов – </a:t>
            </a:r>
            <a:r>
              <a:rPr lang="ru-RU" altLang="ru-RU" sz="2400" i="1" dirty="0" smtClean="0"/>
              <a:t>блочная схема</a:t>
            </a:r>
            <a:r>
              <a:rPr lang="ru-RU" altLang="ru-RU" sz="2400" dirty="0" smtClean="0"/>
              <a:t> разделения данных </a:t>
            </a:r>
            <a:endParaRPr lang="ru-RU" altLang="ru-RU" sz="2400" dirty="0"/>
          </a:p>
        </p:txBody>
      </p:sp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6586502"/>
              </p:ext>
            </p:extLst>
          </p:nvPr>
        </p:nvGraphicFramePr>
        <p:xfrm>
          <a:off x="1475656" y="3813175"/>
          <a:ext cx="4968875" cy="249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2" name="Рисунок" r:id="rId3" imgW="4404615" imgH="2208777" progId="Word.Picture.8">
                  <p:embed/>
                </p:oleObj>
              </mc:Choice>
              <mc:Fallback>
                <p:oleObj name="Рисунок" r:id="rId3" imgW="4404615" imgH="2208777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3813175"/>
                        <a:ext cx="4968875" cy="2495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316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ru-RU" altLang="ru-RU" sz="2400" b="1" dirty="0" smtClean="0"/>
              <a:t>Разделение вычислений на независимые части…</a:t>
            </a:r>
          </a:p>
          <a:p>
            <a:r>
              <a:rPr lang="ru-RU" altLang="ru-RU" sz="2400" dirty="0" smtClean="0"/>
              <a:t>Уровень декомпозиции вычислений </a:t>
            </a:r>
          </a:p>
          <a:p>
            <a:pPr lvl="1"/>
            <a:r>
              <a:rPr lang="ru-RU" altLang="ru-RU" sz="2400" dirty="0" smtClean="0"/>
              <a:t>Формирование максимально возможного количества подзадач</a:t>
            </a:r>
            <a:r>
              <a:rPr lang="ru-RU" altLang="ru-RU" sz="2400" i="1" dirty="0" smtClean="0"/>
              <a:t>:</a:t>
            </a:r>
          </a:p>
          <a:p>
            <a:pPr lvl="2"/>
            <a:r>
              <a:rPr lang="ru-RU" altLang="ru-RU" dirty="0" smtClean="0"/>
              <a:t>Обеспечивает использование предельно допустимого параллелизма,</a:t>
            </a:r>
          </a:p>
          <a:p>
            <a:pPr lvl="2"/>
            <a:r>
              <a:rPr lang="ru-RU" altLang="ru-RU" dirty="0" smtClean="0"/>
              <a:t>Затрудняет анализ параллельных вычислений.</a:t>
            </a:r>
          </a:p>
          <a:p>
            <a:pPr lvl="1"/>
            <a:r>
              <a:rPr lang="ru-RU" altLang="ru-RU" sz="2400" dirty="0" smtClean="0"/>
              <a:t>Использование достаточно крупных подзадач:</a:t>
            </a:r>
          </a:p>
          <a:p>
            <a:pPr lvl="2"/>
            <a:r>
              <a:rPr lang="ru-RU" altLang="ru-RU" dirty="0" smtClean="0"/>
              <a:t>Приводит к ясной схеме параллельных вычислений,</a:t>
            </a:r>
          </a:p>
          <a:p>
            <a:pPr lvl="2"/>
            <a:r>
              <a:rPr lang="ru-RU" altLang="ru-RU" dirty="0" smtClean="0"/>
              <a:t>Затрудняет эффективное использование большого числа процессоров.</a:t>
            </a:r>
          </a:p>
          <a:p>
            <a:pPr lvl="1"/>
            <a:r>
              <a:rPr lang="ru-RU" altLang="ru-RU" sz="2400" dirty="0" smtClean="0"/>
              <a:t>Промежуточный уровень - использование в качестве элементов декомпозиции только тех подзадач, для которых методы параллельных вычислений известны. Выбираемые подзадачи при таком подходе будем именовать далее </a:t>
            </a:r>
            <a:r>
              <a:rPr lang="ru-RU" altLang="ru-RU" sz="2400" i="1" dirty="0" smtClean="0"/>
              <a:t>базовыми</a:t>
            </a:r>
            <a:r>
              <a:rPr lang="ru-RU" altLang="ru-RU" sz="2400" dirty="0" smtClean="0"/>
              <a:t>, которые могут быть </a:t>
            </a:r>
            <a:r>
              <a:rPr lang="ru-RU" altLang="ru-RU" sz="2400" i="1" dirty="0" smtClean="0"/>
              <a:t>элементарными</a:t>
            </a:r>
            <a:r>
              <a:rPr lang="ru-RU" altLang="ru-RU" sz="2400" dirty="0" smtClean="0"/>
              <a:t> (не допускают дальнейшего разделения) или </a:t>
            </a:r>
            <a:r>
              <a:rPr lang="ru-RU" altLang="ru-RU" sz="2400" i="1" dirty="0" smtClean="0"/>
              <a:t>составными.</a:t>
            </a:r>
            <a:endParaRPr lang="ru-RU" altLang="ru-RU" sz="2400" dirty="0"/>
          </a:p>
        </p:txBody>
      </p:sp>
    </p:spTree>
    <p:extLst>
      <p:ext uri="{BB962C8B-B14F-4D97-AF65-F5344CB8AC3E}">
        <p14:creationId xmlns:p14="http://schemas.microsoft.com/office/powerpoint/2010/main" val="192200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116632"/>
            <a:ext cx="9144000" cy="6741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ru-RU" altLang="ru-RU" sz="2400" b="1" dirty="0" smtClean="0"/>
              <a:t>Разделение вычислений на независимые части</a:t>
            </a:r>
          </a:p>
          <a:p>
            <a:r>
              <a:rPr lang="ru-RU" altLang="ru-RU" sz="2400" dirty="0" smtClean="0"/>
              <a:t>Для оценки корректности этапа разделения вычислений на независимые части можно воспользоваться контрольным списком вопросов:</a:t>
            </a:r>
          </a:p>
          <a:p>
            <a:pPr lvl="1"/>
            <a:r>
              <a:rPr lang="ru-RU" altLang="ru-RU" dirty="0" smtClean="0"/>
              <a:t>Выполненная декомпозиция не увеличивает объем вычислений и необходимый объем памяти?</a:t>
            </a:r>
          </a:p>
          <a:p>
            <a:pPr lvl="1"/>
            <a:r>
              <a:rPr lang="ru-RU" altLang="ru-RU" dirty="0" smtClean="0"/>
              <a:t>Возможна ли при выбранном способе декомпозиции равномерная загрузка всех имеющихся процессоров?</a:t>
            </a:r>
          </a:p>
          <a:p>
            <a:pPr lvl="1"/>
            <a:r>
              <a:rPr lang="ru-RU" altLang="ru-RU" dirty="0" smtClean="0"/>
              <a:t>Достаточно ли выделенных частей процесса вычислений для эффективной загрузки имеющихся процессоров (с учетом возможности увеличения их количества)?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7370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ru-RU" altLang="ru-RU" sz="2400" b="1" dirty="0" smtClean="0"/>
              <a:t>Выделение информационных зависимостей…</a:t>
            </a:r>
          </a:p>
          <a:p>
            <a:r>
              <a:rPr lang="ru-RU" altLang="ru-RU" sz="2400" dirty="0" smtClean="0"/>
              <a:t>Базовые понятия…</a:t>
            </a:r>
          </a:p>
          <a:p>
            <a:pPr lvl="1"/>
            <a:r>
              <a:rPr lang="ru-RU" altLang="ru-RU" sz="2400" i="1" u="sng" dirty="0" smtClean="0"/>
              <a:t>Локальные</a:t>
            </a:r>
            <a:r>
              <a:rPr lang="ru-RU" altLang="ru-RU" sz="2400" i="1" dirty="0" smtClean="0"/>
              <a:t> и глобальные схемы</a:t>
            </a:r>
            <a:r>
              <a:rPr lang="ru-RU" altLang="ru-RU" sz="2400" dirty="0" smtClean="0"/>
              <a:t> передачи данных</a:t>
            </a:r>
          </a:p>
          <a:p>
            <a:pPr lvl="2"/>
            <a:r>
              <a:rPr lang="ru-RU" altLang="ru-RU" dirty="0" smtClean="0"/>
              <a:t>для локальных схем в каждый момент передачи данных выполняются только между небольшим числом подзадач (располагаемых, как правило, на соседних процессорах), </a:t>
            </a:r>
          </a:p>
          <a:p>
            <a:pPr lvl="2"/>
            <a:r>
              <a:rPr lang="ru-RU" altLang="ru-RU" dirty="0" smtClean="0"/>
              <a:t>для глобальных операций передачи данных в процессе коммуникации принимают участие все подзадачи</a:t>
            </a:r>
            <a:endParaRPr lang="ru-RU" altLang="ru-RU" i="1" u="sng" dirty="0" smtClean="0"/>
          </a:p>
          <a:p>
            <a:pPr lvl="1"/>
            <a:r>
              <a:rPr lang="ru-RU" altLang="ru-RU" sz="2400" i="1" u="sng" dirty="0" smtClean="0"/>
              <a:t>Структурные</a:t>
            </a:r>
            <a:r>
              <a:rPr lang="ru-RU" altLang="ru-RU" sz="2400" i="1" dirty="0" smtClean="0"/>
              <a:t> и произвольные способы взаимодействия</a:t>
            </a:r>
            <a:r>
              <a:rPr lang="ru-RU" altLang="ru-RU" sz="2400" dirty="0" smtClean="0"/>
              <a:t> – </a:t>
            </a:r>
          </a:p>
          <a:p>
            <a:pPr lvl="2"/>
            <a:r>
              <a:rPr lang="ru-RU" altLang="ru-RU" dirty="0" smtClean="0"/>
              <a:t>для структурных способов организация взаимодействий приводит к формированию некоторых стандартных схем коммуникации (например, в виде кольца, прямоугольной решетки и т.д.), </a:t>
            </a:r>
          </a:p>
          <a:p>
            <a:pPr lvl="2"/>
            <a:r>
              <a:rPr lang="ru-RU" altLang="ru-RU" dirty="0" smtClean="0"/>
              <a:t>для произвольных структур взаимодействия схема выполняемых операций передач данных не носит характер однородности</a:t>
            </a:r>
            <a:endParaRPr lang="ru-RU" altLang="ru-RU" i="1" u="sng" dirty="0"/>
          </a:p>
        </p:txBody>
      </p:sp>
    </p:spTree>
    <p:extLst>
      <p:ext uri="{BB962C8B-B14F-4D97-AF65-F5344CB8AC3E}">
        <p14:creationId xmlns:p14="http://schemas.microsoft.com/office/powerpoint/2010/main" val="213597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400" b="1" dirty="0" smtClean="0"/>
              <a:t>Выделение информационных зависимостей…</a:t>
            </a:r>
          </a:p>
          <a:p>
            <a:pPr>
              <a:lnSpc>
                <a:spcPct val="90000"/>
              </a:lnSpc>
            </a:pPr>
            <a:r>
              <a:rPr lang="ru-RU" altLang="ru-RU" sz="2400" dirty="0" smtClean="0"/>
              <a:t>Базовые понятия</a:t>
            </a:r>
          </a:p>
          <a:p>
            <a:pPr lvl="1">
              <a:lnSpc>
                <a:spcPct val="90000"/>
              </a:lnSpc>
            </a:pPr>
            <a:r>
              <a:rPr lang="ru-RU" altLang="ru-RU" sz="2400" i="1" u="sng" dirty="0" smtClean="0"/>
              <a:t>Статические</a:t>
            </a:r>
            <a:r>
              <a:rPr lang="ru-RU" altLang="ru-RU" sz="2400" i="1" dirty="0" smtClean="0"/>
              <a:t> или динамические схемы </a:t>
            </a:r>
            <a:r>
              <a:rPr lang="ru-RU" altLang="ru-RU" sz="2400" dirty="0" smtClean="0"/>
              <a:t>передачи данных – </a:t>
            </a:r>
          </a:p>
          <a:p>
            <a:pPr lvl="2">
              <a:lnSpc>
                <a:spcPct val="90000"/>
              </a:lnSpc>
            </a:pPr>
            <a:r>
              <a:rPr lang="ru-RU" altLang="ru-RU" dirty="0" smtClean="0"/>
              <a:t>для статических схем моменты и участники информационного взаимодействия фиксируются на этапах проектирования и разработки параллельных программ, </a:t>
            </a:r>
          </a:p>
          <a:p>
            <a:pPr lvl="2">
              <a:lnSpc>
                <a:spcPct val="90000"/>
              </a:lnSpc>
            </a:pPr>
            <a:r>
              <a:rPr lang="ru-RU" altLang="ru-RU" dirty="0" smtClean="0"/>
              <a:t>для динамического варианта взаимодействия структура операции передачи данных определяется в ходе выполняемых вычислений </a:t>
            </a:r>
            <a:endParaRPr lang="ru-RU" altLang="ru-RU" i="1" dirty="0" smtClean="0"/>
          </a:p>
          <a:p>
            <a:pPr lvl="1">
              <a:lnSpc>
                <a:spcPct val="90000"/>
              </a:lnSpc>
            </a:pPr>
            <a:r>
              <a:rPr lang="ru-RU" altLang="ru-RU" sz="2400" i="1" dirty="0" smtClean="0"/>
              <a:t>Синхронные и асинхронные способы взаимодействия</a:t>
            </a:r>
            <a:r>
              <a:rPr lang="ru-RU" altLang="ru-RU" sz="2400" dirty="0" smtClean="0"/>
              <a:t> – </a:t>
            </a:r>
          </a:p>
          <a:p>
            <a:pPr lvl="2">
              <a:lnSpc>
                <a:spcPct val="90000"/>
              </a:lnSpc>
            </a:pPr>
            <a:r>
              <a:rPr lang="ru-RU" altLang="ru-RU" dirty="0" smtClean="0"/>
              <a:t>для синхронных способов операции передачи данных выполняются только при готовности всех участников взаимодействия и завершаются только после полного окончания всех коммуникационных действий, </a:t>
            </a:r>
          </a:p>
          <a:p>
            <a:pPr lvl="2">
              <a:lnSpc>
                <a:spcPct val="90000"/>
              </a:lnSpc>
            </a:pPr>
            <a:r>
              <a:rPr lang="ru-RU" altLang="ru-RU" dirty="0" smtClean="0"/>
              <a:t>при асинхронном выполнении операций участники взаимодействия могут не дожидаться полного завершения действий по передаче данных 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4255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07504" y="404664"/>
            <a:ext cx="8856984" cy="61926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ru-RU" altLang="ru-RU" sz="2400" b="1" dirty="0" smtClean="0"/>
              <a:t>Выделение информационных зависимостей…</a:t>
            </a:r>
          </a:p>
          <a:p>
            <a:r>
              <a:rPr lang="ru-RU" altLang="ru-RU" sz="2400" b="1" dirty="0" smtClean="0"/>
              <a:t>Пример</a:t>
            </a:r>
            <a:r>
              <a:rPr lang="ru-RU" altLang="ru-RU" sz="2400" dirty="0" smtClean="0"/>
              <a:t>: нахождение максимального элемента матрицы</a:t>
            </a:r>
          </a:p>
          <a:p>
            <a:pPr lvl="1"/>
            <a:r>
              <a:rPr lang="ru-RU" altLang="ru-RU" sz="2400" dirty="0" smtClean="0"/>
              <a:t>Достаточный уровень декомпозиции может состоять в разделении матрицы </a:t>
            </a:r>
            <a:r>
              <a:rPr lang="en-US" altLang="ru-RU" sz="2400" b="1" i="1" dirty="0" smtClean="0"/>
              <a:t>A</a:t>
            </a:r>
            <a:r>
              <a:rPr lang="ru-RU" altLang="ru-RU" sz="2400" dirty="0" smtClean="0"/>
              <a:t> на множество отдельных строк и получении на этой основе набора подзадач поиска максимальных значений в отдельных строках, </a:t>
            </a:r>
          </a:p>
          <a:p>
            <a:pPr lvl="1"/>
            <a:r>
              <a:rPr lang="ru-RU" altLang="ru-RU" sz="2400" dirty="0" smtClean="0"/>
              <a:t>Структура информационных связей имеет вид:</a:t>
            </a:r>
            <a:endParaRPr lang="ru-RU" altLang="ru-RU" sz="2400" dirty="0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7835772"/>
              </p:ext>
            </p:extLst>
          </p:nvPr>
        </p:nvGraphicFramePr>
        <p:xfrm>
          <a:off x="3131840" y="3933056"/>
          <a:ext cx="1235075" cy="244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2" name="Рисунок" r:id="rId3" imgW="1048272" imgH="2077972" progId="Word.Picture.8">
                  <p:embed/>
                </p:oleObj>
              </mc:Choice>
              <mc:Fallback>
                <p:oleObj name="Рисунок" r:id="rId3" imgW="1048272" imgH="2077972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3933056"/>
                        <a:ext cx="1235075" cy="2447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7535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116632"/>
            <a:ext cx="9144000" cy="6741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ru-RU" altLang="ru-RU" sz="2400" b="1" dirty="0" smtClean="0"/>
              <a:t>Выделение информационных зависимостей</a:t>
            </a:r>
          </a:p>
          <a:p>
            <a:r>
              <a:rPr lang="ru-RU" altLang="ru-RU" sz="2400" dirty="0" smtClean="0"/>
              <a:t>Для оценки правильности этапа выделения информационных зависимостей можно воспользоваться контрольным списком вопросов:</a:t>
            </a:r>
          </a:p>
          <a:p>
            <a:pPr lvl="1"/>
            <a:r>
              <a:rPr lang="ru-RU" altLang="ru-RU" dirty="0" smtClean="0"/>
              <a:t>Соответствует ли вычислительная сложность подзадач интенсивности их информационных взаимодействий?</a:t>
            </a:r>
          </a:p>
          <a:p>
            <a:pPr lvl="1"/>
            <a:r>
              <a:rPr lang="ru-RU" altLang="ru-RU" dirty="0" smtClean="0"/>
              <a:t>Является ли одинаковой интенсивность информационных взаимодействий для разных подзадач?</a:t>
            </a:r>
          </a:p>
          <a:p>
            <a:pPr lvl="1"/>
            <a:r>
              <a:rPr lang="ru-RU" altLang="ru-RU" dirty="0" smtClean="0"/>
              <a:t>Является ли схема информационного взаимодействия локальной?</a:t>
            </a:r>
          </a:p>
          <a:p>
            <a:pPr lvl="1"/>
            <a:r>
              <a:rPr lang="ru-RU" altLang="ru-RU" dirty="0" smtClean="0"/>
              <a:t>Не препятствует ли выявленная информационная зависимость параллельному решению подзадач? 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54222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400" b="1" dirty="0" smtClean="0"/>
              <a:t>Масштабирование набора подзадач…</a:t>
            </a:r>
          </a:p>
          <a:p>
            <a:pPr>
              <a:lnSpc>
                <a:spcPct val="90000"/>
              </a:lnSpc>
            </a:pPr>
            <a:r>
              <a:rPr lang="ru-RU" altLang="ru-RU" sz="2400" dirty="0" smtClean="0"/>
              <a:t>Масштабирование проводится в случае, если количество имеющихся подзадач не совпадает с числом доступных процессоров </a:t>
            </a:r>
          </a:p>
          <a:p>
            <a:pPr>
              <a:lnSpc>
                <a:spcPct val="90000"/>
              </a:lnSpc>
            </a:pPr>
            <a:r>
              <a:rPr lang="ru-RU" altLang="ru-RU" sz="2400" dirty="0" smtClean="0"/>
              <a:t>Для сокращения количества подзадач необходимо выполнить укрупнение (</a:t>
            </a:r>
            <a:r>
              <a:rPr lang="ru-RU" altLang="ru-RU" sz="2400" i="1" dirty="0" smtClean="0"/>
              <a:t>агрегацию</a:t>
            </a:r>
            <a:r>
              <a:rPr lang="ru-RU" altLang="ru-RU" sz="2400" dirty="0" smtClean="0"/>
              <a:t>) вычислений: </a:t>
            </a:r>
          </a:p>
          <a:p>
            <a:pPr lvl="1">
              <a:lnSpc>
                <a:spcPct val="90000"/>
              </a:lnSpc>
            </a:pPr>
            <a:r>
              <a:rPr lang="ru-RU" altLang="ru-RU" sz="2400" dirty="0" smtClean="0"/>
              <a:t>подзадачи должны иметь одинаковую вычислительную сложность, а объем и интенсивность информационных взаимодействий между подзадачами должны быть минимально возможными, </a:t>
            </a:r>
          </a:p>
          <a:p>
            <a:pPr lvl="1">
              <a:lnSpc>
                <a:spcPct val="90000"/>
              </a:lnSpc>
            </a:pPr>
            <a:r>
              <a:rPr lang="ru-RU" altLang="ru-RU" sz="2400" dirty="0" smtClean="0"/>
              <a:t>первыми претендентами на объединение являются подзадачи с высокой степенью информационной взаимозависимости</a:t>
            </a:r>
          </a:p>
          <a:p>
            <a:pPr>
              <a:lnSpc>
                <a:spcPct val="90000"/>
              </a:lnSpc>
            </a:pPr>
            <a:r>
              <a:rPr lang="ru-RU" altLang="ru-RU" sz="2400" dirty="0" smtClean="0"/>
              <a:t>При недостаточном количестве подзадач для загрузки всех доступных к использованию процессоров необходимо выполнить </a:t>
            </a:r>
            <a:r>
              <a:rPr lang="ru-RU" altLang="ru-RU" sz="2400" i="1" dirty="0" smtClean="0"/>
              <a:t>декомпозицию</a:t>
            </a:r>
            <a:r>
              <a:rPr lang="ru-RU" altLang="ru-RU" sz="2400" dirty="0" smtClean="0"/>
              <a:t> вычислений </a:t>
            </a:r>
            <a:endParaRPr lang="ru-RU" altLang="ru-RU" sz="2400" dirty="0"/>
          </a:p>
        </p:txBody>
      </p:sp>
    </p:spTree>
    <p:extLst>
      <p:ext uri="{BB962C8B-B14F-4D97-AF65-F5344CB8AC3E}">
        <p14:creationId xmlns:p14="http://schemas.microsoft.com/office/powerpoint/2010/main" val="252613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116632"/>
            <a:ext cx="8964488" cy="6552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ru-RU" altLang="ru-RU" sz="2800" b="1" dirty="0" smtClean="0"/>
              <a:t>Масштабирование набора подзадач</a:t>
            </a:r>
          </a:p>
          <a:p>
            <a:r>
              <a:rPr lang="ru-RU" altLang="ru-RU" sz="2800" dirty="0" smtClean="0"/>
              <a:t>Список контрольных вопросов для оценки правильности этапа масштабирования:</a:t>
            </a:r>
          </a:p>
          <a:p>
            <a:pPr lvl="1"/>
            <a:r>
              <a:rPr lang="ru-RU" altLang="ru-RU" dirty="0" smtClean="0"/>
              <a:t>Не ухудшится ли локальность вычислений после масштабирования имеющегося набора подзадач?</a:t>
            </a:r>
          </a:p>
          <a:p>
            <a:pPr lvl="1"/>
            <a:r>
              <a:rPr lang="ru-RU" altLang="ru-RU" dirty="0" smtClean="0"/>
              <a:t>Имеют ли подзадачи после масштабирования одинаковую вычислительную и коммуникационную сложность?</a:t>
            </a:r>
          </a:p>
          <a:p>
            <a:pPr lvl="1"/>
            <a:r>
              <a:rPr lang="ru-RU" altLang="ru-RU" dirty="0" smtClean="0"/>
              <a:t>Соответствует ли количество задач числу имеющихся процессоров?</a:t>
            </a:r>
          </a:p>
          <a:p>
            <a:pPr lvl="1"/>
            <a:r>
              <a:rPr lang="ru-RU" altLang="ru-RU" dirty="0" smtClean="0"/>
              <a:t>Зависят ли </a:t>
            </a:r>
            <a:r>
              <a:rPr lang="ru-RU" altLang="ru-RU" dirty="0" err="1" smtClean="0"/>
              <a:t>параметрически</a:t>
            </a:r>
            <a:r>
              <a:rPr lang="ru-RU" altLang="ru-RU" dirty="0" smtClean="0"/>
              <a:t> правила масштабирования от количества процессоров?  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860488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116632"/>
            <a:ext cx="9144000" cy="6741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ru-RU" altLang="ru-RU" sz="2800" b="1" dirty="0" smtClean="0"/>
              <a:t>Распределение подзадач между процессорами…</a:t>
            </a:r>
          </a:p>
          <a:p>
            <a:r>
              <a:rPr lang="ru-RU" altLang="ru-RU" sz="2800" dirty="0" smtClean="0"/>
              <a:t>Управление распределением нагрузки для процессоров возможно только для вычислительных систем с распределенной памятью. Для мультипроцессоров распределение вычислительной нагрузки между процессорами обычно выполняется операционной системой автоматически</a:t>
            </a:r>
          </a:p>
          <a:p>
            <a:r>
              <a:rPr lang="ru-RU" altLang="ru-RU" sz="2800" dirty="0" smtClean="0"/>
              <a:t>Этап распределения подзадач между процессорами является избыточным, если количество подзадач совпадает с числом имеющихся процессоров, а топология сети передачи данных вычислительной системы представляет собой полный граф</a:t>
            </a: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404546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188640"/>
            <a:ext cx="9036496" cy="6480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400" b="1" dirty="0" smtClean="0"/>
              <a:t>Распределение подзадач между процессорами…</a:t>
            </a:r>
          </a:p>
          <a:p>
            <a:pPr>
              <a:lnSpc>
                <a:spcPct val="90000"/>
              </a:lnSpc>
            </a:pPr>
            <a:r>
              <a:rPr lang="ru-RU" altLang="ru-RU" sz="2800" i="1" dirty="0" smtClean="0"/>
              <a:t>Эффективность использования процессоров</a:t>
            </a:r>
            <a:r>
              <a:rPr lang="ru-RU" altLang="ru-RU" sz="2800" dirty="0" smtClean="0"/>
              <a:t> - относительная доля времени, в течение которого процессоры использовались для вычислений, связанных с решением исходной задачи</a:t>
            </a:r>
          </a:p>
          <a:p>
            <a:pPr>
              <a:lnSpc>
                <a:spcPct val="90000"/>
              </a:lnSpc>
            </a:pPr>
            <a:r>
              <a:rPr lang="ru-RU" altLang="ru-RU" sz="2800" dirty="0" smtClean="0"/>
              <a:t>Пути достижения хороших показателей эффективности:</a:t>
            </a:r>
          </a:p>
          <a:p>
            <a:pPr lvl="1">
              <a:lnSpc>
                <a:spcPct val="90000"/>
              </a:lnSpc>
            </a:pPr>
            <a:r>
              <a:rPr lang="ru-RU" altLang="ru-RU" dirty="0" smtClean="0"/>
              <a:t>равномерное распределение вычислительной нагрузки между процессорами,</a:t>
            </a:r>
          </a:p>
          <a:p>
            <a:pPr lvl="1">
              <a:lnSpc>
                <a:spcPct val="90000"/>
              </a:lnSpc>
            </a:pPr>
            <a:r>
              <a:rPr lang="ru-RU" altLang="ru-RU" dirty="0" smtClean="0"/>
              <a:t>минимальное количество сообщений, передаваемых между процессорами. </a:t>
            </a:r>
          </a:p>
          <a:p>
            <a:pPr>
              <a:lnSpc>
                <a:spcPct val="90000"/>
              </a:lnSpc>
            </a:pPr>
            <a:r>
              <a:rPr lang="ru-RU" altLang="ru-RU" sz="2800" dirty="0" smtClean="0"/>
              <a:t>Оптимальное решение проблемы распределения подзадач между процессорами основывается на анализе информационной связности графа "подзадачи - сообщения" </a:t>
            </a: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392154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116632"/>
            <a:ext cx="9144000" cy="6741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400" b="1" dirty="0" smtClean="0"/>
              <a:t>Распределение подзадач между процессорами…</a:t>
            </a:r>
          </a:p>
          <a:p>
            <a:pPr>
              <a:lnSpc>
                <a:spcPct val="80000"/>
              </a:lnSpc>
            </a:pPr>
            <a:r>
              <a:rPr lang="ru-RU" altLang="ru-RU" sz="2400" i="1" dirty="0" smtClean="0"/>
              <a:t>Динамическое распределение</a:t>
            </a:r>
            <a:r>
              <a:rPr lang="ru-RU" altLang="ru-RU" sz="2400" dirty="0" smtClean="0"/>
              <a:t> вычислительной нагрузки необходимо в ситуациях, когда количество подзадач может изменяться в ходе вычислений.</a:t>
            </a:r>
          </a:p>
          <a:p>
            <a:pPr>
              <a:lnSpc>
                <a:spcPct val="80000"/>
              </a:lnSpc>
            </a:pPr>
            <a:r>
              <a:rPr lang="ru-RU" altLang="ru-RU" sz="2400" dirty="0" smtClean="0"/>
              <a:t>Одна из часто используемых схем - </a:t>
            </a:r>
            <a:r>
              <a:rPr lang="ru-RU" altLang="ru-RU" sz="2400" i="1" dirty="0" smtClean="0"/>
              <a:t>схема "менеджер - исполнитель"</a:t>
            </a:r>
            <a:r>
              <a:rPr lang="ru-RU" altLang="ru-RU" sz="2400" dirty="0" smtClean="0"/>
              <a:t> (</a:t>
            </a:r>
            <a:r>
              <a:rPr lang="en-US" altLang="ru-RU" sz="2400" i="1" dirty="0" smtClean="0"/>
              <a:t>manager</a:t>
            </a:r>
            <a:r>
              <a:rPr lang="ru-RU" altLang="ru-RU" sz="2400" i="1" dirty="0" smtClean="0"/>
              <a:t>-</a:t>
            </a:r>
            <a:r>
              <a:rPr lang="en-US" altLang="ru-RU" sz="2400" i="1" dirty="0" smtClean="0"/>
              <a:t>worker scheme</a:t>
            </a:r>
            <a:r>
              <a:rPr lang="ru-RU" altLang="ru-RU" sz="2400" dirty="0" smtClean="0"/>
              <a:t>)  </a:t>
            </a:r>
          </a:p>
          <a:p>
            <a:pPr lvl="1">
              <a:lnSpc>
                <a:spcPct val="80000"/>
              </a:lnSpc>
            </a:pPr>
            <a:r>
              <a:rPr lang="ru-RU" altLang="ru-RU" sz="2400" dirty="0" smtClean="0"/>
              <a:t>для управления распределением нагрузки в системе выделяется отдельный процессор-менеджер, которому доступна информация обо всех имеющихся подзадачах,</a:t>
            </a:r>
          </a:p>
          <a:p>
            <a:pPr lvl="1">
              <a:lnSpc>
                <a:spcPct val="80000"/>
              </a:lnSpc>
            </a:pPr>
            <a:r>
              <a:rPr lang="ru-RU" altLang="ru-RU" sz="2400" dirty="0" smtClean="0"/>
              <a:t>Остальные процессоры системы являются исполнителями, которые для получения вычислительной нагрузки обращаются к процессору-менеджеру. </a:t>
            </a:r>
          </a:p>
          <a:p>
            <a:pPr lvl="1">
              <a:lnSpc>
                <a:spcPct val="80000"/>
              </a:lnSpc>
            </a:pPr>
            <a:r>
              <a:rPr lang="ru-RU" altLang="ru-RU" sz="2400" dirty="0" smtClean="0"/>
              <a:t>Порождаемые в ходе вычислений новые подзадачи передаются обратно процессору-менеджеру и могут быть получены для решения при последующих обращениях процессоров-исполнителей, </a:t>
            </a:r>
          </a:p>
          <a:p>
            <a:pPr lvl="1">
              <a:lnSpc>
                <a:spcPct val="80000"/>
              </a:lnSpc>
            </a:pPr>
            <a:r>
              <a:rPr lang="ru-RU" altLang="ru-RU" sz="2400" dirty="0" smtClean="0"/>
              <a:t>Завершение вычислений происходит в момент, когда процессоры-исполнители завершили решение всех переданных им подзадач, а процессор-менеджер не имеет каких-либо вычислительных работ для выполнения.</a:t>
            </a:r>
            <a:endParaRPr lang="ru-RU" altLang="ru-RU" sz="2400" dirty="0"/>
          </a:p>
        </p:txBody>
      </p:sp>
    </p:spTree>
    <p:extLst>
      <p:ext uri="{BB962C8B-B14F-4D97-AF65-F5344CB8AC3E}">
        <p14:creationId xmlns:p14="http://schemas.microsoft.com/office/powerpoint/2010/main" val="343310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116632"/>
            <a:ext cx="9036496" cy="6624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ru-RU" altLang="ru-RU" sz="2400" b="1" dirty="0" smtClean="0"/>
              <a:t>Распределение подзадач между процессорами</a:t>
            </a:r>
          </a:p>
          <a:p>
            <a:r>
              <a:rPr lang="ru-RU" altLang="ru-RU" dirty="0" smtClean="0"/>
              <a:t>Перечень контрольных вопросов для проверки этапа распределения подзадач состоит в следующем:</a:t>
            </a:r>
          </a:p>
          <a:p>
            <a:pPr lvl="1"/>
            <a:r>
              <a:rPr lang="ru-RU" altLang="ru-RU" sz="3200" dirty="0" smtClean="0"/>
              <a:t>Не приводит ли распределение нескольких задач на один и тот же процессор к росту дополнительных вычислительных затрат?</a:t>
            </a:r>
          </a:p>
          <a:p>
            <a:pPr lvl="1"/>
            <a:r>
              <a:rPr lang="ru-RU" altLang="ru-RU" sz="3200" dirty="0" smtClean="0"/>
              <a:t>Существует ли необходимость динамической балансировки вычислений?</a:t>
            </a:r>
          </a:p>
          <a:p>
            <a:pPr lvl="1"/>
            <a:r>
              <a:rPr lang="ru-RU" altLang="ru-RU" sz="3200" dirty="0" smtClean="0"/>
              <a:t>Не является ли процессор-менеджер "узким" местом при использовании схемы "менеджер-исполнитель"?</a:t>
            </a:r>
            <a:endParaRPr lang="ru-RU" altLang="ru-RU" sz="3200" dirty="0"/>
          </a:p>
        </p:txBody>
      </p:sp>
    </p:spTree>
    <p:extLst>
      <p:ext uri="{BB962C8B-B14F-4D97-AF65-F5344CB8AC3E}">
        <p14:creationId xmlns:p14="http://schemas.microsoft.com/office/powerpoint/2010/main" val="349456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altLang="ru-RU" b="1" dirty="0" smtClean="0"/>
              <a:t>Пример применения методики: </a:t>
            </a:r>
            <a:r>
              <a:rPr lang="ru-RU" altLang="ru-RU" b="1" i="1" dirty="0" smtClean="0"/>
              <a:t>Гравитационная задача N тел…</a:t>
            </a:r>
            <a:r>
              <a:rPr lang="ru-RU" alt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460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0" y="0"/>
            <a:ext cx="9036496" cy="68580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800" b="1" i="1" dirty="0" smtClean="0"/>
              <a:t>Гравитационная задача </a:t>
            </a:r>
            <a:r>
              <a:rPr lang="en-US" altLang="ru-RU" sz="2800" b="1" i="1" dirty="0" smtClean="0"/>
              <a:t>N</a:t>
            </a:r>
            <a:r>
              <a:rPr lang="ru-RU" altLang="ru-RU" sz="2800" b="1" i="1" dirty="0" smtClean="0"/>
              <a:t> тел</a:t>
            </a:r>
            <a:r>
              <a:rPr lang="ru-RU" altLang="ru-RU" sz="2800" dirty="0" smtClean="0"/>
              <a:t> (или просто </a:t>
            </a:r>
            <a:r>
              <a:rPr lang="ru-RU" altLang="ru-RU" sz="2800" i="1" dirty="0" smtClean="0"/>
              <a:t>задача </a:t>
            </a:r>
            <a:r>
              <a:rPr lang="en-US" altLang="ru-RU" sz="2800" i="1" dirty="0" smtClean="0"/>
              <a:t>N</a:t>
            </a:r>
            <a:r>
              <a:rPr lang="ru-RU" altLang="ru-RU" sz="2800" i="1" dirty="0" smtClean="0"/>
              <a:t> тел</a:t>
            </a:r>
            <a:r>
              <a:rPr lang="ru-RU" altLang="ru-RU" sz="2800" dirty="0" smtClean="0"/>
              <a:t>), как и многие задачи в области физики, сводится к операциям обработки данных для каждой пары объектов имеющейся физической системы: </a:t>
            </a:r>
          </a:p>
          <a:p>
            <a:pPr lvl="1"/>
            <a:r>
              <a:rPr lang="ru-RU" altLang="ru-RU" dirty="0" smtClean="0"/>
              <a:t>Дано большое количество тел (планет, звезд и т.д.), для каждого из которых известна масса, начальное положение и скорость, </a:t>
            </a:r>
          </a:p>
          <a:p>
            <a:pPr lvl="1"/>
            <a:r>
              <a:rPr lang="ru-RU" altLang="ru-RU" dirty="0" smtClean="0"/>
              <a:t>Под действием гравитации положение тел меняется, </a:t>
            </a:r>
          </a:p>
          <a:p>
            <a:pPr lvl="1"/>
            <a:r>
              <a:rPr lang="ru-RU" altLang="ru-RU" dirty="0" smtClean="0"/>
              <a:t>Требуемое решение задачи состоит в моделировании динамики изменения системы </a:t>
            </a:r>
            <a:r>
              <a:rPr lang="en-US" altLang="ru-RU" i="1" dirty="0" smtClean="0"/>
              <a:t>N</a:t>
            </a:r>
            <a:r>
              <a:rPr lang="ru-RU" altLang="ru-RU" dirty="0" smtClean="0"/>
              <a:t>  тел на протяжении некоторого интервала времени. 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2143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0" y="0"/>
            <a:ext cx="9144000" cy="674136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500" dirty="0" smtClean="0"/>
              <a:t>Для проведения моделирования интервал времени разбивается на временные отрезки небольшой длительности, на каждом шаге моделирования вычисляются силы, действующие на каждое тело, и обновляются скорости и положения тел</a:t>
            </a:r>
          </a:p>
          <a:p>
            <a:r>
              <a:rPr lang="ru-RU" altLang="ru-RU" sz="2500" dirty="0" smtClean="0"/>
              <a:t>Очевидный алгоритм решения задачи </a:t>
            </a:r>
            <a:r>
              <a:rPr lang="en-US" altLang="ru-RU" sz="2500" i="1" dirty="0" smtClean="0"/>
              <a:t>N</a:t>
            </a:r>
            <a:r>
              <a:rPr lang="ru-RU" altLang="ru-RU" sz="2500" dirty="0" smtClean="0"/>
              <a:t> тел состоит в рассмотрении на каждом шаге моделирования всех пар объектов физической системы и выполнении для каждой получаемой пары всех необходимых расчетов </a:t>
            </a:r>
          </a:p>
          <a:p>
            <a:r>
              <a:rPr lang="ru-RU" altLang="ru-RU" sz="2500" dirty="0" smtClean="0"/>
              <a:t>При таком подходе время выполнения одной итерации моделирования (</a:t>
            </a:r>
            <a:r>
              <a:rPr lang="el-GR" altLang="ru-RU" sz="2500" i="1" dirty="0" smtClean="0"/>
              <a:t>τ</a:t>
            </a:r>
            <a:r>
              <a:rPr lang="ru-RU" altLang="ru-RU" sz="2500" dirty="0" smtClean="0"/>
              <a:t> есть время перевычисления параметров одной пары тел): </a:t>
            </a:r>
            <a:endParaRPr lang="ru-RU" altLang="ru-RU" sz="2500" dirty="0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481706"/>
              </p:ext>
            </p:extLst>
          </p:nvPr>
        </p:nvGraphicFramePr>
        <p:xfrm>
          <a:off x="2627784" y="5445224"/>
          <a:ext cx="2520950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8" name="Формула" r:id="rId3" imgW="1104421" imgH="215806" progId="Equation.3">
                  <p:embed/>
                </p:oleObj>
              </mc:Choice>
              <mc:Fallback>
                <p:oleObj name="Формула" r:id="rId3" imgW="1104421" imgH="215806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5445224"/>
                        <a:ext cx="2520950" cy="50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4122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107504" y="0"/>
            <a:ext cx="8928992" cy="6741368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400" b="1" dirty="0" smtClean="0"/>
              <a:t>Разделение вычислений на независимые части</a:t>
            </a:r>
          </a:p>
          <a:p>
            <a:pPr lvl="1"/>
            <a:r>
              <a:rPr lang="ru-RU" altLang="ru-RU" sz="2400" i="1" dirty="0" smtClean="0"/>
              <a:t>Базовая подзадача  </a:t>
            </a:r>
            <a:r>
              <a:rPr lang="ru-RU" altLang="ru-RU" sz="2400" dirty="0" smtClean="0"/>
              <a:t>- весь набор вычислений, связанных с обработкой данных одного какого-либо тела физической системы</a:t>
            </a:r>
          </a:p>
          <a:p>
            <a:r>
              <a:rPr lang="ru-RU" altLang="ru-RU" sz="2400" b="1" dirty="0" smtClean="0"/>
              <a:t>Выделение информационных зависимостей</a:t>
            </a:r>
          </a:p>
          <a:p>
            <a:pPr lvl="1"/>
            <a:r>
              <a:rPr lang="ru-RU" altLang="ru-RU" sz="2400" dirty="0" smtClean="0"/>
              <a:t>Выполнение вычислений в подзадаче возможно только в случае, когда имеются данные обо всех телах физической системы, </a:t>
            </a:r>
          </a:p>
          <a:p>
            <a:pPr lvl="1"/>
            <a:r>
              <a:rPr lang="ru-RU" altLang="ru-RU" sz="2400" dirty="0" smtClean="0"/>
              <a:t>Перед началом каждой итерации моделирования каждая подзадача должна получить все необходимые сведения от всех других подзадач системы, </a:t>
            </a:r>
          </a:p>
          <a:p>
            <a:pPr lvl="1"/>
            <a:r>
              <a:rPr lang="ru-RU" altLang="ru-RU" sz="2400" dirty="0" smtClean="0"/>
              <a:t>Такая процедура передачи данных именуется </a:t>
            </a:r>
            <a:r>
              <a:rPr lang="ru-RU" altLang="ru-RU" sz="2400" i="1" dirty="0" smtClean="0"/>
              <a:t>операцией обобщенного сбора данных</a:t>
            </a:r>
            <a:r>
              <a:rPr lang="ru-RU" altLang="ru-RU" sz="2400" dirty="0" smtClean="0"/>
              <a:t> (</a:t>
            </a:r>
            <a:r>
              <a:rPr lang="en-US" altLang="ru-RU" sz="2400" i="1" dirty="0" smtClean="0"/>
              <a:t>multi</a:t>
            </a:r>
            <a:r>
              <a:rPr lang="ru-RU" altLang="ru-RU" sz="2400" i="1" dirty="0" smtClean="0"/>
              <a:t>-</a:t>
            </a:r>
            <a:r>
              <a:rPr lang="en-US" altLang="ru-RU" sz="2400" i="1" dirty="0" smtClean="0"/>
              <a:t>node gather or all gather</a:t>
            </a:r>
            <a:r>
              <a:rPr lang="ru-RU" altLang="ru-RU" sz="2400" dirty="0" smtClean="0"/>
              <a:t>). </a:t>
            </a:r>
            <a:endParaRPr lang="ru-RU" altLang="ru-RU" sz="2400" dirty="0"/>
          </a:p>
        </p:txBody>
      </p:sp>
    </p:spTree>
    <p:extLst>
      <p:ext uri="{BB962C8B-B14F-4D97-AF65-F5344CB8AC3E}">
        <p14:creationId xmlns:p14="http://schemas.microsoft.com/office/powerpoint/2010/main" val="41857057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0" y="188640"/>
            <a:ext cx="9144000" cy="666936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400" b="1" dirty="0" smtClean="0"/>
              <a:t>Выделение информационных зависимостей. Операция обобщенного сбора данных.</a:t>
            </a:r>
          </a:p>
          <a:p>
            <a:pPr lvl="1"/>
            <a:r>
              <a:rPr lang="ru-RU" altLang="ru-RU" sz="2400" b="1" u="sng" dirty="0" smtClean="0"/>
              <a:t>Метод 1</a:t>
            </a:r>
            <a:r>
              <a:rPr lang="ru-RU" altLang="ru-RU" sz="2400" dirty="0" smtClean="0"/>
              <a:t>: Обмен данными осуществляется в ходе последовательности шагов, на каждом из которых все имеющиеся подзадачи разбиваются попарно и обмен данными осуществляется между подзадачами образовавшихся пар (</a:t>
            </a:r>
            <a:r>
              <a:rPr lang="en-US" altLang="ru-RU" sz="2400" i="1" dirty="0" smtClean="0"/>
              <a:t>N</a:t>
            </a:r>
            <a:r>
              <a:rPr lang="ru-RU" altLang="ru-RU" sz="2400" i="1" dirty="0" smtClean="0"/>
              <a:t>-</a:t>
            </a:r>
            <a:r>
              <a:rPr lang="en-US" altLang="ru-RU" sz="2400" i="1" dirty="0" smtClean="0"/>
              <a:t>1</a:t>
            </a:r>
            <a:r>
              <a:rPr lang="en-US" altLang="ru-RU" sz="2400" dirty="0" smtClean="0"/>
              <a:t> </a:t>
            </a:r>
            <a:r>
              <a:rPr lang="ru-RU" altLang="ru-RU" sz="2400" dirty="0" smtClean="0"/>
              <a:t>итерация). </a:t>
            </a:r>
          </a:p>
          <a:p>
            <a:pPr lvl="1"/>
            <a:r>
              <a:rPr lang="ru-RU" altLang="ru-RU" sz="2400" b="1" u="sng" dirty="0" smtClean="0"/>
              <a:t>Метод 2</a:t>
            </a:r>
            <a:r>
              <a:rPr lang="ru-RU" altLang="ru-RU" sz="2400" dirty="0" smtClean="0"/>
              <a:t>: Первый шаг метода выполняется точно также, как в методе 1 - после выполнения этого шага подзадачи будут содержать свои данные и данные подзадач, с которыми они образовывали пары. Как результат, на втором шаге пары подзадач могут быть образованы для обмена данными сразу о двух телах физической системы. После завершения второго шага каждая подзадача будет содержать сведения о четырех телах системы и т.д. Тем самым, общее количество шагов для выполнения всех требуемых обменов является равным </a:t>
            </a:r>
            <a:r>
              <a:rPr lang="en-US" altLang="ru-RU" sz="2400" i="1" dirty="0" smtClean="0"/>
              <a:t>log</a:t>
            </a:r>
            <a:r>
              <a:rPr lang="ru-RU" altLang="ru-RU" sz="2400" i="1" baseline="-25000" dirty="0" smtClean="0"/>
              <a:t>2</a:t>
            </a:r>
            <a:r>
              <a:rPr lang="en-US" altLang="ru-RU" sz="2400" i="1" dirty="0" smtClean="0"/>
              <a:t>N</a:t>
            </a:r>
            <a:r>
              <a:rPr lang="ru-RU" altLang="ru-RU" sz="2400" dirty="0" smtClean="0"/>
              <a:t>. </a:t>
            </a:r>
            <a:endParaRPr lang="ru-RU" altLang="ru-RU" sz="2400" dirty="0"/>
          </a:p>
        </p:txBody>
      </p:sp>
    </p:spTree>
    <p:extLst>
      <p:ext uri="{BB962C8B-B14F-4D97-AF65-F5344CB8AC3E}">
        <p14:creationId xmlns:p14="http://schemas.microsoft.com/office/powerpoint/2010/main" val="9030557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0" y="0"/>
            <a:ext cx="9144000" cy="6741368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ru-RU" altLang="ru-RU" sz="2400" b="1" dirty="0" smtClean="0"/>
              <a:t>Масштабирование и распределение подзадач по процессорам</a:t>
            </a:r>
            <a:r>
              <a:rPr lang="ru-RU" altLang="ru-RU" sz="2400" dirty="0" smtClean="0"/>
              <a:t> </a:t>
            </a:r>
          </a:p>
          <a:p>
            <a:pPr lvl="1">
              <a:lnSpc>
                <a:spcPct val="90000"/>
              </a:lnSpc>
            </a:pPr>
            <a:r>
              <a:rPr lang="ru-RU" altLang="ru-RU" dirty="0" smtClean="0"/>
              <a:t>Если число тел физической системы </a:t>
            </a:r>
            <a:r>
              <a:rPr lang="en-US" altLang="ru-RU" i="1" dirty="0" smtClean="0"/>
              <a:t>N</a:t>
            </a:r>
            <a:r>
              <a:rPr lang="ru-RU" altLang="ru-RU" dirty="0" smtClean="0"/>
              <a:t> значительно превышает количество процессоров </a:t>
            </a:r>
            <a:r>
              <a:rPr lang="en-US" altLang="ru-RU" i="1" dirty="0" smtClean="0"/>
              <a:t>p</a:t>
            </a:r>
            <a:r>
              <a:rPr lang="ru-RU" altLang="ru-RU" dirty="0" smtClean="0"/>
              <a:t>, рассмотренные ранее подзадачи следует укрупнить, объединив в рамках одной подзадачи вычисления для группы (</a:t>
            </a:r>
            <a:r>
              <a:rPr lang="en-US" altLang="ru-RU" i="1" dirty="0" smtClean="0"/>
              <a:t>N</a:t>
            </a:r>
            <a:r>
              <a:rPr lang="ru-RU" altLang="ru-RU" i="1" dirty="0" smtClean="0"/>
              <a:t>/</a:t>
            </a:r>
            <a:r>
              <a:rPr lang="en-US" altLang="ru-RU" i="1" dirty="0" smtClean="0"/>
              <a:t>p</a:t>
            </a:r>
            <a:r>
              <a:rPr lang="ru-RU" altLang="ru-RU" dirty="0" smtClean="0"/>
              <a:t>) тел, </a:t>
            </a:r>
          </a:p>
          <a:p>
            <a:pPr lvl="1">
              <a:lnSpc>
                <a:spcPct val="90000"/>
              </a:lnSpc>
            </a:pPr>
            <a:r>
              <a:rPr lang="ru-RU" altLang="ru-RU" dirty="0" smtClean="0"/>
              <a:t>После проведения подобной агрегации число подзадач и количество процессоров будет совпадать, </a:t>
            </a:r>
          </a:p>
          <a:p>
            <a:pPr lvl="1">
              <a:lnSpc>
                <a:spcPct val="90000"/>
              </a:lnSpc>
            </a:pPr>
            <a:r>
              <a:rPr lang="ru-RU" altLang="ru-RU" dirty="0" smtClean="0"/>
              <a:t>При распределении подзадач между процессорами необходимо обеспечить наличие прямых коммуникационных линий между процессорами с подзадачами, между которыми имеются информационные обмены при выполнении операции сбора данных 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2363788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</TotalTime>
  <Words>1887</Words>
  <Application>Microsoft Office PowerPoint</Application>
  <PresentationFormat>Экран (4:3)</PresentationFormat>
  <Paragraphs>143</Paragraphs>
  <Slides>30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30</vt:i4>
      </vt:variant>
    </vt:vector>
  </HeadingPairs>
  <TitlesOfParts>
    <vt:vector size="33" baseType="lpstr">
      <vt:lpstr>Тема Office</vt:lpstr>
      <vt:lpstr>Рисунок</vt:lpstr>
      <vt:lpstr>Формула</vt:lpstr>
      <vt:lpstr>Принципы разработки параллельных  методов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Принципы разработки параллельных   методов</dc:title>
  <dc:creator>fgafarov</dc:creator>
  <cp:lastModifiedBy>fgafarov</cp:lastModifiedBy>
  <cp:revision>45</cp:revision>
  <dcterms:created xsi:type="dcterms:W3CDTF">2015-04-12T12:08:36Z</dcterms:created>
  <dcterms:modified xsi:type="dcterms:W3CDTF">2015-04-20T16:49:02Z</dcterms:modified>
</cp:coreProperties>
</file>