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14" y="-9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Нормальные формы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68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Смысл нормализации схем баз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Исходной точкой любого проектирования базы данных </a:t>
            </a:r>
            <a:r>
              <a:rPr lang="ru-RU" dirty="0" smtClean="0"/>
              <a:t>является представление </a:t>
            </a:r>
            <a:r>
              <a:rPr lang="ru-RU" dirty="0"/>
              <a:t>предметной области в виде одного или нескольких </a:t>
            </a:r>
            <a:r>
              <a:rPr lang="ru-RU" dirty="0" smtClean="0"/>
              <a:t>отношений</a:t>
            </a:r>
            <a:r>
              <a:rPr lang="ru-RU" dirty="0"/>
              <a:t>, и на каждом шаге проектирования производится </a:t>
            </a:r>
            <a:r>
              <a:rPr lang="ru-RU" dirty="0" smtClean="0"/>
              <a:t>некоторый </a:t>
            </a:r>
            <a:r>
              <a:rPr lang="ru-RU" dirty="0"/>
              <a:t>набор схем отношений, обладающих «улучшенными» </a:t>
            </a:r>
            <a:r>
              <a:rPr lang="ru-RU" dirty="0" smtClean="0"/>
              <a:t>свойствами</a:t>
            </a:r>
            <a:r>
              <a:rPr lang="ru-RU" dirty="0"/>
              <a:t>. Таким образом, процесс проектирования представляет </a:t>
            </a:r>
            <a:r>
              <a:rPr lang="ru-RU" dirty="0" smtClean="0"/>
              <a:t>собой процесс </a:t>
            </a:r>
            <a:r>
              <a:rPr lang="ru-RU" dirty="0"/>
              <a:t>нормализации схем отношений, причем каждая </a:t>
            </a:r>
            <a:r>
              <a:rPr lang="ru-RU" dirty="0" smtClean="0"/>
              <a:t>следующая нормальная </a:t>
            </a:r>
            <a:r>
              <a:rPr lang="ru-RU" dirty="0"/>
              <a:t>форма обладает свойствами, в некотором смысле </a:t>
            </a:r>
            <a:r>
              <a:rPr lang="ru-RU" dirty="0" smtClean="0"/>
              <a:t>лучшими</a:t>
            </a:r>
            <a:r>
              <a:rPr lang="ru-RU" dirty="0"/>
              <a:t>, чем предыдущая.</a:t>
            </a:r>
          </a:p>
          <a:p>
            <a:r>
              <a:rPr lang="ru-RU" dirty="0"/>
              <a:t>Каждой нормальной форме соответствует определенный набор</a:t>
            </a:r>
          </a:p>
          <a:p>
            <a:r>
              <a:rPr lang="ru-RU" dirty="0"/>
              <a:t>ограничений, и отношение находится в некоторой нормальной </a:t>
            </a:r>
            <a:r>
              <a:rPr lang="ru-RU" dirty="0" smtClean="0"/>
              <a:t>форме, если </a:t>
            </a:r>
            <a:r>
              <a:rPr lang="ru-RU" dirty="0"/>
              <a:t>удовлетворяет свойственному ей набору ограничений. </a:t>
            </a:r>
            <a:r>
              <a:rPr lang="ru-RU" dirty="0" smtClean="0"/>
              <a:t>Примером может </a:t>
            </a:r>
            <a:r>
              <a:rPr lang="ru-RU" dirty="0"/>
              <a:t>служить ограничение первой нормальной формы — </a:t>
            </a:r>
            <a:r>
              <a:rPr lang="ru-RU" dirty="0" smtClean="0"/>
              <a:t>значения всех </a:t>
            </a:r>
            <a:r>
              <a:rPr lang="ru-RU" dirty="0"/>
              <a:t>атрибутов отношения </a:t>
            </a:r>
            <a:r>
              <a:rPr lang="ru-RU" dirty="0" err="1"/>
              <a:t>атомарны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8332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В теории реляционных баз данных обычно выделяется </a:t>
            </a:r>
            <a:r>
              <a:rPr lang="ru-RU" dirty="0" smtClean="0"/>
              <a:t>следующая последовательность </a:t>
            </a:r>
            <a:r>
              <a:rPr lang="ru-RU" dirty="0"/>
              <a:t>нормальных форм:</a:t>
            </a:r>
          </a:p>
          <a:p>
            <a:pPr marL="0" indent="0">
              <a:buNone/>
            </a:pPr>
            <a:r>
              <a:rPr lang="ru-RU" dirty="0"/>
              <a:t>1) первая нормальная форма (1 NF);</a:t>
            </a:r>
          </a:p>
          <a:p>
            <a:pPr marL="0" indent="0">
              <a:buNone/>
            </a:pPr>
            <a:r>
              <a:rPr lang="ru-RU" dirty="0"/>
              <a:t>2) вторая нормальная форма (2 NF);</a:t>
            </a:r>
          </a:p>
          <a:p>
            <a:pPr marL="0" indent="0">
              <a:buNone/>
            </a:pPr>
            <a:r>
              <a:rPr lang="ru-RU" dirty="0"/>
              <a:t>3) третья нормальная форма (3 NF);</a:t>
            </a:r>
          </a:p>
          <a:p>
            <a:pPr marL="0" indent="0">
              <a:buNone/>
            </a:pPr>
            <a:r>
              <a:rPr lang="ru-RU" dirty="0"/>
              <a:t>4) нормальная форма </a:t>
            </a:r>
            <a:r>
              <a:rPr lang="ru-RU" dirty="0" err="1"/>
              <a:t>Бойса</a:t>
            </a:r>
            <a:r>
              <a:rPr lang="ru-RU" dirty="0"/>
              <a:t> — Кодда (BCNF);</a:t>
            </a:r>
          </a:p>
          <a:p>
            <a:pPr marL="0" indent="0">
              <a:buNone/>
            </a:pPr>
            <a:r>
              <a:rPr lang="ru-RU" dirty="0"/>
              <a:t>5) четвертая нормальная форма (4 NF);</a:t>
            </a:r>
          </a:p>
          <a:p>
            <a:pPr marL="0" indent="0">
              <a:buNone/>
            </a:pPr>
            <a:r>
              <a:rPr lang="ru-RU" dirty="0"/>
              <a:t>6) пятая нормальная форма, или нормальная форма </a:t>
            </a:r>
            <a:r>
              <a:rPr lang="ru-RU" dirty="0" smtClean="0"/>
              <a:t>проекции-соединения </a:t>
            </a:r>
            <a:r>
              <a:rPr lang="ru-RU" dirty="0"/>
              <a:t>(5 NF или PJ/NF).</a:t>
            </a:r>
          </a:p>
        </p:txBody>
      </p:sp>
    </p:spTree>
    <p:extLst>
      <p:ext uri="{BB962C8B-B14F-4D97-AF65-F5344CB8AC3E}">
        <p14:creationId xmlns:p14="http://schemas.microsoft.com/office/powerpoint/2010/main" val="7239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Основные свойства нормальных форм состоят в следующем:</a:t>
            </a:r>
          </a:p>
          <a:p>
            <a:pPr marL="0" indent="0">
              <a:buNone/>
            </a:pPr>
            <a:r>
              <a:rPr lang="ru-RU" dirty="0"/>
              <a:t>1) каждая следующая нормальная форма в некотором </a:t>
            </a:r>
            <a:r>
              <a:rPr lang="ru-RU" dirty="0" smtClean="0"/>
              <a:t>смысле лучше </a:t>
            </a:r>
            <a:r>
              <a:rPr lang="ru-RU" dirty="0"/>
              <a:t>предыдущей нормальной формы;</a:t>
            </a:r>
          </a:p>
          <a:p>
            <a:pPr marL="0" indent="0">
              <a:buNone/>
            </a:pPr>
            <a:r>
              <a:rPr lang="ru-RU" dirty="0"/>
              <a:t>2) при переходе к следующей нормальной форме </a:t>
            </a:r>
            <a:r>
              <a:rPr lang="ru-RU" dirty="0" smtClean="0"/>
              <a:t>свойства предыдущих </a:t>
            </a:r>
            <a:r>
              <a:rPr lang="ru-RU" dirty="0"/>
              <a:t>нормальных форм сохраняются.</a:t>
            </a:r>
          </a:p>
        </p:txBody>
      </p:sp>
    </p:spTree>
    <p:extLst>
      <p:ext uri="{BB962C8B-B14F-4D97-AF65-F5344CB8AC3E}">
        <p14:creationId xmlns:p14="http://schemas.microsoft.com/office/powerpoint/2010/main" val="3232752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основе процесса проектирования лежит метод </a:t>
            </a:r>
            <a:r>
              <a:rPr lang="ru-RU" dirty="0" smtClean="0"/>
              <a:t>нормализации, т</a:t>
            </a:r>
            <a:r>
              <a:rPr lang="ru-RU" dirty="0"/>
              <a:t>. е. декомпозиции отношения, находящегося в предыдущей </a:t>
            </a:r>
            <a:r>
              <a:rPr lang="ru-RU" dirty="0" smtClean="0"/>
              <a:t>нормальной </a:t>
            </a:r>
            <a:r>
              <a:rPr lang="ru-RU" dirty="0"/>
              <a:t>форме, на два или более отношений, которые удовлетворяют </a:t>
            </a:r>
            <a:r>
              <a:rPr lang="ru-RU" dirty="0" smtClean="0"/>
              <a:t>требованиям </a:t>
            </a:r>
            <a:r>
              <a:rPr lang="ru-RU" dirty="0"/>
              <a:t>следующей нормальной формы. </a:t>
            </a:r>
            <a:r>
              <a:rPr lang="ru-RU" dirty="0" smtClean="0"/>
              <a:t>Множества </a:t>
            </a:r>
            <a:r>
              <a:rPr lang="ru-RU" dirty="0"/>
              <a:t>функциональных зависимостей, </a:t>
            </a:r>
            <a:r>
              <a:rPr lang="ru-RU" dirty="0" smtClean="0"/>
              <a:t>накладывают </a:t>
            </a:r>
            <a:r>
              <a:rPr lang="ru-RU" dirty="0"/>
              <a:t>соответствующие ограничения на схемы базовых </a:t>
            </a:r>
            <a:r>
              <a:rPr lang="ru-RU" dirty="0" smtClean="0"/>
              <a:t>отношений</a:t>
            </a:r>
            <a:r>
              <a:rPr lang="ru-RU" dirty="0"/>
              <a:t>. Эти ограничения в общем случае реализуются двумя методами:</a:t>
            </a:r>
          </a:p>
          <a:p>
            <a:r>
              <a:rPr lang="ru-RU" dirty="0"/>
              <a:t>1) декларативно, т. е. с помощью объявления в базовом отношении</a:t>
            </a:r>
          </a:p>
          <a:p>
            <a:r>
              <a:rPr lang="ru-RU" dirty="0"/>
              <a:t>различного вида первичных, </a:t>
            </a:r>
            <a:r>
              <a:rPr lang="ru-RU" dirty="0" err="1"/>
              <a:t>кандидатных</a:t>
            </a:r>
            <a:r>
              <a:rPr lang="ru-RU" dirty="0"/>
              <a:t> и внешних ключей (</a:t>
            </a:r>
            <a:r>
              <a:rPr lang="ru-RU" dirty="0" smtClean="0"/>
              <a:t>это метод</a:t>
            </a:r>
            <a:r>
              <a:rPr lang="ru-RU" dirty="0"/>
              <a:t>, получивший наибольшее распространение);</a:t>
            </a:r>
          </a:p>
          <a:p>
            <a:r>
              <a:rPr lang="ru-RU" dirty="0"/>
              <a:t>2) процедурно, т. е. написанием программного кода</a:t>
            </a:r>
          </a:p>
        </p:txBody>
      </p:sp>
    </p:spTree>
    <p:extLst>
      <p:ext uri="{BB962C8B-B14F-4D97-AF65-F5344CB8AC3E}">
        <p14:creationId xmlns:p14="http://schemas.microsoft.com/office/powerpoint/2010/main" val="2158506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 помощи простой логики можно понять, в чем же </a:t>
            </a:r>
            <a:r>
              <a:rPr lang="ru-RU" dirty="0" smtClean="0"/>
              <a:t>заключается </a:t>
            </a:r>
            <a:r>
              <a:rPr lang="ru-RU" dirty="0"/>
              <a:t>смысл нормализации схем баз данных. </a:t>
            </a:r>
            <a:r>
              <a:rPr lang="ru-RU" dirty="0" err="1"/>
              <a:t>Нормализовывать</a:t>
            </a:r>
            <a:r>
              <a:rPr lang="ru-RU" dirty="0"/>
              <a:t> базы</a:t>
            </a:r>
          </a:p>
          <a:p>
            <a:r>
              <a:rPr lang="ru-RU" dirty="0"/>
              <a:t>данных или приводить базы данных к нормальному виду — это </a:t>
            </a:r>
            <a:r>
              <a:rPr lang="ru-RU" dirty="0" smtClean="0"/>
              <a:t>значит </a:t>
            </a:r>
            <a:r>
              <a:rPr lang="ru-RU" dirty="0"/>
              <a:t>определять такие схемы базовых отношений, чтобы </a:t>
            </a:r>
            <a:r>
              <a:rPr lang="ru-RU" dirty="0" smtClean="0"/>
              <a:t>максимально уменьшить </a:t>
            </a:r>
            <a:r>
              <a:rPr lang="ru-RU" dirty="0"/>
              <a:t>необходимость написания программного кода, </a:t>
            </a:r>
            <a:r>
              <a:rPr lang="ru-RU" dirty="0" smtClean="0"/>
              <a:t>увеличить производительность </a:t>
            </a:r>
            <a:r>
              <a:rPr lang="ru-RU" dirty="0"/>
              <a:t>работы базы данных, облегчить поддержку </a:t>
            </a:r>
            <a:r>
              <a:rPr lang="ru-RU" dirty="0" smtClean="0"/>
              <a:t>целостности </a:t>
            </a:r>
            <a:r>
              <a:rPr lang="ru-RU" dirty="0"/>
              <a:t>данных по состоянию и ссылочной целостности. То </a:t>
            </a:r>
            <a:r>
              <a:rPr lang="ru-RU" dirty="0" smtClean="0"/>
              <a:t>есть сделать </a:t>
            </a:r>
            <a:r>
              <a:rPr lang="ru-RU" dirty="0"/>
              <a:t>код и работу с ним максимально простой и удобной </a:t>
            </a:r>
            <a:r>
              <a:rPr lang="ru-RU" dirty="0" smtClean="0"/>
              <a:t>разработчикам </a:t>
            </a:r>
            <a:r>
              <a:rPr lang="ru-RU" dirty="0"/>
              <a:t>и пользователям.</a:t>
            </a:r>
          </a:p>
          <a:p>
            <a:r>
              <a:rPr lang="ru-RU" dirty="0"/>
              <a:t>Для того чтобы наглядно в сравнении продемонстрировать </a:t>
            </a:r>
            <a:r>
              <a:rPr lang="ru-RU" dirty="0" smtClean="0"/>
              <a:t>работу </a:t>
            </a:r>
            <a:r>
              <a:rPr lang="ru-RU" dirty="0"/>
              <a:t>ненормализованной и нормализованной базы данных, </a:t>
            </a:r>
            <a:r>
              <a:rPr lang="ru-RU" dirty="0" smtClean="0"/>
              <a:t>рассмотрим следующий </a:t>
            </a:r>
            <a:r>
              <a:rPr lang="ru-RU" dirty="0"/>
              <a:t>пример.</a:t>
            </a:r>
          </a:p>
        </p:txBody>
      </p:sp>
    </p:spTree>
    <p:extLst>
      <p:ext uri="{BB962C8B-B14F-4D97-AF65-F5344CB8AC3E}">
        <p14:creationId xmlns:p14="http://schemas.microsoft.com/office/powerpoint/2010/main" val="804923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Пусть у нас имеется базовое отношение, содержащее </a:t>
            </a:r>
            <a:r>
              <a:rPr lang="ru-RU" dirty="0" smtClean="0"/>
              <a:t>информацию </a:t>
            </a:r>
            <a:r>
              <a:rPr lang="ru-RU" dirty="0"/>
              <a:t>о результатах экзаменационной сессии. </a:t>
            </a:r>
            <a:endParaRPr lang="ru-RU" dirty="0" smtClean="0"/>
          </a:p>
          <a:p>
            <a:r>
              <a:rPr lang="ru-RU" dirty="0" smtClean="0"/>
              <a:t>Вариант </a:t>
            </a:r>
            <a:r>
              <a:rPr lang="ru-RU" dirty="0"/>
              <a:t>1 схемы базы данных.</a:t>
            </a:r>
          </a:p>
          <a:p>
            <a:r>
              <a:rPr lang="ru-RU" dirty="0"/>
              <a:t>Сессия (</a:t>
            </a:r>
            <a:r>
              <a:rPr lang="ru-RU" u="sng" dirty="0"/>
              <a:t>№ зачетной книжки</a:t>
            </a:r>
            <a:r>
              <a:rPr lang="ru-RU" dirty="0"/>
              <a:t>, Фамилия, Имя, Отчество, </a:t>
            </a:r>
            <a:r>
              <a:rPr lang="ru-RU" u="sng" dirty="0" smtClean="0"/>
              <a:t>Предмет</a:t>
            </a:r>
            <a:r>
              <a:rPr lang="ru-RU" dirty="0" smtClean="0"/>
              <a:t>, Оценка</a:t>
            </a:r>
            <a:r>
              <a:rPr lang="ru-RU" dirty="0"/>
              <a:t>).</a:t>
            </a:r>
          </a:p>
          <a:p>
            <a:r>
              <a:rPr lang="ru-RU" dirty="0"/>
              <a:t>В этом отношении, как видно из изображения схемы базового </a:t>
            </a:r>
            <a:r>
              <a:rPr lang="ru-RU" dirty="0" smtClean="0"/>
              <a:t>отношения</a:t>
            </a:r>
            <a:r>
              <a:rPr lang="ru-RU" dirty="0"/>
              <a:t>, задан составной первичный ключ</a:t>
            </a:r>
            <a:r>
              <a:rPr lang="ru-RU" dirty="0" smtClean="0"/>
              <a:t>:</a:t>
            </a:r>
          </a:p>
          <a:p>
            <a:r>
              <a:rPr lang="ru-RU" dirty="0" err="1"/>
              <a:t>Primary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 (№ зачетной книжки, Предмет);</a:t>
            </a:r>
          </a:p>
          <a:p>
            <a:r>
              <a:rPr lang="ru-RU" dirty="0"/>
              <a:t>Также в этом отношении задана система функциональных </a:t>
            </a:r>
            <a:r>
              <a:rPr lang="ru-RU" dirty="0" smtClean="0"/>
              <a:t>зависимостей</a:t>
            </a:r>
            <a:r>
              <a:rPr lang="ru-RU" dirty="0"/>
              <a:t>:</a:t>
            </a:r>
          </a:p>
          <a:p>
            <a:r>
              <a:rPr lang="ru-RU" dirty="0"/>
              <a:t>{№ зачетной книжки} </a:t>
            </a:r>
            <a:r>
              <a:rPr lang="en-US" dirty="0" smtClean="0"/>
              <a:t>-&gt;</a:t>
            </a:r>
            <a:r>
              <a:rPr lang="ru-RU" dirty="0" smtClean="0"/>
              <a:t>{</a:t>
            </a:r>
            <a:r>
              <a:rPr lang="ru-RU" dirty="0"/>
              <a:t>Фамилия, Имя, Отчество};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61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33" y="1412776"/>
            <a:ext cx="8189265" cy="292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765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Здесь для поддержания целостности данных по состоянию, т. е. </a:t>
            </a:r>
            <a:r>
              <a:rPr lang="en-US" dirty="0" smtClean="0"/>
              <a:t> </a:t>
            </a:r>
            <a:r>
              <a:rPr lang="ru-RU" dirty="0" smtClean="0"/>
              <a:t>для</a:t>
            </a:r>
            <a:r>
              <a:rPr lang="en-US" dirty="0" smtClean="0"/>
              <a:t> </a:t>
            </a:r>
            <a:r>
              <a:rPr lang="ru-RU" dirty="0" smtClean="0"/>
              <a:t>выполнения </a:t>
            </a:r>
            <a:r>
              <a:rPr lang="ru-RU" dirty="0"/>
              <a:t>ограничения системы функциональной зависимости </a:t>
            </a:r>
            <a:r>
              <a:rPr lang="ru-RU" dirty="0" smtClean="0"/>
              <a:t>       {</a:t>
            </a:r>
            <a:r>
              <a:rPr lang="ru-RU" dirty="0"/>
              <a:t>№ </a:t>
            </a:r>
            <a:r>
              <a:rPr lang="ru-RU" dirty="0" smtClean="0"/>
              <a:t>зачетной </a:t>
            </a:r>
            <a:r>
              <a:rPr lang="ru-RU" dirty="0"/>
              <a:t>книжки} </a:t>
            </a:r>
            <a:r>
              <a:rPr lang="en-US" dirty="0" smtClean="0"/>
              <a:t>-&gt;</a:t>
            </a:r>
            <a:r>
              <a:rPr lang="ru-RU" dirty="0" smtClean="0"/>
              <a:t>{</a:t>
            </a:r>
            <a:r>
              <a:rPr lang="ru-RU" dirty="0"/>
              <a:t>Фамилия, Имя, Отчество} при изменении, </a:t>
            </a:r>
            <a:r>
              <a:rPr lang="ru-RU" dirty="0" smtClean="0"/>
              <a:t>например</a:t>
            </a:r>
            <a:r>
              <a:rPr lang="ru-RU" dirty="0"/>
              <a:t>, фамилии необходимо просматривать все кортежи этого базового </a:t>
            </a:r>
            <a:r>
              <a:rPr lang="ru-RU" dirty="0" smtClean="0"/>
              <a:t>отношения </a:t>
            </a:r>
            <a:r>
              <a:rPr lang="ru-RU" dirty="0"/>
              <a:t>и последовательно вводить необходимые изменения. </a:t>
            </a:r>
            <a:r>
              <a:rPr lang="ru-RU" dirty="0" smtClean="0"/>
              <a:t>Однако так </a:t>
            </a:r>
            <a:r>
              <a:rPr lang="ru-RU" dirty="0"/>
              <a:t>как это довольно громоздкий и трудоемкий процесс (особенно </a:t>
            </a:r>
            <a:r>
              <a:rPr lang="ru-RU" dirty="0" smtClean="0"/>
              <a:t>если мы </a:t>
            </a:r>
            <a:r>
              <a:rPr lang="ru-RU" dirty="0"/>
              <a:t>имеем дело с базой данных большого учебного заведения), </a:t>
            </a:r>
            <a:r>
              <a:rPr lang="ru-RU" dirty="0" smtClean="0"/>
              <a:t>разработчики </a:t>
            </a:r>
            <a:r>
              <a:rPr lang="ru-RU" dirty="0"/>
              <a:t>систем управления базами данных пришли к выводу, что этот </a:t>
            </a:r>
            <a:r>
              <a:rPr lang="ru-RU" dirty="0" smtClean="0"/>
              <a:t>процесс </a:t>
            </a:r>
            <a:r>
              <a:rPr lang="ru-RU" dirty="0"/>
              <a:t>необходимо автоматизировать, т. е. сделать автоматическим. </a:t>
            </a:r>
            <a:r>
              <a:rPr lang="ru-RU" dirty="0" smtClean="0"/>
              <a:t>Теперь контроль </a:t>
            </a:r>
            <a:r>
              <a:rPr lang="ru-RU" dirty="0"/>
              <a:t>выполнения этой (и любой другой) функциональной </a:t>
            </a:r>
            <a:r>
              <a:rPr lang="ru-RU" dirty="0" smtClean="0"/>
              <a:t>зависимости </a:t>
            </a:r>
            <a:r>
              <a:rPr lang="ru-RU" dirty="0"/>
              <a:t>можно организовывать автоматически при помощи </a:t>
            </a:r>
            <a:r>
              <a:rPr lang="ru-RU" dirty="0" smtClean="0"/>
              <a:t>правильного объявления </a:t>
            </a:r>
            <a:r>
              <a:rPr lang="ru-RU" dirty="0"/>
              <a:t>в базовом отношении различных ключей и так </a:t>
            </a:r>
            <a:r>
              <a:rPr lang="ru-RU" dirty="0" smtClean="0"/>
              <a:t>называемой декомпозиции </a:t>
            </a:r>
            <a:r>
              <a:rPr lang="ru-RU" dirty="0"/>
              <a:t>(т. е. разбиения </a:t>
            </a:r>
            <a:r>
              <a:rPr lang="ru-RU" dirty="0" smtClean="0"/>
              <a:t>чего-либо </a:t>
            </a:r>
            <a:r>
              <a:rPr lang="ru-RU" dirty="0"/>
              <a:t>на несколько </a:t>
            </a:r>
            <a:r>
              <a:rPr lang="ru-RU" dirty="0" smtClean="0"/>
              <a:t>самостоятельных частей</a:t>
            </a:r>
            <a:r>
              <a:rPr lang="ru-RU" dirty="0"/>
              <a:t>) этого отношения.</a:t>
            </a:r>
          </a:p>
        </p:txBody>
      </p:sp>
    </p:spTree>
    <p:extLst>
      <p:ext uri="{BB962C8B-B14F-4D97-AF65-F5344CB8AC3E}">
        <p14:creationId xmlns:p14="http://schemas.microsoft.com/office/powerpoint/2010/main" val="1339180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Итак, нашу имеющуюся схему отношения «Сессия» разобьем </a:t>
            </a:r>
            <a:r>
              <a:rPr lang="ru-RU" dirty="0" smtClean="0"/>
              <a:t>на две </a:t>
            </a:r>
            <a:r>
              <a:rPr lang="ru-RU" dirty="0"/>
              <a:t>схемы: схему «Студенты», содержащую только </a:t>
            </a:r>
            <a:r>
              <a:rPr lang="ru-RU" dirty="0" smtClean="0"/>
              <a:t>информацию о </a:t>
            </a:r>
            <a:r>
              <a:rPr lang="ru-RU" dirty="0"/>
              <a:t>студентах данного учебного заведения, и схему «Сессия», </a:t>
            </a:r>
            <a:r>
              <a:rPr lang="ru-RU" dirty="0" smtClean="0"/>
              <a:t>содержащую </a:t>
            </a:r>
            <a:r>
              <a:rPr lang="ru-RU" dirty="0"/>
              <a:t>информацию о последней прошедшей сессии. А затем </a:t>
            </a:r>
            <a:r>
              <a:rPr lang="ru-RU" dirty="0" smtClean="0"/>
              <a:t>объявим ключи </a:t>
            </a:r>
            <a:r>
              <a:rPr lang="ru-RU" dirty="0"/>
              <a:t>таким образом, чтобы можно было без труда получить </a:t>
            </a:r>
            <a:r>
              <a:rPr lang="ru-RU" dirty="0" smtClean="0"/>
              <a:t>любую необходимую информацию. Покажем</a:t>
            </a:r>
            <a:r>
              <a:rPr lang="ru-RU" dirty="0"/>
              <a:t>, как будут выглядеть эти новые схемы отношений </a:t>
            </a:r>
            <a:r>
              <a:rPr lang="ru-RU" dirty="0" smtClean="0"/>
              <a:t>со своими </a:t>
            </a:r>
            <a:r>
              <a:rPr lang="ru-RU" dirty="0"/>
              <a:t>ключами.</a:t>
            </a:r>
          </a:p>
        </p:txBody>
      </p:sp>
    </p:spTree>
    <p:extLst>
      <p:ext uri="{BB962C8B-B14F-4D97-AF65-F5344CB8AC3E}">
        <p14:creationId xmlns:p14="http://schemas.microsoft.com/office/powerpoint/2010/main" val="1371309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Вариант 2 </a:t>
            </a:r>
            <a:r>
              <a:rPr lang="ru-RU" dirty="0"/>
              <a:t>схемы базы данных.</a:t>
            </a:r>
          </a:p>
          <a:p>
            <a:pPr marL="0" indent="0">
              <a:buNone/>
            </a:pPr>
            <a:r>
              <a:rPr lang="ru-RU" dirty="0"/>
              <a:t>Студенты (№ зачетной книжки, Фамилия, Имя, Отчество),</a:t>
            </a:r>
          </a:p>
          <a:p>
            <a:pPr marL="0" indent="0">
              <a:buNone/>
            </a:pPr>
            <a:r>
              <a:rPr lang="en-US" dirty="0"/>
              <a:t>Primary key (№ </a:t>
            </a:r>
            <a:r>
              <a:rPr lang="ru-RU" dirty="0"/>
              <a:t>зачетной книжки).</a:t>
            </a:r>
          </a:p>
          <a:p>
            <a:pPr marL="0" indent="0">
              <a:buNone/>
            </a:pPr>
            <a:r>
              <a:rPr lang="ru-RU" dirty="0"/>
              <a:t>Сессия (№ зачетной книжки, Предмет, Оценка),</a:t>
            </a:r>
          </a:p>
          <a:p>
            <a:pPr marL="0" indent="0">
              <a:buNone/>
            </a:pPr>
            <a:r>
              <a:rPr lang="ru-RU" dirty="0" err="1"/>
              <a:t>Primary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 (№ зачетной книжки, Предмет),</a:t>
            </a:r>
          </a:p>
          <a:p>
            <a:pPr marL="0" indent="0">
              <a:buNone/>
            </a:pPr>
            <a:r>
              <a:rPr lang="en-US" dirty="0"/>
              <a:t>Foreign key (№ </a:t>
            </a:r>
            <a:r>
              <a:rPr lang="ru-RU" dirty="0"/>
              <a:t>зачетной книжки) </a:t>
            </a:r>
            <a:r>
              <a:rPr lang="en-US" dirty="0"/>
              <a:t>references </a:t>
            </a:r>
            <a:r>
              <a:rPr lang="ru-RU" dirty="0"/>
              <a:t>Студенты (№ </a:t>
            </a:r>
            <a:r>
              <a:rPr lang="ru-RU" dirty="0" smtClean="0"/>
              <a:t>номер зачетной </a:t>
            </a:r>
            <a:r>
              <a:rPr lang="ru-RU" dirty="0"/>
              <a:t>книжки).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064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отношении «Студенты» первичный </a:t>
            </a:r>
            <a:r>
              <a:rPr lang="ru-RU" dirty="0" smtClean="0"/>
              <a:t>ключ «</a:t>
            </a:r>
            <a:r>
              <a:rPr lang="ru-RU" dirty="0"/>
              <a:t>№ зачетной книжки» функционально определяет остальные три </a:t>
            </a:r>
            <a:r>
              <a:rPr lang="ru-RU" dirty="0" smtClean="0"/>
              <a:t>атрибута</a:t>
            </a:r>
            <a:r>
              <a:rPr lang="ru-RU" dirty="0"/>
              <a:t>: «Фамилия», «Имя» и «Отчество». А в отношении «Сессия» </a:t>
            </a:r>
            <a:r>
              <a:rPr lang="ru-RU" dirty="0" smtClean="0"/>
              <a:t>составной </a:t>
            </a:r>
            <a:r>
              <a:rPr lang="ru-RU" dirty="0"/>
              <a:t>первичный ключ «№ зачетной книжки, Предмет» также </a:t>
            </a:r>
            <a:r>
              <a:rPr lang="ru-RU" dirty="0" smtClean="0"/>
              <a:t>однозначно</a:t>
            </a:r>
            <a:r>
              <a:rPr lang="ru-RU" dirty="0"/>
              <a:t>, т. е. буквально функционально определяет последний атрибут </a:t>
            </a:r>
            <a:r>
              <a:rPr lang="ru-RU" dirty="0" smtClean="0"/>
              <a:t>этой схемы </a:t>
            </a:r>
            <a:r>
              <a:rPr lang="ru-RU" dirty="0"/>
              <a:t>отношения — «Оценка». И связь между этими двумя </a:t>
            </a:r>
            <a:r>
              <a:rPr lang="ru-RU" dirty="0" smtClean="0"/>
              <a:t>отношениями </a:t>
            </a:r>
            <a:r>
              <a:rPr lang="ru-RU" dirty="0"/>
              <a:t>налажена: она осуществляется посредством внешнего ключа </a:t>
            </a:r>
            <a:r>
              <a:rPr lang="ru-RU" dirty="0" smtClean="0"/>
              <a:t>отношения </a:t>
            </a:r>
            <a:r>
              <a:rPr lang="ru-RU" dirty="0"/>
              <a:t>«Сессия» «№ зачетной книжки», который ссылается на </a:t>
            </a:r>
            <a:r>
              <a:rPr lang="ru-RU" dirty="0" smtClean="0"/>
              <a:t>одноименный </a:t>
            </a:r>
            <a:r>
              <a:rPr lang="ru-RU" dirty="0"/>
              <a:t>атрибут отношения «Студенты» и при соответствующем </a:t>
            </a:r>
            <a:r>
              <a:rPr lang="ru-RU" dirty="0" smtClean="0"/>
              <a:t>запросе </a:t>
            </a:r>
            <a:r>
              <a:rPr lang="ru-RU" dirty="0"/>
              <a:t>представляет всю необходимую информацию.</a:t>
            </a:r>
          </a:p>
          <a:p>
            <a:r>
              <a:rPr lang="ru-RU" dirty="0" smtClean="0"/>
              <a:t>Рассмотрим </a:t>
            </a:r>
            <a:r>
              <a:rPr lang="ru-RU" dirty="0"/>
              <a:t>теперь, как будут выглядеть отношения, </a:t>
            </a:r>
            <a:r>
              <a:rPr lang="ru-RU" dirty="0" smtClean="0"/>
              <a:t>представленные </a:t>
            </a:r>
            <a:r>
              <a:rPr lang="ru-RU" dirty="0"/>
              <a:t>таблицами, отвечающие второму варианту задания </a:t>
            </a:r>
            <a:r>
              <a:rPr lang="ru-RU" dirty="0" smtClean="0"/>
              <a:t>соответствующих </a:t>
            </a:r>
            <a:r>
              <a:rPr lang="ru-RU" dirty="0"/>
              <a:t>схем баз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093574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744454"/>
            <a:ext cx="4248472" cy="542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582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Первая нормальная форма (1</a:t>
            </a:r>
            <a:r>
              <a:rPr lang="en-US" b="1" i="1" dirty="0"/>
              <a:t>NF)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На ранних стадиях проектирования баз данных и разработки </a:t>
            </a:r>
            <a:r>
              <a:rPr lang="ru-RU" dirty="0" smtClean="0"/>
              <a:t>схем их </a:t>
            </a:r>
            <a:r>
              <a:rPr lang="ru-RU" dirty="0"/>
              <a:t>управления использовались простые и однозначные </a:t>
            </a:r>
            <a:r>
              <a:rPr lang="ru-RU" dirty="0" smtClean="0"/>
              <a:t>атрибуты как </a:t>
            </a:r>
            <a:r>
              <a:rPr lang="ru-RU" dirty="0"/>
              <a:t>наиболее продуктивные и рациональные единицы кода. </a:t>
            </a:r>
            <a:r>
              <a:rPr lang="ru-RU" dirty="0" smtClean="0"/>
              <a:t>Тогда применяли </a:t>
            </a:r>
            <a:r>
              <a:rPr lang="ru-RU" dirty="0"/>
              <a:t>наряду с простыми и составные атрибуты, а также </a:t>
            </a:r>
            <a:r>
              <a:rPr lang="ru-RU" dirty="0" smtClean="0"/>
              <a:t>наряду с </a:t>
            </a:r>
            <a:r>
              <a:rPr lang="ru-RU" dirty="0"/>
              <a:t>однозначными и многозначные атрибуты. Поясним значения </a:t>
            </a:r>
            <a:r>
              <a:rPr lang="ru-RU" dirty="0" smtClean="0"/>
              <a:t>каждого </a:t>
            </a:r>
            <a:r>
              <a:rPr lang="ru-RU" dirty="0"/>
              <a:t>из этих понятий.</a:t>
            </a:r>
          </a:p>
          <a:p>
            <a:r>
              <a:rPr lang="ru-RU" b="1" dirty="0"/>
              <a:t>Составные атрибуты, </a:t>
            </a:r>
            <a:r>
              <a:rPr lang="ru-RU" dirty="0"/>
              <a:t>в отличие от простых, — это атрибуты, </a:t>
            </a:r>
            <a:r>
              <a:rPr lang="ru-RU" dirty="0" smtClean="0"/>
              <a:t>составленные </a:t>
            </a:r>
            <a:r>
              <a:rPr lang="ru-RU" dirty="0"/>
              <a:t>из нескольких простых атрибутов.</a:t>
            </a:r>
          </a:p>
          <a:p>
            <a:r>
              <a:rPr lang="ru-RU" b="1" dirty="0"/>
              <a:t>Многозначные атрибуты, </a:t>
            </a:r>
            <a:r>
              <a:rPr lang="ru-RU" dirty="0"/>
              <a:t>в отличие от однозначных, — это </a:t>
            </a:r>
            <a:r>
              <a:rPr lang="ru-RU" dirty="0" smtClean="0"/>
              <a:t>атрибуты</a:t>
            </a:r>
            <a:r>
              <a:rPr lang="ru-RU" dirty="0"/>
              <a:t>, представляющие множество значений.</a:t>
            </a:r>
          </a:p>
          <a:p>
            <a:r>
              <a:rPr lang="ru-RU" dirty="0"/>
              <a:t>Приведем примеры простых, составных, однозначных и </a:t>
            </a:r>
            <a:r>
              <a:rPr lang="ru-RU" dirty="0" smtClean="0"/>
              <a:t>многозначных </a:t>
            </a:r>
            <a:r>
              <a:rPr lang="ru-RU" dirty="0"/>
              <a:t>атрибутов.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9592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7"/>
            <a:ext cx="7848872" cy="483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209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64" y="2204864"/>
            <a:ext cx="801217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402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i="1" dirty="0"/>
              <a:t>Определение</a:t>
            </a:r>
            <a:r>
              <a:rPr lang="ru-RU" dirty="0"/>
              <a:t>. Любое базовое отношение находится в </a:t>
            </a:r>
            <a:r>
              <a:rPr lang="ru-RU" b="1" dirty="0"/>
              <a:t>первой </a:t>
            </a:r>
            <a:r>
              <a:rPr lang="ru-RU" b="1" dirty="0" smtClean="0"/>
              <a:t>нормальной </a:t>
            </a:r>
            <a:r>
              <a:rPr lang="ru-RU" b="1" dirty="0"/>
              <a:t>форме </a:t>
            </a:r>
            <a:r>
              <a:rPr lang="ru-RU" dirty="0"/>
              <a:t>тогда и только тогда, когда схема этого отношения </a:t>
            </a:r>
            <a:r>
              <a:rPr lang="ru-RU" dirty="0" smtClean="0"/>
              <a:t>содержит </a:t>
            </a:r>
            <a:r>
              <a:rPr lang="ru-RU" dirty="0"/>
              <a:t>только простые и только однозначные атрибуты, причем </a:t>
            </a:r>
            <a:r>
              <a:rPr lang="ru-RU" dirty="0" smtClean="0"/>
              <a:t>обязательно </a:t>
            </a:r>
            <a:r>
              <a:rPr lang="ru-RU" dirty="0"/>
              <a:t>с одной и той же семантикой.</a:t>
            </a:r>
          </a:p>
          <a:p>
            <a:pPr marL="0" indent="0">
              <a:buNone/>
            </a:pPr>
            <a:r>
              <a:rPr lang="ru-RU" dirty="0"/>
              <a:t>Для наглядного объяснения различий нормализованных и </a:t>
            </a:r>
            <a:r>
              <a:rPr lang="ru-RU" dirty="0" smtClean="0"/>
              <a:t>ненормализованных </a:t>
            </a:r>
            <a:r>
              <a:rPr lang="ru-RU" dirty="0"/>
              <a:t>отношений рассмотрим пример.</a:t>
            </a:r>
          </a:p>
          <a:p>
            <a:pPr marL="0" indent="0">
              <a:buNone/>
            </a:pPr>
            <a:r>
              <a:rPr lang="ru-RU" dirty="0"/>
              <a:t>Пусть, имеется ненормализованное отношение, со </a:t>
            </a:r>
            <a:r>
              <a:rPr lang="ru-RU" dirty="0" smtClean="0"/>
              <a:t>следующей схемой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Итак, </a:t>
            </a:r>
            <a:r>
              <a:rPr lang="ru-RU" b="1" dirty="0"/>
              <a:t>вариант 1 </a:t>
            </a:r>
            <a:r>
              <a:rPr lang="ru-RU" dirty="0"/>
              <a:t>схемы отношения с заданным на ней </a:t>
            </a:r>
            <a:r>
              <a:rPr lang="ru-RU" dirty="0" smtClean="0"/>
              <a:t>простым первичным </a:t>
            </a:r>
            <a:r>
              <a:rPr lang="ru-RU" dirty="0"/>
              <a:t>ключом:</a:t>
            </a:r>
          </a:p>
          <a:p>
            <a:pPr marL="0" indent="0">
              <a:buNone/>
            </a:pPr>
            <a:r>
              <a:rPr lang="ru-RU" dirty="0"/>
              <a:t>Сотрудники (</a:t>
            </a:r>
            <a:r>
              <a:rPr lang="ru-RU" u="sng" dirty="0"/>
              <a:t>№ табельный</a:t>
            </a:r>
            <a:r>
              <a:rPr lang="ru-RU" dirty="0"/>
              <a:t>, Фамилия Имя Отчество, </a:t>
            </a:r>
            <a:r>
              <a:rPr lang="ru-RU" dirty="0" smtClean="0"/>
              <a:t>Код должности</a:t>
            </a:r>
            <a:r>
              <a:rPr lang="ru-RU" dirty="0"/>
              <a:t>, Телефоны, Дата приема или увольнения);</a:t>
            </a:r>
          </a:p>
          <a:p>
            <a:pPr marL="0" indent="0">
              <a:buNone/>
            </a:pPr>
            <a:r>
              <a:rPr lang="en-US" dirty="0"/>
              <a:t>Primary key (№ </a:t>
            </a:r>
            <a:r>
              <a:rPr lang="ru-RU" dirty="0"/>
              <a:t>табельный);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101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Перечислим, какие в этой схеме отношения имеются </a:t>
            </a:r>
            <a:r>
              <a:rPr lang="ru-RU" dirty="0" smtClean="0"/>
              <a:t>ошибки, т</a:t>
            </a:r>
            <a:r>
              <a:rPr lang="ru-RU" dirty="0"/>
              <a:t>. е. назовем те признаки, которые и делают собственно эту </a:t>
            </a:r>
            <a:r>
              <a:rPr lang="ru-RU" dirty="0" smtClean="0"/>
              <a:t>схему ненормализованной</a:t>
            </a:r>
            <a:r>
              <a:rPr lang="ru-RU" dirty="0"/>
              <a:t>:</a:t>
            </a:r>
          </a:p>
          <a:p>
            <a:r>
              <a:rPr lang="ru-RU" dirty="0"/>
              <a:t>1) атрибут «Фамилия Имя Отчество» является составным, т. </a:t>
            </a:r>
            <a:r>
              <a:rPr lang="ru-RU" dirty="0" smtClean="0"/>
              <a:t>е. составленным </a:t>
            </a:r>
            <a:r>
              <a:rPr lang="ru-RU" dirty="0"/>
              <a:t>из разнородных элементов;</a:t>
            </a:r>
          </a:p>
          <a:p>
            <a:r>
              <a:rPr lang="ru-RU" dirty="0"/>
              <a:t>2) атрибут «Телефоны» является многозначным, т. е. его </a:t>
            </a:r>
            <a:r>
              <a:rPr lang="ru-RU" dirty="0" smtClean="0"/>
              <a:t>значением </a:t>
            </a:r>
            <a:r>
              <a:rPr lang="ru-RU" dirty="0"/>
              <a:t>является множество значений;</a:t>
            </a:r>
          </a:p>
          <a:p>
            <a:r>
              <a:rPr lang="ru-RU" dirty="0"/>
              <a:t>3) атрибут «Дата приема или увольнения» не имеет </a:t>
            </a:r>
            <a:r>
              <a:rPr lang="ru-RU" dirty="0" smtClean="0"/>
              <a:t>однозначной семантики</a:t>
            </a:r>
            <a:r>
              <a:rPr lang="ru-RU" dirty="0"/>
              <a:t>, т. е. в последнем случае не понятно, какая </a:t>
            </a:r>
            <a:r>
              <a:rPr lang="ru-RU" dirty="0" smtClean="0"/>
              <a:t>именно дата </a:t>
            </a:r>
            <a:r>
              <a:rPr lang="ru-RU" dirty="0"/>
              <a:t>внесена.</a:t>
            </a:r>
          </a:p>
          <a:p>
            <a:r>
              <a:rPr lang="ru-RU" dirty="0"/>
              <a:t>Если, например, ввести дополнительный атрибут, чтобы </a:t>
            </a:r>
            <a:r>
              <a:rPr lang="ru-RU" dirty="0" smtClean="0"/>
              <a:t>поточнее </a:t>
            </a:r>
            <a:r>
              <a:rPr lang="ru-RU" dirty="0"/>
              <a:t>определить смысл даты, то для этого атрибута значение будет </a:t>
            </a:r>
            <a:r>
              <a:rPr lang="ru-RU" dirty="0" smtClean="0"/>
              <a:t>семантически </a:t>
            </a:r>
            <a:r>
              <a:rPr lang="ru-RU" dirty="0"/>
              <a:t>понятно, но тем не менее остается возможность </a:t>
            </a:r>
            <a:r>
              <a:rPr lang="ru-RU" dirty="0" smtClean="0"/>
              <a:t>хранения </a:t>
            </a:r>
            <a:r>
              <a:rPr lang="ru-RU" dirty="0"/>
              <a:t>только </a:t>
            </a:r>
            <a:r>
              <a:rPr lang="ru-RU" dirty="0" smtClean="0"/>
              <a:t>какой-то </a:t>
            </a:r>
            <a:r>
              <a:rPr lang="ru-RU" dirty="0"/>
              <a:t>одной из указанных дат для каждого сотрудника.</a:t>
            </a:r>
          </a:p>
        </p:txBody>
      </p:sp>
    </p:spTree>
    <p:extLst>
      <p:ext uri="{BB962C8B-B14F-4D97-AF65-F5344CB8AC3E}">
        <p14:creationId xmlns:p14="http://schemas.microsoft.com/office/powerpoint/2010/main" val="2617914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Что же необходимо сделать для приведения этого </a:t>
            </a:r>
            <a:r>
              <a:rPr lang="ru-RU" dirty="0" smtClean="0"/>
              <a:t>отношения к </a:t>
            </a:r>
            <a:r>
              <a:rPr lang="ru-RU" dirty="0"/>
              <a:t>нормальной форме?</a:t>
            </a:r>
          </a:p>
          <a:p>
            <a:r>
              <a:rPr lang="ru-RU" dirty="0" smtClean="0"/>
              <a:t>Во-первых</a:t>
            </a:r>
            <a:r>
              <a:rPr lang="ru-RU" dirty="0"/>
              <a:t>, необходимо провести разбиение составных </a:t>
            </a:r>
            <a:r>
              <a:rPr lang="ru-RU" dirty="0" smtClean="0"/>
              <a:t>атрибутов на </a:t>
            </a:r>
            <a:r>
              <a:rPr lang="ru-RU" dirty="0"/>
              <a:t>простые, для того, чтобы исключить эти самые составные </a:t>
            </a:r>
            <a:r>
              <a:rPr lang="ru-RU" dirty="0" smtClean="0"/>
              <a:t>атрибуты</a:t>
            </a:r>
            <a:r>
              <a:rPr lang="ru-RU" dirty="0"/>
              <a:t>, а также атрибуты с составной семантикой.</a:t>
            </a:r>
          </a:p>
          <a:p>
            <a:r>
              <a:rPr lang="ru-RU" dirty="0"/>
              <a:t>А </a:t>
            </a:r>
            <a:r>
              <a:rPr lang="ru-RU" dirty="0" smtClean="0"/>
              <a:t>во-вторых</a:t>
            </a:r>
            <a:r>
              <a:rPr lang="ru-RU" dirty="0"/>
              <a:t>, необходимо провести декомпозицию этого </a:t>
            </a:r>
            <a:r>
              <a:rPr lang="ru-RU" dirty="0" smtClean="0"/>
              <a:t>отношения</a:t>
            </a:r>
            <a:r>
              <a:rPr lang="ru-RU" dirty="0"/>
              <a:t>, т. е. нужно разбить его на несколько новых самостоятельных </a:t>
            </a:r>
            <a:r>
              <a:rPr lang="ru-RU" dirty="0" smtClean="0"/>
              <a:t>отношений</a:t>
            </a:r>
            <a:r>
              <a:rPr lang="ru-RU" dirty="0"/>
              <a:t>, с тем чтобы исключить многозначные атрибуты.</a:t>
            </a:r>
          </a:p>
          <a:p>
            <a:r>
              <a:rPr lang="ru-RU" dirty="0"/>
              <a:t>Таким образом, с учетом всего вышесказанного после </a:t>
            </a:r>
            <a:r>
              <a:rPr lang="ru-RU" dirty="0" smtClean="0"/>
              <a:t>приведения </a:t>
            </a:r>
            <a:r>
              <a:rPr lang="ru-RU" dirty="0"/>
              <a:t>отношения «Сотрудники» к первой нормальной форме или </a:t>
            </a:r>
            <a:r>
              <a:rPr lang="ru-RU" dirty="0" smtClean="0"/>
              <a:t>1NF путем </a:t>
            </a:r>
            <a:r>
              <a:rPr lang="ru-RU" dirty="0"/>
              <a:t>его декомпозиции мы получим систему следующих </a:t>
            </a:r>
            <a:r>
              <a:rPr lang="ru-RU" dirty="0" smtClean="0"/>
              <a:t>отношений с </a:t>
            </a:r>
            <a:r>
              <a:rPr lang="ru-RU" dirty="0"/>
              <a:t>заданными на них первичными и внешними ключами.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785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Вариант </a:t>
            </a:r>
            <a:r>
              <a:rPr lang="ru-RU" b="1" dirty="0"/>
              <a:t>2</a:t>
            </a:r>
            <a:r>
              <a:rPr lang="ru-RU" dirty="0"/>
              <a:t> отношения:</a:t>
            </a:r>
          </a:p>
          <a:p>
            <a:pPr marL="0" indent="0">
              <a:buNone/>
            </a:pPr>
            <a:r>
              <a:rPr lang="ru-RU" dirty="0"/>
              <a:t>Сотрудники (</a:t>
            </a:r>
            <a:r>
              <a:rPr lang="ru-RU" u="sng" dirty="0"/>
              <a:t>№ табельный</a:t>
            </a:r>
            <a:r>
              <a:rPr lang="ru-RU" dirty="0"/>
              <a:t>, Фамилия, Имя, Отчество, </a:t>
            </a:r>
            <a:r>
              <a:rPr lang="ru-RU" dirty="0" smtClean="0"/>
              <a:t>Код должности</a:t>
            </a:r>
            <a:r>
              <a:rPr lang="ru-RU" dirty="0"/>
              <a:t>, Дата приема, Дата увольнения);</a:t>
            </a:r>
          </a:p>
          <a:p>
            <a:pPr marL="0" indent="0">
              <a:buNone/>
            </a:pPr>
            <a:r>
              <a:rPr lang="ru-RU" dirty="0" err="1"/>
              <a:t>Primary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 (№ табельный);</a:t>
            </a:r>
          </a:p>
          <a:p>
            <a:pPr marL="0" indent="0">
              <a:buNone/>
            </a:pPr>
            <a:r>
              <a:rPr lang="ru-RU" dirty="0"/>
              <a:t>Телефоны (</a:t>
            </a:r>
            <a:r>
              <a:rPr lang="ru-RU" u="sng" dirty="0"/>
              <a:t>№ табельный</a:t>
            </a:r>
            <a:r>
              <a:rPr lang="ru-RU" dirty="0"/>
              <a:t>, </a:t>
            </a:r>
            <a:r>
              <a:rPr lang="ru-RU" u="sng" dirty="0"/>
              <a:t>Телефон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 err="1"/>
              <a:t>Primary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 (№ табельный, Телефон);</a:t>
            </a:r>
          </a:p>
          <a:p>
            <a:pPr marL="0" indent="0">
              <a:buNone/>
            </a:pPr>
            <a:r>
              <a:rPr lang="ru-RU" dirty="0" err="1"/>
              <a:t>Foreign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 (№ табельный) </a:t>
            </a:r>
            <a:r>
              <a:rPr lang="ru-RU" dirty="0" err="1"/>
              <a:t>references</a:t>
            </a:r>
            <a:r>
              <a:rPr lang="ru-RU" dirty="0"/>
              <a:t> Сотрудники (№ табельный);</a:t>
            </a:r>
          </a:p>
        </p:txBody>
      </p:sp>
    </p:spTree>
    <p:extLst>
      <p:ext uri="{BB962C8B-B14F-4D97-AF65-F5344CB8AC3E}">
        <p14:creationId xmlns:p14="http://schemas.microsoft.com/office/powerpoint/2010/main" val="1527554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Итак, что мы видим? Составного атрибута «Фамилия Имя </a:t>
            </a:r>
            <a:r>
              <a:rPr lang="ru-RU" dirty="0" smtClean="0"/>
              <a:t>Отчество</a:t>
            </a:r>
            <a:r>
              <a:rPr lang="ru-RU" dirty="0"/>
              <a:t>» больше в нашем отношении нет, вместо него </a:t>
            </a:r>
            <a:r>
              <a:rPr lang="ru-RU" dirty="0" smtClean="0"/>
              <a:t>присутствуют три </a:t>
            </a:r>
            <a:r>
              <a:rPr lang="ru-RU" dirty="0"/>
              <a:t>простых атрибута «Фамилия», «Имя» и «Отчество», поэтому </a:t>
            </a:r>
            <a:r>
              <a:rPr lang="ru-RU" dirty="0" smtClean="0"/>
              <a:t>эта причина </a:t>
            </a:r>
            <a:r>
              <a:rPr lang="ru-RU" dirty="0"/>
              <a:t>«ненормальности» отношения исключилась.</a:t>
            </a:r>
          </a:p>
          <a:p>
            <a:pPr marL="0" indent="0">
              <a:buNone/>
            </a:pPr>
            <a:r>
              <a:rPr lang="ru-RU" dirty="0"/>
              <a:t>Кроме того, вместо атрибута с неясной семантикой «Дата </a:t>
            </a:r>
            <a:r>
              <a:rPr lang="ru-RU" dirty="0" smtClean="0"/>
              <a:t>приема или </a:t>
            </a:r>
            <a:r>
              <a:rPr lang="ru-RU" dirty="0"/>
              <a:t>увольнения» у нас появилось два атрибута «Дата приема» и «</a:t>
            </a:r>
            <a:r>
              <a:rPr lang="ru-RU" dirty="0" smtClean="0"/>
              <a:t>Дата увольнения</a:t>
            </a:r>
            <a:r>
              <a:rPr lang="ru-RU" dirty="0"/>
              <a:t>», каждый из которых имеет однозначную семантику. </a:t>
            </a:r>
            <a:r>
              <a:rPr lang="ru-RU" dirty="0" smtClean="0"/>
              <a:t>Следовательно</a:t>
            </a:r>
            <a:r>
              <a:rPr lang="ru-RU" dirty="0"/>
              <a:t>, вторая причина того, что наше отношение «</a:t>
            </a:r>
            <a:r>
              <a:rPr lang="ru-RU" dirty="0" smtClean="0"/>
              <a:t>Сотрудники» не </a:t>
            </a:r>
            <a:r>
              <a:rPr lang="ru-RU" dirty="0"/>
              <a:t>находится в нормальной форме, также благополучно устранена.</a:t>
            </a:r>
          </a:p>
        </p:txBody>
      </p:sp>
    </p:spTree>
    <p:extLst>
      <p:ext uri="{BB962C8B-B14F-4D97-AF65-F5344CB8AC3E}">
        <p14:creationId xmlns:p14="http://schemas.microsoft.com/office/powerpoint/2010/main" val="200966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И, наконец, последняя причина того, что отношение «</a:t>
            </a:r>
            <a:r>
              <a:rPr lang="ru-RU" dirty="0" smtClean="0"/>
              <a:t>Сотрудники» не </a:t>
            </a:r>
            <a:r>
              <a:rPr lang="ru-RU" dirty="0"/>
              <a:t>было приведено к нормальной форме, — это наличие </a:t>
            </a:r>
            <a:r>
              <a:rPr lang="ru-RU" dirty="0" smtClean="0"/>
              <a:t>многозначного атрибута </a:t>
            </a:r>
            <a:r>
              <a:rPr lang="ru-RU" dirty="0"/>
              <a:t>«Телефоны». Чтобы избавиться от этого атрибута, и </a:t>
            </a:r>
            <a:r>
              <a:rPr lang="ru-RU" dirty="0" smtClean="0"/>
              <a:t>необходимо </a:t>
            </a:r>
            <a:r>
              <a:rPr lang="ru-RU" dirty="0"/>
              <a:t>было провести декомпозицию всего отношения. Из исходного </a:t>
            </a:r>
            <a:r>
              <a:rPr lang="ru-RU" dirty="0" smtClean="0"/>
              <a:t>отношения </a:t>
            </a:r>
            <a:r>
              <a:rPr lang="ru-RU" dirty="0"/>
              <a:t>«Сотрудники» в результате этой декомпозиции был </a:t>
            </a:r>
            <a:r>
              <a:rPr lang="ru-RU" dirty="0" smtClean="0"/>
              <a:t>исключен атрибут </a:t>
            </a:r>
            <a:r>
              <a:rPr lang="ru-RU" dirty="0"/>
              <a:t>«Телефоны» вообще, но зато образовалось второе отношение </a:t>
            </a:r>
            <a:r>
              <a:rPr lang="ru-RU" dirty="0" smtClean="0"/>
              <a:t>— «</a:t>
            </a:r>
            <a:r>
              <a:rPr lang="ru-RU" dirty="0"/>
              <a:t>Телефоны», в котором присутствуют два атрибута: «№ </a:t>
            </a:r>
            <a:r>
              <a:rPr lang="ru-RU" dirty="0" smtClean="0"/>
              <a:t>табельный» сотрудника </a:t>
            </a:r>
            <a:r>
              <a:rPr lang="ru-RU" dirty="0"/>
              <a:t>и «Телефон», т. е. все атрибуты — </a:t>
            </a:r>
            <a:r>
              <a:rPr lang="ru-RU" dirty="0" smtClean="0"/>
              <a:t>опять-таки </a:t>
            </a:r>
            <a:r>
              <a:rPr lang="ru-RU" dirty="0"/>
              <a:t>простые, </a:t>
            </a:r>
            <a:r>
              <a:rPr lang="ru-RU" dirty="0" smtClean="0"/>
              <a:t>условие </a:t>
            </a:r>
            <a:r>
              <a:rPr lang="ru-RU" dirty="0"/>
              <a:t>принадлежности к первой нормальной форме выполняется. Эти </a:t>
            </a:r>
            <a:r>
              <a:rPr lang="ru-RU" dirty="0" smtClean="0"/>
              <a:t>атрибуты </a:t>
            </a:r>
            <a:r>
              <a:rPr lang="ru-RU" dirty="0"/>
              <a:t>«№ табельный» и «Телефон» образуют составной </a:t>
            </a:r>
            <a:r>
              <a:rPr lang="ru-RU" dirty="0" smtClean="0"/>
              <a:t>первичный ключ </a:t>
            </a:r>
            <a:r>
              <a:rPr lang="ru-RU" dirty="0"/>
              <a:t>отношения «Телефоны», а атрибут «№ табельный», в свою очередь, является внешним ключом, ссылающимся на одноименный атрибут </a:t>
            </a:r>
            <a:r>
              <a:rPr lang="ru-RU" dirty="0" smtClean="0"/>
              <a:t>отношения </a:t>
            </a:r>
            <a:r>
              <a:rPr lang="ru-RU" dirty="0"/>
              <a:t>«Сотрудники», т. е. в отношении «Телефоны» атрибут </a:t>
            </a:r>
            <a:r>
              <a:rPr lang="ru-RU" dirty="0" smtClean="0"/>
              <a:t>первичного </a:t>
            </a:r>
            <a:r>
              <a:rPr lang="ru-RU" dirty="0"/>
              <a:t>ключа «№ табельный» является одновременно внешним </a:t>
            </a:r>
            <a:r>
              <a:rPr lang="ru-RU" dirty="0" smtClean="0"/>
              <a:t>ключом, ссылающимся </a:t>
            </a:r>
            <a:r>
              <a:rPr lang="ru-RU" dirty="0"/>
              <a:t>на первичный ключ отношения «Сотрудники». Таким </a:t>
            </a:r>
            <a:r>
              <a:rPr lang="ru-RU" dirty="0" smtClean="0"/>
              <a:t>образом</a:t>
            </a:r>
            <a:r>
              <a:rPr lang="ru-RU" dirty="0"/>
              <a:t>, обеспечивается связь между этими двумя отношениями. </a:t>
            </a:r>
            <a:r>
              <a:rPr lang="ru-RU" dirty="0" smtClean="0"/>
              <a:t>Посредством </a:t>
            </a:r>
            <a:r>
              <a:rPr lang="ru-RU" dirty="0"/>
              <a:t>этой связи можно по номеру табельному любого сотрудника </a:t>
            </a:r>
            <a:r>
              <a:rPr lang="ru-RU" dirty="0" smtClean="0"/>
              <a:t>без особого </a:t>
            </a:r>
            <a:r>
              <a:rPr lang="ru-RU" dirty="0"/>
              <a:t>труда и затрат времени вывести весь список его телефонов, </a:t>
            </a:r>
            <a:r>
              <a:rPr lang="ru-RU" dirty="0" smtClean="0"/>
              <a:t>не прибегая </a:t>
            </a:r>
            <a:r>
              <a:rPr lang="ru-RU" dirty="0"/>
              <a:t>к использованию составных атрибутов.</a:t>
            </a:r>
          </a:p>
        </p:txBody>
      </p:sp>
    </p:spTree>
    <p:extLst>
      <p:ext uri="{BB962C8B-B14F-4D97-AF65-F5344CB8AC3E}">
        <p14:creationId xmlns:p14="http://schemas.microsoft.com/office/powerpoint/2010/main" val="3874221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Вторая нормальная форма (2</a:t>
            </a:r>
            <a:r>
              <a:rPr lang="en-US" b="1" i="1" dirty="0"/>
              <a:t>NF)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Определение. Базовое отношение находится во второй </a:t>
            </a:r>
            <a:r>
              <a:rPr lang="ru-RU" dirty="0" smtClean="0"/>
              <a:t>нормальной форме </a:t>
            </a:r>
            <a:r>
              <a:rPr lang="ru-RU" dirty="0"/>
              <a:t>относительного заданного множества функциональных </a:t>
            </a:r>
            <a:r>
              <a:rPr lang="ru-RU" dirty="0" smtClean="0"/>
              <a:t>зависимостей </a:t>
            </a:r>
            <a:r>
              <a:rPr lang="ru-RU" dirty="0"/>
              <a:t>тогда и только тогда, когда оно находится в первой </a:t>
            </a:r>
            <a:r>
              <a:rPr lang="ru-RU" dirty="0" smtClean="0"/>
              <a:t>нормальной </a:t>
            </a:r>
            <a:r>
              <a:rPr lang="ru-RU" dirty="0"/>
              <a:t>форме и, кроме того, каждый </a:t>
            </a:r>
            <a:r>
              <a:rPr lang="ru-RU" dirty="0" err="1"/>
              <a:t>неключевой</a:t>
            </a:r>
            <a:r>
              <a:rPr lang="ru-RU" dirty="0"/>
              <a:t> атрибут </a:t>
            </a:r>
            <a:r>
              <a:rPr lang="ru-RU" dirty="0" smtClean="0"/>
              <a:t>полностью </a:t>
            </a:r>
            <a:r>
              <a:rPr lang="ru-RU" dirty="0"/>
              <a:t>функционально зависит от каждого ключа.</a:t>
            </a:r>
          </a:p>
          <a:p>
            <a:r>
              <a:rPr lang="ru-RU" dirty="0"/>
              <a:t>В этом определении </a:t>
            </a:r>
            <a:r>
              <a:rPr lang="ru-RU" dirty="0" err="1"/>
              <a:t>неключевой</a:t>
            </a:r>
            <a:r>
              <a:rPr lang="ru-RU" dirty="0"/>
              <a:t> атрибут — это любой атрибут </a:t>
            </a:r>
            <a:r>
              <a:rPr lang="ru-RU" dirty="0" smtClean="0"/>
              <a:t>отношения</a:t>
            </a:r>
            <a:r>
              <a:rPr lang="ru-RU" dirty="0"/>
              <a:t>, не содержащийся в </a:t>
            </a:r>
            <a:r>
              <a:rPr lang="ru-RU" dirty="0" smtClean="0"/>
              <a:t>каком-либо </a:t>
            </a:r>
            <a:r>
              <a:rPr lang="ru-RU" dirty="0"/>
              <a:t>первичном или </a:t>
            </a:r>
            <a:r>
              <a:rPr lang="ru-RU" dirty="0" err="1" smtClean="0"/>
              <a:t>кандидатном</a:t>
            </a:r>
            <a:r>
              <a:rPr lang="ru-RU" dirty="0" smtClean="0"/>
              <a:t> </a:t>
            </a:r>
            <a:r>
              <a:rPr lang="ru-RU" dirty="0"/>
              <a:t>ключе отношения.</a:t>
            </a:r>
          </a:p>
          <a:p>
            <a:r>
              <a:rPr lang="ru-RU" dirty="0"/>
              <a:t>Полная функциональная зависимость от ключа предполагает </a:t>
            </a:r>
            <a:r>
              <a:rPr lang="ru-RU" dirty="0" smtClean="0"/>
              <a:t>отсутствие </a:t>
            </a:r>
            <a:r>
              <a:rPr lang="ru-RU" dirty="0"/>
              <a:t>функциональной зависимости от </a:t>
            </a:r>
            <a:r>
              <a:rPr lang="ru-RU" dirty="0" smtClean="0"/>
              <a:t>какой-либо </a:t>
            </a:r>
            <a:r>
              <a:rPr lang="ru-RU" dirty="0"/>
              <a:t>части этого ключа.</a:t>
            </a:r>
          </a:p>
        </p:txBody>
      </p:sp>
    </p:spTree>
    <p:extLst>
      <p:ext uri="{BB962C8B-B14F-4D97-AF65-F5344CB8AC3E}">
        <p14:creationId xmlns:p14="http://schemas.microsoft.com/office/powerpoint/2010/main" val="2755125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Таким образом, теперь при нормализации отношения мы </a:t>
            </a:r>
            <a:r>
              <a:rPr lang="ru-RU" dirty="0" smtClean="0"/>
              <a:t>должны следить </a:t>
            </a:r>
            <a:r>
              <a:rPr lang="ru-RU" dirty="0"/>
              <a:t>и за выполнением условий пребывания отношения в </a:t>
            </a:r>
            <a:r>
              <a:rPr lang="ru-RU" dirty="0" smtClean="0"/>
              <a:t>первой нормальной </a:t>
            </a:r>
            <a:r>
              <a:rPr lang="ru-RU" dirty="0"/>
              <a:t>форме, т. е. следить, чтобы его атрибуты были </a:t>
            </a:r>
            <a:r>
              <a:rPr lang="ru-RU" dirty="0" smtClean="0"/>
              <a:t>простыми и </a:t>
            </a:r>
            <a:r>
              <a:rPr lang="ru-RU" dirty="0"/>
              <a:t>однозначными, а также за выполнением второго условия, </a:t>
            </a:r>
            <a:r>
              <a:rPr lang="ru-RU" dirty="0" smtClean="0"/>
              <a:t>касающегося </a:t>
            </a:r>
            <a:r>
              <a:rPr lang="ru-RU" dirty="0"/>
              <a:t>ограничений функциональных зависимостей.</a:t>
            </a:r>
          </a:p>
          <a:p>
            <a:r>
              <a:rPr lang="ru-RU" dirty="0"/>
              <a:t>Ясно, что отношения с простыми ключами (первичными и </a:t>
            </a:r>
            <a:r>
              <a:rPr lang="ru-RU" dirty="0" err="1" smtClean="0"/>
              <a:t>кандидатными</a:t>
            </a:r>
            <a:r>
              <a:rPr lang="ru-RU" dirty="0"/>
              <a:t>) заведомо находятся во второй нормальной форме. Ведь в </a:t>
            </a:r>
            <a:r>
              <a:rPr lang="ru-RU" dirty="0" smtClean="0"/>
              <a:t>таком случае</a:t>
            </a:r>
            <a:r>
              <a:rPr lang="ru-RU" dirty="0"/>
              <a:t>, зависимость от части ключа просто не представляется </a:t>
            </a:r>
            <a:r>
              <a:rPr lang="ru-RU" dirty="0" smtClean="0"/>
              <a:t>возможной</a:t>
            </a:r>
            <a:r>
              <a:rPr lang="ru-RU" dirty="0"/>
              <a:t>, потому что никаких отдельных частей ключ банально не имеет.</a:t>
            </a:r>
          </a:p>
          <a:p>
            <a:r>
              <a:rPr lang="ru-RU" dirty="0" smtClean="0"/>
              <a:t>Рассмотрим пример </a:t>
            </a:r>
            <a:r>
              <a:rPr lang="ru-RU" dirty="0"/>
              <a:t>ненормализованной схемы отношения и сам процесс нормализации.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2517786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Вариант </a:t>
            </a:r>
            <a:r>
              <a:rPr lang="ru-RU" b="1" dirty="0"/>
              <a:t>1</a:t>
            </a:r>
            <a:r>
              <a:rPr lang="ru-RU" dirty="0"/>
              <a:t> схемы отношения:</a:t>
            </a:r>
          </a:p>
          <a:p>
            <a:r>
              <a:rPr lang="ru-RU" dirty="0"/>
              <a:t>Аудитории (</a:t>
            </a:r>
            <a:r>
              <a:rPr lang="ru-RU" u="sng" dirty="0"/>
              <a:t>№ корпуса</a:t>
            </a:r>
            <a:r>
              <a:rPr lang="ru-RU" dirty="0"/>
              <a:t>, </a:t>
            </a:r>
            <a:r>
              <a:rPr lang="ru-RU" u="sng" dirty="0"/>
              <a:t>№ аудитории</a:t>
            </a:r>
            <a:r>
              <a:rPr lang="ru-RU" dirty="0"/>
              <a:t>, Площадь кв. м, № </a:t>
            </a:r>
            <a:r>
              <a:rPr lang="ru-RU" dirty="0" smtClean="0"/>
              <a:t>табельный </a:t>
            </a:r>
            <a:r>
              <a:rPr lang="ru-RU" dirty="0"/>
              <a:t>коменданта корпуса);</a:t>
            </a:r>
          </a:p>
          <a:p>
            <a:r>
              <a:rPr lang="ru-RU" dirty="0" err="1"/>
              <a:t>Primary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 (№ корпуса, № аудитории);</a:t>
            </a:r>
          </a:p>
          <a:p>
            <a:r>
              <a:rPr lang="ru-RU" dirty="0"/>
              <a:t>Кроме того, определена следующая система функциональной </a:t>
            </a:r>
            <a:r>
              <a:rPr lang="ru-RU" dirty="0" smtClean="0"/>
              <a:t>зависимости</a:t>
            </a:r>
            <a:r>
              <a:rPr lang="ru-RU" dirty="0"/>
              <a:t>:</a:t>
            </a:r>
          </a:p>
          <a:p>
            <a:r>
              <a:rPr lang="ru-RU" dirty="0"/>
              <a:t>{№ корпуса} </a:t>
            </a:r>
            <a:r>
              <a:rPr lang="en-US" dirty="0" smtClean="0"/>
              <a:t>-&gt; </a:t>
            </a:r>
            <a:r>
              <a:rPr lang="ru-RU" dirty="0" smtClean="0"/>
              <a:t>{</a:t>
            </a:r>
            <a:r>
              <a:rPr lang="ru-RU" dirty="0"/>
              <a:t>№ табельный коменданта корпуса};</a:t>
            </a:r>
          </a:p>
          <a:p>
            <a:r>
              <a:rPr lang="ru-RU" dirty="0"/>
              <a:t>Что мы видим? Все условия пребывания этого отношения «</a:t>
            </a:r>
            <a:r>
              <a:rPr lang="ru-RU" dirty="0" smtClean="0"/>
              <a:t>Аудитории</a:t>
            </a:r>
            <a:r>
              <a:rPr lang="ru-RU" dirty="0"/>
              <a:t>» в первой нормальной форме выполнены, ведь все до </a:t>
            </a:r>
            <a:r>
              <a:rPr lang="ru-RU" dirty="0" smtClean="0"/>
              <a:t>единого</a:t>
            </a:r>
            <a:r>
              <a:rPr lang="en-US" dirty="0" smtClean="0"/>
              <a:t> </a:t>
            </a:r>
            <a:r>
              <a:rPr lang="ru-RU" dirty="0" smtClean="0"/>
              <a:t>атрибуты </a:t>
            </a:r>
            <a:r>
              <a:rPr lang="ru-RU" dirty="0"/>
              <a:t>этого отношения однозначны и просты. Но то условие, </a:t>
            </a:r>
            <a:r>
              <a:rPr lang="ru-RU" dirty="0" smtClean="0"/>
              <a:t>что</a:t>
            </a:r>
            <a:r>
              <a:rPr lang="en-US" dirty="0" smtClean="0"/>
              <a:t> </a:t>
            </a:r>
            <a:r>
              <a:rPr lang="ru-RU" dirty="0" smtClean="0"/>
              <a:t>каждый </a:t>
            </a:r>
            <a:r>
              <a:rPr lang="ru-RU" dirty="0" err="1"/>
              <a:t>неключевой</a:t>
            </a:r>
            <a:r>
              <a:rPr lang="ru-RU" dirty="0"/>
              <a:t> элемент должен полностью функционально </a:t>
            </a:r>
            <a:r>
              <a:rPr lang="ru-RU" dirty="0" smtClean="0"/>
              <a:t>зависеть </a:t>
            </a:r>
            <a:r>
              <a:rPr lang="ru-RU" dirty="0"/>
              <a:t>от ключа, не выполняется. Почему? Да потому, что </a:t>
            </a:r>
            <a:r>
              <a:rPr lang="ru-RU" dirty="0" smtClean="0"/>
              <a:t>атрибут</a:t>
            </a:r>
            <a:r>
              <a:rPr lang="en-US" dirty="0" smtClean="0"/>
              <a:t> </a:t>
            </a:r>
            <a:r>
              <a:rPr lang="ru-RU" dirty="0" smtClean="0"/>
              <a:t>«</a:t>
            </a:r>
            <a:r>
              <a:rPr lang="ru-RU" dirty="0"/>
              <a:t>№ табельный коменданта корпуса» функционально зависит не </a:t>
            </a:r>
            <a:r>
              <a:rPr lang="ru-RU" dirty="0" smtClean="0"/>
              <a:t>от</a:t>
            </a:r>
            <a:r>
              <a:rPr lang="en-US" dirty="0" smtClean="0"/>
              <a:t> </a:t>
            </a:r>
            <a:r>
              <a:rPr lang="ru-RU" dirty="0" smtClean="0"/>
              <a:t>составного </a:t>
            </a:r>
            <a:r>
              <a:rPr lang="ru-RU" dirty="0"/>
              <a:t>ключа «№ корпуса, № аудитории», а от части этого </a:t>
            </a:r>
            <a:r>
              <a:rPr lang="ru-RU" dirty="0" smtClean="0"/>
              <a:t>ключа</a:t>
            </a:r>
            <a:r>
              <a:rPr lang="ru-RU" dirty="0"/>
              <a:t>, т. е. от атрибута «№ корпуса». Действительно, ведь именно </a:t>
            </a:r>
            <a:r>
              <a:rPr lang="ru-RU" dirty="0" smtClean="0"/>
              <a:t>номер</a:t>
            </a:r>
            <a:r>
              <a:rPr lang="en-US" dirty="0" smtClean="0"/>
              <a:t> </a:t>
            </a:r>
            <a:r>
              <a:rPr lang="ru-RU" dirty="0" smtClean="0"/>
              <a:t>корпуса </a:t>
            </a:r>
            <a:r>
              <a:rPr lang="ru-RU" dirty="0"/>
              <a:t>полностью определяет, какой именно комендант к </a:t>
            </a:r>
            <a:r>
              <a:rPr lang="ru-RU" dirty="0" smtClean="0"/>
              <a:t>нему</a:t>
            </a:r>
            <a:r>
              <a:rPr lang="en-US" dirty="0" smtClean="0"/>
              <a:t> </a:t>
            </a:r>
            <a:r>
              <a:rPr lang="ru-RU" dirty="0" smtClean="0"/>
              <a:t>приписан</a:t>
            </a:r>
            <a:r>
              <a:rPr lang="ru-RU" dirty="0"/>
              <a:t>, а, в свою очередь, ни от каких номеров аудиторий </a:t>
            </a:r>
            <a:r>
              <a:rPr lang="ru-RU" dirty="0" smtClean="0"/>
              <a:t>табельный </a:t>
            </a:r>
            <a:r>
              <a:rPr lang="ru-RU" dirty="0"/>
              <a:t>номер коменданта корпуса зависеть никак не может.</a:t>
            </a:r>
          </a:p>
        </p:txBody>
      </p:sp>
    </p:spTree>
    <p:extLst>
      <p:ext uri="{BB962C8B-B14F-4D97-AF65-F5344CB8AC3E}">
        <p14:creationId xmlns:p14="http://schemas.microsoft.com/office/powerpoint/2010/main" val="301589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Таким образом, основной задачей нашей нормализации </a:t>
            </a:r>
            <a:r>
              <a:rPr lang="ru-RU" dirty="0" smtClean="0"/>
              <a:t>становится</a:t>
            </a:r>
            <a:r>
              <a:rPr lang="en-US" dirty="0" smtClean="0"/>
              <a:t> </a:t>
            </a:r>
            <a:r>
              <a:rPr lang="ru-RU" dirty="0" smtClean="0"/>
              <a:t>задача </a:t>
            </a:r>
            <a:r>
              <a:rPr lang="ru-RU" dirty="0"/>
              <a:t>добиться того, чтобы ключи распределялись таким образом, </a:t>
            </a:r>
            <a:r>
              <a:rPr lang="ru-RU" dirty="0" smtClean="0"/>
              <a:t>чтобы</a:t>
            </a:r>
            <a:r>
              <a:rPr lang="ru-RU" dirty="0"/>
              <a:t>, в частности, атрибут «№ табельный коменданта корпуса» </a:t>
            </a:r>
            <a:r>
              <a:rPr lang="ru-RU" dirty="0" smtClean="0"/>
              <a:t>полностью</a:t>
            </a:r>
            <a:r>
              <a:rPr lang="en-US" dirty="0" smtClean="0"/>
              <a:t> </a:t>
            </a:r>
            <a:r>
              <a:rPr lang="ru-RU" dirty="0" smtClean="0"/>
              <a:t>функционально </a:t>
            </a:r>
            <a:r>
              <a:rPr lang="ru-RU" dirty="0"/>
              <a:t>зависел от всего ключа, а не от его </a:t>
            </a:r>
            <a:r>
              <a:rPr lang="ru-RU" dirty="0" smtClean="0"/>
              <a:t>какой</a:t>
            </a:r>
            <a:r>
              <a:rPr lang="en-US" dirty="0" smtClean="0"/>
              <a:t>-</a:t>
            </a:r>
            <a:r>
              <a:rPr lang="ru-RU" dirty="0" smtClean="0"/>
              <a:t>то </a:t>
            </a:r>
            <a:r>
              <a:rPr lang="ru-RU" dirty="0"/>
              <a:t>части.</a:t>
            </a:r>
          </a:p>
          <a:p>
            <a:pPr marL="0" indent="0">
              <a:buNone/>
            </a:pPr>
            <a:r>
              <a:rPr lang="ru-RU" dirty="0"/>
              <a:t>Для того, чтобы этого добиться, придется снова, как и в </a:t>
            </a:r>
            <a:r>
              <a:rPr lang="ru-RU" dirty="0" smtClean="0"/>
              <a:t>предыдущем </a:t>
            </a:r>
            <a:r>
              <a:rPr lang="ru-RU" dirty="0"/>
              <a:t>параграфе, применить декомпозицию отношения. Итак, </a:t>
            </a:r>
            <a:r>
              <a:rPr lang="ru-RU" dirty="0" smtClean="0"/>
              <a:t>следующая </a:t>
            </a:r>
            <a:r>
              <a:rPr lang="ru-RU" dirty="0"/>
              <a:t>система отношений, представляющая собой вариант 2 </a:t>
            </a:r>
            <a:r>
              <a:rPr lang="ru-RU" dirty="0" smtClean="0"/>
              <a:t>отношения</a:t>
            </a:r>
            <a:r>
              <a:rPr lang="en-US" dirty="0" smtClean="0"/>
              <a:t> </a:t>
            </a:r>
            <a:r>
              <a:rPr lang="ru-RU" dirty="0" smtClean="0"/>
              <a:t>«Аудитории</a:t>
            </a:r>
            <a:r>
              <a:rPr lang="ru-RU" dirty="0"/>
              <a:t>», как раз и получилась из исходного отношения путем </a:t>
            </a:r>
            <a:r>
              <a:rPr lang="ru-RU" dirty="0" smtClean="0"/>
              <a:t>его</a:t>
            </a:r>
            <a:r>
              <a:rPr lang="en-US" dirty="0" smtClean="0"/>
              <a:t> </a:t>
            </a:r>
            <a:r>
              <a:rPr lang="ru-RU" dirty="0" smtClean="0"/>
              <a:t>декомпозиции </a:t>
            </a:r>
            <a:r>
              <a:rPr lang="ru-RU" dirty="0"/>
              <a:t>на несколько новых самостоятельных отношений:</a:t>
            </a:r>
          </a:p>
        </p:txBody>
      </p:sp>
    </p:spTree>
    <p:extLst>
      <p:ext uri="{BB962C8B-B14F-4D97-AF65-F5344CB8AC3E}">
        <p14:creationId xmlns:p14="http://schemas.microsoft.com/office/powerpoint/2010/main" val="3296306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Корпуса (</a:t>
            </a:r>
            <a:r>
              <a:rPr lang="ru-RU" u="sng" dirty="0"/>
              <a:t>№ корпуса</a:t>
            </a:r>
            <a:r>
              <a:rPr lang="ru-RU" dirty="0"/>
              <a:t>, № табельный коменданта корпуса);</a:t>
            </a:r>
          </a:p>
          <a:p>
            <a:pPr marL="0" indent="0">
              <a:buNone/>
            </a:pPr>
            <a:r>
              <a:rPr lang="en-US" dirty="0"/>
              <a:t>Primary key (№ </a:t>
            </a:r>
            <a:r>
              <a:rPr lang="ru-RU" dirty="0"/>
              <a:t>корпуса);</a:t>
            </a:r>
          </a:p>
          <a:p>
            <a:pPr marL="0" indent="0">
              <a:buNone/>
            </a:pPr>
            <a:r>
              <a:rPr lang="ru-RU" dirty="0"/>
              <a:t>Аудитории (</a:t>
            </a:r>
            <a:r>
              <a:rPr lang="ru-RU" u="sng" dirty="0"/>
              <a:t>№ корпуса</a:t>
            </a:r>
            <a:r>
              <a:rPr lang="ru-RU" dirty="0"/>
              <a:t>, </a:t>
            </a:r>
            <a:r>
              <a:rPr lang="ru-RU" u="sng" dirty="0"/>
              <a:t>№ аудитории</a:t>
            </a:r>
            <a:r>
              <a:rPr lang="ru-RU" dirty="0"/>
              <a:t>, Площадь кв. м);</a:t>
            </a:r>
          </a:p>
          <a:p>
            <a:pPr marL="0" indent="0">
              <a:buNone/>
            </a:pPr>
            <a:r>
              <a:rPr lang="en-US" dirty="0"/>
              <a:t>Primary key (№ </a:t>
            </a:r>
            <a:r>
              <a:rPr lang="ru-RU" dirty="0"/>
              <a:t>корпуса, № аудитории);</a:t>
            </a:r>
          </a:p>
          <a:p>
            <a:pPr marL="0" indent="0">
              <a:buNone/>
            </a:pPr>
            <a:r>
              <a:rPr lang="en-US" dirty="0"/>
              <a:t>Foreign key (№ </a:t>
            </a:r>
            <a:r>
              <a:rPr lang="ru-RU" dirty="0"/>
              <a:t>корпуса) </a:t>
            </a:r>
            <a:r>
              <a:rPr lang="en-US" dirty="0"/>
              <a:t>references </a:t>
            </a:r>
            <a:r>
              <a:rPr lang="ru-RU" dirty="0"/>
              <a:t>Корпуса (№ корпуса);</a:t>
            </a:r>
          </a:p>
        </p:txBody>
      </p:sp>
    </p:spTree>
    <p:extLst>
      <p:ext uri="{BB962C8B-B14F-4D97-AF65-F5344CB8AC3E}">
        <p14:creationId xmlns:p14="http://schemas.microsoft.com/office/powerpoint/2010/main" val="2112080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В отношении «Корпуса» </a:t>
            </a:r>
            <a:r>
              <a:rPr lang="ru-RU" dirty="0" err="1"/>
              <a:t>неключевой</a:t>
            </a:r>
            <a:r>
              <a:rPr lang="ru-RU" dirty="0"/>
              <a:t> </a:t>
            </a:r>
            <a:r>
              <a:rPr lang="ru-RU" dirty="0" smtClean="0"/>
              <a:t>атрибут </a:t>
            </a:r>
            <a:r>
              <a:rPr lang="ru-RU" dirty="0"/>
              <a:t>«№ табельный коменданта корпуса» полностью </a:t>
            </a:r>
            <a:r>
              <a:rPr lang="ru-RU" dirty="0" smtClean="0"/>
              <a:t>функционально</a:t>
            </a:r>
            <a:r>
              <a:rPr lang="en-US" dirty="0" smtClean="0"/>
              <a:t> </a:t>
            </a:r>
            <a:r>
              <a:rPr lang="ru-RU" dirty="0" smtClean="0"/>
              <a:t>зависит </a:t>
            </a:r>
            <a:r>
              <a:rPr lang="ru-RU" dirty="0"/>
              <a:t>от первичного ключа «№ корпуса». Здесь условие </a:t>
            </a:r>
            <a:r>
              <a:rPr lang="ru-RU" dirty="0" smtClean="0"/>
              <a:t>нахождения</a:t>
            </a:r>
            <a:r>
              <a:rPr lang="en-US" dirty="0" smtClean="0"/>
              <a:t> </a:t>
            </a:r>
            <a:r>
              <a:rPr lang="ru-RU" dirty="0" smtClean="0"/>
              <a:t>отношения </a:t>
            </a:r>
            <a:r>
              <a:rPr lang="ru-RU" dirty="0"/>
              <a:t>во второй нормальной форме полностью выполнились.</a:t>
            </a:r>
          </a:p>
          <a:p>
            <a:pPr marL="0" indent="0">
              <a:buNone/>
            </a:pPr>
            <a:r>
              <a:rPr lang="ru-RU" dirty="0"/>
              <a:t>Теперь перейдем к рассмотрению второго отношения — «</a:t>
            </a:r>
            <a:r>
              <a:rPr lang="ru-RU" dirty="0" smtClean="0"/>
              <a:t>Аудитории</a:t>
            </a:r>
            <a:r>
              <a:rPr lang="ru-RU" dirty="0"/>
              <a:t>». В отношении «Аудитории» атрибут первичного ключа «№ корпуса» является одновременно внешним ключом, ссылающемся </a:t>
            </a:r>
            <a:r>
              <a:rPr lang="ru-RU" dirty="0" smtClean="0"/>
              <a:t>на</a:t>
            </a:r>
            <a:r>
              <a:rPr lang="en-US" dirty="0" smtClean="0"/>
              <a:t> </a:t>
            </a:r>
            <a:r>
              <a:rPr lang="ru-RU" dirty="0" smtClean="0"/>
              <a:t>первичный </a:t>
            </a:r>
            <a:r>
              <a:rPr lang="ru-RU" dirty="0"/>
              <a:t>ключ отношения «Корпуса». В этом отношении </a:t>
            </a:r>
            <a:r>
              <a:rPr lang="ru-RU" dirty="0" err="1" smtClean="0"/>
              <a:t>неключевой</a:t>
            </a:r>
            <a:r>
              <a:rPr lang="ru-RU" dirty="0" smtClean="0"/>
              <a:t> </a:t>
            </a:r>
            <a:r>
              <a:rPr lang="ru-RU" dirty="0"/>
              <a:t>атрибут «Площадь кв. м» полностью зависит от всего </a:t>
            </a:r>
            <a:r>
              <a:rPr lang="ru-RU" dirty="0" smtClean="0"/>
              <a:t>составного</a:t>
            </a:r>
            <a:r>
              <a:rPr lang="en-US" dirty="0" smtClean="0"/>
              <a:t> </a:t>
            </a:r>
            <a:r>
              <a:rPr lang="ru-RU" dirty="0" smtClean="0"/>
              <a:t>первичного </a:t>
            </a:r>
            <a:r>
              <a:rPr lang="ru-RU" dirty="0"/>
              <a:t>ключа «№ корпуса, № аудитории» и не зависит, даже </a:t>
            </a:r>
            <a:r>
              <a:rPr lang="ru-RU" dirty="0" smtClean="0"/>
              <a:t>не</a:t>
            </a:r>
            <a:r>
              <a:rPr lang="en-US" dirty="0" smtClean="0"/>
              <a:t> </a:t>
            </a:r>
            <a:r>
              <a:rPr lang="ru-RU" dirty="0" smtClean="0"/>
              <a:t>может </a:t>
            </a:r>
            <a:r>
              <a:rPr lang="ru-RU" dirty="0"/>
              <a:t>зависеть ни от какой из его частей.</a:t>
            </a:r>
          </a:p>
          <a:p>
            <a:pPr marL="0" indent="0">
              <a:buNone/>
            </a:pPr>
            <a:r>
              <a:rPr lang="ru-RU" dirty="0"/>
              <a:t>Таким образом, путем декомпозиции исходного отношения, </a:t>
            </a:r>
            <a:r>
              <a:rPr lang="ru-RU" dirty="0" smtClean="0"/>
              <a:t>мы</a:t>
            </a:r>
            <a:r>
              <a:rPr lang="en-US" dirty="0" smtClean="0"/>
              <a:t> </a:t>
            </a:r>
            <a:r>
              <a:rPr lang="ru-RU" dirty="0" smtClean="0"/>
              <a:t>пришли </a:t>
            </a:r>
            <a:r>
              <a:rPr lang="ru-RU" dirty="0"/>
              <a:t>к тому, что все условия из определения второй </a:t>
            </a:r>
            <a:r>
              <a:rPr lang="ru-RU" dirty="0" smtClean="0"/>
              <a:t>нормальной</a:t>
            </a:r>
            <a:r>
              <a:rPr lang="en-US" dirty="0" smtClean="0"/>
              <a:t> </a:t>
            </a:r>
            <a:r>
              <a:rPr lang="ru-RU" dirty="0" smtClean="0"/>
              <a:t>формы </a:t>
            </a:r>
            <a:r>
              <a:rPr lang="ru-RU" dirty="0"/>
              <a:t>полностью выполнились.</a:t>
            </a:r>
          </a:p>
          <a:p>
            <a:pPr marL="0" indent="0">
              <a:buNone/>
            </a:pPr>
            <a:r>
              <a:rPr lang="ru-RU" dirty="0"/>
              <a:t>В данном примере все требования функциональной зависимости </a:t>
            </a:r>
            <a:r>
              <a:rPr lang="ru-RU" dirty="0" smtClean="0"/>
              <a:t>навязаны </a:t>
            </a:r>
            <a:r>
              <a:rPr lang="ru-RU" dirty="0"/>
              <a:t>объявлением первичных ключей (</a:t>
            </a:r>
            <a:r>
              <a:rPr lang="ru-RU" dirty="0" err="1"/>
              <a:t>кандидатных</a:t>
            </a:r>
            <a:r>
              <a:rPr lang="ru-RU" dirty="0"/>
              <a:t> ключей здесь </a:t>
            </a:r>
            <a:r>
              <a:rPr lang="ru-RU" dirty="0" smtClean="0"/>
              <a:t>нет)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ru-RU" dirty="0"/>
              <a:t>внешних ключей. Поэтому дальнейшая нормализация не требуется.</a:t>
            </a:r>
          </a:p>
        </p:txBody>
      </p:sp>
    </p:spTree>
    <p:extLst>
      <p:ext uri="{BB962C8B-B14F-4D97-AF65-F5344CB8AC3E}">
        <p14:creationId xmlns:p14="http://schemas.microsoft.com/office/powerpoint/2010/main" val="385620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Третья нормальная форма (3</a:t>
            </a:r>
            <a:r>
              <a:rPr lang="en-US" b="1" i="1" dirty="0"/>
              <a:t>NF)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70000" lnSpcReduction="2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Определение. </a:t>
            </a:r>
            <a:r>
              <a:rPr lang="ru-RU" dirty="0">
                <a:solidFill>
                  <a:srgbClr val="FF0000"/>
                </a:solidFill>
              </a:rPr>
              <a:t>Базовое отношение находится в </a:t>
            </a:r>
            <a:r>
              <a:rPr lang="ru-RU" b="1" dirty="0">
                <a:solidFill>
                  <a:srgbClr val="FF0000"/>
                </a:solidFill>
              </a:rPr>
              <a:t>третьей </a:t>
            </a:r>
            <a:r>
              <a:rPr lang="ru-RU" b="1" dirty="0" smtClean="0">
                <a:solidFill>
                  <a:srgbClr val="FF0000"/>
                </a:solidFill>
              </a:rPr>
              <a:t>нормальной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форме </a:t>
            </a:r>
            <a:r>
              <a:rPr lang="ru-RU" dirty="0">
                <a:solidFill>
                  <a:srgbClr val="FF0000"/>
                </a:solidFill>
              </a:rPr>
              <a:t>относительно заданного множества функциональных </a:t>
            </a:r>
            <a:r>
              <a:rPr lang="ru-RU" dirty="0" smtClean="0">
                <a:solidFill>
                  <a:srgbClr val="FF0000"/>
                </a:solidFill>
              </a:rPr>
              <a:t>зависимостей </a:t>
            </a:r>
            <a:r>
              <a:rPr lang="ru-RU" dirty="0">
                <a:solidFill>
                  <a:srgbClr val="FF0000"/>
                </a:solidFill>
              </a:rPr>
              <a:t>тогда и только тогда, когда оно находится во второй </a:t>
            </a:r>
            <a:r>
              <a:rPr lang="ru-RU" dirty="0" smtClean="0">
                <a:solidFill>
                  <a:srgbClr val="FF0000"/>
                </a:solidFill>
              </a:rPr>
              <a:t>нормальной </a:t>
            </a:r>
            <a:r>
              <a:rPr lang="ru-RU" dirty="0">
                <a:solidFill>
                  <a:srgbClr val="FF0000"/>
                </a:solidFill>
              </a:rPr>
              <a:t>форме и каждый </a:t>
            </a:r>
            <a:r>
              <a:rPr lang="ru-RU" dirty="0" err="1">
                <a:solidFill>
                  <a:srgbClr val="FF0000"/>
                </a:solidFill>
              </a:rPr>
              <a:t>неключевой</a:t>
            </a:r>
            <a:r>
              <a:rPr lang="ru-RU" dirty="0">
                <a:solidFill>
                  <a:srgbClr val="FF0000"/>
                </a:solidFill>
              </a:rPr>
              <a:t> атрибут полностью </a:t>
            </a:r>
            <a:r>
              <a:rPr lang="ru-RU" dirty="0" smtClean="0">
                <a:solidFill>
                  <a:srgbClr val="FF0000"/>
                </a:solidFill>
              </a:rPr>
              <a:t>функционально </a:t>
            </a:r>
            <a:r>
              <a:rPr lang="ru-RU" dirty="0">
                <a:solidFill>
                  <a:srgbClr val="FF0000"/>
                </a:solidFill>
              </a:rPr>
              <a:t>зависит только от ключей.</a:t>
            </a:r>
          </a:p>
          <a:p>
            <a:r>
              <a:rPr lang="ru-RU" dirty="0"/>
              <a:t>Таким образом, требования, предъявляемые третьей </a:t>
            </a:r>
            <a:r>
              <a:rPr lang="ru-RU" dirty="0" smtClean="0"/>
              <a:t>нормальной</a:t>
            </a:r>
            <a:r>
              <a:rPr lang="en-US" dirty="0" smtClean="0"/>
              <a:t> </a:t>
            </a:r>
            <a:r>
              <a:rPr lang="ru-RU" dirty="0" smtClean="0"/>
              <a:t>формой</a:t>
            </a:r>
            <a:r>
              <a:rPr lang="ru-RU" dirty="0"/>
              <a:t>, сильнее требований, накладываемых первой и второй </a:t>
            </a:r>
            <a:r>
              <a:rPr lang="ru-RU" dirty="0" smtClean="0"/>
              <a:t>нормальной </a:t>
            </a:r>
            <a:r>
              <a:rPr lang="ru-RU" dirty="0"/>
              <a:t>формой, даже вместе взятых. Фактически в третьей </a:t>
            </a:r>
            <a:r>
              <a:rPr lang="ru-RU" dirty="0" smtClean="0"/>
              <a:t>нормальной </a:t>
            </a:r>
            <a:r>
              <a:rPr lang="ru-RU" dirty="0"/>
              <a:t>форме каждый </a:t>
            </a:r>
            <a:r>
              <a:rPr lang="ru-RU" dirty="0" err="1"/>
              <a:t>неключевой</a:t>
            </a:r>
            <a:r>
              <a:rPr lang="ru-RU" dirty="0"/>
              <a:t> атрибут зависит от ключа, </a:t>
            </a:r>
            <a:r>
              <a:rPr lang="ru-RU" dirty="0" smtClean="0"/>
              <a:t>причем </a:t>
            </a:r>
            <a:r>
              <a:rPr lang="ru-RU" dirty="0"/>
              <a:t>от всего ключа целиком и ни от чего другого, кроме как от ключа.</a:t>
            </a:r>
          </a:p>
          <a:p>
            <a:r>
              <a:rPr lang="ru-RU" dirty="0"/>
              <a:t>Проиллюстрируем процесс приведения ненормализованного </a:t>
            </a:r>
            <a:r>
              <a:rPr lang="ru-RU" dirty="0" smtClean="0"/>
              <a:t>отношения </a:t>
            </a:r>
            <a:r>
              <a:rPr lang="ru-RU" dirty="0"/>
              <a:t>к третьей нормальной форме. Для этого рассмотрим </a:t>
            </a:r>
            <a:r>
              <a:rPr lang="ru-RU" dirty="0" smtClean="0"/>
              <a:t>пример</a:t>
            </a:r>
            <a:r>
              <a:rPr lang="ru-RU" dirty="0"/>
              <a:t>: отношение, находящееся не в третьей нормальной форме.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834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Вариант </a:t>
            </a:r>
            <a:r>
              <a:rPr lang="ru-RU" b="1" dirty="0"/>
              <a:t>1 </a:t>
            </a:r>
            <a:r>
              <a:rPr lang="ru-RU" dirty="0"/>
              <a:t>схемы отношения «Сотрудники»:</a:t>
            </a:r>
          </a:p>
          <a:p>
            <a:pPr marL="0" indent="0">
              <a:buNone/>
            </a:pPr>
            <a:r>
              <a:rPr lang="ru-RU" dirty="0"/>
              <a:t>Сотрудники (</a:t>
            </a:r>
            <a:r>
              <a:rPr lang="ru-RU" u="sng" dirty="0"/>
              <a:t>№ табельный</a:t>
            </a:r>
            <a:r>
              <a:rPr lang="ru-RU" dirty="0"/>
              <a:t>, Фамилия, Имя, Отчество, Код </a:t>
            </a:r>
            <a:r>
              <a:rPr lang="ru-RU" dirty="0" smtClean="0"/>
              <a:t>должности</a:t>
            </a:r>
            <a:r>
              <a:rPr lang="ru-RU" dirty="0"/>
              <a:t>, Оклад);</a:t>
            </a:r>
          </a:p>
          <a:p>
            <a:pPr marL="0" indent="0">
              <a:buNone/>
            </a:pPr>
            <a:r>
              <a:rPr lang="en-US" dirty="0"/>
              <a:t>Primary key (№ </a:t>
            </a:r>
            <a:r>
              <a:rPr lang="ru-RU" dirty="0"/>
              <a:t>табельный);</a:t>
            </a:r>
          </a:p>
          <a:p>
            <a:pPr marL="0" indent="0">
              <a:buNone/>
            </a:pPr>
            <a:r>
              <a:rPr lang="ru-RU" dirty="0"/>
              <a:t>Кроме того, над данным отношением «Сотрудники» задана </a:t>
            </a:r>
            <a:r>
              <a:rPr lang="ru-RU" dirty="0" smtClean="0"/>
              <a:t>следующая </a:t>
            </a:r>
            <a:r>
              <a:rPr lang="ru-RU" dirty="0"/>
              <a:t>система функциональных зависимостей:</a:t>
            </a:r>
          </a:p>
          <a:p>
            <a:pPr marL="0" indent="0">
              <a:buNone/>
            </a:pPr>
            <a:r>
              <a:rPr lang="ru-RU" dirty="0"/>
              <a:t>{Код должности} →{Оклад};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877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Действительно, как правило, от должности, а следовательно, от </a:t>
            </a:r>
            <a:r>
              <a:rPr lang="ru-RU" dirty="0" smtClean="0"/>
              <a:t>ее кода </a:t>
            </a:r>
            <a:r>
              <a:rPr lang="ru-RU" dirty="0"/>
              <a:t>в соответствующей базе данных напрямую зависит размер </a:t>
            </a:r>
            <a:r>
              <a:rPr lang="ru-RU" dirty="0" smtClean="0"/>
              <a:t>оклада</a:t>
            </a:r>
            <a:r>
              <a:rPr lang="ru-RU" dirty="0"/>
              <a:t>, т. е. размер заработной платы.</a:t>
            </a:r>
          </a:p>
          <a:p>
            <a:r>
              <a:rPr lang="ru-RU" dirty="0"/>
              <a:t>Именно поэтому это отношение «Сотрудники» и не </a:t>
            </a:r>
            <a:r>
              <a:rPr lang="ru-RU" dirty="0" smtClean="0"/>
              <a:t>находится в </a:t>
            </a:r>
            <a:r>
              <a:rPr lang="ru-RU" dirty="0"/>
              <a:t>третьей нормальной форме, ведь получается, что </a:t>
            </a:r>
            <a:r>
              <a:rPr lang="ru-RU" dirty="0" err="1"/>
              <a:t>неключевой</a:t>
            </a:r>
            <a:r>
              <a:rPr lang="ru-RU" dirty="0"/>
              <a:t> </a:t>
            </a:r>
            <a:r>
              <a:rPr lang="ru-RU" dirty="0" smtClean="0"/>
              <a:t>атрибут </a:t>
            </a:r>
            <a:r>
              <a:rPr lang="ru-RU" dirty="0"/>
              <a:t>«Оклад» полностью функционально зависит от атрибута «</a:t>
            </a:r>
            <a:r>
              <a:rPr lang="ru-RU" dirty="0" smtClean="0"/>
              <a:t>Код должности</a:t>
            </a:r>
            <a:r>
              <a:rPr lang="ru-RU" dirty="0"/>
              <a:t>», хотя этот атрибут и не является ключевым.</a:t>
            </a:r>
          </a:p>
          <a:p>
            <a:r>
              <a:rPr lang="ru-RU" dirty="0"/>
              <a:t>Любопытно, что к третьей нормальной форме любое </a:t>
            </a:r>
            <a:r>
              <a:rPr lang="ru-RU" dirty="0" smtClean="0"/>
              <a:t>отношение приводится </a:t>
            </a:r>
            <a:r>
              <a:rPr lang="ru-RU" dirty="0"/>
              <a:t>точно таким же методом, как и к двум формам до </a:t>
            </a:r>
            <a:r>
              <a:rPr lang="ru-RU" dirty="0" smtClean="0"/>
              <a:t>этой, а </a:t>
            </a:r>
            <a:r>
              <a:rPr lang="ru-RU" dirty="0"/>
              <a:t>именно, путем декомпозиции.</a:t>
            </a:r>
          </a:p>
          <a:p>
            <a:r>
              <a:rPr lang="ru-RU" dirty="0"/>
              <a:t>Проведя декомпозицию отношения «Сотрудники», получим </a:t>
            </a:r>
            <a:r>
              <a:rPr lang="ru-RU" dirty="0" smtClean="0"/>
              <a:t>следующую </a:t>
            </a:r>
            <a:r>
              <a:rPr lang="ru-RU" dirty="0"/>
              <a:t>систему новых самостоятельных отношений:</a:t>
            </a:r>
          </a:p>
        </p:txBody>
      </p:sp>
    </p:spTree>
    <p:extLst>
      <p:ext uri="{BB962C8B-B14F-4D97-AF65-F5344CB8AC3E}">
        <p14:creationId xmlns:p14="http://schemas.microsoft.com/office/powerpoint/2010/main" val="150141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Вариант </a:t>
            </a:r>
            <a:r>
              <a:rPr lang="ru-RU" b="1" dirty="0"/>
              <a:t>2</a:t>
            </a:r>
            <a:r>
              <a:rPr lang="ru-RU" dirty="0"/>
              <a:t> схемы отношения «Сотрудники»:</a:t>
            </a:r>
          </a:p>
          <a:p>
            <a:pPr marL="0" indent="0">
              <a:buNone/>
            </a:pPr>
            <a:r>
              <a:rPr lang="ru-RU" dirty="0"/>
              <a:t>Должности (</a:t>
            </a:r>
            <a:r>
              <a:rPr lang="ru-RU" u="sng" dirty="0"/>
              <a:t>Код должности</a:t>
            </a:r>
            <a:r>
              <a:rPr lang="ru-RU" dirty="0"/>
              <a:t>, Оклад);</a:t>
            </a:r>
          </a:p>
          <a:p>
            <a:pPr marL="0" indent="0">
              <a:buNone/>
            </a:pPr>
            <a:r>
              <a:rPr lang="ru-RU" dirty="0" err="1"/>
              <a:t>Primary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 (Код должности);</a:t>
            </a:r>
          </a:p>
          <a:p>
            <a:pPr marL="0" indent="0">
              <a:buNone/>
            </a:pPr>
            <a:r>
              <a:rPr lang="ru-RU" dirty="0"/>
              <a:t>Сотрудники (</a:t>
            </a:r>
            <a:r>
              <a:rPr lang="ru-RU" u="sng" dirty="0"/>
              <a:t>№ табельный</a:t>
            </a:r>
            <a:r>
              <a:rPr lang="ru-RU" dirty="0"/>
              <a:t>, Фамилия, Имя, Отчество, </a:t>
            </a:r>
            <a:r>
              <a:rPr lang="ru-RU" dirty="0" smtClean="0"/>
              <a:t>Код должности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 err="1"/>
              <a:t>Primary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 (Код должности);</a:t>
            </a:r>
          </a:p>
          <a:p>
            <a:pPr marL="0" indent="0">
              <a:buNone/>
            </a:pPr>
            <a:r>
              <a:rPr lang="ru-RU" dirty="0" err="1"/>
              <a:t>Foreign</a:t>
            </a:r>
            <a:r>
              <a:rPr lang="ru-RU" dirty="0"/>
              <a:t> </a:t>
            </a:r>
            <a:r>
              <a:rPr lang="ru-RU" dirty="0" err="1"/>
              <a:t>key</a:t>
            </a:r>
            <a:r>
              <a:rPr lang="ru-RU" dirty="0"/>
              <a:t> (Код должности) </a:t>
            </a:r>
            <a:r>
              <a:rPr lang="ru-RU" dirty="0" err="1"/>
              <a:t>references</a:t>
            </a:r>
            <a:r>
              <a:rPr lang="ru-RU" dirty="0"/>
              <a:t> Должности (Код должности);</a:t>
            </a:r>
          </a:p>
          <a:p>
            <a:pPr marL="0" indent="0">
              <a:buNone/>
            </a:pPr>
            <a:r>
              <a:rPr lang="ru-RU" dirty="0"/>
              <a:t>Теперь, как мы видим, в отношении «Должности» </a:t>
            </a:r>
            <a:r>
              <a:rPr lang="ru-RU" dirty="0" err="1"/>
              <a:t>неключевой</a:t>
            </a:r>
            <a:r>
              <a:rPr lang="ru-RU" dirty="0"/>
              <a:t> </a:t>
            </a:r>
            <a:r>
              <a:rPr lang="ru-RU" dirty="0" smtClean="0"/>
              <a:t>атрибут </a:t>
            </a:r>
            <a:r>
              <a:rPr lang="ru-RU" dirty="0"/>
              <a:t>«Оклад» полностью функционально зависит от </a:t>
            </a:r>
            <a:r>
              <a:rPr lang="ru-RU" dirty="0" smtClean="0"/>
              <a:t>простого первичного </a:t>
            </a:r>
            <a:r>
              <a:rPr lang="ru-RU" dirty="0"/>
              <a:t>ключа «Код должности» и только от этого ключа.</a:t>
            </a:r>
          </a:p>
        </p:txBody>
      </p:sp>
    </p:spTree>
    <p:extLst>
      <p:ext uri="{BB962C8B-B14F-4D97-AF65-F5344CB8AC3E}">
        <p14:creationId xmlns:p14="http://schemas.microsoft.com/office/powerpoint/2010/main" val="11674429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Заметим, что в отношении «Сотрудники» все четыре </a:t>
            </a:r>
            <a:r>
              <a:rPr lang="ru-RU" dirty="0" err="1" smtClean="0"/>
              <a:t>неключевых</a:t>
            </a:r>
            <a:r>
              <a:rPr lang="ru-RU" dirty="0" smtClean="0"/>
              <a:t> атрибута </a:t>
            </a:r>
            <a:r>
              <a:rPr lang="ru-RU" dirty="0"/>
              <a:t>«Фамилия», «Имя», «Отчество» и «Код должности» </a:t>
            </a:r>
            <a:r>
              <a:rPr lang="ru-RU" dirty="0" smtClean="0"/>
              <a:t>полностью </a:t>
            </a:r>
            <a:r>
              <a:rPr lang="ru-RU" dirty="0"/>
              <a:t>функционально зависят от простого первичного ключа «№ </a:t>
            </a:r>
            <a:r>
              <a:rPr lang="ru-RU" dirty="0" smtClean="0"/>
              <a:t>табельный</a:t>
            </a:r>
            <a:r>
              <a:rPr lang="ru-RU" dirty="0"/>
              <a:t>». В этом отношении атрибут «Код должности» — </a:t>
            </a:r>
            <a:r>
              <a:rPr lang="ru-RU" dirty="0" smtClean="0"/>
              <a:t>внешний ключ</a:t>
            </a:r>
            <a:r>
              <a:rPr lang="ru-RU" dirty="0"/>
              <a:t>, ссылающийся на первичный ключ отношения «Должности».</a:t>
            </a:r>
          </a:p>
          <a:p>
            <a:pPr marL="0" indent="0">
              <a:buNone/>
            </a:pPr>
            <a:r>
              <a:rPr lang="ru-RU" dirty="0"/>
              <a:t>В данном примере все требования навязаны </a:t>
            </a:r>
            <a:r>
              <a:rPr lang="ru-RU" dirty="0" smtClean="0"/>
              <a:t>объявлением простых </a:t>
            </a:r>
            <a:r>
              <a:rPr lang="ru-RU" dirty="0"/>
              <a:t>первичных и внешних ключей, поэтому дальнейшая </a:t>
            </a:r>
            <a:r>
              <a:rPr lang="ru-RU" dirty="0" smtClean="0"/>
              <a:t>нормализация </a:t>
            </a:r>
            <a:r>
              <a:rPr lang="ru-RU" dirty="0"/>
              <a:t>не требуется.</a:t>
            </a:r>
          </a:p>
          <a:p>
            <a:pPr marL="0" indent="0">
              <a:buNone/>
            </a:pPr>
            <a:r>
              <a:rPr lang="ru-RU" dirty="0"/>
              <a:t>Интересно и полезно знать, что на практике обычно </a:t>
            </a:r>
            <a:r>
              <a:rPr lang="ru-RU" dirty="0" smtClean="0">
                <a:solidFill>
                  <a:srgbClr val="FF0000"/>
                </a:solidFill>
              </a:rPr>
              <a:t>ограничиваются </a:t>
            </a:r>
            <a:r>
              <a:rPr lang="ru-RU" dirty="0">
                <a:solidFill>
                  <a:srgbClr val="FF0000"/>
                </a:solidFill>
              </a:rPr>
              <a:t>приведением баз данных к третьей нормальной форме</a:t>
            </a:r>
            <a:r>
              <a:rPr lang="ru-RU" dirty="0"/>
              <a:t>. При </a:t>
            </a:r>
            <a:r>
              <a:rPr lang="ru-RU" dirty="0" smtClean="0"/>
              <a:t>этом, возможно</a:t>
            </a:r>
            <a:r>
              <a:rPr lang="ru-RU" dirty="0"/>
              <a:t>, не навязанными остаются некоторые функциональные </a:t>
            </a:r>
            <a:r>
              <a:rPr lang="ru-RU" dirty="0" smtClean="0"/>
              <a:t>зависимости </a:t>
            </a:r>
            <a:r>
              <a:rPr lang="ru-RU" dirty="0"/>
              <a:t>ключевых атрибуты от других атрибутов этого же отношения.</a:t>
            </a:r>
          </a:p>
        </p:txBody>
      </p:sp>
    </p:spTree>
    <p:extLst>
      <p:ext uri="{BB962C8B-B14F-4D97-AF65-F5344CB8AC3E}">
        <p14:creationId xmlns:p14="http://schemas.microsoft.com/office/powerpoint/2010/main" val="1310005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Нормальная форма </a:t>
            </a:r>
            <a:r>
              <a:rPr lang="ru-RU" b="1" i="1" dirty="0" err="1"/>
              <a:t>Бойса</a:t>
            </a:r>
            <a:r>
              <a:rPr lang="ru-RU" b="1" i="1" dirty="0"/>
              <a:t>—Кодда (</a:t>
            </a:r>
            <a:r>
              <a:rPr lang="en-US" b="1" i="1" dirty="0"/>
              <a:t>NFBC)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Нормальная форма </a:t>
            </a:r>
            <a:r>
              <a:rPr lang="ru-RU" dirty="0" err="1"/>
              <a:t>Бойса</a:t>
            </a:r>
            <a:r>
              <a:rPr lang="ru-RU" dirty="0"/>
              <a:t>—Кодда следует по «сложности» сразу</a:t>
            </a:r>
          </a:p>
          <a:p>
            <a:r>
              <a:rPr lang="ru-RU" dirty="0"/>
              <a:t>после третьей нормальной формы. Поэтому нормальную форму </a:t>
            </a:r>
            <a:r>
              <a:rPr lang="ru-RU" dirty="0" err="1" smtClean="0"/>
              <a:t>Бойса</a:t>
            </a:r>
            <a:r>
              <a:rPr lang="ru-RU" dirty="0" smtClean="0"/>
              <a:t>—Кодда </a:t>
            </a:r>
            <a:r>
              <a:rPr lang="ru-RU" dirty="0"/>
              <a:t>еще иногда называют просто усиленной третьей </a:t>
            </a:r>
            <a:r>
              <a:rPr lang="ru-RU" dirty="0" smtClean="0"/>
              <a:t>нормальной формой </a:t>
            </a:r>
            <a:r>
              <a:rPr lang="ru-RU" dirty="0"/>
              <a:t>(или усиленной 3 NF). Почему же она именно усиленная?</a:t>
            </a:r>
          </a:p>
          <a:p>
            <a:r>
              <a:rPr lang="ru-RU" dirty="0"/>
              <a:t>Сформулируем определение нормальной формы </a:t>
            </a:r>
            <a:r>
              <a:rPr lang="ru-RU" dirty="0" err="1"/>
              <a:t>Бойса</a:t>
            </a:r>
            <a:r>
              <a:rPr lang="ru-RU" dirty="0"/>
              <a:t>—Кодда:</a:t>
            </a:r>
          </a:p>
          <a:p>
            <a:r>
              <a:rPr lang="ru-RU" dirty="0">
                <a:solidFill>
                  <a:srgbClr val="FF0000"/>
                </a:solidFill>
              </a:rPr>
              <a:t>Определение. Базовое отношение находится в нормальной форме </a:t>
            </a:r>
            <a:r>
              <a:rPr lang="ru-RU" dirty="0" err="1" smtClean="0">
                <a:solidFill>
                  <a:srgbClr val="FF0000"/>
                </a:solidFill>
              </a:rPr>
              <a:t>Бойса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— Кодда тогда и только тогда, когда она находится в третьей </a:t>
            </a:r>
            <a:r>
              <a:rPr lang="ru-RU" dirty="0" smtClean="0">
                <a:solidFill>
                  <a:srgbClr val="FF0000"/>
                </a:solidFill>
              </a:rPr>
              <a:t>нормальной </a:t>
            </a:r>
            <a:r>
              <a:rPr lang="ru-RU" dirty="0">
                <a:solidFill>
                  <a:srgbClr val="FF0000"/>
                </a:solidFill>
              </a:rPr>
              <a:t>форме, и при этом не только любой </a:t>
            </a:r>
            <a:r>
              <a:rPr lang="ru-RU" dirty="0" err="1">
                <a:solidFill>
                  <a:srgbClr val="FF0000"/>
                </a:solidFill>
              </a:rPr>
              <a:t>неключевой</a:t>
            </a:r>
            <a:r>
              <a:rPr lang="ru-RU" dirty="0">
                <a:solidFill>
                  <a:srgbClr val="FF0000"/>
                </a:solidFill>
              </a:rPr>
              <a:t> атрибут </a:t>
            </a:r>
            <a:r>
              <a:rPr lang="ru-RU" dirty="0" smtClean="0">
                <a:solidFill>
                  <a:srgbClr val="FF0000"/>
                </a:solidFill>
              </a:rPr>
              <a:t>полностью функционально </a:t>
            </a:r>
            <a:r>
              <a:rPr lang="ru-RU" dirty="0">
                <a:solidFill>
                  <a:srgbClr val="FF0000"/>
                </a:solidFill>
              </a:rPr>
              <a:t>зависит от любого ключа, но и любой ключевой </a:t>
            </a:r>
            <a:r>
              <a:rPr lang="ru-RU" dirty="0" smtClean="0">
                <a:solidFill>
                  <a:srgbClr val="FF0000"/>
                </a:solidFill>
              </a:rPr>
              <a:t>атрибут должен </a:t>
            </a:r>
            <a:r>
              <a:rPr lang="ru-RU" dirty="0">
                <a:solidFill>
                  <a:srgbClr val="FF0000"/>
                </a:solidFill>
              </a:rPr>
              <a:t>полностью функционально зависеть от любого ключа.</a:t>
            </a:r>
          </a:p>
          <a:p>
            <a:r>
              <a:rPr lang="ru-RU" dirty="0"/>
              <a:t>Таким образом, требование о фактической зависимости </a:t>
            </a:r>
            <a:r>
              <a:rPr lang="ru-RU" dirty="0" err="1" smtClean="0"/>
              <a:t>неключевых</a:t>
            </a:r>
            <a:r>
              <a:rPr lang="ru-RU" dirty="0" smtClean="0"/>
              <a:t> </a:t>
            </a:r>
            <a:r>
              <a:rPr lang="ru-RU" dirty="0"/>
              <a:t>атрибутов от всего ключа целиком и ни от чего другого, </a:t>
            </a:r>
            <a:r>
              <a:rPr lang="ru-RU" dirty="0" smtClean="0"/>
              <a:t>кроме как </a:t>
            </a:r>
            <a:r>
              <a:rPr lang="ru-RU" dirty="0"/>
              <a:t>от ключа, распространяется и на ключевые атрибуты.</a:t>
            </a:r>
          </a:p>
        </p:txBody>
      </p:sp>
    </p:spTree>
    <p:extLst>
      <p:ext uri="{BB962C8B-B14F-4D97-AF65-F5344CB8AC3E}">
        <p14:creationId xmlns:p14="http://schemas.microsoft.com/office/powerpoint/2010/main" val="3637193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Практика </a:t>
            </a:r>
            <a:r>
              <a:rPr lang="ru-RU" dirty="0"/>
              <a:t>проектирования систем </a:t>
            </a:r>
            <a:r>
              <a:rPr lang="ru-RU" dirty="0" smtClean="0"/>
              <a:t>управления </a:t>
            </a:r>
            <a:r>
              <a:rPr lang="ru-RU" dirty="0"/>
              <a:t>базами данных показала, что не всегда удается привести </a:t>
            </a:r>
            <a:r>
              <a:rPr lang="ru-RU" dirty="0" smtClean="0"/>
              <a:t>базовое отношение </a:t>
            </a:r>
            <a:r>
              <a:rPr lang="ru-RU" dirty="0"/>
              <a:t>к нормальной форме </a:t>
            </a:r>
            <a:r>
              <a:rPr lang="ru-RU" dirty="0" err="1"/>
              <a:t>Бойса</a:t>
            </a:r>
            <a:r>
              <a:rPr lang="ru-RU" dirty="0"/>
              <a:t>—Кодда.</a:t>
            </a:r>
          </a:p>
        </p:txBody>
      </p:sp>
    </p:spTree>
    <p:extLst>
      <p:ext uri="{BB962C8B-B14F-4D97-AF65-F5344CB8AC3E}">
        <p14:creationId xmlns:p14="http://schemas.microsoft.com/office/powerpoint/2010/main" val="1363178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Вложенность нормальных форм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dirty="0"/>
              <a:t>Вложенность нормальных форм — это отношение понятий </a:t>
            </a:r>
            <a:r>
              <a:rPr lang="ru-RU" dirty="0" smtClean="0"/>
              <a:t>ослабленной </a:t>
            </a:r>
            <a:r>
              <a:rPr lang="ru-RU" dirty="0"/>
              <a:t>и усиленной формы по отношению друг к другу.</a:t>
            </a:r>
          </a:p>
          <a:p>
            <a:r>
              <a:rPr lang="ru-RU" dirty="0"/>
              <a:t>Вложенность нормальных форм полностью следует из их </a:t>
            </a:r>
            <a:r>
              <a:rPr lang="ru-RU" dirty="0" smtClean="0"/>
              <a:t>соответствующих </a:t>
            </a:r>
            <a:r>
              <a:rPr lang="ru-RU" dirty="0"/>
              <a:t>определений. Представим диаграмму, </a:t>
            </a:r>
            <a:r>
              <a:rPr lang="ru-RU" dirty="0" smtClean="0"/>
              <a:t>иллюстрирующую отношение </a:t>
            </a:r>
            <a:r>
              <a:rPr lang="ru-RU" dirty="0"/>
              <a:t>вложенности известных нам нормальных форм:</a:t>
            </a:r>
          </a:p>
        </p:txBody>
      </p:sp>
    </p:spTree>
    <p:extLst>
      <p:ext uri="{BB962C8B-B14F-4D97-AF65-F5344CB8AC3E}">
        <p14:creationId xmlns:p14="http://schemas.microsoft.com/office/powerpoint/2010/main" val="9642722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412775"/>
            <a:ext cx="7227852" cy="449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370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Первая нормальная форма является ослабленной по </a:t>
            </a:r>
            <a:r>
              <a:rPr lang="ru-RU" dirty="0" smtClean="0"/>
              <a:t>отношению ко </a:t>
            </a:r>
            <a:r>
              <a:rPr lang="ru-RU" dirty="0"/>
              <a:t>второй нормальной форме (да и по отношению ко всем </a:t>
            </a:r>
            <a:r>
              <a:rPr lang="ru-RU" dirty="0" smtClean="0"/>
              <a:t>остальным нормальным </a:t>
            </a:r>
            <a:r>
              <a:rPr lang="ru-RU" dirty="0"/>
              <a:t>формам тоже). Действительно, вспоминая </a:t>
            </a:r>
            <a:r>
              <a:rPr lang="ru-RU" dirty="0" smtClean="0"/>
              <a:t>определения всех </a:t>
            </a:r>
            <a:r>
              <a:rPr lang="ru-RU" dirty="0"/>
              <a:t>пройденных нами нормальных форм, можно заметить, что </a:t>
            </a:r>
            <a:r>
              <a:rPr lang="ru-RU" dirty="0" smtClean="0"/>
              <a:t>требования </a:t>
            </a:r>
            <a:r>
              <a:rPr lang="ru-RU" dirty="0"/>
              <a:t>каждой нормальной формы включали в себя </a:t>
            </a:r>
            <a:r>
              <a:rPr lang="ru-RU" dirty="0" smtClean="0"/>
              <a:t>требование принадлежности </a:t>
            </a:r>
            <a:r>
              <a:rPr lang="ru-RU" dirty="0"/>
              <a:t>именно к первой нормальной форме (ведь она </a:t>
            </a:r>
            <a:r>
              <a:rPr lang="ru-RU" dirty="0" smtClean="0"/>
              <a:t>входила </a:t>
            </a:r>
            <a:r>
              <a:rPr lang="ru-RU" dirty="0"/>
              <a:t>в каждое последующее определение).</a:t>
            </a:r>
          </a:p>
          <a:p>
            <a:r>
              <a:rPr lang="ru-RU" dirty="0"/>
              <a:t>Вторая нормальная форма является усиленной по отношению к </a:t>
            </a:r>
            <a:r>
              <a:rPr lang="ru-RU" dirty="0" smtClean="0"/>
              <a:t>первой </a:t>
            </a:r>
            <a:r>
              <a:rPr lang="ru-RU" dirty="0"/>
              <a:t>нормальной форме, но ослабленной по отношению к третьей </a:t>
            </a:r>
            <a:r>
              <a:rPr lang="ru-RU" dirty="0" smtClean="0"/>
              <a:t>нормальной </a:t>
            </a:r>
            <a:r>
              <a:rPr lang="ru-RU" dirty="0"/>
              <a:t>форме и нормальной форме </a:t>
            </a:r>
            <a:r>
              <a:rPr lang="ru-RU" dirty="0" err="1"/>
              <a:t>Бойса</a:t>
            </a:r>
            <a:r>
              <a:rPr lang="ru-RU" dirty="0"/>
              <a:t>—Кодда. На самом деле </a:t>
            </a:r>
            <a:r>
              <a:rPr lang="ru-RU" dirty="0" smtClean="0"/>
              <a:t>принадлежность </a:t>
            </a:r>
            <a:r>
              <a:rPr lang="ru-RU" dirty="0"/>
              <a:t>второй нормальной форме включается в </a:t>
            </a:r>
            <a:r>
              <a:rPr lang="ru-RU" dirty="0" smtClean="0"/>
              <a:t>определение третьей</a:t>
            </a:r>
            <a:r>
              <a:rPr lang="ru-RU" dirty="0"/>
              <a:t>, а сама вторая форма, в свою очередь, включает в себя </a:t>
            </a:r>
            <a:r>
              <a:rPr lang="ru-RU" dirty="0" smtClean="0"/>
              <a:t>первую нормальную </a:t>
            </a:r>
            <a:r>
              <a:rPr lang="ru-RU" dirty="0"/>
              <a:t>форму.</a:t>
            </a:r>
          </a:p>
        </p:txBody>
      </p:sp>
    </p:spTree>
    <p:extLst>
      <p:ext uri="{BB962C8B-B14F-4D97-AF65-F5344CB8AC3E}">
        <p14:creationId xmlns:p14="http://schemas.microsoft.com/office/powerpoint/2010/main" val="18617822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Нормальная форма </a:t>
            </a:r>
            <a:r>
              <a:rPr lang="ru-RU" dirty="0" err="1"/>
              <a:t>Бойса</a:t>
            </a:r>
            <a:r>
              <a:rPr lang="ru-RU" dirty="0"/>
              <a:t>—Кодда является усиленной не </a:t>
            </a:r>
            <a:r>
              <a:rPr lang="ru-RU" dirty="0" smtClean="0"/>
              <a:t>только по </a:t>
            </a:r>
            <a:r>
              <a:rPr lang="ru-RU" dirty="0"/>
              <a:t>отношению к третьей нормальной форме, но также и по </a:t>
            </a:r>
            <a:r>
              <a:rPr lang="ru-RU" dirty="0" smtClean="0"/>
              <a:t>отношению </a:t>
            </a:r>
            <a:r>
              <a:rPr lang="ru-RU" dirty="0"/>
              <a:t>ко всем остальным, предшествующим ей.</a:t>
            </a:r>
          </a:p>
          <a:p>
            <a:pPr marL="0" indent="0">
              <a:buNone/>
            </a:pPr>
            <a:r>
              <a:rPr lang="ru-RU" dirty="0"/>
              <a:t>А третья нормальная форма, в свою очередь, является </a:t>
            </a:r>
            <a:r>
              <a:rPr lang="ru-RU" dirty="0" smtClean="0"/>
              <a:t>ослабленной </a:t>
            </a:r>
            <a:r>
              <a:rPr lang="ru-RU" dirty="0"/>
              <a:t>только по отношению к нормальной форме </a:t>
            </a:r>
            <a:r>
              <a:rPr lang="ru-RU" dirty="0" err="1"/>
              <a:t>Бойса</a:t>
            </a:r>
            <a:r>
              <a:rPr lang="ru-RU" dirty="0"/>
              <a:t>—Кодда.</a:t>
            </a:r>
          </a:p>
        </p:txBody>
      </p:sp>
    </p:spTree>
    <p:extLst>
      <p:ext uri="{BB962C8B-B14F-4D97-AF65-F5344CB8AC3E}">
        <p14:creationId xmlns:p14="http://schemas.microsoft.com/office/powerpoint/2010/main" val="36250440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3183</Words>
  <Application>Microsoft Office PowerPoint</Application>
  <PresentationFormat>Экран (4:3)</PresentationFormat>
  <Paragraphs>130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Нормальные формы</vt:lpstr>
      <vt:lpstr>Смысл нормализации схем баз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Первая нормальная форма (1NF)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Вторая нормальная форма (2NF)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Третья нормальная форма (3NF)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Нормальная форма Бойса—Кодда (NFBC)</vt:lpstr>
      <vt:lpstr>Презентация PowerPoint</vt:lpstr>
      <vt:lpstr>Вложенность нормальных форм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Нормальные формы</dc:title>
  <dc:creator>Галимянов Анис Фуатович</dc:creator>
  <cp:lastModifiedBy>Галимянов Анис Фуатович</cp:lastModifiedBy>
  <cp:revision>8</cp:revision>
  <dcterms:created xsi:type="dcterms:W3CDTF">2018-03-27T07:18:56Z</dcterms:created>
  <dcterms:modified xsi:type="dcterms:W3CDTF">2018-03-27T10:09:47Z</dcterms:modified>
</cp:coreProperties>
</file>