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sldIdLst>
    <p:sldId id="256" r:id="rId3"/>
    <p:sldId id="257" r:id="rId4"/>
    <p:sldId id="258" r:id="rId5"/>
    <p:sldId id="283" r:id="rId6"/>
    <p:sldId id="262" r:id="rId7"/>
    <p:sldId id="284" r:id="rId8"/>
    <p:sldId id="263" r:id="rId9"/>
    <p:sldId id="291" r:id="rId10"/>
    <p:sldId id="292" r:id="rId11"/>
    <p:sldId id="293" r:id="rId12"/>
    <p:sldId id="264" r:id="rId13"/>
    <p:sldId id="285" r:id="rId14"/>
    <p:sldId id="265" r:id="rId15"/>
    <p:sldId id="266" r:id="rId16"/>
    <p:sldId id="286" r:id="rId17"/>
    <p:sldId id="287" r:id="rId18"/>
    <p:sldId id="267" r:id="rId19"/>
    <p:sldId id="268" r:id="rId20"/>
    <p:sldId id="269" r:id="rId21"/>
    <p:sldId id="270" r:id="rId22"/>
    <p:sldId id="271" r:id="rId23"/>
    <p:sldId id="288" r:id="rId24"/>
    <p:sldId id="272" r:id="rId25"/>
    <p:sldId id="273" r:id="rId26"/>
    <p:sldId id="274" r:id="rId27"/>
    <p:sldId id="275" r:id="rId28"/>
    <p:sldId id="289" r:id="rId29"/>
    <p:sldId id="276" r:id="rId30"/>
    <p:sldId id="277" r:id="rId31"/>
    <p:sldId id="278" r:id="rId32"/>
    <p:sldId id="279" r:id="rId33"/>
    <p:sldId id="280" r:id="rId34"/>
    <p:sldId id="281" r:id="rId35"/>
    <p:sldId id="261" r:id="rId36"/>
    <p:sldId id="290" r:id="rId3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60" y="4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91C35-F058-4CEB-930B-E61DDF5CC058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2DE93D-61C7-47D6-A002-1E47E4B7CFF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49394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E4723-B08C-43A0-9B97-B095872473ED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B0AA42-8286-45A7-8903-1B07A99C7EA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63724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B3D61-3835-43BD-94C8-511E6DD98B85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20C1BE-B4D8-4AE4-8227-F790AE2338E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84327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0D177-C318-41DB-81E5-FF3AFDBC25EB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759CC2-F41E-4A8A-927B-B061C44768F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12897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571E2-F510-4D86-9571-1BB78D7D87DB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166F66-5F03-46C4-A0F3-989ECA0A968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1871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E6112-4610-4696-92E0-5E822899C4F5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B2F3AF-E35B-4556-8DA3-E4995E43E54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5427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8DE8B-88DB-4F11-BA26-DC87487B80F1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ACFED0-74DF-4523-AA7F-0CCBBDC7F83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4783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B4DDF-0224-4575-BED7-9E42496D3C48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DD1E0C-431A-4FC6-8CEC-35E4BA12F1C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4607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DFC6E-FCA3-4684-9EB9-B1874BABB9F2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424C21-FEF0-41B5-B034-84FFE12F0FB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30159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376A4-BA59-407D-97A3-4D30EBAEB0FB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89EABE-CDB2-48A6-9AB9-D590C1CBFD2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606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117FD-FAF1-426B-A81D-7F6EE0F46CBD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5B3DB6-8916-45A3-9760-51E11374242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36466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483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DB9C48-DA9F-40CE-80D2-7DBFDCEE1D2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322302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5836FE-EFBB-4F3D-9362-B537C85D78D8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C1DB6A-0A3A-4C93-A737-53527F9B658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3373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0E103-9117-495C-91C4-15766B16A184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FC0607-CC41-4D67-9001-7BFB0D615EE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081051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718AF6-5C6E-4754-BBAA-9134A6B3E62F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AF70F6-599B-41D2-9DE1-701272499F6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93229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16E69-594E-41CB-95A4-E4242A338858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726080-CA1D-475E-B537-35109404866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69245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95BD3-AA5E-40CC-9BA5-0223A65246D3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94C189-9E65-4072-BF65-979B9CF9B2C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649591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F9C9C-5FE9-4C45-926B-43A38ACD94CF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197974-1523-45DC-B688-E53AFBCD245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374451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CCD15-5589-4AD7-A1BF-0F7921B55905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B64D23-5264-4CFF-88F9-044861163B4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425021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C14E2-51D0-4FA9-A006-4A57B573DDC9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763D2C-E689-4466-A0E3-A36FF8B1B73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625829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E88CB-F4F4-4F93-888C-522DBBB6AE51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B06ADE-1812-4E4C-87F5-B56CB78266F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52620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E6498-DB0D-4378-92D5-6CAA47E04468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48E07C-28E2-459C-BB1C-3B04DC4D87C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195442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7C5ED-F95F-4D79-84F6-8D5736CF7FF9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3528CE-2D64-4D28-8E80-17C9AB6B5E6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11719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593BBD5-4C23-45D6-B975-D92490746EF3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0EEC1ADC-2334-4A63-AD34-965A94E42794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70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953735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953735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953735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953735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953735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953735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953735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953735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953735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552AD2B-FC63-41A0-BA36-446429556911}" type="datetimeFigureOut">
              <a:rPr lang="ru-RU"/>
              <a:pPr>
                <a:defRPr/>
              </a:pPr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F6B8C7E4-C71C-4EEC-A552-BAA38703CA34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gif"/><Relationship Id="rId7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10" Type="http://schemas.openxmlformats.org/officeDocument/2006/relationships/image" Target="../media/image9.gif"/><Relationship Id="rId4" Type="http://schemas.openxmlformats.org/officeDocument/2006/relationships/image" Target="../media/image3.gif"/><Relationship Id="rId9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3" Type="http://schemas.openxmlformats.org/officeDocument/2006/relationships/image" Target="../media/image20.jpeg"/><Relationship Id="rId7" Type="http://schemas.openxmlformats.org/officeDocument/2006/relationships/image" Target="../media/image2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2.gif"/><Relationship Id="rId5" Type="http://schemas.openxmlformats.org/officeDocument/2006/relationships/image" Target="../media/image5.gif"/><Relationship Id="rId4" Type="http://schemas.openxmlformats.org/officeDocument/2006/relationships/image" Target="../media/image21.png"/><Relationship Id="rId9" Type="http://schemas.openxmlformats.org/officeDocument/2006/relationships/image" Target="../media/image25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1.png"/><Relationship Id="rId5" Type="http://schemas.openxmlformats.org/officeDocument/2006/relationships/image" Target="../media/image27.gif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&#1059;&#1095;&#1080;&#1090;&#1077;&#1083;&#1100;\&#1056;&#1072;&#1073;&#1086;&#1095;&#1080;&#1081;%20&#1089;&#1090;&#1086;&#1083;\&#1050;&#1086;&#1076;&#1080;&#1088;&#1086;&#1074;&#1072;&#1085;&#1080;&#1077;%20&#1079;&#1074;&#1091;&#1082;&#1072;\&#1041;&#1077;&#1083;&#1099;&#1081;%20&#1090;&#1077;&#1087;&#1083;&#1086;&#1093;&#1086;&#1076;.mp3" TargetMode="Externa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altLang="ru-RU" smtClean="0">
                <a:solidFill>
                  <a:srgbClr val="953735"/>
                </a:solidFill>
              </a:rPr>
              <a:t>Кодирование звуковой информации</a:t>
            </a:r>
          </a:p>
        </p:txBody>
      </p:sp>
      <p:sp>
        <p:nvSpPr>
          <p:cNvPr id="3" name="Нижний колонтитул 4"/>
          <p:cNvSpPr txBox="1">
            <a:spLocks/>
          </p:cNvSpPr>
          <p:nvPr/>
        </p:nvSpPr>
        <p:spPr bwMode="auto">
          <a:xfrm>
            <a:off x="6191250" y="0"/>
            <a:ext cx="2952750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</a:rPr>
              <a:t>Презентация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</a:rPr>
              <a:t>10-19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/>
              <a:t>С начала 90-х годов персональные компьютеры получили возможность работать со звуковой информацией. Каждый компьютер, имеющий звуковую плату, микрофон и колонки, может записывать, сохранять и воспроизводить звуковую информацию. С помощью специальных программных средств (редакторов </a:t>
            </a:r>
            <a:r>
              <a:rPr lang="ru-RU" dirty="0" err="1" smtClean="0"/>
              <a:t>аудиофайлов</a:t>
            </a:r>
            <a:r>
              <a:rPr lang="ru-RU" dirty="0" smtClean="0"/>
              <a:t>) открываются широкие возможности по созданию, редактированию и прослушиванию звуковых файлов. Создаются программы распознавания речи и появляется возможность управления компьютером при помощи голоса.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/>
              <a:t>У всех источников звука имеются колеблющиеся части, которые приводят в колебательное движение частицы окружающей среды (воздуха) → распространяющаяся звуковая волна вызывает колебательное движение барабанной перепонки уха человека, которое воспринимается мозгом как звук → не все источники колебаний являются источниками звука → звук – механические колебания в частотном диапазоне от 16 Гц до 22000 Гц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mtClean="0"/>
              <a:t>Упругие волны в воздухе с частотой от 16 до 20000 Гц вызывают у человека звуковые ощущения. Волны с частотой меньше 16 Гц называют </a:t>
            </a:r>
            <a:r>
              <a:rPr lang="ru-RU" altLang="ru-RU" i="1" smtClean="0"/>
              <a:t>инфразвуковыми</a:t>
            </a:r>
            <a:r>
              <a:rPr lang="ru-RU" altLang="ru-RU" smtClean="0"/>
              <a:t>, а с частотой больше 20 000 Гц - </a:t>
            </a:r>
            <a:r>
              <a:rPr lang="ru-RU" altLang="ru-RU" i="1" smtClean="0"/>
              <a:t>ультразвуковыми</a:t>
            </a:r>
            <a:r>
              <a:rPr lang="ru-RU" altLang="ru-RU" smtClean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аист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2179638"/>
            <a:ext cx="1390650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3" name="Picture 3" descr="летучая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575" y="2852738"/>
            <a:ext cx="1522413" cy="152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8" name="Text Box 8"/>
          <p:cNvSpPr txBox="1">
            <a:spLocks noChangeArrowheads="1"/>
          </p:cNvSpPr>
          <p:nvPr/>
        </p:nvSpPr>
        <p:spPr bwMode="auto">
          <a:xfrm>
            <a:off x="6731000" y="5624513"/>
            <a:ext cx="2305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b="1" i="1">
                <a:latin typeface="Times New Roman" panose="02020603050405020304" pitchFamily="18" charset="0"/>
              </a:rPr>
              <a:t>Частота</a:t>
            </a:r>
          </a:p>
        </p:txBody>
      </p:sp>
      <p:sp>
        <p:nvSpPr>
          <p:cNvPr id="66567" name="Line 7"/>
          <p:cNvSpPr>
            <a:spLocks noChangeShapeType="1"/>
          </p:cNvSpPr>
          <p:nvPr/>
        </p:nvSpPr>
        <p:spPr bwMode="auto">
          <a:xfrm>
            <a:off x="250825" y="6161088"/>
            <a:ext cx="8569325" cy="0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3" name="Group 35"/>
          <p:cNvGrpSpPr>
            <a:grpSpLocks/>
          </p:cNvGrpSpPr>
          <p:nvPr/>
        </p:nvGrpSpPr>
        <p:grpSpPr bwMode="auto">
          <a:xfrm>
            <a:off x="1835150" y="6107113"/>
            <a:ext cx="5724525" cy="525462"/>
            <a:chOff x="1156" y="3847"/>
            <a:chExt cx="3606" cy="331"/>
          </a:xfrm>
        </p:grpSpPr>
        <p:sp>
          <p:nvSpPr>
            <p:cNvPr id="7192" name="Text Box 5"/>
            <p:cNvSpPr txBox="1">
              <a:spLocks noChangeArrowheads="1"/>
            </p:cNvSpPr>
            <p:nvPr/>
          </p:nvSpPr>
          <p:spPr bwMode="auto">
            <a:xfrm>
              <a:off x="3877" y="3890"/>
              <a:ext cx="88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sz="2400" b="1" i="1">
                  <a:latin typeface="Times New Roman" panose="02020603050405020304" pitchFamily="18" charset="0"/>
                </a:rPr>
                <a:t>22000 Гц</a:t>
              </a:r>
            </a:p>
          </p:txBody>
        </p:sp>
        <p:sp>
          <p:nvSpPr>
            <p:cNvPr id="7193" name="Text Box 6"/>
            <p:cNvSpPr txBox="1">
              <a:spLocks noChangeArrowheads="1"/>
            </p:cNvSpPr>
            <p:nvPr/>
          </p:nvSpPr>
          <p:spPr bwMode="auto">
            <a:xfrm>
              <a:off x="1156" y="3890"/>
              <a:ext cx="70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sz="2400" b="1" i="1">
                  <a:latin typeface="Times New Roman" panose="02020603050405020304" pitchFamily="18" charset="0"/>
                </a:rPr>
                <a:t>16 Гц</a:t>
              </a:r>
            </a:p>
          </p:txBody>
        </p:sp>
        <p:sp>
          <p:nvSpPr>
            <p:cNvPr id="7194" name="Line 9"/>
            <p:cNvSpPr>
              <a:spLocks noChangeShapeType="1"/>
            </p:cNvSpPr>
            <p:nvPr/>
          </p:nvSpPr>
          <p:spPr bwMode="auto">
            <a:xfrm>
              <a:off x="1491" y="3847"/>
              <a:ext cx="0" cy="68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195" name="Line 10"/>
            <p:cNvSpPr>
              <a:spLocks noChangeShapeType="1"/>
            </p:cNvSpPr>
            <p:nvPr/>
          </p:nvSpPr>
          <p:spPr bwMode="auto">
            <a:xfrm>
              <a:off x="4241" y="3847"/>
              <a:ext cx="0" cy="68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66571" name="Picture 11" descr="скрипка4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688" y="4005263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72" name="Picture 12" descr="тарелки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063" y="2133600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13" descr="камертон ред1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703388"/>
            <a:ext cx="1619250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74" name="Picture 14" descr="колокол1ред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1520825"/>
            <a:ext cx="88582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75" name="Picture 15" descr="пчела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968750"/>
            <a:ext cx="6858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323850" y="-63500"/>
            <a:ext cx="8461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Источники звука</a:t>
            </a:r>
          </a:p>
        </p:txBody>
      </p:sp>
      <p:sp>
        <p:nvSpPr>
          <p:cNvPr id="7181" name="Line 8"/>
          <p:cNvSpPr>
            <a:spLocks noChangeShapeType="1"/>
          </p:cNvSpPr>
          <p:nvPr/>
        </p:nvSpPr>
        <p:spPr bwMode="auto">
          <a:xfrm>
            <a:off x="360363" y="1052513"/>
            <a:ext cx="8424862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66578" name="Picture 18" descr="AN717[1]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959350"/>
            <a:ext cx="15494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1"/>
          <p:cNvGrpSpPr>
            <a:grpSpLocks/>
          </p:cNvGrpSpPr>
          <p:nvPr/>
        </p:nvGrpSpPr>
        <p:grpSpPr bwMode="auto">
          <a:xfrm>
            <a:off x="576263" y="1196975"/>
            <a:ext cx="7956550" cy="4824413"/>
            <a:chOff x="363" y="754"/>
            <a:chExt cx="5012" cy="3039"/>
          </a:xfrm>
        </p:grpSpPr>
        <p:grpSp>
          <p:nvGrpSpPr>
            <p:cNvPr id="7186" name="Group 27"/>
            <p:cNvGrpSpPr>
              <a:grpSpLocks/>
            </p:cNvGrpSpPr>
            <p:nvPr/>
          </p:nvGrpSpPr>
          <p:grpSpPr bwMode="auto">
            <a:xfrm>
              <a:off x="363" y="777"/>
              <a:ext cx="1134" cy="3016"/>
              <a:chOff x="363" y="777"/>
              <a:chExt cx="1134" cy="3016"/>
            </a:xfrm>
          </p:grpSpPr>
          <p:sp>
            <p:nvSpPr>
              <p:cNvPr id="7190" name="Line 20"/>
              <p:cNvSpPr>
                <a:spLocks noChangeShapeType="1"/>
              </p:cNvSpPr>
              <p:nvPr/>
            </p:nvSpPr>
            <p:spPr bwMode="auto">
              <a:xfrm flipV="1">
                <a:off x="1497" y="2863"/>
                <a:ext cx="0" cy="93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91" name="Line 21"/>
              <p:cNvSpPr>
                <a:spLocks noChangeShapeType="1"/>
              </p:cNvSpPr>
              <p:nvPr/>
            </p:nvSpPr>
            <p:spPr bwMode="auto">
              <a:xfrm>
                <a:off x="363" y="777"/>
                <a:ext cx="1134" cy="208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187" name="Group 29"/>
            <p:cNvGrpSpPr>
              <a:grpSpLocks/>
            </p:cNvGrpSpPr>
            <p:nvPr/>
          </p:nvGrpSpPr>
          <p:grpSpPr bwMode="auto">
            <a:xfrm>
              <a:off x="4241" y="754"/>
              <a:ext cx="1134" cy="3039"/>
              <a:chOff x="4241" y="754"/>
              <a:chExt cx="1134" cy="3039"/>
            </a:xfrm>
          </p:grpSpPr>
          <p:sp>
            <p:nvSpPr>
              <p:cNvPr id="7188" name="Line 23"/>
              <p:cNvSpPr>
                <a:spLocks noChangeShapeType="1"/>
              </p:cNvSpPr>
              <p:nvPr/>
            </p:nvSpPr>
            <p:spPr bwMode="auto">
              <a:xfrm flipV="1">
                <a:off x="4241" y="2863"/>
                <a:ext cx="0" cy="93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89" name="Line 24"/>
              <p:cNvSpPr>
                <a:spLocks noChangeShapeType="1"/>
              </p:cNvSpPr>
              <p:nvPr/>
            </p:nvSpPr>
            <p:spPr bwMode="auto">
              <a:xfrm flipH="1">
                <a:off x="4241" y="754"/>
                <a:ext cx="1134" cy="208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pic>
        <p:nvPicPr>
          <p:cNvPr id="66585" name="Picture 25" descr="бабочка7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238" y="4329113"/>
            <a:ext cx="827087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323850" y="-63500"/>
            <a:ext cx="8461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Источники колебаний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665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665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0 L 0.03368 -0.09699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665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4" y="-4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81481E-6 L 0.2026 -0.07592 " pathEditMode="relative" rAng="0" ptsTypes="AA">
                                      <p:cBhvr>
                                        <p:cTn id="20" dur="1200" fill="hold"/>
                                        <p:tgtEl>
                                          <p:spTgt spid="665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22" y="-3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22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333 0.12847 L -0.50521 0.04097 C -0.46788 0.02153 -0.41093 0.00394 -0.35104 -0.00741 C -0.28246 -0.02037 -0.22795 -0.02407 -0.18802 -0.01944 L 0.00243 -0.00162 " pathEditMode="fixed" rAng="-485465" ptsTypes="FffFF">
                                      <p:cBhvr>
                                        <p:cTn id="23" dur="1200" spd="-100000" fill="hold"/>
                                        <p:tgtEl>
                                          <p:spTgt spid="665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06" y="-10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400"/>
                            </p:stCondLst>
                            <p:childTnLst>
                              <p:par>
                                <p:cTn id="2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6 L -0.00122 0.25903 " pathEditMode="relative" rAng="0" ptsTypes="AA">
                                      <p:cBhvr>
                                        <p:cTn id="26" dur="12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1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2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85185E-6 L 0.18854 0.17269 " pathEditMode="relative" rAng="0" ptsTypes="AA">
                                      <p:cBhvr>
                                        <p:cTn id="29" dur="12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27" y="8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800"/>
                            </p:stCondLst>
                            <p:childTnLst>
                              <p:par>
                                <p:cTn id="3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11111E-6 L 0.10296 -0.11481 " pathEditMode="relative" rAng="0" ptsTypes="AA">
                                      <p:cBhvr>
                                        <p:cTn id="32" dur="1200" fill="hold"/>
                                        <p:tgtEl>
                                          <p:spTgt spid="665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39" y="-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7037E-7 L -0.05521 0.02107 " pathEditMode="relative" ptsTypes="AA">
                                      <p:cBhvr>
                                        <p:cTn id="35" dur="1200" fill="hold"/>
                                        <p:tgtEl>
                                          <p:spTgt spid="665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200"/>
                            </p:stCondLst>
                            <p:childTnLst>
                              <p:par>
                                <p:cTn id="3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2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07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6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6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6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8" grpId="0"/>
      <p:bldP spid="66567" grpId="0" animBg="1"/>
      <p:bldP spid="12291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mtClean="0"/>
              <a:t>Звук представляет собой звуковую волну с непрерывно меняющейся амплитудой и частотой.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mtClean="0"/>
              <a:t>Чем больше амплитуда сигнала, тем он громче для человека, чем больше частота сигнала, тем выше тон.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323850" y="-63500"/>
            <a:ext cx="8461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Звуки различной громкости</a:t>
            </a:r>
          </a:p>
        </p:txBody>
      </p:sp>
      <p:sp>
        <p:nvSpPr>
          <p:cNvPr id="9219" name="Line 8"/>
          <p:cNvSpPr>
            <a:spLocks noChangeShapeType="1"/>
          </p:cNvSpPr>
          <p:nvPr/>
        </p:nvSpPr>
        <p:spPr bwMode="auto">
          <a:xfrm>
            <a:off x="360363" y="1052513"/>
            <a:ext cx="8424862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28675" y="3644900"/>
            <a:ext cx="3238500" cy="2921000"/>
            <a:chOff x="566" y="2296"/>
            <a:chExt cx="2040" cy="1840"/>
          </a:xfrm>
        </p:grpSpPr>
        <p:grpSp>
          <p:nvGrpSpPr>
            <p:cNvPr id="9232" name="Group 5"/>
            <p:cNvGrpSpPr>
              <a:grpSpLocks noChangeAspect="1"/>
            </p:cNvGrpSpPr>
            <p:nvPr/>
          </p:nvGrpSpPr>
          <p:grpSpPr bwMode="auto">
            <a:xfrm>
              <a:off x="566" y="2296"/>
              <a:ext cx="2040" cy="1542"/>
              <a:chOff x="1928" y="323"/>
              <a:chExt cx="3628" cy="2744"/>
            </a:xfrm>
          </p:grpSpPr>
          <p:sp>
            <p:nvSpPr>
              <p:cNvPr id="9234" name="Freeform 2"/>
              <p:cNvSpPr>
                <a:spLocks noChangeAspect="1"/>
              </p:cNvSpPr>
              <p:nvPr/>
            </p:nvSpPr>
            <p:spPr bwMode="auto">
              <a:xfrm>
                <a:off x="1928" y="527"/>
                <a:ext cx="3288" cy="2223"/>
              </a:xfrm>
              <a:custGeom>
                <a:avLst/>
                <a:gdLst>
                  <a:gd name="T0" fmla="*/ 0 w 2336"/>
                  <a:gd name="T1" fmla="*/ 5993 h 1354"/>
                  <a:gd name="T2" fmla="*/ 1199 w 2336"/>
                  <a:gd name="T3" fmla="*/ 2146 h 1354"/>
                  <a:gd name="T4" fmla="*/ 2382 w 2336"/>
                  <a:gd name="T5" fmla="*/ 4183 h 1354"/>
                  <a:gd name="T6" fmla="*/ 3893 w 2336"/>
                  <a:gd name="T7" fmla="*/ 167 h 1354"/>
                  <a:gd name="T8" fmla="*/ 5284 w 2336"/>
                  <a:gd name="T9" fmla="*/ 5183 h 1354"/>
                  <a:gd name="T10" fmla="*/ 6514 w 2336"/>
                  <a:gd name="T11" fmla="*/ 2676 h 135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36"/>
                  <a:gd name="T19" fmla="*/ 0 h 1354"/>
                  <a:gd name="T20" fmla="*/ 2336 w 2336"/>
                  <a:gd name="T21" fmla="*/ 1354 h 135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36" h="1354">
                    <a:moveTo>
                      <a:pt x="0" y="1354"/>
                    </a:moveTo>
                    <a:cubicBezTo>
                      <a:pt x="72" y="1209"/>
                      <a:pt x="288" y="553"/>
                      <a:pt x="430" y="485"/>
                    </a:cubicBezTo>
                    <a:cubicBezTo>
                      <a:pt x="572" y="417"/>
                      <a:pt x="693" y="1019"/>
                      <a:pt x="854" y="945"/>
                    </a:cubicBezTo>
                    <a:cubicBezTo>
                      <a:pt x="1015" y="871"/>
                      <a:pt x="1223" y="0"/>
                      <a:pt x="1396" y="38"/>
                    </a:cubicBezTo>
                    <a:cubicBezTo>
                      <a:pt x="1569" y="76"/>
                      <a:pt x="1738" y="1077"/>
                      <a:pt x="1895" y="1171"/>
                    </a:cubicBezTo>
                    <a:cubicBezTo>
                      <a:pt x="2052" y="1265"/>
                      <a:pt x="2244" y="723"/>
                      <a:pt x="2336" y="605"/>
                    </a:cubicBezTo>
                  </a:path>
                </a:pathLst>
              </a:cu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9235" name="Group 7"/>
              <p:cNvGrpSpPr>
                <a:grpSpLocks noChangeAspect="1"/>
              </p:cNvGrpSpPr>
              <p:nvPr/>
            </p:nvGrpSpPr>
            <p:grpSpPr bwMode="auto">
              <a:xfrm>
                <a:off x="1928" y="323"/>
                <a:ext cx="3628" cy="2744"/>
                <a:chOff x="1928" y="323"/>
                <a:chExt cx="3628" cy="2744"/>
              </a:xfrm>
            </p:grpSpPr>
            <p:sp>
              <p:nvSpPr>
                <p:cNvPr id="9236" name="Line 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928" y="323"/>
                  <a:ext cx="0" cy="27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stealth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237" name="Line 6"/>
                <p:cNvSpPr>
                  <a:spLocks noChangeAspect="1" noChangeShapeType="1"/>
                </p:cNvSpPr>
                <p:nvPr/>
              </p:nvSpPr>
              <p:spPr bwMode="auto">
                <a:xfrm>
                  <a:off x="1928" y="3067"/>
                  <a:ext cx="36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stealth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9233" name="Text Box 22"/>
            <p:cNvSpPr txBox="1">
              <a:spLocks noChangeArrowheads="1"/>
            </p:cNvSpPr>
            <p:nvPr/>
          </p:nvSpPr>
          <p:spPr bwMode="auto">
            <a:xfrm>
              <a:off x="975" y="3905"/>
              <a:ext cx="133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b="1" i="1">
                  <a:solidFill>
                    <a:srgbClr val="800000"/>
                  </a:solidFill>
                  <a:latin typeface="Calibri" panose="020F0502020204030204" pitchFamily="34" charset="0"/>
                </a:rPr>
                <a:t>Громкий звук</a:t>
              </a:r>
            </a:p>
          </p:txBody>
        </p:sp>
      </p:grp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5078413" y="3644900"/>
            <a:ext cx="3238500" cy="2921000"/>
            <a:chOff x="3071" y="2296"/>
            <a:chExt cx="2040" cy="1840"/>
          </a:xfrm>
        </p:grpSpPr>
        <p:grpSp>
          <p:nvGrpSpPr>
            <p:cNvPr id="9226" name="Group 12"/>
            <p:cNvGrpSpPr>
              <a:grpSpLocks noChangeAspect="1"/>
            </p:cNvGrpSpPr>
            <p:nvPr/>
          </p:nvGrpSpPr>
          <p:grpSpPr bwMode="auto">
            <a:xfrm>
              <a:off x="3071" y="2296"/>
              <a:ext cx="2040" cy="1542"/>
              <a:chOff x="2972" y="2409"/>
              <a:chExt cx="2040" cy="1542"/>
            </a:xfrm>
          </p:grpSpPr>
          <p:sp>
            <p:nvSpPr>
              <p:cNvPr id="9228" name="Freeform 2"/>
              <p:cNvSpPr>
                <a:spLocks noChangeAspect="1"/>
              </p:cNvSpPr>
              <p:nvPr/>
            </p:nvSpPr>
            <p:spPr bwMode="auto">
              <a:xfrm>
                <a:off x="2972" y="3226"/>
                <a:ext cx="1849" cy="547"/>
              </a:xfrm>
              <a:custGeom>
                <a:avLst/>
                <a:gdLst>
                  <a:gd name="T0" fmla="*/ 0 w 2336"/>
                  <a:gd name="T1" fmla="*/ 89 h 1354"/>
                  <a:gd name="T2" fmla="*/ 213 w 2336"/>
                  <a:gd name="T3" fmla="*/ 32 h 1354"/>
                  <a:gd name="T4" fmla="*/ 423 w 2336"/>
                  <a:gd name="T5" fmla="*/ 62 h 1354"/>
                  <a:gd name="T6" fmla="*/ 693 w 2336"/>
                  <a:gd name="T7" fmla="*/ 2 h 1354"/>
                  <a:gd name="T8" fmla="*/ 940 w 2336"/>
                  <a:gd name="T9" fmla="*/ 77 h 1354"/>
                  <a:gd name="T10" fmla="*/ 1159 w 2336"/>
                  <a:gd name="T11" fmla="*/ 40 h 135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36"/>
                  <a:gd name="T19" fmla="*/ 0 h 1354"/>
                  <a:gd name="T20" fmla="*/ 2336 w 2336"/>
                  <a:gd name="T21" fmla="*/ 1354 h 135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36" h="1354">
                    <a:moveTo>
                      <a:pt x="0" y="1354"/>
                    </a:moveTo>
                    <a:cubicBezTo>
                      <a:pt x="72" y="1209"/>
                      <a:pt x="288" y="553"/>
                      <a:pt x="430" y="485"/>
                    </a:cubicBezTo>
                    <a:cubicBezTo>
                      <a:pt x="572" y="417"/>
                      <a:pt x="693" y="1019"/>
                      <a:pt x="854" y="945"/>
                    </a:cubicBezTo>
                    <a:cubicBezTo>
                      <a:pt x="1015" y="871"/>
                      <a:pt x="1223" y="0"/>
                      <a:pt x="1396" y="38"/>
                    </a:cubicBezTo>
                    <a:cubicBezTo>
                      <a:pt x="1569" y="76"/>
                      <a:pt x="1738" y="1077"/>
                      <a:pt x="1895" y="1171"/>
                    </a:cubicBezTo>
                    <a:cubicBezTo>
                      <a:pt x="2052" y="1265"/>
                      <a:pt x="2244" y="723"/>
                      <a:pt x="2336" y="605"/>
                    </a:cubicBezTo>
                  </a:path>
                </a:pathLst>
              </a:cu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9229" name="Group 14"/>
              <p:cNvGrpSpPr>
                <a:grpSpLocks noChangeAspect="1"/>
              </p:cNvGrpSpPr>
              <p:nvPr/>
            </p:nvGrpSpPr>
            <p:grpSpPr bwMode="auto">
              <a:xfrm>
                <a:off x="2972" y="2409"/>
                <a:ext cx="2040" cy="1542"/>
                <a:chOff x="1928" y="323"/>
                <a:chExt cx="3628" cy="2744"/>
              </a:xfrm>
            </p:grpSpPr>
            <p:sp>
              <p:nvSpPr>
                <p:cNvPr id="9230" name="Line 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928" y="323"/>
                  <a:ext cx="0" cy="27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stealth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231" name="Line 6"/>
                <p:cNvSpPr>
                  <a:spLocks noChangeAspect="1" noChangeShapeType="1"/>
                </p:cNvSpPr>
                <p:nvPr/>
              </p:nvSpPr>
              <p:spPr bwMode="auto">
                <a:xfrm>
                  <a:off x="1928" y="3067"/>
                  <a:ext cx="36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stealth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9227" name="Text Box 22"/>
            <p:cNvSpPr txBox="1">
              <a:spLocks noChangeArrowheads="1"/>
            </p:cNvSpPr>
            <p:nvPr/>
          </p:nvSpPr>
          <p:spPr bwMode="auto">
            <a:xfrm>
              <a:off x="3606" y="3905"/>
              <a:ext cx="133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b="1" i="1">
                  <a:solidFill>
                    <a:srgbClr val="800000"/>
                  </a:solidFill>
                  <a:latin typeface="Calibri" panose="020F0502020204030204" pitchFamily="34" charset="0"/>
                </a:rPr>
                <a:t>Тихий звук</a:t>
              </a:r>
            </a:p>
          </p:txBody>
        </p:sp>
      </p:grpSp>
      <p:pic>
        <p:nvPicPr>
          <p:cNvPr id="47122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412875"/>
            <a:ext cx="1943100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23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1412875"/>
            <a:ext cx="1944688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24" name="Picture 20" descr="барабан1ред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63" y="1412875"/>
            <a:ext cx="1944687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25" name="Picture 21" descr="барабан2ред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412875"/>
            <a:ext cx="1943100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7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7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7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7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7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7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7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18488" cy="6034087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Для измерения громкости звука применяется специальная единица </a:t>
            </a:r>
            <a:r>
              <a:rPr lang="ru-RU" b="1" smtClean="0"/>
              <a:t>"децибел"</a:t>
            </a:r>
            <a:r>
              <a:rPr lang="ru-RU" smtClean="0"/>
              <a:t> (дбл) </a:t>
            </a:r>
          </a:p>
        </p:txBody>
      </p:sp>
    </p:spTree>
    <p:extLst>
      <p:ext uri="{BB962C8B-B14F-4D97-AF65-F5344CB8AC3E}">
        <p14:creationId xmlns:p14="http://schemas.microsoft.com/office/powerpoint/2010/main" val="631936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61" name="Group 121"/>
          <p:cNvGraphicFramePr>
            <a:graphicFrameLocks noGrp="1"/>
          </p:cNvGraphicFramePr>
          <p:nvPr>
            <p:ph/>
          </p:nvPr>
        </p:nvGraphicFramePr>
        <p:xfrm>
          <a:off x="457200" y="274638"/>
          <a:ext cx="8229600" cy="6496156"/>
        </p:xfrm>
        <a:graphic>
          <a:graphicData uri="http://schemas.openxmlformats.org/drawingml/2006/table">
            <a:tbl>
              <a:tblPr/>
              <a:tblGrid>
                <a:gridCol w="5595938"/>
                <a:gridCol w="2633662"/>
              </a:tblGrid>
              <a:tr h="944834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Звук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8" marB="45718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Громкость в децибелах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8" marB="45718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53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Нижний предел чувствительности человеческого уха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8" marB="45718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8" marB="45718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657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Шорох листьев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8" marB="45718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10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8" marB="45718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498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Разговор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8" marB="45718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60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8" marB="45718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657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Гудок автомобиля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8" marB="45718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90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8" marB="45718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498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Реактивный двигатель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8" marB="45718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120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8" marB="45718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657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Болевой порог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8" marB="45718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140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8" marB="45718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8573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/>
        <p:txBody>
          <a:bodyPr/>
          <a:lstStyle/>
          <a:p>
            <a:r>
              <a:rPr lang="ru-RU" sz="2000" b="1" dirty="0" smtClean="0"/>
              <a:t>Что </a:t>
            </a:r>
            <a:r>
              <a:rPr lang="ru-RU" sz="2000" b="1" dirty="0"/>
              <a:t>такое децибел?</a:t>
            </a:r>
            <a:endParaRPr lang="ru-RU" sz="2000" dirty="0"/>
          </a:p>
          <a:p>
            <a:r>
              <a:rPr lang="ru-RU" sz="2000" dirty="0"/>
              <a:t>Одна из самых распространенных единиц измерения, применяемая в аудиотехнике называется "децибел" и обозначается "дБ". В децибелах выражают уровень и мощность звуковых сигналов.</a:t>
            </a:r>
          </a:p>
          <a:p>
            <a:r>
              <a:rPr lang="ru-RU" sz="2000" dirty="0"/>
              <a:t>Приставка "деци" применяется для обозначения дольных единиц, равных 1/10 от исходных. Соответственно, децибел -- это 1/10 Бела (единица измерения, названная в честь Александра </a:t>
            </a:r>
            <a:r>
              <a:rPr lang="ru-RU" sz="2000" dirty="0" err="1"/>
              <a:t>Грэма</a:t>
            </a:r>
            <a:r>
              <a:rPr lang="ru-RU" sz="2000" dirty="0"/>
              <a:t> Белла). Белл определяется, как логарифм отношения электрических, акустических или других мощностей:</a:t>
            </a:r>
          </a:p>
          <a:p>
            <a:r>
              <a:rPr lang="ru-RU" sz="2000" b="1" dirty="0"/>
              <a:t>Бел = </a:t>
            </a:r>
            <a:r>
              <a:rPr lang="ru-RU" sz="2000" b="1" dirty="0" err="1"/>
              <a:t>log</a:t>
            </a:r>
            <a:r>
              <a:rPr lang="ru-RU" sz="2000" b="1" dirty="0"/>
              <a:t> (P1/P0),</a:t>
            </a:r>
            <a:br>
              <a:rPr lang="ru-RU" sz="2000" b="1" dirty="0"/>
            </a:br>
            <a:r>
              <a:rPr lang="ru-RU" sz="2000" b="1" dirty="0"/>
              <a:t>дБ = 10log (P1/P0).</a:t>
            </a:r>
            <a:endParaRPr lang="ru-RU" sz="2000" dirty="0"/>
          </a:p>
          <a:p>
            <a:r>
              <a:rPr lang="ru-RU" sz="2000" dirty="0"/>
              <a:t>Чувствительность слуха человека к громкости звуковых сигналов носит логарифмической характер, поэтому их мощность, выраженная в децибелах, точнее отражает наше восприятие звуков.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1629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44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052513"/>
            <a:ext cx="1590675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323850" y="-63500"/>
            <a:ext cx="8461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Звуки различной высоты</a:t>
            </a:r>
          </a:p>
        </p:txBody>
      </p:sp>
      <p:sp>
        <p:nvSpPr>
          <p:cNvPr id="10244" name="Line 8"/>
          <p:cNvSpPr>
            <a:spLocks noChangeShapeType="1"/>
          </p:cNvSpPr>
          <p:nvPr/>
        </p:nvSpPr>
        <p:spPr bwMode="auto">
          <a:xfrm>
            <a:off x="360363" y="1052513"/>
            <a:ext cx="8424862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48154" name="Picture 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75" y="1412875"/>
            <a:ext cx="244792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827088" y="3644900"/>
            <a:ext cx="3238500" cy="2921000"/>
            <a:chOff x="560" y="2316"/>
            <a:chExt cx="2040" cy="1840"/>
          </a:xfrm>
        </p:grpSpPr>
        <p:grpSp>
          <p:nvGrpSpPr>
            <p:cNvPr id="10255" name="Group 5"/>
            <p:cNvGrpSpPr>
              <a:grpSpLocks noChangeAspect="1"/>
            </p:cNvGrpSpPr>
            <p:nvPr/>
          </p:nvGrpSpPr>
          <p:grpSpPr bwMode="auto">
            <a:xfrm>
              <a:off x="560" y="2316"/>
              <a:ext cx="2040" cy="1542"/>
              <a:chOff x="1928" y="323"/>
              <a:chExt cx="3628" cy="2744"/>
            </a:xfrm>
          </p:grpSpPr>
          <p:sp>
            <p:nvSpPr>
              <p:cNvPr id="10257" name="Freeform 2"/>
              <p:cNvSpPr>
                <a:spLocks noChangeAspect="1"/>
              </p:cNvSpPr>
              <p:nvPr/>
            </p:nvSpPr>
            <p:spPr bwMode="auto">
              <a:xfrm>
                <a:off x="1928" y="527"/>
                <a:ext cx="3288" cy="2223"/>
              </a:xfrm>
              <a:custGeom>
                <a:avLst/>
                <a:gdLst>
                  <a:gd name="T0" fmla="*/ 0 w 2336"/>
                  <a:gd name="T1" fmla="*/ 5993 h 1354"/>
                  <a:gd name="T2" fmla="*/ 1199 w 2336"/>
                  <a:gd name="T3" fmla="*/ 2146 h 1354"/>
                  <a:gd name="T4" fmla="*/ 2382 w 2336"/>
                  <a:gd name="T5" fmla="*/ 4183 h 1354"/>
                  <a:gd name="T6" fmla="*/ 3893 w 2336"/>
                  <a:gd name="T7" fmla="*/ 167 h 1354"/>
                  <a:gd name="T8" fmla="*/ 5284 w 2336"/>
                  <a:gd name="T9" fmla="*/ 5183 h 1354"/>
                  <a:gd name="T10" fmla="*/ 6514 w 2336"/>
                  <a:gd name="T11" fmla="*/ 2676 h 135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36"/>
                  <a:gd name="T19" fmla="*/ 0 h 1354"/>
                  <a:gd name="T20" fmla="*/ 2336 w 2336"/>
                  <a:gd name="T21" fmla="*/ 1354 h 135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36" h="1354">
                    <a:moveTo>
                      <a:pt x="0" y="1354"/>
                    </a:moveTo>
                    <a:cubicBezTo>
                      <a:pt x="72" y="1209"/>
                      <a:pt x="288" y="553"/>
                      <a:pt x="430" y="485"/>
                    </a:cubicBezTo>
                    <a:cubicBezTo>
                      <a:pt x="572" y="417"/>
                      <a:pt x="693" y="1019"/>
                      <a:pt x="854" y="945"/>
                    </a:cubicBezTo>
                    <a:cubicBezTo>
                      <a:pt x="1015" y="871"/>
                      <a:pt x="1223" y="0"/>
                      <a:pt x="1396" y="38"/>
                    </a:cubicBezTo>
                    <a:cubicBezTo>
                      <a:pt x="1569" y="76"/>
                      <a:pt x="1738" y="1077"/>
                      <a:pt x="1895" y="1171"/>
                    </a:cubicBezTo>
                    <a:cubicBezTo>
                      <a:pt x="2052" y="1265"/>
                      <a:pt x="2244" y="723"/>
                      <a:pt x="2336" y="605"/>
                    </a:cubicBezTo>
                  </a:path>
                </a:pathLst>
              </a:cu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0258" name="Group 7"/>
              <p:cNvGrpSpPr>
                <a:grpSpLocks noChangeAspect="1"/>
              </p:cNvGrpSpPr>
              <p:nvPr/>
            </p:nvGrpSpPr>
            <p:grpSpPr bwMode="auto">
              <a:xfrm>
                <a:off x="1928" y="323"/>
                <a:ext cx="3628" cy="2744"/>
                <a:chOff x="1928" y="323"/>
                <a:chExt cx="3628" cy="2744"/>
              </a:xfrm>
            </p:grpSpPr>
            <p:sp>
              <p:nvSpPr>
                <p:cNvPr id="10259" name="Line 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928" y="323"/>
                  <a:ext cx="0" cy="27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stealth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260" name="Line 6"/>
                <p:cNvSpPr>
                  <a:spLocks noChangeAspect="1" noChangeShapeType="1"/>
                </p:cNvSpPr>
                <p:nvPr/>
              </p:nvSpPr>
              <p:spPr bwMode="auto">
                <a:xfrm>
                  <a:off x="1928" y="3067"/>
                  <a:ext cx="36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stealth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10256" name="Text Box 22"/>
            <p:cNvSpPr txBox="1">
              <a:spLocks noChangeArrowheads="1"/>
            </p:cNvSpPr>
            <p:nvPr/>
          </p:nvSpPr>
          <p:spPr bwMode="auto">
            <a:xfrm>
              <a:off x="1014" y="3925"/>
              <a:ext cx="133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b="1" i="1">
                  <a:solidFill>
                    <a:srgbClr val="800000"/>
                  </a:solidFill>
                  <a:latin typeface="Calibri" panose="020F0502020204030204" pitchFamily="34" charset="0"/>
                </a:rPr>
                <a:t>Низкий звук</a:t>
              </a:r>
            </a:p>
          </p:txBody>
        </p:sp>
      </p:grpSp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5056188" y="3652838"/>
            <a:ext cx="3252787" cy="2917825"/>
            <a:chOff x="3054" y="2318"/>
            <a:chExt cx="2049" cy="1838"/>
          </a:xfrm>
        </p:grpSpPr>
        <p:pic>
          <p:nvPicPr>
            <p:cNvPr id="10250" name="Picture 10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4" y="2409"/>
              <a:ext cx="2039" cy="1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0251" name="Group 11"/>
            <p:cNvGrpSpPr>
              <a:grpSpLocks noChangeAspect="1"/>
            </p:cNvGrpSpPr>
            <p:nvPr/>
          </p:nvGrpSpPr>
          <p:grpSpPr bwMode="auto">
            <a:xfrm>
              <a:off x="3064" y="2318"/>
              <a:ext cx="2039" cy="1540"/>
              <a:chOff x="1928" y="323"/>
              <a:chExt cx="3628" cy="2744"/>
            </a:xfrm>
          </p:grpSpPr>
          <p:sp>
            <p:nvSpPr>
              <p:cNvPr id="10253" name="Line 5"/>
              <p:cNvSpPr>
                <a:spLocks noChangeAspect="1" noChangeShapeType="1"/>
              </p:cNvSpPr>
              <p:nvPr/>
            </p:nvSpPr>
            <p:spPr bwMode="auto">
              <a:xfrm flipV="1">
                <a:off x="1928" y="323"/>
                <a:ext cx="0" cy="2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54" name="Line 6"/>
              <p:cNvSpPr>
                <a:spLocks noChangeAspect="1" noChangeShapeType="1"/>
              </p:cNvSpPr>
              <p:nvPr/>
            </p:nvSpPr>
            <p:spPr bwMode="auto">
              <a:xfrm>
                <a:off x="1928" y="3067"/>
                <a:ext cx="362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252" name="Text Box 22"/>
            <p:cNvSpPr txBox="1">
              <a:spLocks noChangeArrowheads="1"/>
            </p:cNvSpPr>
            <p:nvPr/>
          </p:nvSpPr>
          <p:spPr bwMode="auto">
            <a:xfrm>
              <a:off x="3507" y="3925"/>
              <a:ext cx="133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b="1" i="1">
                  <a:solidFill>
                    <a:srgbClr val="800000"/>
                  </a:solidFill>
                  <a:latin typeface="Calibri" panose="020F0502020204030204" pitchFamily="34" charset="0"/>
                </a:rPr>
                <a:t>Высокий звук</a:t>
              </a:r>
            </a:p>
          </p:txBody>
        </p:sp>
      </p:grpSp>
      <p:pic>
        <p:nvPicPr>
          <p:cNvPr id="48145" name="Picture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412875"/>
            <a:ext cx="1163637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55" name="Picture 2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238" y="1952625"/>
            <a:ext cx="120015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8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8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8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8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8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8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8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8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8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8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mtClean="0"/>
              <a:t>Для того чтобы компьютер мог обрабатывать звук, непрерывный звуковой сигнал должен быть превращен в последовательность электрических импульсов (двоичных нулей и единиц).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913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Схема преобразования</a:t>
            </a:r>
            <a:br>
              <a:rPr lang="ru-RU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звуковой волны в двоичный код</a:t>
            </a: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288925" y="1920875"/>
            <a:ext cx="8928100" cy="4316413"/>
            <a:chOff x="182" y="1396"/>
            <a:chExt cx="5624" cy="2719"/>
          </a:xfrm>
        </p:grpSpPr>
        <p:pic>
          <p:nvPicPr>
            <p:cNvPr id="12293" name="Picture 1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2" y="1661"/>
              <a:ext cx="1007" cy="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4" name="Picture 2" descr="микрофон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6" y="1752"/>
              <a:ext cx="615" cy="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5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8" y="1729"/>
              <a:ext cx="1292" cy="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6" name="Picture 6" descr="камертон ред1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" y="1707"/>
              <a:ext cx="1314" cy="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7" name="Freeform 12"/>
            <p:cNvSpPr>
              <a:spLocks/>
            </p:cNvSpPr>
            <p:nvPr/>
          </p:nvSpPr>
          <p:spPr bwMode="auto">
            <a:xfrm>
              <a:off x="3342" y="2330"/>
              <a:ext cx="968" cy="150"/>
            </a:xfrm>
            <a:custGeom>
              <a:avLst/>
              <a:gdLst>
                <a:gd name="T0" fmla="*/ 0 w 968"/>
                <a:gd name="T1" fmla="*/ 20 h 150"/>
                <a:gd name="T2" fmla="*/ 241 w 968"/>
                <a:gd name="T3" fmla="*/ 148 h 150"/>
                <a:gd name="T4" fmla="*/ 513 w 968"/>
                <a:gd name="T5" fmla="*/ 34 h 150"/>
                <a:gd name="T6" fmla="*/ 670 w 968"/>
                <a:gd name="T7" fmla="*/ 4 h 150"/>
                <a:gd name="T8" fmla="*/ 882 w 968"/>
                <a:gd name="T9" fmla="*/ 8 h 150"/>
                <a:gd name="T10" fmla="*/ 968 w 968"/>
                <a:gd name="T11" fmla="*/ 4 h 1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68"/>
                <a:gd name="T19" fmla="*/ 0 h 150"/>
                <a:gd name="T20" fmla="*/ 968 w 968"/>
                <a:gd name="T21" fmla="*/ 150 h 1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68" h="150">
                  <a:moveTo>
                    <a:pt x="0" y="20"/>
                  </a:moveTo>
                  <a:cubicBezTo>
                    <a:pt x="40" y="42"/>
                    <a:pt x="156" y="146"/>
                    <a:pt x="241" y="148"/>
                  </a:cubicBezTo>
                  <a:cubicBezTo>
                    <a:pt x="326" y="150"/>
                    <a:pt x="442" y="58"/>
                    <a:pt x="513" y="34"/>
                  </a:cubicBezTo>
                  <a:cubicBezTo>
                    <a:pt x="584" y="10"/>
                    <a:pt x="609" y="8"/>
                    <a:pt x="670" y="4"/>
                  </a:cubicBezTo>
                  <a:cubicBezTo>
                    <a:pt x="731" y="0"/>
                    <a:pt x="832" y="8"/>
                    <a:pt x="882" y="8"/>
                  </a:cubicBezTo>
                  <a:cubicBezTo>
                    <a:pt x="932" y="8"/>
                    <a:pt x="950" y="5"/>
                    <a:pt x="968" y="4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12298" name="Picture 13" descr="ток2"/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9" y="2282"/>
              <a:ext cx="1045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9" name="Text Box 16"/>
            <p:cNvSpPr txBox="1">
              <a:spLocks noChangeArrowheads="1"/>
            </p:cNvSpPr>
            <p:nvPr/>
          </p:nvSpPr>
          <p:spPr bwMode="auto">
            <a:xfrm>
              <a:off x="295" y="1396"/>
              <a:ext cx="133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sz="2400" i="1">
                  <a:solidFill>
                    <a:srgbClr val="0000FF"/>
                  </a:solidFill>
                  <a:latin typeface="Monotype Corsiva" panose="03010101010201010101" pitchFamily="66" charset="0"/>
                </a:rPr>
                <a:t>Звуковая волна</a:t>
              </a:r>
            </a:p>
          </p:txBody>
        </p:sp>
        <p:sp>
          <p:nvSpPr>
            <p:cNvPr id="12300" name="Text Box 20"/>
            <p:cNvSpPr txBox="1">
              <a:spLocks noChangeArrowheads="1"/>
            </p:cNvSpPr>
            <p:nvPr/>
          </p:nvSpPr>
          <p:spPr bwMode="auto">
            <a:xfrm>
              <a:off x="3470" y="2779"/>
              <a:ext cx="133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sz="2400" i="1">
                  <a:solidFill>
                    <a:srgbClr val="0000FF"/>
                  </a:solidFill>
                  <a:latin typeface="Monotype Corsiva" panose="03010101010201010101" pitchFamily="66" charset="0"/>
                </a:rPr>
                <a:t>Двоичный код</a:t>
              </a:r>
            </a:p>
          </p:txBody>
        </p:sp>
        <p:sp>
          <p:nvSpPr>
            <p:cNvPr id="12301" name="Text Box 22"/>
            <p:cNvSpPr txBox="1">
              <a:spLocks noChangeArrowheads="1"/>
            </p:cNvSpPr>
            <p:nvPr/>
          </p:nvSpPr>
          <p:spPr bwMode="auto">
            <a:xfrm>
              <a:off x="1592" y="1584"/>
              <a:ext cx="133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b="1" i="1">
                  <a:solidFill>
                    <a:srgbClr val="800000"/>
                  </a:solidFill>
                  <a:latin typeface="Calibri" panose="020F0502020204030204" pitchFamily="34" charset="0"/>
                </a:rPr>
                <a:t>Микрофон</a:t>
              </a:r>
            </a:p>
          </p:txBody>
        </p:sp>
        <p:pic>
          <p:nvPicPr>
            <p:cNvPr id="12302" name="Picture 21" descr="ток1"/>
            <p:cNvPicPr>
              <a:picLocks noChangeAspect="1" noChangeArrowheads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5" y="1929"/>
              <a:ext cx="780" cy="4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3" name="Text Box 23"/>
            <p:cNvSpPr txBox="1">
              <a:spLocks noChangeArrowheads="1"/>
            </p:cNvSpPr>
            <p:nvPr/>
          </p:nvSpPr>
          <p:spPr bwMode="auto">
            <a:xfrm>
              <a:off x="2835" y="1457"/>
              <a:ext cx="1338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b="1" i="1">
                  <a:solidFill>
                    <a:srgbClr val="800000"/>
                  </a:solidFill>
                  <a:latin typeface="Calibri" panose="020F0502020204030204" pitchFamily="34" charset="0"/>
                </a:rPr>
                <a:t>Звуковая плата (аудиоадаптер)</a:t>
              </a:r>
            </a:p>
          </p:txBody>
        </p:sp>
        <p:sp>
          <p:nvSpPr>
            <p:cNvPr id="12304" name="Text Box 24"/>
            <p:cNvSpPr txBox="1">
              <a:spLocks noChangeArrowheads="1"/>
            </p:cNvSpPr>
            <p:nvPr/>
          </p:nvSpPr>
          <p:spPr bwMode="auto">
            <a:xfrm>
              <a:off x="4468" y="1412"/>
              <a:ext cx="133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b="1" i="1">
                  <a:solidFill>
                    <a:srgbClr val="800000"/>
                  </a:solidFill>
                  <a:latin typeface="Calibri" panose="020F0502020204030204" pitchFamily="34" charset="0"/>
                </a:rPr>
                <a:t>Память ЭВМ</a:t>
              </a:r>
            </a:p>
          </p:txBody>
        </p:sp>
        <p:sp>
          <p:nvSpPr>
            <p:cNvPr id="12305" name="Text Box 17"/>
            <p:cNvSpPr txBox="1">
              <a:spLocks noChangeArrowheads="1"/>
            </p:cNvSpPr>
            <p:nvPr/>
          </p:nvSpPr>
          <p:spPr bwMode="auto">
            <a:xfrm>
              <a:off x="443" y="2757"/>
              <a:ext cx="155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sz="2400" i="1">
                  <a:solidFill>
                    <a:srgbClr val="0000FF"/>
                  </a:solidFill>
                  <a:latin typeface="Monotype Corsiva" panose="03010101010201010101" pitchFamily="66" charset="0"/>
                </a:rPr>
                <a:t>Электрический ток</a:t>
              </a:r>
            </a:p>
          </p:txBody>
        </p:sp>
        <p:pic>
          <p:nvPicPr>
            <p:cNvPr id="12306" name="Picture 29" descr="C:\Documents and Settings\Учитель\Рабочий стол\Кодирование звука 09-10\урок звук картинки\синусоида1.gif"/>
            <p:cNvPicPr>
              <a:picLocks noChangeAspect="1" noChangeArrowheads="1" noCrop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" y="3057"/>
              <a:ext cx="1920" cy="10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7" name="Прямоугольная выноска 19"/>
            <p:cNvSpPr>
              <a:spLocks noChangeArrowheads="1"/>
            </p:cNvSpPr>
            <p:nvPr/>
          </p:nvSpPr>
          <p:spPr bwMode="auto">
            <a:xfrm>
              <a:off x="281" y="2704"/>
              <a:ext cx="1978" cy="1411"/>
            </a:xfrm>
            <a:prstGeom prst="wedgeRectCallout">
              <a:avLst>
                <a:gd name="adj1" fmla="val 44741"/>
                <a:gd name="adj2" fmla="val -75088"/>
              </a:avLst>
            </a:prstGeom>
            <a:noFill/>
            <a:ln w="25400" algn="ctr">
              <a:solidFill>
                <a:srgbClr val="89A4A7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12308" name="Picture 22" descr="цифр сигнал"/>
            <p:cNvPicPr>
              <a:picLocks noChangeAspect="1" noChangeArrowheads="1" noCrop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5" y="3051"/>
              <a:ext cx="1920" cy="10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9" name="Прямоугольная выноска 19"/>
            <p:cNvSpPr>
              <a:spLocks noChangeArrowheads="1"/>
            </p:cNvSpPr>
            <p:nvPr/>
          </p:nvSpPr>
          <p:spPr bwMode="auto">
            <a:xfrm>
              <a:off x="3170" y="2704"/>
              <a:ext cx="1978" cy="1405"/>
            </a:xfrm>
            <a:prstGeom prst="wedgeRectCallout">
              <a:avLst>
                <a:gd name="adj1" fmla="val -7481"/>
                <a:gd name="adj2" fmla="val -73699"/>
              </a:avLst>
            </a:prstGeom>
            <a:noFill/>
            <a:ln w="25400" algn="ctr">
              <a:solidFill>
                <a:srgbClr val="89A4A7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2292" name="Line 26"/>
          <p:cNvSpPr>
            <a:spLocks noChangeShapeType="1"/>
          </p:cNvSpPr>
          <p:nvPr/>
        </p:nvSpPr>
        <p:spPr bwMode="auto">
          <a:xfrm>
            <a:off x="360363" y="1557338"/>
            <a:ext cx="8424862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913"/>
            <a:ext cx="8461375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Схема воспроизведения звука, сохранённого в памяти ЭВМ</a:t>
            </a:r>
          </a:p>
        </p:txBody>
      </p:sp>
      <p:sp>
        <p:nvSpPr>
          <p:cNvPr id="13315" name="Text Box 16"/>
          <p:cNvSpPr txBox="1">
            <a:spLocks noChangeArrowheads="1"/>
          </p:cNvSpPr>
          <p:nvPr/>
        </p:nvSpPr>
        <p:spPr bwMode="auto">
          <a:xfrm>
            <a:off x="7164388" y="3465513"/>
            <a:ext cx="2124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i="1">
                <a:solidFill>
                  <a:srgbClr val="0000FF"/>
                </a:solidFill>
                <a:latin typeface="Monotype Corsiva" panose="03010101010201010101" pitchFamily="66" charset="0"/>
              </a:rPr>
              <a:t>Звуковая волна</a:t>
            </a:r>
          </a:p>
        </p:txBody>
      </p:sp>
      <p:sp>
        <p:nvSpPr>
          <p:cNvPr id="13316" name="Text Box 23"/>
          <p:cNvSpPr txBox="1">
            <a:spLocks noChangeArrowheads="1"/>
          </p:cNvSpPr>
          <p:nvPr/>
        </p:nvSpPr>
        <p:spPr bwMode="auto">
          <a:xfrm>
            <a:off x="3360738" y="1984375"/>
            <a:ext cx="21240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i="1">
                <a:solidFill>
                  <a:srgbClr val="800000"/>
                </a:solidFill>
                <a:latin typeface="Calibri" panose="020F0502020204030204" pitchFamily="34" charset="0"/>
              </a:rPr>
              <a:t>Звуковая плата (аудиоадаптер)</a:t>
            </a:r>
          </a:p>
        </p:txBody>
      </p:sp>
      <p:sp>
        <p:nvSpPr>
          <p:cNvPr id="13317" name="Text Box 24"/>
          <p:cNvSpPr txBox="1">
            <a:spLocks noChangeArrowheads="1"/>
          </p:cNvSpPr>
          <p:nvPr/>
        </p:nvSpPr>
        <p:spPr bwMode="auto">
          <a:xfrm>
            <a:off x="336550" y="2443163"/>
            <a:ext cx="21240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i="1">
                <a:solidFill>
                  <a:srgbClr val="800000"/>
                </a:solidFill>
                <a:latin typeface="Calibri" panose="020F0502020204030204" pitchFamily="34" charset="0"/>
              </a:rPr>
              <a:t>Память ЭВМ</a:t>
            </a:r>
          </a:p>
        </p:txBody>
      </p:sp>
      <p:grpSp>
        <p:nvGrpSpPr>
          <p:cNvPr id="13318" name="Группа 23"/>
          <p:cNvGrpSpPr>
            <a:grpSpLocks/>
          </p:cNvGrpSpPr>
          <p:nvPr/>
        </p:nvGrpSpPr>
        <p:grpSpPr bwMode="auto">
          <a:xfrm>
            <a:off x="4718050" y="4146550"/>
            <a:ext cx="3140075" cy="2239963"/>
            <a:chOff x="446088" y="3997325"/>
            <a:chExt cx="3140075" cy="2239963"/>
          </a:xfrm>
        </p:grpSpPr>
        <p:sp>
          <p:nvSpPr>
            <p:cNvPr id="13330" name="Text Box 17"/>
            <p:cNvSpPr txBox="1">
              <a:spLocks noChangeArrowheads="1"/>
            </p:cNvSpPr>
            <p:nvPr/>
          </p:nvSpPr>
          <p:spPr bwMode="auto">
            <a:xfrm>
              <a:off x="703263" y="4081463"/>
              <a:ext cx="2463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sz="2400" i="1">
                  <a:solidFill>
                    <a:srgbClr val="0000FF"/>
                  </a:solidFill>
                  <a:latin typeface="Monotype Corsiva" panose="03010101010201010101" pitchFamily="66" charset="0"/>
                </a:rPr>
                <a:t>Электрический ток</a:t>
              </a:r>
            </a:p>
          </p:txBody>
        </p:sp>
        <p:pic>
          <p:nvPicPr>
            <p:cNvPr id="13331" name="Picture 29" descr="C:\Documents and Settings\Учитель\Рабочий стол\Кодирование звука 09-10\урок звук картинки\синусоида1.gif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600" y="4557713"/>
              <a:ext cx="3048000" cy="160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32" name="Прямоугольная выноска 19"/>
            <p:cNvSpPr>
              <a:spLocks noChangeArrowheads="1"/>
            </p:cNvSpPr>
            <p:nvPr/>
          </p:nvSpPr>
          <p:spPr bwMode="auto">
            <a:xfrm>
              <a:off x="446088" y="3997325"/>
              <a:ext cx="3140075" cy="2239963"/>
            </a:xfrm>
            <a:prstGeom prst="wedgeRectCallout">
              <a:avLst>
                <a:gd name="adj1" fmla="val -7417"/>
                <a:gd name="adj2" fmla="val -82398"/>
              </a:avLst>
            </a:prstGeom>
            <a:noFill/>
            <a:ln w="25400" algn="ctr">
              <a:solidFill>
                <a:srgbClr val="89A4A7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3319" name="Line 26"/>
          <p:cNvSpPr>
            <a:spLocks noChangeShapeType="1"/>
          </p:cNvSpPr>
          <p:nvPr/>
        </p:nvSpPr>
        <p:spPr bwMode="auto">
          <a:xfrm>
            <a:off x="360363" y="1557338"/>
            <a:ext cx="8424862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3320" name="Группа 24"/>
          <p:cNvGrpSpPr>
            <a:grpSpLocks/>
          </p:cNvGrpSpPr>
          <p:nvPr/>
        </p:nvGrpSpPr>
        <p:grpSpPr bwMode="auto">
          <a:xfrm>
            <a:off x="957263" y="4159250"/>
            <a:ext cx="3140075" cy="2230438"/>
            <a:chOff x="5032375" y="3997325"/>
            <a:chExt cx="3140075" cy="2230438"/>
          </a:xfrm>
        </p:grpSpPr>
        <p:sp>
          <p:nvSpPr>
            <p:cNvPr id="13327" name="Text Box 20"/>
            <p:cNvSpPr txBox="1">
              <a:spLocks noChangeArrowheads="1"/>
            </p:cNvSpPr>
            <p:nvPr/>
          </p:nvSpPr>
          <p:spPr bwMode="auto">
            <a:xfrm>
              <a:off x="5508625" y="4116388"/>
              <a:ext cx="212407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sz="2400" i="1">
                  <a:solidFill>
                    <a:srgbClr val="0000FF"/>
                  </a:solidFill>
                  <a:latin typeface="Monotype Corsiva" panose="03010101010201010101" pitchFamily="66" charset="0"/>
                </a:rPr>
                <a:t>Двоичный код</a:t>
              </a:r>
            </a:p>
          </p:txBody>
        </p:sp>
        <p:pic>
          <p:nvPicPr>
            <p:cNvPr id="13328" name="Picture 22" descr="цифр сигнал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7938" y="4548188"/>
              <a:ext cx="3048000" cy="160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9" name="Прямоугольная выноска 19"/>
            <p:cNvSpPr>
              <a:spLocks noChangeArrowheads="1"/>
            </p:cNvSpPr>
            <p:nvPr/>
          </p:nvSpPr>
          <p:spPr bwMode="auto">
            <a:xfrm>
              <a:off x="5032375" y="3997325"/>
              <a:ext cx="3140075" cy="2230438"/>
            </a:xfrm>
            <a:prstGeom prst="wedgeRectCallout">
              <a:avLst>
                <a:gd name="adj1" fmla="val 10773"/>
                <a:gd name="adj2" fmla="val -84713"/>
              </a:avLst>
            </a:prstGeom>
            <a:noFill/>
            <a:ln w="25400" algn="ctr">
              <a:solidFill>
                <a:srgbClr val="89A4A7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pic>
        <p:nvPicPr>
          <p:cNvPr id="133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163" y="2557463"/>
            <a:ext cx="161925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Полилиния 25"/>
          <p:cNvSpPr/>
          <p:nvPr/>
        </p:nvSpPr>
        <p:spPr>
          <a:xfrm>
            <a:off x="5010150" y="2965450"/>
            <a:ext cx="2008188" cy="466725"/>
          </a:xfrm>
          <a:custGeom>
            <a:avLst/>
            <a:gdLst>
              <a:gd name="connsiteX0" fmla="*/ 0 w 2374711"/>
              <a:gd name="connsiteY0" fmla="*/ 136478 h 482221"/>
              <a:gd name="connsiteX1" fmla="*/ 559559 w 2374711"/>
              <a:gd name="connsiteY1" fmla="*/ 54591 h 482221"/>
              <a:gd name="connsiteX2" fmla="*/ 1078173 w 2374711"/>
              <a:gd name="connsiteY2" fmla="*/ 464024 h 482221"/>
              <a:gd name="connsiteX3" fmla="*/ 2088108 w 2374711"/>
              <a:gd name="connsiteY3" fmla="*/ 163773 h 482221"/>
              <a:gd name="connsiteX4" fmla="*/ 2374711 w 2374711"/>
              <a:gd name="connsiteY4" fmla="*/ 150126 h 482221"/>
              <a:gd name="connsiteX0" fmla="*/ 0 w 2374711"/>
              <a:gd name="connsiteY0" fmla="*/ 283834 h 636318"/>
              <a:gd name="connsiteX1" fmla="*/ 559559 w 2374711"/>
              <a:gd name="connsiteY1" fmla="*/ 201947 h 636318"/>
              <a:gd name="connsiteX2" fmla="*/ 1078173 w 2374711"/>
              <a:gd name="connsiteY2" fmla="*/ 611380 h 636318"/>
              <a:gd name="connsiteX3" fmla="*/ 1752007 w 2374711"/>
              <a:gd name="connsiteY3" fmla="*/ 52316 h 636318"/>
              <a:gd name="connsiteX4" fmla="*/ 2374711 w 2374711"/>
              <a:gd name="connsiteY4" fmla="*/ 297482 h 636318"/>
              <a:gd name="connsiteX0" fmla="*/ 0 w 2374711"/>
              <a:gd name="connsiteY0" fmla="*/ 339141 h 691625"/>
              <a:gd name="connsiteX1" fmla="*/ 559559 w 2374711"/>
              <a:gd name="connsiteY1" fmla="*/ 257254 h 691625"/>
              <a:gd name="connsiteX2" fmla="*/ 1078173 w 2374711"/>
              <a:gd name="connsiteY2" fmla="*/ 666687 h 691625"/>
              <a:gd name="connsiteX3" fmla="*/ 1752007 w 2374711"/>
              <a:gd name="connsiteY3" fmla="*/ 107623 h 691625"/>
              <a:gd name="connsiteX4" fmla="*/ 2374711 w 2374711"/>
              <a:gd name="connsiteY4" fmla="*/ 20950 h 691625"/>
              <a:gd name="connsiteX0" fmla="*/ 0 w 2374711"/>
              <a:gd name="connsiteY0" fmla="*/ 337526 h 467710"/>
              <a:gd name="connsiteX1" fmla="*/ 559559 w 2374711"/>
              <a:gd name="connsiteY1" fmla="*/ 255639 h 467710"/>
              <a:gd name="connsiteX2" fmla="*/ 1078174 w 2374711"/>
              <a:gd name="connsiteY2" fmla="*/ 442772 h 467710"/>
              <a:gd name="connsiteX3" fmla="*/ 1752007 w 2374711"/>
              <a:gd name="connsiteY3" fmla="*/ 106008 h 467710"/>
              <a:gd name="connsiteX4" fmla="*/ 2374711 w 2374711"/>
              <a:gd name="connsiteY4" fmla="*/ 19335 h 467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4711" h="467710">
                <a:moveTo>
                  <a:pt x="0" y="337526"/>
                </a:moveTo>
                <a:cubicBezTo>
                  <a:pt x="189932" y="269287"/>
                  <a:pt x="379864" y="238098"/>
                  <a:pt x="559559" y="255639"/>
                </a:cubicBezTo>
                <a:cubicBezTo>
                  <a:pt x="739254" y="273180"/>
                  <a:pt x="879433" y="467710"/>
                  <a:pt x="1078174" y="442772"/>
                </a:cubicBezTo>
                <a:cubicBezTo>
                  <a:pt x="1276915" y="417834"/>
                  <a:pt x="1535918" y="176581"/>
                  <a:pt x="1752007" y="106008"/>
                </a:cubicBezTo>
                <a:cubicBezTo>
                  <a:pt x="1968096" y="35435"/>
                  <a:pt x="2339454" y="0"/>
                  <a:pt x="2374711" y="19335"/>
                </a:cubicBezTo>
              </a:path>
            </a:pathLst>
          </a:cu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3323" name="Picture 3" descr="C:\Documents and Settings\Учитель\Рабочий стол\Кодирование звука 09-10\урок звук картинки\Громко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825" y="2552700"/>
            <a:ext cx="11430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Полилиния 27"/>
          <p:cNvSpPr/>
          <p:nvPr/>
        </p:nvSpPr>
        <p:spPr>
          <a:xfrm>
            <a:off x="2417763" y="3278188"/>
            <a:ext cx="1624012" cy="493712"/>
          </a:xfrm>
          <a:custGeom>
            <a:avLst/>
            <a:gdLst>
              <a:gd name="connsiteX0" fmla="*/ 0 w 1624012"/>
              <a:gd name="connsiteY0" fmla="*/ 30956 h 442912"/>
              <a:gd name="connsiteX1" fmla="*/ 233362 w 1624012"/>
              <a:gd name="connsiteY1" fmla="*/ 102393 h 442912"/>
              <a:gd name="connsiteX2" fmla="*/ 476250 w 1624012"/>
              <a:gd name="connsiteY2" fmla="*/ 2381 h 442912"/>
              <a:gd name="connsiteX3" fmla="*/ 719137 w 1624012"/>
              <a:gd name="connsiteY3" fmla="*/ 116681 h 442912"/>
              <a:gd name="connsiteX4" fmla="*/ 1090612 w 1624012"/>
              <a:gd name="connsiteY4" fmla="*/ 411956 h 442912"/>
              <a:gd name="connsiteX5" fmla="*/ 1624012 w 1624012"/>
              <a:gd name="connsiteY5" fmla="*/ 302418 h 442912"/>
              <a:gd name="connsiteX0" fmla="*/ 0 w 1624012"/>
              <a:gd name="connsiteY0" fmla="*/ 82599 h 494555"/>
              <a:gd name="connsiteX1" fmla="*/ 233362 w 1624012"/>
              <a:gd name="connsiteY1" fmla="*/ 4762 h 494555"/>
              <a:gd name="connsiteX2" fmla="*/ 476250 w 1624012"/>
              <a:gd name="connsiteY2" fmla="*/ 54024 h 494555"/>
              <a:gd name="connsiteX3" fmla="*/ 719137 w 1624012"/>
              <a:gd name="connsiteY3" fmla="*/ 168324 h 494555"/>
              <a:gd name="connsiteX4" fmla="*/ 1090612 w 1624012"/>
              <a:gd name="connsiteY4" fmla="*/ 463599 h 494555"/>
              <a:gd name="connsiteX5" fmla="*/ 1624012 w 1624012"/>
              <a:gd name="connsiteY5" fmla="*/ 354061 h 494555"/>
              <a:gd name="connsiteX0" fmla="*/ 0 w 1624012"/>
              <a:gd name="connsiteY0" fmla="*/ 82599 h 494555"/>
              <a:gd name="connsiteX1" fmla="*/ 233362 w 1624012"/>
              <a:gd name="connsiteY1" fmla="*/ 4762 h 494555"/>
              <a:gd name="connsiteX2" fmla="*/ 476250 w 1624012"/>
              <a:gd name="connsiteY2" fmla="*/ 54024 h 494555"/>
              <a:gd name="connsiteX3" fmla="*/ 719137 w 1624012"/>
              <a:gd name="connsiteY3" fmla="*/ 168324 h 494555"/>
              <a:gd name="connsiteX4" fmla="*/ 1090612 w 1624012"/>
              <a:gd name="connsiteY4" fmla="*/ 463599 h 494555"/>
              <a:gd name="connsiteX5" fmla="*/ 1624012 w 1624012"/>
              <a:gd name="connsiteY5" fmla="*/ 354061 h 494555"/>
              <a:gd name="connsiteX0" fmla="*/ 0 w 1624012"/>
              <a:gd name="connsiteY0" fmla="*/ 82599 h 494555"/>
              <a:gd name="connsiteX1" fmla="*/ 233362 w 1624012"/>
              <a:gd name="connsiteY1" fmla="*/ 4762 h 494555"/>
              <a:gd name="connsiteX2" fmla="*/ 476250 w 1624012"/>
              <a:gd name="connsiteY2" fmla="*/ 54024 h 494555"/>
              <a:gd name="connsiteX3" fmla="*/ 719137 w 1624012"/>
              <a:gd name="connsiteY3" fmla="*/ 168324 h 494555"/>
              <a:gd name="connsiteX4" fmla="*/ 1090612 w 1624012"/>
              <a:gd name="connsiteY4" fmla="*/ 463599 h 494555"/>
              <a:gd name="connsiteX5" fmla="*/ 1624012 w 1624012"/>
              <a:gd name="connsiteY5" fmla="*/ 354061 h 494555"/>
              <a:gd name="connsiteX0" fmla="*/ 0 w 1624012"/>
              <a:gd name="connsiteY0" fmla="*/ 82599 h 506189"/>
              <a:gd name="connsiteX1" fmla="*/ 233362 w 1624012"/>
              <a:gd name="connsiteY1" fmla="*/ 4762 h 506189"/>
              <a:gd name="connsiteX2" fmla="*/ 476250 w 1624012"/>
              <a:gd name="connsiteY2" fmla="*/ 54024 h 506189"/>
              <a:gd name="connsiteX3" fmla="*/ 719137 w 1624012"/>
              <a:gd name="connsiteY3" fmla="*/ 168324 h 506189"/>
              <a:gd name="connsiteX4" fmla="*/ 1090612 w 1624012"/>
              <a:gd name="connsiteY4" fmla="*/ 463599 h 506189"/>
              <a:gd name="connsiteX5" fmla="*/ 1624012 w 1624012"/>
              <a:gd name="connsiteY5" fmla="*/ 423865 h 506189"/>
              <a:gd name="connsiteX0" fmla="*/ 0 w 1624012"/>
              <a:gd name="connsiteY0" fmla="*/ 82599 h 506189"/>
              <a:gd name="connsiteX1" fmla="*/ 233362 w 1624012"/>
              <a:gd name="connsiteY1" fmla="*/ 4762 h 506189"/>
              <a:gd name="connsiteX2" fmla="*/ 476250 w 1624012"/>
              <a:gd name="connsiteY2" fmla="*/ 54024 h 506189"/>
              <a:gd name="connsiteX3" fmla="*/ 719137 w 1624012"/>
              <a:gd name="connsiteY3" fmla="*/ 168324 h 506189"/>
              <a:gd name="connsiteX4" fmla="*/ 1090612 w 1624012"/>
              <a:gd name="connsiteY4" fmla="*/ 463599 h 506189"/>
              <a:gd name="connsiteX5" fmla="*/ 1624012 w 1624012"/>
              <a:gd name="connsiteY5" fmla="*/ 423865 h 506189"/>
              <a:gd name="connsiteX0" fmla="*/ 0 w 1624012"/>
              <a:gd name="connsiteY0" fmla="*/ 82599 h 493481"/>
              <a:gd name="connsiteX1" fmla="*/ 233362 w 1624012"/>
              <a:gd name="connsiteY1" fmla="*/ 4762 h 493481"/>
              <a:gd name="connsiteX2" fmla="*/ 476250 w 1624012"/>
              <a:gd name="connsiteY2" fmla="*/ 54024 h 493481"/>
              <a:gd name="connsiteX3" fmla="*/ 719137 w 1624012"/>
              <a:gd name="connsiteY3" fmla="*/ 168324 h 493481"/>
              <a:gd name="connsiteX4" fmla="*/ 1090612 w 1624012"/>
              <a:gd name="connsiteY4" fmla="*/ 463599 h 493481"/>
              <a:gd name="connsiteX5" fmla="*/ 1624012 w 1624012"/>
              <a:gd name="connsiteY5" fmla="*/ 347617 h 49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4012" h="493481">
                <a:moveTo>
                  <a:pt x="0" y="82599"/>
                </a:moveTo>
                <a:cubicBezTo>
                  <a:pt x="76993" y="120698"/>
                  <a:pt x="153987" y="9524"/>
                  <a:pt x="233362" y="4762"/>
                </a:cubicBezTo>
                <a:cubicBezTo>
                  <a:pt x="312737" y="0"/>
                  <a:pt x="395288" y="26764"/>
                  <a:pt x="476250" y="54024"/>
                </a:cubicBezTo>
                <a:cubicBezTo>
                  <a:pt x="557213" y="81284"/>
                  <a:pt x="616743" y="100062"/>
                  <a:pt x="719137" y="168324"/>
                </a:cubicBezTo>
                <a:cubicBezTo>
                  <a:pt x="821531" y="236587"/>
                  <a:pt x="939800" y="433717"/>
                  <a:pt x="1090612" y="463599"/>
                </a:cubicBezTo>
                <a:cubicBezTo>
                  <a:pt x="1241425" y="493481"/>
                  <a:pt x="1432718" y="417864"/>
                  <a:pt x="1624012" y="347617"/>
                </a:cubicBezTo>
              </a:path>
            </a:pathLst>
          </a:cu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33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9"/>
          <a:stretch>
            <a:fillRect/>
          </a:stretch>
        </p:blipFill>
        <p:spPr bwMode="auto">
          <a:xfrm>
            <a:off x="512763" y="2925763"/>
            <a:ext cx="1997075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6" name="Text Box 24"/>
          <p:cNvSpPr txBox="1">
            <a:spLocks noChangeArrowheads="1"/>
          </p:cNvSpPr>
          <p:nvPr/>
        </p:nvSpPr>
        <p:spPr bwMode="auto">
          <a:xfrm>
            <a:off x="6507163" y="2041525"/>
            <a:ext cx="12112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i="1">
                <a:solidFill>
                  <a:srgbClr val="800000"/>
                </a:solidFill>
                <a:latin typeface="Calibri" panose="020F0502020204030204" pitchFamily="34" charset="0"/>
              </a:rPr>
              <a:t>Динамик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/>
              <a:t>Непрерывная звуковая волна разбивается на отдельные маленькие временные участки, причем для каждого такого участка устанавливается определенная величина амплитуды.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/>
              <a:t>Таким образом, непрерывная зависимость амплитуды сигнала от времени А(</a:t>
            </a:r>
            <a:r>
              <a:rPr lang="ru-RU" dirty="0" err="1" smtClean="0"/>
              <a:t>t</a:t>
            </a:r>
            <a:r>
              <a:rPr lang="ru-RU" dirty="0" smtClean="0"/>
              <a:t>) заменяется на дискретную последовательность уровней громкости. На графике это выглядит как замена гладкой кривой на последовательность “ступенек”.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mtClean="0"/>
              <a:t>Процесс преобразования непрерывного аналогового сигнала в дискретный (прерывистый) называется </a:t>
            </a:r>
            <a:r>
              <a:rPr lang="ru-RU" altLang="ru-RU" u="sng" smtClean="0"/>
              <a:t>временной дискретизацей.</a:t>
            </a:r>
            <a:endParaRPr lang="ru-RU" altLang="ru-RU" smtClean="0"/>
          </a:p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reeform 2"/>
          <p:cNvSpPr>
            <a:spLocks/>
          </p:cNvSpPr>
          <p:nvPr/>
        </p:nvSpPr>
        <p:spPr bwMode="auto">
          <a:xfrm>
            <a:off x="1331913" y="1843088"/>
            <a:ext cx="5622925" cy="3530600"/>
          </a:xfrm>
          <a:custGeom>
            <a:avLst/>
            <a:gdLst>
              <a:gd name="T0" fmla="*/ 0 w 3542"/>
              <a:gd name="T1" fmla="*/ 2147483647 h 2224"/>
              <a:gd name="T2" fmla="*/ 2147483647 w 3542"/>
              <a:gd name="T3" fmla="*/ 2147483647 h 2224"/>
              <a:gd name="T4" fmla="*/ 2147483647 w 3542"/>
              <a:gd name="T5" fmla="*/ 2147483647 h 2224"/>
              <a:gd name="T6" fmla="*/ 2147483647 w 3542"/>
              <a:gd name="T7" fmla="*/ 2147483647 h 2224"/>
              <a:gd name="T8" fmla="*/ 2147483647 w 3542"/>
              <a:gd name="T9" fmla="*/ 2147483647 h 2224"/>
              <a:gd name="T10" fmla="*/ 2147483647 w 3542"/>
              <a:gd name="T11" fmla="*/ 2147483647 h 22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542"/>
              <a:gd name="T19" fmla="*/ 0 h 2224"/>
              <a:gd name="T20" fmla="*/ 3542 w 3542"/>
              <a:gd name="T21" fmla="*/ 2224 h 22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542" h="2224">
                <a:moveTo>
                  <a:pt x="0" y="2224"/>
                </a:moveTo>
                <a:cubicBezTo>
                  <a:pt x="101" y="1986"/>
                  <a:pt x="405" y="909"/>
                  <a:pt x="605" y="797"/>
                </a:cubicBezTo>
                <a:cubicBezTo>
                  <a:pt x="805" y="686"/>
                  <a:pt x="975" y="1674"/>
                  <a:pt x="1202" y="1553"/>
                </a:cubicBezTo>
                <a:cubicBezTo>
                  <a:pt x="1429" y="1431"/>
                  <a:pt x="1691" y="0"/>
                  <a:pt x="1965" y="63"/>
                </a:cubicBezTo>
                <a:cubicBezTo>
                  <a:pt x="2239" y="126"/>
                  <a:pt x="2583" y="1823"/>
                  <a:pt x="2846" y="1930"/>
                </a:cubicBezTo>
                <a:cubicBezTo>
                  <a:pt x="3109" y="2037"/>
                  <a:pt x="3397" y="961"/>
                  <a:pt x="3542" y="706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87" name="Line 5"/>
          <p:cNvSpPr>
            <a:spLocks noChangeShapeType="1"/>
          </p:cNvSpPr>
          <p:nvPr/>
        </p:nvSpPr>
        <p:spPr bwMode="auto">
          <a:xfrm flipV="1">
            <a:off x="1331913" y="1555750"/>
            <a:ext cx="0" cy="4321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88" name="Line 6"/>
          <p:cNvSpPr>
            <a:spLocks noChangeShapeType="1"/>
          </p:cNvSpPr>
          <p:nvPr/>
        </p:nvSpPr>
        <p:spPr bwMode="auto">
          <a:xfrm>
            <a:off x="1331913" y="5876925"/>
            <a:ext cx="67325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7" name="Line 9"/>
          <p:cNvSpPr>
            <a:spLocks noChangeShapeType="1"/>
          </p:cNvSpPr>
          <p:nvPr/>
        </p:nvSpPr>
        <p:spPr bwMode="auto">
          <a:xfrm flipV="1">
            <a:off x="2374900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8" name="Line 9"/>
          <p:cNvSpPr>
            <a:spLocks noChangeShapeType="1"/>
          </p:cNvSpPr>
          <p:nvPr/>
        </p:nvSpPr>
        <p:spPr bwMode="auto">
          <a:xfrm flipV="1">
            <a:off x="3419475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9" name="Line 9"/>
          <p:cNvSpPr>
            <a:spLocks noChangeShapeType="1"/>
          </p:cNvSpPr>
          <p:nvPr/>
        </p:nvSpPr>
        <p:spPr bwMode="auto">
          <a:xfrm flipV="1">
            <a:off x="4462463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0" name="Line 9"/>
          <p:cNvSpPr>
            <a:spLocks noChangeShapeType="1"/>
          </p:cNvSpPr>
          <p:nvPr/>
        </p:nvSpPr>
        <p:spPr bwMode="auto">
          <a:xfrm flipV="1">
            <a:off x="5507038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1" name="Line 9"/>
          <p:cNvSpPr>
            <a:spLocks noChangeShapeType="1"/>
          </p:cNvSpPr>
          <p:nvPr/>
        </p:nvSpPr>
        <p:spPr bwMode="auto">
          <a:xfrm flipV="1">
            <a:off x="6551613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659" name="Oval 11"/>
          <p:cNvSpPr>
            <a:spLocks noChangeAspect="1" noChangeArrowheads="1"/>
          </p:cNvSpPr>
          <p:nvPr/>
        </p:nvSpPr>
        <p:spPr bwMode="auto">
          <a:xfrm>
            <a:off x="1295400" y="5337175"/>
            <a:ext cx="71438" cy="71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latin typeface="Calibri" panose="020F0502020204030204" pitchFamily="34" charset="0"/>
            </a:endParaRPr>
          </a:p>
        </p:txBody>
      </p:sp>
      <p:sp>
        <p:nvSpPr>
          <p:cNvPr id="27660" name="Oval 12"/>
          <p:cNvSpPr>
            <a:spLocks noChangeAspect="1" noChangeArrowheads="1"/>
          </p:cNvSpPr>
          <p:nvPr/>
        </p:nvSpPr>
        <p:spPr bwMode="auto">
          <a:xfrm>
            <a:off x="6516688" y="3897313"/>
            <a:ext cx="71437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latin typeface="Calibri" panose="020F0502020204030204" pitchFamily="34" charset="0"/>
            </a:endParaRPr>
          </a:p>
        </p:txBody>
      </p:sp>
      <p:sp>
        <p:nvSpPr>
          <p:cNvPr id="27661" name="Oval 13"/>
          <p:cNvSpPr>
            <a:spLocks noChangeAspect="1" noChangeArrowheads="1"/>
          </p:cNvSpPr>
          <p:nvPr/>
        </p:nvSpPr>
        <p:spPr bwMode="auto">
          <a:xfrm>
            <a:off x="5472113" y="4329113"/>
            <a:ext cx="71437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latin typeface="Calibri" panose="020F0502020204030204" pitchFamily="34" charset="0"/>
            </a:endParaRPr>
          </a:p>
        </p:txBody>
      </p:sp>
      <p:sp>
        <p:nvSpPr>
          <p:cNvPr id="27662" name="Oval 14"/>
          <p:cNvSpPr>
            <a:spLocks noChangeAspect="1" noChangeArrowheads="1"/>
          </p:cNvSpPr>
          <p:nvPr/>
        </p:nvSpPr>
        <p:spPr bwMode="auto">
          <a:xfrm>
            <a:off x="4425950" y="1917700"/>
            <a:ext cx="71438" cy="71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latin typeface="Calibri" panose="020F0502020204030204" pitchFamily="34" charset="0"/>
            </a:endParaRPr>
          </a:p>
        </p:txBody>
      </p:sp>
      <p:sp>
        <p:nvSpPr>
          <p:cNvPr id="27663" name="Oval 15"/>
          <p:cNvSpPr>
            <a:spLocks noChangeAspect="1" noChangeArrowheads="1"/>
          </p:cNvSpPr>
          <p:nvPr/>
        </p:nvSpPr>
        <p:spPr bwMode="auto">
          <a:xfrm>
            <a:off x="3381375" y="4041775"/>
            <a:ext cx="71438" cy="71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latin typeface="Calibri" panose="020F0502020204030204" pitchFamily="34" charset="0"/>
            </a:endParaRPr>
          </a:p>
        </p:txBody>
      </p:sp>
      <p:sp>
        <p:nvSpPr>
          <p:cNvPr id="27664" name="Oval 16"/>
          <p:cNvSpPr>
            <a:spLocks noChangeAspect="1" noChangeArrowheads="1"/>
          </p:cNvSpPr>
          <p:nvPr/>
        </p:nvSpPr>
        <p:spPr bwMode="auto">
          <a:xfrm>
            <a:off x="2338388" y="3068638"/>
            <a:ext cx="71437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latin typeface="Calibri" panose="020F0502020204030204" pitchFamily="34" charset="0"/>
            </a:endParaRPr>
          </a:p>
        </p:txBody>
      </p:sp>
      <p:sp>
        <p:nvSpPr>
          <p:cNvPr id="27666" name="Line 18"/>
          <p:cNvSpPr>
            <a:spLocks noChangeShapeType="1"/>
          </p:cNvSpPr>
          <p:nvPr/>
        </p:nvSpPr>
        <p:spPr bwMode="auto">
          <a:xfrm>
            <a:off x="1331913" y="5373688"/>
            <a:ext cx="104298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667" name="Line 19"/>
          <p:cNvSpPr>
            <a:spLocks noChangeShapeType="1"/>
          </p:cNvSpPr>
          <p:nvPr/>
        </p:nvSpPr>
        <p:spPr bwMode="auto">
          <a:xfrm>
            <a:off x="5507038" y="4365625"/>
            <a:ext cx="104298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668" name="Line 20"/>
          <p:cNvSpPr>
            <a:spLocks noChangeShapeType="1"/>
          </p:cNvSpPr>
          <p:nvPr/>
        </p:nvSpPr>
        <p:spPr bwMode="auto">
          <a:xfrm>
            <a:off x="4464050" y="1952625"/>
            <a:ext cx="1042988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669" name="Line 21"/>
          <p:cNvSpPr>
            <a:spLocks noChangeShapeType="1"/>
          </p:cNvSpPr>
          <p:nvPr/>
        </p:nvSpPr>
        <p:spPr bwMode="auto">
          <a:xfrm>
            <a:off x="3421063" y="4076700"/>
            <a:ext cx="104298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670" name="Line 22"/>
          <p:cNvSpPr>
            <a:spLocks noChangeShapeType="1"/>
          </p:cNvSpPr>
          <p:nvPr/>
        </p:nvSpPr>
        <p:spPr bwMode="auto">
          <a:xfrm>
            <a:off x="2374900" y="3105150"/>
            <a:ext cx="1042988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671" name="Line 23"/>
          <p:cNvSpPr>
            <a:spLocks noChangeShapeType="1"/>
          </p:cNvSpPr>
          <p:nvPr/>
        </p:nvSpPr>
        <p:spPr bwMode="auto">
          <a:xfrm>
            <a:off x="6551613" y="3933825"/>
            <a:ext cx="104298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323850" y="188913"/>
            <a:ext cx="8461375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Временная дискретизация</a:t>
            </a:r>
          </a:p>
        </p:txBody>
      </p:sp>
      <p:sp>
        <p:nvSpPr>
          <p:cNvPr id="16407" name="Line 26"/>
          <p:cNvSpPr>
            <a:spLocks noChangeShapeType="1"/>
          </p:cNvSpPr>
          <p:nvPr/>
        </p:nvSpPr>
        <p:spPr bwMode="auto">
          <a:xfrm>
            <a:off x="360363" y="1089025"/>
            <a:ext cx="8424862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97" name="Text Box 25"/>
          <p:cNvSpPr txBox="1">
            <a:spLocks noChangeArrowheads="1"/>
          </p:cNvSpPr>
          <p:nvPr/>
        </p:nvSpPr>
        <p:spPr bwMode="auto">
          <a:xfrm>
            <a:off x="2124075" y="5842000"/>
            <a:ext cx="10080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 b="1" i="1">
                <a:latin typeface="Times New Roman" panose="02020603050405020304" pitchFamily="18" charset="0"/>
              </a:rPr>
              <a:t>Т</a:t>
            </a:r>
          </a:p>
        </p:txBody>
      </p:sp>
      <p:sp>
        <p:nvSpPr>
          <p:cNvPr id="3098" name="Text Box 26"/>
          <p:cNvSpPr txBox="1">
            <a:spLocks noChangeArrowheads="1"/>
          </p:cNvSpPr>
          <p:nvPr/>
        </p:nvSpPr>
        <p:spPr bwMode="auto">
          <a:xfrm>
            <a:off x="3095625" y="5842000"/>
            <a:ext cx="10080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 b="1" i="1">
                <a:latin typeface="Times New Roman" panose="02020603050405020304" pitchFamily="18" charset="0"/>
              </a:rPr>
              <a:t>2Т</a:t>
            </a:r>
          </a:p>
        </p:txBody>
      </p:sp>
      <p:sp>
        <p:nvSpPr>
          <p:cNvPr id="16410" name="Text Box 27"/>
          <p:cNvSpPr txBox="1">
            <a:spLocks noChangeArrowheads="1"/>
          </p:cNvSpPr>
          <p:nvPr/>
        </p:nvSpPr>
        <p:spPr bwMode="auto">
          <a:xfrm>
            <a:off x="7164388" y="5949950"/>
            <a:ext cx="936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i="1">
                <a:latin typeface="Times New Roman" panose="02020603050405020304" pitchFamily="18" charset="0"/>
              </a:rPr>
              <a:t>Время</a:t>
            </a:r>
          </a:p>
        </p:txBody>
      </p:sp>
      <p:sp>
        <p:nvSpPr>
          <p:cNvPr id="16411" name="Text Box 28"/>
          <p:cNvSpPr txBox="1">
            <a:spLocks noChangeArrowheads="1"/>
          </p:cNvSpPr>
          <p:nvPr/>
        </p:nvSpPr>
        <p:spPr bwMode="auto">
          <a:xfrm rot="-5400000">
            <a:off x="320675" y="2128838"/>
            <a:ext cx="13668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i="1">
                <a:latin typeface="Times New Roman" panose="02020603050405020304" pitchFamily="18" charset="0"/>
              </a:rPr>
              <a:t>Громкость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7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7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9" presetID="7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7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5" presetID="7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7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77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81" presetID="7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7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93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97" presetID="7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7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109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13" presetID="7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27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25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 animBg="1"/>
      <p:bldP spid="3078" grpId="0" animBg="1"/>
      <p:bldP spid="3079" grpId="0" animBg="1"/>
      <p:bldP spid="3080" grpId="0" animBg="1"/>
      <p:bldP spid="3081" grpId="0" animBg="1"/>
      <p:bldP spid="27659" grpId="0" animBg="1"/>
      <p:bldP spid="27659" grpId="1" animBg="1"/>
      <p:bldP spid="27659" grpId="2" animBg="1"/>
      <p:bldP spid="27660" grpId="0" animBg="1"/>
      <p:bldP spid="27660" grpId="1" animBg="1"/>
      <p:bldP spid="27660" grpId="2" animBg="1"/>
      <p:bldP spid="27661" grpId="0" animBg="1"/>
      <p:bldP spid="27661" grpId="1" animBg="1"/>
      <p:bldP spid="27661" grpId="2" animBg="1"/>
      <p:bldP spid="27662" grpId="0" animBg="1"/>
      <p:bldP spid="27662" grpId="1" animBg="1"/>
      <p:bldP spid="27662" grpId="2" animBg="1"/>
      <p:bldP spid="27663" grpId="0" animBg="1"/>
      <p:bldP spid="27663" grpId="1" animBg="1"/>
      <p:bldP spid="27663" grpId="2" animBg="1"/>
      <p:bldP spid="27664" grpId="0" animBg="1"/>
      <p:bldP spid="27664" grpId="1" animBg="1"/>
      <p:bldP spid="27664" grpId="2" animBg="1"/>
      <p:bldP spid="27666" grpId="0" animBg="1"/>
      <p:bldP spid="27667" grpId="0" animBg="1"/>
      <p:bldP spid="27668" grpId="0" animBg="1"/>
      <p:bldP spid="27669" grpId="0" animBg="1"/>
      <p:bldP spid="27670" grpId="0" animBg="1"/>
      <p:bldP spid="27671" grpId="0" animBg="1"/>
      <p:bldP spid="3097" grpId="0"/>
      <p:bldP spid="309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reeform 2"/>
          <p:cNvSpPr>
            <a:spLocks/>
          </p:cNvSpPr>
          <p:nvPr/>
        </p:nvSpPr>
        <p:spPr bwMode="auto">
          <a:xfrm>
            <a:off x="1331913" y="1843088"/>
            <a:ext cx="5622925" cy="3530600"/>
          </a:xfrm>
          <a:custGeom>
            <a:avLst/>
            <a:gdLst>
              <a:gd name="T0" fmla="*/ 0 w 3542"/>
              <a:gd name="T1" fmla="*/ 2147483647 h 2224"/>
              <a:gd name="T2" fmla="*/ 2147483647 w 3542"/>
              <a:gd name="T3" fmla="*/ 2147483647 h 2224"/>
              <a:gd name="T4" fmla="*/ 2147483647 w 3542"/>
              <a:gd name="T5" fmla="*/ 2147483647 h 2224"/>
              <a:gd name="T6" fmla="*/ 2147483647 w 3542"/>
              <a:gd name="T7" fmla="*/ 2147483647 h 2224"/>
              <a:gd name="T8" fmla="*/ 2147483647 w 3542"/>
              <a:gd name="T9" fmla="*/ 2147483647 h 2224"/>
              <a:gd name="T10" fmla="*/ 2147483647 w 3542"/>
              <a:gd name="T11" fmla="*/ 2147483647 h 22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542"/>
              <a:gd name="T19" fmla="*/ 0 h 2224"/>
              <a:gd name="T20" fmla="*/ 3542 w 3542"/>
              <a:gd name="T21" fmla="*/ 2224 h 22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542" h="2224">
                <a:moveTo>
                  <a:pt x="0" y="2224"/>
                </a:moveTo>
                <a:cubicBezTo>
                  <a:pt x="101" y="1986"/>
                  <a:pt x="405" y="909"/>
                  <a:pt x="605" y="797"/>
                </a:cubicBezTo>
                <a:cubicBezTo>
                  <a:pt x="805" y="686"/>
                  <a:pt x="975" y="1674"/>
                  <a:pt x="1202" y="1553"/>
                </a:cubicBezTo>
                <a:cubicBezTo>
                  <a:pt x="1429" y="1431"/>
                  <a:pt x="1691" y="0"/>
                  <a:pt x="1965" y="63"/>
                </a:cubicBezTo>
                <a:cubicBezTo>
                  <a:pt x="2239" y="126"/>
                  <a:pt x="2583" y="1823"/>
                  <a:pt x="2846" y="1930"/>
                </a:cubicBezTo>
                <a:cubicBezTo>
                  <a:pt x="3109" y="2037"/>
                  <a:pt x="3397" y="961"/>
                  <a:pt x="3542" y="706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1" name="Line 5"/>
          <p:cNvSpPr>
            <a:spLocks noChangeShapeType="1"/>
          </p:cNvSpPr>
          <p:nvPr/>
        </p:nvSpPr>
        <p:spPr bwMode="auto">
          <a:xfrm flipV="1">
            <a:off x="1331913" y="1555750"/>
            <a:ext cx="0" cy="4321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2" name="Line 6"/>
          <p:cNvSpPr>
            <a:spLocks noChangeShapeType="1"/>
          </p:cNvSpPr>
          <p:nvPr/>
        </p:nvSpPr>
        <p:spPr bwMode="auto">
          <a:xfrm>
            <a:off x="1331913" y="5876925"/>
            <a:ext cx="67325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3" name="Line 9"/>
          <p:cNvSpPr>
            <a:spLocks noChangeShapeType="1"/>
          </p:cNvSpPr>
          <p:nvPr/>
        </p:nvSpPr>
        <p:spPr bwMode="auto">
          <a:xfrm flipV="1">
            <a:off x="2374900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4" name="Line 9"/>
          <p:cNvSpPr>
            <a:spLocks noChangeShapeType="1"/>
          </p:cNvSpPr>
          <p:nvPr/>
        </p:nvSpPr>
        <p:spPr bwMode="auto">
          <a:xfrm flipV="1">
            <a:off x="3419475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5" name="Line 9"/>
          <p:cNvSpPr>
            <a:spLocks noChangeShapeType="1"/>
          </p:cNvSpPr>
          <p:nvPr/>
        </p:nvSpPr>
        <p:spPr bwMode="auto">
          <a:xfrm flipV="1">
            <a:off x="4462463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6" name="Line 9"/>
          <p:cNvSpPr>
            <a:spLocks noChangeShapeType="1"/>
          </p:cNvSpPr>
          <p:nvPr/>
        </p:nvSpPr>
        <p:spPr bwMode="auto">
          <a:xfrm flipV="1">
            <a:off x="5507038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7" name="Line 9"/>
          <p:cNvSpPr>
            <a:spLocks noChangeShapeType="1"/>
          </p:cNvSpPr>
          <p:nvPr/>
        </p:nvSpPr>
        <p:spPr bwMode="auto">
          <a:xfrm flipV="1">
            <a:off x="6551613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8" name="Line 18"/>
          <p:cNvSpPr>
            <a:spLocks noChangeShapeType="1"/>
          </p:cNvSpPr>
          <p:nvPr/>
        </p:nvSpPr>
        <p:spPr bwMode="auto">
          <a:xfrm>
            <a:off x="1331913" y="5373688"/>
            <a:ext cx="104298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9" name="Line 19"/>
          <p:cNvSpPr>
            <a:spLocks noChangeShapeType="1"/>
          </p:cNvSpPr>
          <p:nvPr/>
        </p:nvSpPr>
        <p:spPr bwMode="auto">
          <a:xfrm>
            <a:off x="5507038" y="4365625"/>
            <a:ext cx="104298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0" name="Line 20"/>
          <p:cNvSpPr>
            <a:spLocks noChangeShapeType="1"/>
          </p:cNvSpPr>
          <p:nvPr/>
        </p:nvSpPr>
        <p:spPr bwMode="auto">
          <a:xfrm>
            <a:off x="4464050" y="1952625"/>
            <a:ext cx="1042988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1" name="Line 21"/>
          <p:cNvSpPr>
            <a:spLocks noChangeShapeType="1"/>
          </p:cNvSpPr>
          <p:nvPr/>
        </p:nvSpPr>
        <p:spPr bwMode="auto">
          <a:xfrm>
            <a:off x="3421063" y="4076700"/>
            <a:ext cx="104298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2" name="Line 22"/>
          <p:cNvSpPr>
            <a:spLocks noChangeShapeType="1"/>
          </p:cNvSpPr>
          <p:nvPr/>
        </p:nvSpPr>
        <p:spPr bwMode="auto">
          <a:xfrm>
            <a:off x="2374900" y="3105150"/>
            <a:ext cx="1042988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3" name="Line 23"/>
          <p:cNvSpPr>
            <a:spLocks noChangeShapeType="1"/>
          </p:cNvSpPr>
          <p:nvPr/>
        </p:nvSpPr>
        <p:spPr bwMode="auto">
          <a:xfrm>
            <a:off x="6551613" y="3933825"/>
            <a:ext cx="104298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cxnSp>
        <p:nvCxnSpPr>
          <p:cNvPr id="4113" name="AutoShape 17"/>
          <p:cNvCxnSpPr>
            <a:cxnSpLocks noChangeShapeType="1"/>
            <a:stCxn id="17418" idx="1"/>
            <a:endCxn id="17422" idx="0"/>
          </p:cNvCxnSpPr>
          <p:nvPr/>
        </p:nvCxnSpPr>
        <p:spPr bwMode="auto">
          <a:xfrm flipV="1">
            <a:off x="2374900" y="3086100"/>
            <a:ext cx="0" cy="2306638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14" name="AutoShape 18"/>
          <p:cNvCxnSpPr>
            <a:cxnSpLocks noChangeShapeType="1"/>
            <a:stCxn id="17421" idx="0"/>
            <a:endCxn id="17422" idx="1"/>
          </p:cNvCxnSpPr>
          <p:nvPr/>
        </p:nvCxnSpPr>
        <p:spPr bwMode="auto">
          <a:xfrm flipH="1" flipV="1">
            <a:off x="3417888" y="3124200"/>
            <a:ext cx="3175" cy="933450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15" name="AutoShape 19"/>
          <p:cNvCxnSpPr>
            <a:cxnSpLocks noChangeShapeType="1"/>
            <a:stCxn id="17421" idx="1"/>
            <a:endCxn id="17420" idx="0"/>
          </p:cNvCxnSpPr>
          <p:nvPr/>
        </p:nvCxnSpPr>
        <p:spPr bwMode="auto">
          <a:xfrm flipV="1">
            <a:off x="4464050" y="1933575"/>
            <a:ext cx="0" cy="2162175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16" name="AutoShape 20"/>
          <p:cNvCxnSpPr>
            <a:cxnSpLocks noChangeShapeType="1"/>
            <a:stCxn id="17419" idx="0"/>
            <a:endCxn id="17420" idx="1"/>
          </p:cNvCxnSpPr>
          <p:nvPr/>
        </p:nvCxnSpPr>
        <p:spPr bwMode="auto">
          <a:xfrm flipV="1">
            <a:off x="5507038" y="1971675"/>
            <a:ext cx="0" cy="2374900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17" name="AutoShape 21"/>
          <p:cNvCxnSpPr>
            <a:cxnSpLocks noChangeShapeType="1"/>
            <a:stCxn id="17419" idx="1"/>
            <a:endCxn id="17423" idx="0"/>
          </p:cNvCxnSpPr>
          <p:nvPr/>
        </p:nvCxnSpPr>
        <p:spPr bwMode="auto">
          <a:xfrm flipV="1">
            <a:off x="6550025" y="3914775"/>
            <a:ext cx="1588" cy="469900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323850" y="188913"/>
            <a:ext cx="8461375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Временная дискретизация</a:t>
            </a:r>
          </a:p>
        </p:txBody>
      </p:sp>
      <p:sp>
        <p:nvSpPr>
          <p:cNvPr id="17430" name="Line 26"/>
          <p:cNvSpPr>
            <a:spLocks noChangeShapeType="1"/>
          </p:cNvSpPr>
          <p:nvPr/>
        </p:nvSpPr>
        <p:spPr bwMode="auto">
          <a:xfrm>
            <a:off x="360363" y="1089025"/>
            <a:ext cx="8424862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7431" name="Group 24"/>
          <p:cNvGrpSpPr>
            <a:grpSpLocks/>
          </p:cNvGrpSpPr>
          <p:nvPr/>
        </p:nvGrpSpPr>
        <p:grpSpPr bwMode="auto">
          <a:xfrm>
            <a:off x="2124075" y="5842000"/>
            <a:ext cx="1979613" cy="519113"/>
            <a:chOff x="1338" y="3680"/>
            <a:chExt cx="1247" cy="327"/>
          </a:xfrm>
        </p:grpSpPr>
        <p:sp>
          <p:nvSpPr>
            <p:cNvPr id="17434" name="Text Box 25"/>
            <p:cNvSpPr txBox="1">
              <a:spLocks noChangeArrowheads="1"/>
            </p:cNvSpPr>
            <p:nvPr/>
          </p:nvSpPr>
          <p:spPr bwMode="auto">
            <a:xfrm>
              <a:off x="1338" y="3680"/>
              <a:ext cx="63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sz="2800" b="1" i="1">
                  <a:latin typeface="Times New Roman" panose="02020603050405020304" pitchFamily="18" charset="0"/>
                </a:rPr>
                <a:t>Т</a:t>
              </a:r>
            </a:p>
          </p:txBody>
        </p:sp>
        <p:sp>
          <p:nvSpPr>
            <p:cNvPr id="17435" name="Text Box 26"/>
            <p:cNvSpPr txBox="1">
              <a:spLocks noChangeArrowheads="1"/>
            </p:cNvSpPr>
            <p:nvPr/>
          </p:nvSpPr>
          <p:spPr bwMode="auto">
            <a:xfrm>
              <a:off x="1950" y="3680"/>
              <a:ext cx="63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sz="2800" b="1" i="1">
                  <a:latin typeface="Times New Roman" panose="02020603050405020304" pitchFamily="18" charset="0"/>
                </a:rPr>
                <a:t>2Т</a:t>
              </a:r>
            </a:p>
          </p:txBody>
        </p:sp>
      </p:grpSp>
      <p:sp>
        <p:nvSpPr>
          <p:cNvPr id="17432" name="Text Box 27"/>
          <p:cNvSpPr txBox="1">
            <a:spLocks noChangeArrowheads="1"/>
          </p:cNvSpPr>
          <p:nvPr/>
        </p:nvSpPr>
        <p:spPr bwMode="auto">
          <a:xfrm rot="-5400000">
            <a:off x="320675" y="2128838"/>
            <a:ext cx="13668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i="1">
                <a:latin typeface="Times New Roman" panose="02020603050405020304" pitchFamily="18" charset="0"/>
              </a:rPr>
              <a:t>Громкость</a:t>
            </a:r>
          </a:p>
        </p:txBody>
      </p:sp>
      <p:sp>
        <p:nvSpPr>
          <p:cNvPr id="17433" name="Text Box 28"/>
          <p:cNvSpPr txBox="1">
            <a:spLocks noChangeArrowheads="1"/>
          </p:cNvSpPr>
          <p:nvPr/>
        </p:nvSpPr>
        <p:spPr bwMode="auto">
          <a:xfrm>
            <a:off x="7164388" y="5949950"/>
            <a:ext cx="936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i="1">
                <a:latin typeface="Times New Roman" panose="02020603050405020304" pitchFamily="18" charset="0"/>
              </a:rPr>
              <a:t>Время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reeform 2"/>
          <p:cNvSpPr>
            <a:spLocks/>
          </p:cNvSpPr>
          <p:nvPr/>
        </p:nvSpPr>
        <p:spPr bwMode="auto">
          <a:xfrm>
            <a:off x="1331913" y="1843088"/>
            <a:ext cx="5622925" cy="3530600"/>
          </a:xfrm>
          <a:custGeom>
            <a:avLst/>
            <a:gdLst>
              <a:gd name="T0" fmla="*/ 0 w 3542"/>
              <a:gd name="T1" fmla="*/ 2147483647 h 2224"/>
              <a:gd name="T2" fmla="*/ 2147483647 w 3542"/>
              <a:gd name="T3" fmla="*/ 2147483647 h 2224"/>
              <a:gd name="T4" fmla="*/ 2147483647 w 3542"/>
              <a:gd name="T5" fmla="*/ 2147483647 h 2224"/>
              <a:gd name="T6" fmla="*/ 2147483647 w 3542"/>
              <a:gd name="T7" fmla="*/ 2147483647 h 2224"/>
              <a:gd name="T8" fmla="*/ 2147483647 w 3542"/>
              <a:gd name="T9" fmla="*/ 2147483647 h 2224"/>
              <a:gd name="T10" fmla="*/ 2147483647 w 3542"/>
              <a:gd name="T11" fmla="*/ 2147483647 h 22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542"/>
              <a:gd name="T19" fmla="*/ 0 h 2224"/>
              <a:gd name="T20" fmla="*/ 3542 w 3542"/>
              <a:gd name="T21" fmla="*/ 2224 h 22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542" h="2224">
                <a:moveTo>
                  <a:pt x="0" y="2224"/>
                </a:moveTo>
                <a:cubicBezTo>
                  <a:pt x="101" y="1986"/>
                  <a:pt x="405" y="909"/>
                  <a:pt x="605" y="797"/>
                </a:cubicBezTo>
                <a:cubicBezTo>
                  <a:pt x="805" y="686"/>
                  <a:pt x="975" y="1674"/>
                  <a:pt x="1202" y="1553"/>
                </a:cubicBezTo>
                <a:cubicBezTo>
                  <a:pt x="1429" y="1431"/>
                  <a:pt x="1691" y="0"/>
                  <a:pt x="1965" y="63"/>
                </a:cubicBezTo>
                <a:cubicBezTo>
                  <a:pt x="2239" y="126"/>
                  <a:pt x="2583" y="1823"/>
                  <a:pt x="2846" y="1930"/>
                </a:cubicBezTo>
                <a:cubicBezTo>
                  <a:pt x="3109" y="2037"/>
                  <a:pt x="3397" y="961"/>
                  <a:pt x="3542" y="706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35" name="Line 5"/>
          <p:cNvSpPr>
            <a:spLocks noChangeShapeType="1"/>
          </p:cNvSpPr>
          <p:nvPr/>
        </p:nvSpPr>
        <p:spPr bwMode="auto">
          <a:xfrm flipV="1">
            <a:off x="1331913" y="1555750"/>
            <a:ext cx="0" cy="4321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36" name="Line 6"/>
          <p:cNvSpPr>
            <a:spLocks noChangeShapeType="1"/>
          </p:cNvSpPr>
          <p:nvPr/>
        </p:nvSpPr>
        <p:spPr bwMode="auto">
          <a:xfrm>
            <a:off x="1331913" y="5876925"/>
            <a:ext cx="67325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2" name="Line 9"/>
          <p:cNvSpPr>
            <a:spLocks noChangeShapeType="1"/>
          </p:cNvSpPr>
          <p:nvPr/>
        </p:nvSpPr>
        <p:spPr bwMode="auto">
          <a:xfrm flipV="1">
            <a:off x="1804988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3" name="Line 9"/>
          <p:cNvSpPr>
            <a:spLocks noChangeShapeType="1"/>
          </p:cNvSpPr>
          <p:nvPr/>
        </p:nvSpPr>
        <p:spPr bwMode="auto">
          <a:xfrm flipV="1">
            <a:off x="5127625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4" name="Line 9"/>
          <p:cNvSpPr>
            <a:spLocks noChangeShapeType="1"/>
          </p:cNvSpPr>
          <p:nvPr/>
        </p:nvSpPr>
        <p:spPr bwMode="auto">
          <a:xfrm flipV="1">
            <a:off x="5602288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5" name="Line 9"/>
          <p:cNvSpPr>
            <a:spLocks noChangeShapeType="1"/>
          </p:cNvSpPr>
          <p:nvPr/>
        </p:nvSpPr>
        <p:spPr bwMode="auto">
          <a:xfrm flipV="1">
            <a:off x="6076950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6" name="Line 9"/>
          <p:cNvSpPr>
            <a:spLocks noChangeShapeType="1"/>
          </p:cNvSpPr>
          <p:nvPr/>
        </p:nvSpPr>
        <p:spPr bwMode="auto">
          <a:xfrm flipV="1">
            <a:off x="6551613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666" name="Line 18"/>
          <p:cNvSpPr>
            <a:spLocks noChangeShapeType="1"/>
          </p:cNvSpPr>
          <p:nvPr/>
        </p:nvSpPr>
        <p:spPr bwMode="auto">
          <a:xfrm>
            <a:off x="1331913" y="5373688"/>
            <a:ext cx="485775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323850" y="188913"/>
            <a:ext cx="8461375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Временная дискретизация</a:t>
            </a:r>
          </a:p>
        </p:txBody>
      </p:sp>
      <p:sp>
        <p:nvSpPr>
          <p:cNvPr id="18444" name="Line 26"/>
          <p:cNvSpPr>
            <a:spLocks noChangeShapeType="1"/>
          </p:cNvSpPr>
          <p:nvPr/>
        </p:nvSpPr>
        <p:spPr bwMode="auto">
          <a:xfrm>
            <a:off x="360363" y="1089025"/>
            <a:ext cx="8424862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1584325" y="5842000"/>
            <a:ext cx="10080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 b="1" i="1">
                <a:latin typeface="Times New Roman" panose="02020603050405020304" pitchFamily="18" charset="0"/>
              </a:rPr>
              <a:t>Т</a:t>
            </a:r>
          </a:p>
        </p:txBody>
      </p:sp>
      <p:sp>
        <p:nvSpPr>
          <p:cNvPr id="9231" name="Line 9"/>
          <p:cNvSpPr>
            <a:spLocks noChangeShapeType="1"/>
          </p:cNvSpPr>
          <p:nvPr/>
        </p:nvSpPr>
        <p:spPr bwMode="auto">
          <a:xfrm flipV="1">
            <a:off x="3703638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2" name="Line 9"/>
          <p:cNvSpPr>
            <a:spLocks noChangeShapeType="1"/>
          </p:cNvSpPr>
          <p:nvPr/>
        </p:nvSpPr>
        <p:spPr bwMode="auto">
          <a:xfrm flipV="1">
            <a:off x="4178300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3" name="Line 9"/>
          <p:cNvSpPr>
            <a:spLocks noChangeShapeType="1"/>
          </p:cNvSpPr>
          <p:nvPr/>
        </p:nvSpPr>
        <p:spPr bwMode="auto">
          <a:xfrm flipV="1">
            <a:off x="4652963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4" name="Line 9"/>
          <p:cNvSpPr>
            <a:spLocks noChangeShapeType="1"/>
          </p:cNvSpPr>
          <p:nvPr/>
        </p:nvSpPr>
        <p:spPr bwMode="auto">
          <a:xfrm flipV="1">
            <a:off x="2279650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5" name="Line 9"/>
          <p:cNvSpPr>
            <a:spLocks noChangeShapeType="1"/>
          </p:cNvSpPr>
          <p:nvPr/>
        </p:nvSpPr>
        <p:spPr bwMode="auto">
          <a:xfrm flipV="1">
            <a:off x="2754313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6" name="Line 9"/>
          <p:cNvSpPr>
            <a:spLocks noChangeShapeType="1"/>
          </p:cNvSpPr>
          <p:nvPr/>
        </p:nvSpPr>
        <p:spPr bwMode="auto">
          <a:xfrm flipV="1">
            <a:off x="3228975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Line 18"/>
          <p:cNvSpPr>
            <a:spLocks noChangeShapeType="1"/>
          </p:cNvSpPr>
          <p:nvPr/>
        </p:nvSpPr>
        <p:spPr bwMode="auto">
          <a:xfrm>
            <a:off x="1800225" y="4041775"/>
            <a:ext cx="485775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" name="Line 18"/>
          <p:cNvSpPr>
            <a:spLocks noChangeShapeType="1"/>
          </p:cNvSpPr>
          <p:nvPr/>
        </p:nvSpPr>
        <p:spPr bwMode="auto">
          <a:xfrm>
            <a:off x="2286000" y="3105150"/>
            <a:ext cx="485775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" name="Line 18"/>
          <p:cNvSpPr>
            <a:spLocks noChangeShapeType="1"/>
          </p:cNvSpPr>
          <p:nvPr/>
        </p:nvSpPr>
        <p:spPr bwMode="auto">
          <a:xfrm>
            <a:off x="2771775" y="3752850"/>
            <a:ext cx="468313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" name="Line 18"/>
          <p:cNvSpPr>
            <a:spLocks noChangeShapeType="1"/>
          </p:cNvSpPr>
          <p:nvPr/>
        </p:nvSpPr>
        <p:spPr bwMode="auto">
          <a:xfrm>
            <a:off x="3240088" y="4310063"/>
            <a:ext cx="468312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Line 18"/>
          <p:cNvSpPr>
            <a:spLocks noChangeShapeType="1"/>
          </p:cNvSpPr>
          <p:nvPr/>
        </p:nvSpPr>
        <p:spPr bwMode="auto">
          <a:xfrm>
            <a:off x="3708400" y="3321050"/>
            <a:ext cx="468313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Line 18"/>
          <p:cNvSpPr>
            <a:spLocks noChangeShapeType="1"/>
          </p:cNvSpPr>
          <p:nvPr/>
        </p:nvSpPr>
        <p:spPr bwMode="auto">
          <a:xfrm>
            <a:off x="4176713" y="2168525"/>
            <a:ext cx="485775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Line 18"/>
          <p:cNvSpPr>
            <a:spLocks noChangeShapeType="1"/>
          </p:cNvSpPr>
          <p:nvPr/>
        </p:nvSpPr>
        <p:spPr bwMode="auto">
          <a:xfrm>
            <a:off x="4643438" y="2133600"/>
            <a:ext cx="485775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Line 18"/>
          <p:cNvSpPr>
            <a:spLocks noChangeShapeType="1"/>
          </p:cNvSpPr>
          <p:nvPr/>
        </p:nvSpPr>
        <p:spPr bwMode="auto">
          <a:xfrm>
            <a:off x="5130800" y="3321050"/>
            <a:ext cx="485775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" name="Line 18"/>
          <p:cNvSpPr>
            <a:spLocks noChangeShapeType="1"/>
          </p:cNvSpPr>
          <p:nvPr/>
        </p:nvSpPr>
        <p:spPr bwMode="auto">
          <a:xfrm>
            <a:off x="5616575" y="4616450"/>
            <a:ext cx="449263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" name="Line 18"/>
          <p:cNvSpPr>
            <a:spLocks noChangeShapeType="1"/>
          </p:cNvSpPr>
          <p:nvPr/>
        </p:nvSpPr>
        <p:spPr bwMode="auto">
          <a:xfrm>
            <a:off x="6065838" y="4833938"/>
            <a:ext cx="485775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" name="Line 18"/>
          <p:cNvSpPr>
            <a:spLocks noChangeShapeType="1"/>
          </p:cNvSpPr>
          <p:nvPr/>
        </p:nvSpPr>
        <p:spPr bwMode="auto">
          <a:xfrm>
            <a:off x="6551613" y="3968750"/>
            <a:ext cx="485775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cxnSp>
        <p:nvCxnSpPr>
          <p:cNvPr id="9248" name="AutoShape 32"/>
          <p:cNvCxnSpPr>
            <a:cxnSpLocks noChangeShapeType="1"/>
            <a:stCxn id="27666" idx="1"/>
          </p:cNvCxnSpPr>
          <p:nvPr/>
        </p:nvCxnSpPr>
        <p:spPr bwMode="auto">
          <a:xfrm flipH="1" flipV="1">
            <a:off x="1800225" y="4022725"/>
            <a:ext cx="17463" cy="1370013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49" name="AutoShape 33"/>
          <p:cNvCxnSpPr>
            <a:cxnSpLocks noChangeShapeType="1"/>
          </p:cNvCxnSpPr>
          <p:nvPr/>
        </p:nvCxnSpPr>
        <p:spPr bwMode="auto">
          <a:xfrm flipV="1">
            <a:off x="2286000" y="3086100"/>
            <a:ext cx="0" cy="974725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50" name="AutoShape 34"/>
          <p:cNvCxnSpPr>
            <a:cxnSpLocks noChangeShapeType="1"/>
          </p:cNvCxnSpPr>
          <p:nvPr/>
        </p:nvCxnSpPr>
        <p:spPr bwMode="auto">
          <a:xfrm flipV="1">
            <a:off x="2771775" y="3124200"/>
            <a:ext cx="0" cy="609600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51" name="AutoShape 35"/>
          <p:cNvCxnSpPr>
            <a:cxnSpLocks noChangeShapeType="1"/>
          </p:cNvCxnSpPr>
          <p:nvPr/>
        </p:nvCxnSpPr>
        <p:spPr bwMode="auto">
          <a:xfrm flipV="1">
            <a:off x="3240088" y="3771900"/>
            <a:ext cx="0" cy="519113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52" name="AutoShape 36"/>
          <p:cNvCxnSpPr>
            <a:cxnSpLocks noChangeShapeType="1"/>
          </p:cNvCxnSpPr>
          <p:nvPr/>
        </p:nvCxnSpPr>
        <p:spPr bwMode="auto">
          <a:xfrm flipV="1">
            <a:off x="3708400" y="3302000"/>
            <a:ext cx="0" cy="1027113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53" name="AutoShape 37"/>
          <p:cNvCxnSpPr>
            <a:cxnSpLocks noChangeShapeType="1"/>
          </p:cNvCxnSpPr>
          <p:nvPr/>
        </p:nvCxnSpPr>
        <p:spPr bwMode="auto">
          <a:xfrm flipV="1">
            <a:off x="4176713" y="2149475"/>
            <a:ext cx="0" cy="1190625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54" name="AutoShape 38"/>
          <p:cNvCxnSpPr>
            <a:cxnSpLocks noChangeShapeType="1"/>
          </p:cNvCxnSpPr>
          <p:nvPr/>
        </p:nvCxnSpPr>
        <p:spPr bwMode="auto">
          <a:xfrm flipH="1" flipV="1">
            <a:off x="5129213" y="2152650"/>
            <a:ext cx="1587" cy="1149350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55" name="AutoShape 39"/>
          <p:cNvCxnSpPr>
            <a:cxnSpLocks noChangeShapeType="1"/>
          </p:cNvCxnSpPr>
          <p:nvPr/>
        </p:nvCxnSpPr>
        <p:spPr bwMode="auto">
          <a:xfrm flipV="1">
            <a:off x="5616575" y="3340100"/>
            <a:ext cx="0" cy="1257300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56" name="AutoShape 40"/>
          <p:cNvCxnSpPr>
            <a:cxnSpLocks noChangeShapeType="1"/>
          </p:cNvCxnSpPr>
          <p:nvPr/>
        </p:nvCxnSpPr>
        <p:spPr bwMode="auto">
          <a:xfrm flipV="1">
            <a:off x="6065838" y="4635500"/>
            <a:ext cx="0" cy="179388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57" name="AutoShape 41"/>
          <p:cNvCxnSpPr>
            <a:cxnSpLocks noChangeShapeType="1"/>
          </p:cNvCxnSpPr>
          <p:nvPr/>
        </p:nvCxnSpPr>
        <p:spPr bwMode="auto">
          <a:xfrm flipV="1">
            <a:off x="6551613" y="3949700"/>
            <a:ext cx="0" cy="903288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73" name="Text Box 44"/>
          <p:cNvSpPr txBox="1">
            <a:spLocks noChangeArrowheads="1"/>
          </p:cNvSpPr>
          <p:nvPr/>
        </p:nvSpPr>
        <p:spPr bwMode="auto">
          <a:xfrm>
            <a:off x="7164388" y="5949950"/>
            <a:ext cx="936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i="1">
                <a:latin typeface="Times New Roman" panose="02020603050405020304" pitchFamily="18" charset="0"/>
              </a:rPr>
              <a:t>Время</a:t>
            </a:r>
          </a:p>
        </p:txBody>
      </p:sp>
      <p:sp>
        <p:nvSpPr>
          <p:cNvPr id="18474" name="Text Box 45"/>
          <p:cNvSpPr txBox="1">
            <a:spLocks noChangeArrowheads="1"/>
          </p:cNvSpPr>
          <p:nvPr/>
        </p:nvSpPr>
        <p:spPr bwMode="auto">
          <a:xfrm rot="-5400000">
            <a:off x="320675" y="2128838"/>
            <a:ext cx="13668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i="1">
                <a:latin typeface="Times New Roman" panose="02020603050405020304" pitchFamily="18" charset="0"/>
              </a:rPr>
              <a:t>Громкость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300"/>
                                        <p:tgtEl>
                                          <p:spTgt spid="27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9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9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9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9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9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9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000"/>
                                        <p:tgtEl>
                                          <p:spTgt spid="9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000"/>
                                        <p:tgtEl>
                                          <p:spTgt spid="9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 animBg="1"/>
      <p:bldP spid="9223" grpId="0" animBg="1"/>
      <p:bldP spid="9224" grpId="0" animBg="1"/>
      <p:bldP spid="9225" grpId="0" animBg="1"/>
      <p:bldP spid="9226" grpId="0" animBg="1"/>
      <p:bldP spid="27666" grpId="0" animBg="1"/>
      <p:bldP spid="9230" grpId="0"/>
      <p:bldP spid="9231" grpId="0" animBg="1"/>
      <p:bldP spid="9232" grpId="0" animBg="1"/>
      <p:bldP spid="9233" grpId="0" animBg="1"/>
      <p:bldP spid="9234" grpId="0" animBg="1"/>
      <p:bldP spid="9235" grpId="0" animBg="1"/>
      <p:bldP spid="9236" grpId="0" animBg="1"/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reeform 2"/>
          <p:cNvSpPr>
            <a:spLocks/>
          </p:cNvSpPr>
          <p:nvPr/>
        </p:nvSpPr>
        <p:spPr bwMode="auto">
          <a:xfrm>
            <a:off x="1331913" y="1843088"/>
            <a:ext cx="5622925" cy="3530600"/>
          </a:xfrm>
          <a:custGeom>
            <a:avLst/>
            <a:gdLst>
              <a:gd name="T0" fmla="*/ 0 w 3542"/>
              <a:gd name="T1" fmla="*/ 2147483647 h 2224"/>
              <a:gd name="T2" fmla="*/ 2147483647 w 3542"/>
              <a:gd name="T3" fmla="*/ 2147483647 h 2224"/>
              <a:gd name="T4" fmla="*/ 2147483647 w 3542"/>
              <a:gd name="T5" fmla="*/ 2147483647 h 2224"/>
              <a:gd name="T6" fmla="*/ 2147483647 w 3542"/>
              <a:gd name="T7" fmla="*/ 2147483647 h 2224"/>
              <a:gd name="T8" fmla="*/ 2147483647 w 3542"/>
              <a:gd name="T9" fmla="*/ 2147483647 h 2224"/>
              <a:gd name="T10" fmla="*/ 2147483647 w 3542"/>
              <a:gd name="T11" fmla="*/ 2147483647 h 22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542"/>
              <a:gd name="T19" fmla="*/ 0 h 2224"/>
              <a:gd name="T20" fmla="*/ 3542 w 3542"/>
              <a:gd name="T21" fmla="*/ 2224 h 22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542" h="2224">
                <a:moveTo>
                  <a:pt x="0" y="2224"/>
                </a:moveTo>
                <a:cubicBezTo>
                  <a:pt x="101" y="1986"/>
                  <a:pt x="405" y="909"/>
                  <a:pt x="605" y="797"/>
                </a:cubicBezTo>
                <a:cubicBezTo>
                  <a:pt x="805" y="686"/>
                  <a:pt x="975" y="1674"/>
                  <a:pt x="1202" y="1553"/>
                </a:cubicBezTo>
                <a:cubicBezTo>
                  <a:pt x="1429" y="1431"/>
                  <a:pt x="1691" y="0"/>
                  <a:pt x="1965" y="63"/>
                </a:cubicBezTo>
                <a:cubicBezTo>
                  <a:pt x="2239" y="126"/>
                  <a:pt x="2583" y="1823"/>
                  <a:pt x="2846" y="1930"/>
                </a:cubicBezTo>
                <a:cubicBezTo>
                  <a:pt x="3109" y="2037"/>
                  <a:pt x="3397" y="961"/>
                  <a:pt x="3542" y="706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59" name="Line 5"/>
          <p:cNvSpPr>
            <a:spLocks noChangeShapeType="1"/>
          </p:cNvSpPr>
          <p:nvPr/>
        </p:nvSpPr>
        <p:spPr bwMode="auto">
          <a:xfrm flipV="1">
            <a:off x="1331913" y="1555750"/>
            <a:ext cx="0" cy="4321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60" name="Line 6"/>
          <p:cNvSpPr>
            <a:spLocks noChangeShapeType="1"/>
          </p:cNvSpPr>
          <p:nvPr/>
        </p:nvSpPr>
        <p:spPr bwMode="auto">
          <a:xfrm>
            <a:off x="1331913" y="5876925"/>
            <a:ext cx="67325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0" name="Line 9"/>
          <p:cNvSpPr>
            <a:spLocks noChangeShapeType="1"/>
          </p:cNvSpPr>
          <p:nvPr/>
        </p:nvSpPr>
        <p:spPr bwMode="auto">
          <a:xfrm flipV="1">
            <a:off x="1657350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1" name="Line 9"/>
          <p:cNvSpPr>
            <a:spLocks noChangeShapeType="1"/>
          </p:cNvSpPr>
          <p:nvPr/>
        </p:nvSpPr>
        <p:spPr bwMode="auto">
          <a:xfrm flipV="1">
            <a:off x="5572125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2" name="Line 9"/>
          <p:cNvSpPr>
            <a:spLocks noChangeShapeType="1"/>
          </p:cNvSpPr>
          <p:nvPr/>
        </p:nvSpPr>
        <p:spPr bwMode="auto">
          <a:xfrm flipV="1">
            <a:off x="5899150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3" name="Line 9"/>
          <p:cNvSpPr>
            <a:spLocks noChangeShapeType="1"/>
          </p:cNvSpPr>
          <p:nvPr/>
        </p:nvSpPr>
        <p:spPr bwMode="auto">
          <a:xfrm flipV="1">
            <a:off x="6224588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4" name="Line 9"/>
          <p:cNvSpPr>
            <a:spLocks noChangeShapeType="1"/>
          </p:cNvSpPr>
          <p:nvPr/>
        </p:nvSpPr>
        <p:spPr bwMode="auto">
          <a:xfrm flipV="1">
            <a:off x="6551613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666" name="Line 18"/>
          <p:cNvSpPr>
            <a:spLocks noChangeShapeType="1"/>
          </p:cNvSpPr>
          <p:nvPr/>
        </p:nvSpPr>
        <p:spPr bwMode="auto">
          <a:xfrm>
            <a:off x="1331913" y="5373688"/>
            <a:ext cx="323850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323850" y="188913"/>
            <a:ext cx="8461375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Временная дискретизация</a:t>
            </a:r>
          </a:p>
        </p:txBody>
      </p:sp>
      <p:sp>
        <p:nvSpPr>
          <p:cNvPr id="19468" name="Line 26"/>
          <p:cNvSpPr>
            <a:spLocks noChangeShapeType="1"/>
          </p:cNvSpPr>
          <p:nvPr/>
        </p:nvSpPr>
        <p:spPr bwMode="auto">
          <a:xfrm>
            <a:off x="360363" y="1089025"/>
            <a:ext cx="8424862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1403350" y="5842000"/>
            <a:ext cx="10080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 b="1" i="1">
                <a:latin typeface="Times New Roman" panose="02020603050405020304" pitchFamily="18" charset="0"/>
              </a:rPr>
              <a:t>Т</a:t>
            </a:r>
          </a:p>
        </p:txBody>
      </p:sp>
      <p:sp>
        <p:nvSpPr>
          <p:cNvPr id="6159" name="Line 9"/>
          <p:cNvSpPr>
            <a:spLocks noChangeShapeType="1"/>
          </p:cNvSpPr>
          <p:nvPr/>
        </p:nvSpPr>
        <p:spPr bwMode="auto">
          <a:xfrm flipV="1">
            <a:off x="4594225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60" name="Line 9"/>
          <p:cNvSpPr>
            <a:spLocks noChangeShapeType="1"/>
          </p:cNvSpPr>
          <p:nvPr/>
        </p:nvSpPr>
        <p:spPr bwMode="auto">
          <a:xfrm flipV="1">
            <a:off x="4919663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61" name="Line 9"/>
          <p:cNvSpPr>
            <a:spLocks noChangeShapeType="1"/>
          </p:cNvSpPr>
          <p:nvPr/>
        </p:nvSpPr>
        <p:spPr bwMode="auto">
          <a:xfrm flipV="1">
            <a:off x="5246688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62" name="Line 9"/>
          <p:cNvSpPr>
            <a:spLocks noChangeShapeType="1"/>
          </p:cNvSpPr>
          <p:nvPr/>
        </p:nvSpPr>
        <p:spPr bwMode="auto">
          <a:xfrm flipV="1">
            <a:off x="1984375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63" name="Line 9"/>
          <p:cNvSpPr>
            <a:spLocks noChangeShapeType="1"/>
          </p:cNvSpPr>
          <p:nvPr/>
        </p:nvSpPr>
        <p:spPr bwMode="auto">
          <a:xfrm flipV="1">
            <a:off x="2309813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64" name="Line 9"/>
          <p:cNvSpPr>
            <a:spLocks noChangeShapeType="1"/>
          </p:cNvSpPr>
          <p:nvPr/>
        </p:nvSpPr>
        <p:spPr bwMode="auto">
          <a:xfrm flipV="1">
            <a:off x="3289300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Line 18"/>
          <p:cNvSpPr>
            <a:spLocks noChangeShapeType="1"/>
          </p:cNvSpPr>
          <p:nvPr/>
        </p:nvSpPr>
        <p:spPr bwMode="auto">
          <a:xfrm>
            <a:off x="1657350" y="4437063"/>
            <a:ext cx="323850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" name="Line 18"/>
          <p:cNvSpPr>
            <a:spLocks noChangeShapeType="1"/>
          </p:cNvSpPr>
          <p:nvPr/>
        </p:nvSpPr>
        <p:spPr bwMode="auto">
          <a:xfrm>
            <a:off x="1984375" y="3608388"/>
            <a:ext cx="323850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" name="Line 18"/>
          <p:cNvSpPr>
            <a:spLocks noChangeShapeType="1"/>
          </p:cNvSpPr>
          <p:nvPr/>
        </p:nvSpPr>
        <p:spPr bwMode="auto">
          <a:xfrm>
            <a:off x="2309813" y="3105150"/>
            <a:ext cx="323850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" name="Line 18"/>
          <p:cNvSpPr>
            <a:spLocks noChangeShapeType="1"/>
          </p:cNvSpPr>
          <p:nvPr/>
        </p:nvSpPr>
        <p:spPr bwMode="auto">
          <a:xfrm>
            <a:off x="2636838" y="3500438"/>
            <a:ext cx="323850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Line 18"/>
          <p:cNvSpPr>
            <a:spLocks noChangeShapeType="1"/>
          </p:cNvSpPr>
          <p:nvPr/>
        </p:nvSpPr>
        <p:spPr bwMode="auto">
          <a:xfrm>
            <a:off x="2962275" y="4149725"/>
            <a:ext cx="323850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Line 18"/>
          <p:cNvSpPr>
            <a:spLocks noChangeShapeType="1"/>
          </p:cNvSpPr>
          <p:nvPr/>
        </p:nvSpPr>
        <p:spPr bwMode="auto">
          <a:xfrm>
            <a:off x="3289300" y="4257675"/>
            <a:ext cx="323850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Line 18"/>
          <p:cNvSpPr>
            <a:spLocks noChangeShapeType="1"/>
          </p:cNvSpPr>
          <p:nvPr/>
        </p:nvSpPr>
        <p:spPr bwMode="auto">
          <a:xfrm flipV="1">
            <a:off x="3614738" y="3573463"/>
            <a:ext cx="323850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Line 18"/>
          <p:cNvSpPr>
            <a:spLocks noChangeShapeType="1"/>
          </p:cNvSpPr>
          <p:nvPr/>
        </p:nvSpPr>
        <p:spPr bwMode="auto">
          <a:xfrm>
            <a:off x="3941763" y="2673350"/>
            <a:ext cx="323850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" name="Line 18"/>
          <p:cNvSpPr>
            <a:spLocks noChangeShapeType="1"/>
          </p:cNvSpPr>
          <p:nvPr/>
        </p:nvSpPr>
        <p:spPr bwMode="auto">
          <a:xfrm>
            <a:off x="4267200" y="2024063"/>
            <a:ext cx="323850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" name="Line 18"/>
          <p:cNvSpPr>
            <a:spLocks noChangeShapeType="1"/>
          </p:cNvSpPr>
          <p:nvPr/>
        </p:nvSpPr>
        <p:spPr bwMode="auto">
          <a:xfrm>
            <a:off x="4594225" y="2060575"/>
            <a:ext cx="323850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" name="Line 18"/>
          <p:cNvSpPr>
            <a:spLocks noChangeShapeType="1"/>
          </p:cNvSpPr>
          <p:nvPr/>
        </p:nvSpPr>
        <p:spPr bwMode="auto">
          <a:xfrm>
            <a:off x="4919663" y="2744788"/>
            <a:ext cx="323850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cxnSp>
        <p:nvCxnSpPr>
          <p:cNvPr id="6176" name="AutoShape 32"/>
          <p:cNvCxnSpPr>
            <a:cxnSpLocks noChangeShapeType="1"/>
            <a:stCxn id="27666" idx="1"/>
          </p:cNvCxnSpPr>
          <p:nvPr/>
        </p:nvCxnSpPr>
        <p:spPr bwMode="auto">
          <a:xfrm flipV="1">
            <a:off x="1655763" y="4418013"/>
            <a:ext cx="1587" cy="974725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77" name="AutoShape 33"/>
          <p:cNvCxnSpPr>
            <a:cxnSpLocks noChangeShapeType="1"/>
          </p:cNvCxnSpPr>
          <p:nvPr/>
        </p:nvCxnSpPr>
        <p:spPr bwMode="auto">
          <a:xfrm flipV="1">
            <a:off x="1981200" y="3589338"/>
            <a:ext cx="3175" cy="866775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78" name="AutoShape 34"/>
          <p:cNvCxnSpPr>
            <a:cxnSpLocks noChangeShapeType="1"/>
          </p:cNvCxnSpPr>
          <p:nvPr/>
        </p:nvCxnSpPr>
        <p:spPr bwMode="auto">
          <a:xfrm flipH="1">
            <a:off x="2308225" y="3086100"/>
            <a:ext cx="1588" cy="541338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79" name="AutoShape 35"/>
          <p:cNvCxnSpPr>
            <a:cxnSpLocks noChangeShapeType="1"/>
          </p:cNvCxnSpPr>
          <p:nvPr/>
        </p:nvCxnSpPr>
        <p:spPr bwMode="auto">
          <a:xfrm flipH="1" flipV="1">
            <a:off x="2633663" y="3124200"/>
            <a:ext cx="3175" cy="357188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80" name="AutoShape 36"/>
          <p:cNvCxnSpPr>
            <a:cxnSpLocks noChangeShapeType="1"/>
          </p:cNvCxnSpPr>
          <p:nvPr/>
        </p:nvCxnSpPr>
        <p:spPr bwMode="auto">
          <a:xfrm>
            <a:off x="2960688" y="3519488"/>
            <a:ext cx="1587" cy="611187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81" name="AutoShape 37"/>
          <p:cNvCxnSpPr>
            <a:cxnSpLocks noChangeShapeType="1"/>
          </p:cNvCxnSpPr>
          <p:nvPr/>
        </p:nvCxnSpPr>
        <p:spPr bwMode="auto">
          <a:xfrm>
            <a:off x="3286125" y="4168775"/>
            <a:ext cx="3175" cy="69850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82" name="AutoShape 38"/>
          <p:cNvCxnSpPr>
            <a:cxnSpLocks noChangeShapeType="1"/>
          </p:cNvCxnSpPr>
          <p:nvPr/>
        </p:nvCxnSpPr>
        <p:spPr bwMode="auto">
          <a:xfrm flipH="1">
            <a:off x="3938588" y="2654300"/>
            <a:ext cx="3175" cy="900113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83" name="AutoShape 39"/>
          <p:cNvCxnSpPr>
            <a:cxnSpLocks noChangeShapeType="1"/>
          </p:cNvCxnSpPr>
          <p:nvPr/>
        </p:nvCxnSpPr>
        <p:spPr bwMode="auto">
          <a:xfrm flipH="1">
            <a:off x="4265613" y="2005013"/>
            <a:ext cx="1587" cy="687387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84" name="AutoShape 40"/>
          <p:cNvCxnSpPr>
            <a:cxnSpLocks noChangeShapeType="1"/>
          </p:cNvCxnSpPr>
          <p:nvPr/>
        </p:nvCxnSpPr>
        <p:spPr bwMode="auto">
          <a:xfrm flipH="1">
            <a:off x="4591050" y="2041525"/>
            <a:ext cx="3175" cy="1588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85" name="AutoShape 41"/>
          <p:cNvCxnSpPr>
            <a:cxnSpLocks noChangeShapeType="1"/>
          </p:cNvCxnSpPr>
          <p:nvPr/>
        </p:nvCxnSpPr>
        <p:spPr bwMode="auto">
          <a:xfrm>
            <a:off x="4918075" y="2079625"/>
            <a:ext cx="1588" cy="646113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86" name="Line 9"/>
          <p:cNvSpPr>
            <a:spLocks noChangeShapeType="1"/>
          </p:cNvSpPr>
          <p:nvPr/>
        </p:nvSpPr>
        <p:spPr bwMode="auto">
          <a:xfrm flipV="1">
            <a:off x="4267200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cxnSp>
        <p:nvCxnSpPr>
          <p:cNvPr id="6187" name="AutoShape 43"/>
          <p:cNvCxnSpPr>
            <a:cxnSpLocks noChangeShapeType="1"/>
          </p:cNvCxnSpPr>
          <p:nvPr/>
        </p:nvCxnSpPr>
        <p:spPr bwMode="auto">
          <a:xfrm flipH="1">
            <a:off x="3613150" y="3592513"/>
            <a:ext cx="1588" cy="684212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88" name="Line 9"/>
          <p:cNvSpPr>
            <a:spLocks noChangeShapeType="1"/>
          </p:cNvSpPr>
          <p:nvPr/>
        </p:nvSpPr>
        <p:spPr bwMode="auto">
          <a:xfrm flipV="1">
            <a:off x="2636838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89" name="Line 9"/>
          <p:cNvSpPr>
            <a:spLocks noChangeShapeType="1"/>
          </p:cNvSpPr>
          <p:nvPr/>
        </p:nvSpPr>
        <p:spPr bwMode="auto">
          <a:xfrm flipV="1">
            <a:off x="2962275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90" name="Line 9"/>
          <p:cNvSpPr>
            <a:spLocks noChangeShapeType="1"/>
          </p:cNvSpPr>
          <p:nvPr/>
        </p:nvSpPr>
        <p:spPr bwMode="auto">
          <a:xfrm flipV="1">
            <a:off x="3614738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91" name="Line 9"/>
          <p:cNvSpPr>
            <a:spLocks noChangeShapeType="1"/>
          </p:cNvSpPr>
          <p:nvPr/>
        </p:nvSpPr>
        <p:spPr bwMode="auto">
          <a:xfrm flipV="1">
            <a:off x="3941763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" name="Line 18"/>
          <p:cNvSpPr>
            <a:spLocks noChangeShapeType="1"/>
          </p:cNvSpPr>
          <p:nvPr/>
        </p:nvSpPr>
        <p:spPr bwMode="auto">
          <a:xfrm>
            <a:off x="5246688" y="3681413"/>
            <a:ext cx="323850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" name="Line 18"/>
          <p:cNvSpPr>
            <a:spLocks noChangeShapeType="1"/>
          </p:cNvSpPr>
          <p:nvPr/>
        </p:nvSpPr>
        <p:spPr bwMode="auto">
          <a:xfrm>
            <a:off x="5572125" y="4545013"/>
            <a:ext cx="323850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" name="Line 18"/>
          <p:cNvSpPr>
            <a:spLocks noChangeShapeType="1"/>
          </p:cNvSpPr>
          <p:nvPr/>
        </p:nvSpPr>
        <p:spPr bwMode="auto">
          <a:xfrm>
            <a:off x="5899150" y="4905375"/>
            <a:ext cx="323850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" name="Line 18"/>
          <p:cNvSpPr>
            <a:spLocks noChangeShapeType="1"/>
          </p:cNvSpPr>
          <p:nvPr/>
        </p:nvSpPr>
        <p:spPr bwMode="auto">
          <a:xfrm>
            <a:off x="6224588" y="4652963"/>
            <a:ext cx="323850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" name="Line 18"/>
          <p:cNvSpPr>
            <a:spLocks noChangeShapeType="1"/>
          </p:cNvSpPr>
          <p:nvPr/>
        </p:nvSpPr>
        <p:spPr bwMode="auto">
          <a:xfrm>
            <a:off x="6551613" y="3968750"/>
            <a:ext cx="323850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cxnSp>
        <p:nvCxnSpPr>
          <p:cNvPr id="6197" name="AutoShape 53"/>
          <p:cNvCxnSpPr>
            <a:cxnSpLocks noChangeShapeType="1"/>
          </p:cNvCxnSpPr>
          <p:nvPr/>
        </p:nvCxnSpPr>
        <p:spPr bwMode="auto">
          <a:xfrm>
            <a:off x="5243513" y="2763838"/>
            <a:ext cx="3175" cy="898525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98" name="AutoShape 54"/>
          <p:cNvCxnSpPr>
            <a:cxnSpLocks noChangeShapeType="1"/>
          </p:cNvCxnSpPr>
          <p:nvPr/>
        </p:nvCxnSpPr>
        <p:spPr bwMode="auto">
          <a:xfrm>
            <a:off x="5570538" y="3700463"/>
            <a:ext cx="1587" cy="825500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99" name="AutoShape 55"/>
          <p:cNvCxnSpPr>
            <a:cxnSpLocks noChangeShapeType="1"/>
          </p:cNvCxnSpPr>
          <p:nvPr/>
        </p:nvCxnSpPr>
        <p:spPr bwMode="auto">
          <a:xfrm>
            <a:off x="5895975" y="4564063"/>
            <a:ext cx="3175" cy="322262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00" name="AutoShape 56"/>
          <p:cNvCxnSpPr>
            <a:cxnSpLocks noChangeShapeType="1"/>
          </p:cNvCxnSpPr>
          <p:nvPr/>
        </p:nvCxnSpPr>
        <p:spPr bwMode="auto">
          <a:xfrm flipH="1">
            <a:off x="6223000" y="4633913"/>
            <a:ext cx="1588" cy="290512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01" name="AutoShape 57"/>
          <p:cNvCxnSpPr>
            <a:cxnSpLocks noChangeShapeType="1"/>
          </p:cNvCxnSpPr>
          <p:nvPr/>
        </p:nvCxnSpPr>
        <p:spPr bwMode="auto">
          <a:xfrm flipH="1">
            <a:off x="6548438" y="3949700"/>
            <a:ext cx="3175" cy="722313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513" name="Text Box 58"/>
          <p:cNvSpPr txBox="1">
            <a:spLocks noChangeArrowheads="1"/>
          </p:cNvSpPr>
          <p:nvPr/>
        </p:nvSpPr>
        <p:spPr bwMode="auto">
          <a:xfrm>
            <a:off x="7164388" y="5949950"/>
            <a:ext cx="936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i="1">
                <a:latin typeface="Times New Roman" panose="02020603050405020304" pitchFamily="18" charset="0"/>
              </a:rPr>
              <a:t>Время</a:t>
            </a:r>
          </a:p>
        </p:txBody>
      </p:sp>
      <p:sp>
        <p:nvSpPr>
          <p:cNvPr id="19514" name="Text Box 59"/>
          <p:cNvSpPr txBox="1">
            <a:spLocks noChangeArrowheads="1"/>
          </p:cNvSpPr>
          <p:nvPr/>
        </p:nvSpPr>
        <p:spPr bwMode="auto">
          <a:xfrm rot="-5400000">
            <a:off x="320675" y="2128838"/>
            <a:ext cx="13668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i="1">
                <a:latin typeface="Times New Roman" panose="02020603050405020304" pitchFamily="18" charset="0"/>
              </a:rPr>
              <a:t>Громкость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50"/>
                                        <p:tgtEl>
                                          <p:spTgt spid="27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1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6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6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6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6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6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6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6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6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6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6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6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 animBg="1"/>
      <p:bldP spid="6151" grpId="0" animBg="1"/>
      <p:bldP spid="6152" grpId="0" animBg="1"/>
      <p:bldP spid="6153" grpId="0" animBg="1"/>
      <p:bldP spid="6154" grpId="0" animBg="1"/>
      <p:bldP spid="27666" grpId="0" animBg="1"/>
      <p:bldP spid="6158" grpId="0"/>
      <p:bldP spid="6159" grpId="0" animBg="1"/>
      <p:bldP spid="6160" grpId="0" animBg="1"/>
      <p:bldP spid="6161" grpId="0" animBg="1"/>
      <p:bldP spid="6162" grpId="0" animBg="1"/>
      <p:bldP spid="6163" grpId="0" animBg="1"/>
      <p:bldP spid="6164" grpId="0" animBg="1"/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6186" grpId="0" animBg="1"/>
      <p:bldP spid="6188" grpId="0" animBg="1"/>
      <p:bldP spid="6189" grpId="0" animBg="1"/>
      <p:bldP spid="6190" grpId="0" animBg="1"/>
      <p:bldP spid="6191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reeform 2"/>
          <p:cNvSpPr>
            <a:spLocks/>
          </p:cNvSpPr>
          <p:nvPr/>
        </p:nvSpPr>
        <p:spPr bwMode="auto">
          <a:xfrm>
            <a:off x="1331913" y="1844675"/>
            <a:ext cx="5622925" cy="3530600"/>
          </a:xfrm>
          <a:custGeom>
            <a:avLst/>
            <a:gdLst>
              <a:gd name="T0" fmla="*/ 0 w 3542"/>
              <a:gd name="T1" fmla="*/ 2147483647 h 2224"/>
              <a:gd name="T2" fmla="*/ 2147483647 w 3542"/>
              <a:gd name="T3" fmla="*/ 2147483647 h 2224"/>
              <a:gd name="T4" fmla="*/ 2147483647 w 3542"/>
              <a:gd name="T5" fmla="*/ 2147483647 h 2224"/>
              <a:gd name="T6" fmla="*/ 2147483647 w 3542"/>
              <a:gd name="T7" fmla="*/ 2147483647 h 2224"/>
              <a:gd name="T8" fmla="*/ 2147483647 w 3542"/>
              <a:gd name="T9" fmla="*/ 2147483647 h 2224"/>
              <a:gd name="T10" fmla="*/ 2147483647 w 3542"/>
              <a:gd name="T11" fmla="*/ 2147483647 h 22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542"/>
              <a:gd name="T19" fmla="*/ 0 h 2224"/>
              <a:gd name="T20" fmla="*/ 3542 w 3542"/>
              <a:gd name="T21" fmla="*/ 2224 h 22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542" h="2224">
                <a:moveTo>
                  <a:pt x="0" y="2224"/>
                </a:moveTo>
                <a:cubicBezTo>
                  <a:pt x="101" y="1986"/>
                  <a:pt x="405" y="909"/>
                  <a:pt x="605" y="797"/>
                </a:cubicBezTo>
                <a:cubicBezTo>
                  <a:pt x="805" y="686"/>
                  <a:pt x="975" y="1674"/>
                  <a:pt x="1202" y="1553"/>
                </a:cubicBezTo>
                <a:cubicBezTo>
                  <a:pt x="1429" y="1431"/>
                  <a:pt x="1691" y="0"/>
                  <a:pt x="1965" y="63"/>
                </a:cubicBezTo>
                <a:cubicBezTo>
                  <a:pt x="2239" y="126"/>
                  <a:pt x="2583" y="1823"/>
                  <a:pt x="2846" y="1930"/>
                </a:cubicBezTo>
                <a:cubicBezTo>
                  <a:pt x="3109" y="2037"/>
                  <a:pt x="3397" y="961"/>
                  <a:pt x="3542" y="706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72" name="Line 9"/>
          <p:cNvSpPr>
            <a:spLocks noChangeShapeType="1"/>
          </p:cNvSpPr>
          <p:nvPr/>
        </p:nvSpPr>
        <p:spPr bwMode="auto">
          <a:xfrm flipV="1">
            <a:off x="3540125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73" name="Line 9"/>
          <p:cNvSpPr>
            <a:spLocks noChangeShapeType="1"/>
          </p:cNvSpPr>
          <p:nvPr/>
        </p:nvSpPr>
        <p:spPr bwMode="auto">
          <a:xfrm flipV="1">
            <a:off x="3941763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 flipV="1">
            <a:off x="1331913" y="1555750"/>
            <a:ext cx="0" cy="4321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>
            <a:off x="1331913" y="5876925"/>
            <a:ext cx="67325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76" name="Line 9"/>
          <p:cNvSpPr>
            <a:spLocks noChangeShapeType="1"/>
          </p:cNvSpPr>
          <p:nvPr/>
        </p:nvSpPr>
        <p:spPr bwMode="auto">
          <a:xfrm flipV="1">
            <a:off x="1531938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 flipV="1">
            <a:off x="5948363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78" name="Line 9"/>
          <p:cNvSpPr>
            <a:spLocks noChangeShapeType="1"/>
          </p:cNvSpPr>
          <p:nvPr/>
        </p:nvSpPr>
        <p:spPr bwMode="auto">
          <a:xfrm flipV="1">
            <a:off x="6149975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79" name="Line 9"/>
          <p:cNvSpPr>
            <a:spLocks noChangeShapeType="1"/>
          </p:cNvSpPr>
          <p:nvPr/>
        </p:nvSpPr>
        <p:spPr bwMode="auto">
          <a:xfrm flipV="1">
            <a:off x="6350000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0" name="Line 9"/>
          <p:cNvSpPr>
            <a:spLocks noChangeShapeType="1"/>
          </p:cNvSpPr>
          <p:nvPr/>
        </p:nvSpPr>
        <p:spPr bwMode="auto">
          <a:xfrm flipV="1">
            <a:off x="6551613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323850" y="188913"/>
            <a:ext cx="8461375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Временная дискретизация</a:t>
            </a:r>
          </a:p>
        </p:txBody>
      </p:sp>
      <p:sp>
        <p:nvSpPr>
          <p:cNvPr id="20493" name="Line 26"/>
          <p:cNvSpPr>
            <a:spLocks noChangeShapeType="1"/>
          </p:cNvSpPr>
          <p:nvPr/>
        </p:nvSpPr>
        <p:spPr bwMode="auto">
          <a:xfrm>
            <a:off x="360363" y="1089025"/>
            <a:ext cx="8424862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1295400" y="5842000"/>
            <a:ext cx="3603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 b="1" i="1">
                <a:latin typeface="Times New Roman" panose="02020603050405020304" pitchFamily="18" charset="0"/>
              </a:rPr>
              <a:t>Т</a:t>
            </a:r>
          </a:p>
        </p:txBody>
      </p:sp>
      <p:sp>
        <p:nvSpPr>
          <p:cNvPr id="7184" name="Line 9"/>
          <p:cNvSpPr>
            <a:spLocks noChangeShapeType="1"/>
          </p:cNvSpPr>
          <p:nvPr/>
        </p:nvSpPr>
        <p:spPr bwMode="auto">
          <a:xfrm flipV="1">
            <a:off x="5346700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5" name="Line 9"/>
          <p:cNvSpPr>
            <a:spLocks noChangeShapeType="1"/>
          </p:cNvSpPr>
          <p:nvPr/>
        </p:nvSpPr>
        <p:spPr bwMode="auto">
          <a:xfrm flipV="1">
            <a:off x="5546725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6" name="Line 9"/>
          <p:cNvSpPr>
            <a:spLocks noChangeShapeType="1"/>
          </p:cNvSpPr>
          <p:nvPr/>
        </p:nvSpPr>
        <p:spPr bwMode="auto">
          <a:xfrm flipV="1">
            <a:off x="5748338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7" name="Line 9"/>
          <p:cNvSpPr>
            <a:spLocks noChangeShapeType="1"/>
          </p:cNvSpPr>
          <p:nvPr/>
        </p:nvSpPr>
        <p:spPr bwMode="auto">
          <a:xfrm flipV="1">
            <a:off x="1731963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8" name="Line 9"/>
          <p:cNvSpPr>
            <a:spLocks noChangeShapeType="1"/>
          </p:cNvSpPr>
          <p:nvPr/>
        </p:nvSpPr>
        <p:spPr bwMode="auto">
          <a:xfrm flipV="1">
            <a:off x="1933575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9" name="Line 9"/>
          <p:cNvSpPr>
            <a:spLocks noChangeShapeType="1"/>
          </p:cNvSpPr>
          <p:nvPr/>
        </p:nvSpPr>
        <p:spPr bwMode="auto">
          <a:xfrm flipV="1">
            <a:off x="2736850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90" name="Line 9"/>
          <p:cNvSpPr>
            <a:spLocks noChangeShapeType="1"/>
          </p:cNvSpPr>
          <p:nvPr/>
        </p:nvSpPr>
        <p:spPr bwMode="auto">
          <a:xfrm flipV="1">
            <a:off x="4341813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91" name="Line 9"/>
          <p:cNvSpPr>
            <a:spLocks noChangeShapeType="1"/>
          </p:cNvSpPr>
          <p:nvPr/>
        </p:nvSpPr>
        <p:spPr bwMode="auto">
          <a:xfrm flipV="1">
            <a:off x="2133600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92" name="Line 9"/>
          <p:cNvSpPr>
            <a:spLocks noChangeShapeType="1"/>
          </p:cNvSpPr>
          <p:nvPr/>
        </p:nvSpPr>
        <p:spPr bwMode="auto">
          <a:xfrm flipV="1">
            <a:off x="2335213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93" name="Line 9"/>
          <p:cNvSpPr>
            <a:spLocks noChangeShapeType="1"/>
          </p:cNvSpPr>
          <p:nvPr/>
        </p:nvSpPr>
        <p:spPr bwMode="auto">
          <a:xfrm flipV="1">
            <a:off x="3338513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94" name="Line 9"/>
          <p:cNvSpPr>
            <a:spLocks noChangeShapeType="1"/>
          </p:cNvSpPr>
          <p:nvPr/>
        </p:nvSpPr>
        <p:spPr bwMode="auto">
          <a:xfrm flipV="1">
            <a:off x="3740150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95" name="Line 9"/>
          <p:cNvSpPr>
            <a:spLocks noChangeShapeType="1"/>
          </p:cNvSpPr>
          <p:nvPr/>
        </p:nvSpPr>
        <p:spPr bwMode="auto">
          <a:xfrm flipV="1">
            <a:off x="4743450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96" name="Line 9"/>
          <p:cNvSpPr>
            <a:spLocks noChangeShapeType="1"/>
          </p:cNvSpPr>
          <p:nvPr/>
        </p:nvSpPr>
        <p:spPr bwMode="auto">
          <a:xfrm flipV="1">
            <a:off x="4945063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97" name="Line 9"/>
          <p:cNvSpPr>
            <a:spLocks noChangeShapeType="1"/>
          </p:cNvSpPr>
          <p:nvPr/>
        </p:nvSpPr>
        <p:spPr bwMode="auto">
          <a:xfrm flipV="1">
            <a:off x="5145088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98" name="Line 9"/>
          <p:cNvSpPr>
            <a:spLocks noChangeShapeType="1"/>
          </p:cNvSpPr>
          <p:nvPr/>
        </p:nvSpPr>
        <p:spPr bwMode="auto">
          <a:xfrm flipV="1">
            <a:off x="2535238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99" name="Line 9"/>
          <p:cNvSpPr>
            <a:spLocks noChangeShapeType="1"/>
          </p:cNvSpPr>
          <p:nvPr/>
        </p:nvSpPr>
        <p:spPr bwMode="auto">
          <a:xfrm flipV="1">
            <a:off x="2936875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00" name="Line 9"/>
          <p:cNvSpPr>
            <a:spLocks noChangeShapeType="1"/>
          </p:cNvSpPr>
          <p:nvPr/>
        </p:nvSpPr>
        <p:spPr bwMode="auto">
          <a:xfrm flipV="1">
            <a:off x="3138488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01" name="Line 9"/>
          <p:cNvSpPr>
            <a:spLocks noChangeShapeType="1"/>
          </p:cNvSpPr>
          <p:nvPr/>
        </p:nvSpPr>
        <p:spPr bwMode="auto">
          <a:xfrm flipV="1">
            <a:off x="4141788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02" name="Line 9"/>
          <p:cNvSpPr>
            <a:spLocks noChangeShapeType="1"/>
          </p:cNvSpPr>
          <p:nvPr/>
        </p:nvSpPr>
        <p:spPr bwMode="auto">
          <a:xfrm flipV="1">
            <a:off x="4543425" y="1520825"/>
            <a:ext cx="0" cy="4319588"/>
          </a:xfrm>
          <a:prstGeom prst="line">
            <a:avLst/>
          </a:prstGeom>
          <a:noFill/>
          <a:ln w="9525">
            <a:solidFill>
              <a:srgbClr val="333333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666" name="Line 18"/>
          <p:cNvSpPr>
            <a:spLocks noChangeShapeType="1"/>
          </p:cNvSpPr>
          <p:nvPr/>
        </p:nvSpPr>
        <p:spPr bwMode="auto">
          <a:xfrm>
            <a:off x="1519238" y="4868863"/>
            <a:ext cx="19843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Line 18"/>
          <p:cNvSpPr>
            <a:spLocks noChangeShapeType="1"/>
          </p:cNvSpPr>
          <p:nvPr/>
        </p:nvSpPr>
        <p:spPr bwMode="auto">
          <a:xfrm>
            <a:off x="1720850" y="4257675"/>
            <a:ext cx="198438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" name="Line 18"/>
          <p:cNvSpPr>
            <a:spLocks noChangeShapeType="1"/>
          </p:cNvSpPr>
          <p:nvPr/>
        </p:nvSpPr>
        <p:spPr bwMode="auto">
          <a:xfrm>
            <a:off x="1319213" y="5373688"/>
            <a:ext cx="19843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" name="Line 18"/>
          <p:cNvSpPr>
            <a:spLocks noChangeShapeType="1"/>
          </p:cNvSpPr>
          <p:nvPr/>
        </p:nvSpPr>
        <p:spPr bwMode="auto">
          <a:xfrm>
            <a:off x="1922463" y="3752850"/>
            <a:ext cx="19843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" name="Line 18"/>
          <p:cNvSpPr>
            <a:spLocks noChangeShapeType="1"/>
          </p:cNvSpPr>
          <p:nvPr/>
        </p:nvSpPr>
        <p:spPr bwMode="auto">
          <a:xfrm>
            <a:off x="2124075" y="3321050"/>
            <a:ext cx="198438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Line 18"/>
          <p:cNvSpPr>
            <a:spLocks noChangeShapeType="1"/>
          </p:cNvSpPr>
          <p:nvPr/>
        </p:nvSpPr>
        <p:spPr bwMode="auto">
          <a:xfrm>
            <a:off x="2324100" y="3105150"/>
            <a:ext cx="198438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Line 18"/>
          <p:cNvSpPr>
            <a:spLocks noChangeShapeType="1"/>
          </p:cNvSpPr>
          <p:nvPr/>
        </p:nvSpPr>
        <p:spPr bwMode="auto">
          <a:xfrm>
            <a:off x="2525713" y="3284538"/>
            <a:ext cx="19843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Line 18"/>
          <p:cNvSpPr>
            <a:spLocks noChangeShapeType="1"/>
          </p:cNvSpPr>
          <p:nvPr/>
        </p:nvSpPr>
        <p:spPr bwMode="auto">
          <a:xfrm>
            <a:off x="2727325" y="3681413"/>
            <a:ext cx="198438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Line 18"/>
          <p:cNvSpPr>
            <a:spLocks noChangeShapeType="1"/>
          </p:cNvSpPr>
          <p:nvPr/>
        </p:nvSpPr>
        <p:spPr bwMode="auto">
          <a:xfrm>
            <a:off x="2928938" y="4113213"/>
            <a:ext cx="19843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" name="Line 18"/>
          <p:cNvSpPr>
            <a:spLocks noChangeShapeType="1"/>
          </p:cNvSpPr>
          <p:nvPr/>
        </p:nvSpPr>
        <p:spPr bwMode="auto">
          <a:xfrm>
            <a:off x="3128963" y="4329113"/>
            <a:ext cx="19843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" name="Line 18"/>
          <p:cNvSpPr>
            <a:spLocks noChangeShapeType="1"/>
          </p:cNvSpPr>
          <p:nvPr/>
        </p:nvSpPr>
        <p:spPr bwMode="auto">
          <a:xfrm>
            <a:off x="3330575" y="4221163"/>
            <a:ext cx="198438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" name="Line 18"/>
          <p:cNvSpPr>
            <a:spLocks noChangeShapeType="1"/>
          </p:cNvSpPr>
          <p:nvPr/>
        </p:nvSpPr>
        <p:spPr bwMode="auto">
          <a:xfrm>
            <a:off x="3532188" y="3824288"/>
            <a:ext cx="19843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" name="Line 18"/>
          <p:cNvSpPr>
            <a:spLocks noChangeShapeType="1"/>
          </p:cNvSpPr>
          <p:nvPr/>
        </p:nvSpPr>
        <p:spPr bwMode="auto">
          <a:xfrm>
            <a:off x="3733800" y="3284538"/>
            <a:ext cx="198438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" name="Line 18"/>
          <p:cNvSpPr>
            <a:spLocks noChangeShapeType="1"/>
          </p:cNvSpPr>
          <p:nvPr/>
        </p:nvSpPr>
        <p:spPr bwMode="auto">
          <a:xfrm>
            <a:off x="3935413" y="2708275"/>
            <a:ext cx="19843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" name="Line 18"/>
          <p:cNvSpPr>
            <a:spLocks noChangeShapeType="1"/>
          </p:cNvSpPr>
          <p:nvPr/>
        </p:nvSpPr>
        <p:spPr bwMode="auto">
          <a:xfrm>
            <a:off x="4135438" y="2241550"/>
            <a:ext cx="19843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" name="Line 18"/>
          <p:cNvSpPr>
            <a:spLocks noChangeShapeType="1"/>
          </p:cNvSpPr>
          <p:nvPr/>
        </p:nvSpPr>
        <p:spPr bwMode="auto">
          <a:xfrm>
            <a:off x="4538663" y="2024063"/>
            <a:ext cx="19843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" name="Line 18"/>
          <p:cNvSpPr>
            <a:spLocks noChangeShapeType="1"/>
          </p:cNvSpPr>
          <p:nvPr/>
        </p:nvSpPr>
        <p:spPr bwMode="auto">
          <a:xfrm>
            <a:off x="4740275" y="2312988"/>
            <a:ext cx="198438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>
            <a:off x="4940300" y="2816225"/>
            <a:ext cx="198438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5141913" y="3392488"/>
            <a:ext cx="19843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>
            <a:off x="5343525" y="3968750"/>
            <a:ext cx="198438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" name="Line 18"/>
          <p:cNvSpPr>
            <a:spLocks noChangeShapeType="1"/>
          </p:cNvSpPr>
          <p:nvPr/>
        </p:nvSpPr>
        <p:spPr bwMode="auto">
          <a:xfrm>
            <a:off x="5545138" y="4473575"/>
            <a:ext cx="19843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" name="Line 18"/>
          <p:cNvSpPr>
            <a:spLocks noChangeShapeType="1"/>
          </p:cNvSpPr>
          <p:nvPr/>
        </p:nvSpPr>
        <p:spPr bwMode="auto">
          <a:xfrm>
            <a:off x="5745163" y="4833938"/>
            <a:ext cx="20478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" name="Line 18"/>
          <p:cNvSpPr>
            <a:spLocks noChangeShapeType="1"/>
          </p:cNvSpPr>
          <p:nvPr/>
        </p:nvSpPr>
        <p:spPr bwMode="auto">
          <a:xfrm>
            <a:off x="5946775" y="4905375"/>
            <a:ext cx="198438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" name="Line 18"/>
          <p:cNvSpPr>
            <a:spLocks noChangeShapeType="1"/>
          </p:cNvSpPr>
          <p:nvPr/>
        </p:nvSpPr>
        <p:spPr bwMode="auto">
          <a:xfrm>
            <a:off x="6148388" y="4760913"/>
            <a:ext cx="19843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" name="Line 18"/>
          <p:cNvSpPr>
            <a:spLocks noChangeShapeType="1"/>
          </p:cNvSpPr>
          <p:nvPr/>
        </p:nvSpPr>
        <p:spPr bwMode="auto">
          <a:xfrm>
            <a:off x="6350000" y="4437063"/>
            <a:ext cx="198438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" name="Line 18"/>
          <p:cNvSpPr>
            <a:spLocks noChangeShapeType="1"/>
          </p:cNvSpPr>
          <p:nvPr/>
        </p:nvSpPr>
        <p:spPr bwMode="auto">
          <a:xfrm>
            <a:off x="6551613" y="3968750"/>
            <a:ext cx="19843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" name="Line 18"/>
          <p:cNvSpPr>
            <a:spLocks noChangeShapeType="1"/>
          </p:cNvSpPr>
          <p:nvPr/>
        </p:nvSpPr>
        <p:spPr bwMode="auto">
          <a:xfrm>
            <a:off x="4337050" y="1952625"/>
            <a:ext cx="204788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cxnSp>
        <p:nvCxnSpPr>
          <p:cNvPr id="7230" name="AutoShape 62"/>
          <p:cNvCxnSpPr>
            <a:cxnSpLocks noChangeShapeType="1"/>
            <a:endCxn id="27666" idx="0"/>
          </p:cNvCxnSpPr>
          <p:nvPr/>
        </p:nvCxnSpPr>
        <p:spPr bwMode="auto">
          <a:xfrm flipV="1">
            <a:off x="1517650" y="4849813"/>
            <a:ext cx="1588" cy="542925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31" name="AutoShape 63"/>
          <p:cNvCxnSpPr>
            <a:cxnSpLocks noChangeShapeType="1"/>
            <a:stCxn id="27666" idx="1"/>
          </p:cNvCxnSpPr>
          <p:nvPr/>
        </p:nvCxnSpPr>
        <p:spPr bwMode="auto">
          <a:xfrm flipV="1">
            <a:off x="1717675" y="4238625"/>
            <a:ext cx="3175" cy="649288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32" name="AutoShape 64"/>
          <p:cNvCxnSpPr>
            <a:cxnSpLocks noChangeShapeType="1"/>
          </p:cNvCxnSpPr>
          <p:nvPr/>
        </p:nvCxnSpPr>
        <p:spPr bwMode="auto">
          <a:xfrm flipV="1">
            <a:off x="1919288" y="3733800"/>
            <a:ext cx="3175" cy="542925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33" name="AutoShape 65"/>
          <p:cNvCxnSpPr>
            <a:cxnSpLocks noChangeShapeType="1"/>
          </p:cNvCxnSpPr>
          <p:nvPr/>
        </p:nvCxnSpPr>
        <p:spPr bwMode="auto">
          <a:xfrm flipV="1">
            <a:off x="2120900" y="3302000"/>
            <a:ext cx="3175" cy="469900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34" name="AutoShape 66"/>
          <p:cNvCxnSpPr>
            <a:cxnSpLocks noChangeShapeType="1"/>
          </p:cNvCxnSpPr>
          <p:nvPr/>
        </p:nvCxnSpPr>
        <p:spPr bwMode="auto">
          <a:xfrm flipV="1">
            <a:off x="2322513" y="3086100"/>
            <a:ext cx="1587" cy="254000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35" name="AutoShape 67"/>
          <p:cNvCxnSpPr>
            <a:cxnSpLocks noChangeShapeType="1"/>
          </p:cNvCxnSpPr>
          <p:nvPr/>
        </p:nvCxnSpPr>
        <p:spPr bwMode="auto">
          <a:xfrm flipH="1" flipV="1">
            <a:off x="2522538" y="3124200"/>
            <a:ext cx="3175" cy="141288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36" name="AutoShape 68"/>
          <p:cNvCxnSpPr>
            <a:cxnSpLocks noChangeShapeType="1"/>
          </p:cNvCxnSpPr>
          <p:nvPr/>
        </p:nvCxnSpPr>
        <p:spPr bwMode="auto">
          <a:xfrm flipH="1" flipV="1">
            <a:off x="2724150" y="3303588"/>
            <a:ext cx="3175" cy="358775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37" name="AutoShape 69"/>
          <p:cNvCxnSpPr>
            <a:cxnSpLocks noChangeShapeType="1"/>
          </p:cNvCxnSpPr>
          <p:nvPr/>
        </p:nvCxnSpPr>
        <p:spPr bwMode="auto">
          <a:xfrm flipH="1" flipV="1">
            <a:off x="2925763" y="3700463"/>
            <a:ext cx="3175" cy="393700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38" name="AutoShape 70"/>
          <p:cNvCxnSpPr>
            <a:cxnSpLocks noChangeShapeType="1"/>
          </p:cNvCxnSpPr>
          <p:nvPr/>
        </p:nvCxnSpPr>
        <p:spPr bwMode="auto">
          <a:xfrm flipH="1" flipV="1">
            <a:off x="3127375" y="4132263"/>
            <a:ext cx="1588" cy="177800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39" name="AutoShape 71"/>
          <p:cNvCxnSpPr>
            <a:cxnSpLocks noChangeShapeType="1"/>
          </p:cNvCxnSpPr>
          <p:nvPr/>
        </p:nvCxnSpPr>
        <p:spPr bwMode="auto">
          <a:xfrm flipV="1">
            <a:off x="3327400" y="4202113"/>
            <a:ext cx="3175" cy="146050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40" name="AutoShape 72"/>
          <p:cNvCxnSpPr>
            <a:cxnSpLocks noChangeShapeType="1"/>
          </p:cNvCxnSpPr>
          <p:nvPr/>
        </p:nvCxnSpPr>
        <p:spPr bwMode="auto">
          <a:xfrm flipV="1">
            <a:off x="3529013" y="3805238"/>
            <a:ext cx="3175" cy="434975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41" name="AutoShape 73"/>
          <p:cNvCxnSpPr>
            <a:cxnSpLocks noChangeShapeType="1"/>
          </p:cNvCxnSpPr>
          <p:nvPr/>
        </p:nvCxnSpPr>
        <p:spPr bwMode="auto">
          <a:xfrm flipV="1">
            <a:off x="3730625" y="3265488"/>
            <a:ext cx="3175" cy="577850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42" name="AutoShape 74"/>
          <p:cNvCxnSpPr>
            <a:cxnSpLocks noChangeShapeType="1"/>
          </p:cNvCxnSpPr>
          <p:nvPr/>
        </p:nvCxnSpPr>
        <p:spPr bwMode="auto">
          <a:xfrm flipV="1">
            <a:off x="3932238" y="2689225"/>
            <a:ext cx="3175" cy="614363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43" name="AutoShape 75"/>
          <p:cNvCxnSpPr>
            <a:cxnSpLocks noChangeShapeType="1"/>
          </p:cNvCxnSpPr>
          <p:nvPr/>
        </p:nvCxnSpPr>
        <p:spPr bwMode="auto">
          <a:xfrm flipV="1">
            <a:off x="4133850" y="2222500"/>
            <a:ext cx="1588" cy="504825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44" name="AutoShape 76"/>
          <p:cNvCxnSpPr>
            <a:cxnSpLocks noChangeShapeType="1"/>
          </p:cNvCxnSpPr>
          <p:nvPr/>
        </p:nvCxnSpPr>
        <p:spPr bwMode="auto">
          <a:xfrm flipV="1">
            <a:off x="4333875" y="1933575"/>
            <a:ext cx="3175" cy="327025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45" name="AutoShape 77"/>
          <p:cNvCxnSpPr>
            <a:cxnSpLocks noChangeShapeType="1"/>
          </p:cNvCxnSpPr>
          <p:nvPr/>
        </p:nvCxnSpPr>
        <p:spPr bwMode="auto">
          <a:xfrm flipV="1">
            <a:off x="4538663" y="1971675"/>
            <a:ext cx="3175" cy="33338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46" name="AutoShape 78"/>
          <p:cNvCxnSpPr>
            <a:cxnSpLocks noChangeShapeType="1"/>
          </p:cNvCxnSpPr>
          <p:nvPr/>
        </p:nvCxnSpPr>
        <p:spPr bwMode="auto">
          <a:xfrm flipH="1" flipV="1">
            <a:off x="4737100" y="2043113"/>
            <a:ext cx="3175" cy="250825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47" name="AutoShape 79"/>
          <p:cNvCxnSpPr>
            <a:cxnSpLocks noChangeShapeType="1"/>
          </p:cNvCxnSpPr>
          <p:nvPr/>
        </p:nvCxnSpPr>
        <p:spPr bwMode="auto">
          <a:xfrm flipH="1" flipV="1">
            <a:off x="4938713" y="2332038"/>
            <a:ext cx="1587" cy="465137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48" name="AutoShape 80"/>
          <p:cNvCxnSpPr>
            <a:cxnSpLocks noChangeShapeType="1"/>
          </p:cNvCxnSpPr>
          <p:nvPr/>
        </p:nvCxnSpPr>
        <p:spPr bwMode="auto">
          <a:xfrm flipH="1" flipV="1">
            <a:off x="5138738" y="2835275"/>
            <a:ext cx="3175" cy="538163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49" name="AutoShape 81"/>
          <p:cNvCxnSpPr>
            <a:cxnSpLocks noChangeShapeType="1"/>
          </p:cNvCxnSpPr>
          <p:nvPr/>
        </p:nvCxnSpPr>
        <p:spPr bwMode="auto">
          <a:xfrm flipH="1" flipV="1">
            <a:off x="5340350" y="3411538"/>
            <a:ext cx="3175" cy="538162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50" name="AutoShape 82"/>
          <p:cNvCxnSpPr>
            <a:cxnSpLocks noChangeShapeType="1"/>
          </p:cNvCxnSpPr>
          <p:nvPr/>
        </p:nvCxnSpPr>
        <p:spPr bwMode="auto">
          <a:xfrm flipH="1" flipV="1">
            <a:off x="5541963" y="3987800"/>
            <a:ext cx="3175" cy="466725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51" name="AutoShape 83"/>
          <p:cNvCxnSpPr>
            <a:cxnSpLocks noChangeShapeType="1"/>
          </p:cNvCxnSpPr>
          <p:nvPr/>
        </p:nvCxnSpPr>
        <p:spPr bwMode="auto">
          <a:xfrm flipH="1" flipV="1">
            <a:off x="5743575" y="4492625"/>
            <a:ext cx="1588" cy="322263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52" name="AutoShape 84"/>
          <p:cNvCxnSpPr>
            <a:cxnSpLocks noChangeShapeType="1"/>
          </p:cNvCxnSpPr>
          <p:nvPr/>
        </p:nvCxnSpPr>
        <p:spPr bwMode="auto">
          <a:xfrm flipV="1">
            <a:off x="5946775" y="4852988"/>
            <a:ext cx="3175" cy="33337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53" name="AutoShape 85"/>
          <p:cNvCxnSpPr>
            <a:cxnSpLocks noChangeShapeType="1"/>
          </p:cNvCxnSpPr>
          <p:nvPr/>
        </p:nvCxnSpPr>
        <p:spPr bwMode="auto">
          <a:xfrm flipV="1">
            <a:off x="6145213" y="4741863"/>
            <a:ext cx="3175" cy="182562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54" name="AutoShape 86"/>
          <p:cNvCxnSpPr>
            <a:cxnSpLocks noChangeShapeType="1"/>
          </p:cNvCxnSpPr>
          <p:nvPr/>
        </p:nvCxnSpPr>
        <p:spPr bwMode="auto">
          <a:xfrm flipV="1">
            <a:off x="6346825" y="4418013"/>
            <a:ext cx="3175" cy="361950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55" name="AutoShape 87"/>
          <p:cNvCxnSpPr>
            <a:cxnSpLocks noChangeShapeType="1"/>
          </p:cNvCxnSpPr>
          <p:nvPr/>
        </p:nvCxnSpPr>
        <p:spPr bwMode="auto">
          <a:xfrm flipV="1">
            <a:off x="6548438" y="3949700"/>
            <a:ext cx="3175" cy="506413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67" name="Text Box 88"/>
          <p:cNvSpPr txBox="1">
            <a:spLocks noChangeArrowheads="1"/>
          </p:cNvSpPr>
          <p:nvPr/>
        </p:nvSpPr>
        <p:spPr bwMode="auto">
          <a:xfrm>
            <a:off x="7164388" y="5949950"/>
            <a:ext cx="936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i="1">
                <a:latin typeface="Times New Roman" panose="02020603050405020304" pitchFamily="18" charset="0"/>
              </a:rPr>
              <a:t>Время</a:t>
            </a:r>
          </a:p>
        </p:txBody>
      </p:sp>
      <p:sp>
        <p:nvSpPr>
          <p:cNvPr id="20568" name="Text Box 89"/>
          <p:cNvSpPr txBox="1">
            <a:spLocks noChangeArrowheads="1"/>
          </p:cNvSpPr>
          <p:nvPr/>
        </p:nvSpPr>
        <p:spPr bwMode="auto">
          <a:xfrm rot="-5400000">
            <a:off x="320675" y="2128838"/>
            <a:ext cx="13668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i="1">
                <a:latin typeface="Times New Roman" panose="02020603050405020304" pitchFamily="18" charset="0"/>
              </a:rPr>
              <a:t>Громкость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7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7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7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7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200"/>
                                        <p:tgtEl>
                                          <p:spTgt spid="27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1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1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1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1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 nodeType="afterGroup">
                            <p:stCondLst>
                              <p:cond delay="5300"/>
                            </p:stCondLst>
                            <p:childTnLst>
                              <p:par>
                                <p:cTn id="1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5700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1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 nodeType="afterGroup">
                            <p:stCondLst>
                              <p:cond delay="6100"/>
                            </p:stCondLst>
                            <p:childTnLst>
                              <p:par>
                                <p:cTn id="1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 nodeType="afterGroup">
                            <p:stCondLst>
                              <p:cond delay="6300"/>
                            </p:stCondLst>
                            <p:childTnLst>
                              <p:par>
                                <p:cTn id="1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1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 nodeType="afterGroup">
                            <p:stCondLst>
                              <p:cond delay="6700"/>
                            </p:stCondLst>
                            <p:childTnLst>
                              <p:par>
                                <p:cTn id="1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 nodeType="afterGroup">
                            <p:stCondLst>
                              <p:cond delay="6900"/>
                            </p:stCondLst>
                            <p:childTnLst>
                              <p:par>
                                <p:cTn id="1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7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7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7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7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7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7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7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7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7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7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7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7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7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7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7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7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7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7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7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7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7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7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7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7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7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7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  <p:bldP spid="7173" grpId="0" animBg="1"/>
      <p:bldP spid="7176" grpId="0" animBg="1"/>
      <p:bldP spid="7177" grpId="0" animBg="1"/>
      <p:bldP spid="7178" grpId="0" animBg="1"/>
      <p:bldP spid="7179" grpId="0" animBg="1"/>
      <p:bldP spid="7180" grpId="0" animBg="1"/>
      <p:bldP spid="7183" grpId="0"/>
      <p:bldP spid="7184" grpId="0" animBg="1"/>
      <p:bldP spid="7185" grpId="0" animBg="1"/>
      <p:bldP spid="7186" grpId="0" animBg="1"/>
      <p:bldP spid="7187" grpId="0" animBg="1"/>
      <p:bldP spid="7188" grpId="0" animBg="1"/>
      <p:bldP spid="7189" grpId="0" animBg="1"/>
      <p:bldP spid="7190" grpId="0" animBg="1"/>
      <p:bldP spid="7191" grpId="0" animBg="1"/>
      <p:bldP spid="7192" grpId="0" animBg="1"/>
      <p:bldP spid="7193" grpId="0" animBg="1"/>
      <p:bldP spid="7194" grpId="0" animBg="1"/>
      <p:bldP spid="7195" grpId="0" animBg="1"/>
      <p:bldP spid="7196" grpId="0" animBg="1"/>
      <p:bldP spid="7197" grpId="0" animBg="1"/>
      <p:bldP spid="7198" grpId="0" animBg="1"/>
      <p:bldP spid="7199" grpId="0" animBg="1"/>
      <p:bldP spid="7200" grpId="0" animBg="1"/>
      <p:bldP spid="7201" grpId="0" animBg="1"/>
      <p:bldP spid="7202" grpId="0" animBg="1"/>
      <p:bldP spid="27666" grpId="0" animBg="1"/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mtClean="0"/>
              <a:t>Количество измерений уровня звукового сигнала за 1 секунду называют </a:t>
            </a:r>
            <a:r>
              <a:rPr lang="ru-RU" altLang="ru-RU" u="sng" smtClean="0"/>
              <a:t>частотой дискретизации. </a:t>
            </a:r>
            <a:endParaRPr lang="ru-RU" altLang="ru-RU" smtClean="0"/>
          </a:p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323850" y="296863"/>
            <a:ext cx="8461375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Зависимость качества звука </a:t>
            </a:r>
            <a:br>
              <a:rPr lang="ru-RU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</a:br>
            <a:r>
              <a:rPr lang="ru-RU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от частоты дискретизации</a:t>
            </a:r>
          </a:p>
        </p:txBody>
      </p:sp>
      <p:sp>
        <p:nvSpPr>
          <p:cNvPr id="22531" name="Line 26"/>
          <p:cNvSpPr>
            <a:spLocks noChangeShapeType="1"/>
          </p:cNvSpPr>
          <p:nvPr/>
        </p:nvSpPr>
        <p:spPr bwMode="auto">
          <a:xfrm>
            <a:off x="360363" y="1438275"/>
            <a:ext cx="8424862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5618163" y="4362450"/>
            <a:ext cx="3238500" cy="2090738"/>
            <a:chOff x="3419" y="2621"/>
            <a:chExt cx="2205" cy="1424"/>
          </a:xfrm>
        </p:grpSpPr>
        <p:sp>
          <p:nvSpPr>
            <p:cNvPr id="22655" name="Freeform 2"/>
            <p:cNvSpPr>
              <a:spLocks noChangeAspect="1"/>
            </p:cNvSpPr>
            <p:nvPr/>
          </p:nvSpPr>
          <p:spPr bwMode="auto">
            <a:xfrm>
              <a:off x="3423" y="2727"/>
              <a:ext cx="1838" cy="1154"/>
            </a:xfrm>
            <a:custGeom>
              <a:avLst/>
              <a:gdLst>
                <a:gd name="T0" fmla="*/ 0 w 3542"/>
                <a:gd name="T1" fmla="*/ 311 h 2224"/>
                <a:gd name="T2" fmla="*/ 85 w 3542"/>
                <a:gd name="T3" fmla="*/ 112 h 2224"/>
                <a:gd name="T4" fmla="*/ 168 w 3542"/>
                <a:gd name="T5" fmla="*/ 217 h 2224"/>
                <a:gd name="T6" fmla="*/ 275 w 3542"/>
                <a:gd name="T7" fmla="*/ 9 h 2224"/>
                <a:gd name="T8" fmla="*/ 397 w 3542"/>
                <a:gd name="T9" fmla="*/ 269 h 2224"/>
                <a:gd name="T10" fmla="*/ 495 w 3542"/>
                <a:gd name="T11" fmla="*/ 99 h 2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42"/>
                <a:gd name="T19" fmla="*/ 0 h 2224"/>
                <a:gd name="T20" fmla="*/ 3542 w 3542"/>
                <a:gd name="T21" fmla="*/ 2224 h 222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42" h="2224">
                  <a:moveTo>
                    <a:pt x="0" y="2224"/>
                  </a:moveTo>
                  <a:cubicBezTo>
                    <a:pt x="101" y="1986"/>
                    <a:pt x="405" y="909"/>
                    <a:pt x="605" y="797"/>
                  </a:cubicBezTo>
                  <a:cubicBezTo>
                    <a:pt x="805" y="686"/>
                    <a:pt x="975" y="1674"/>
                    <a:pt x="1202" y="1553"/>
                  </a:cubicBezTo>
                  <a:cubicBezTo>
                    <a:pt x="1429" y="1431"/>
                    <a:pt x="1691" y="0"/>
                    <a:pt x="1965" y="63"/>
                  </a:cubicBezTo>
                  <a:cubicBezTo>
                    <a:pt x="2239" y="126"/>
                    <a:pt x="2583" y="1823"/>
                    <a:pt x="2846" y="1930"/>
                  </a:cubicBezTo>
                  <a:cubicBezTo>
                    <a:pt x="3109" y="2037"/>
                    <a:pt x="3397" y="961"/>
                    <a:pt x="3542" y="706"/>
                  </a:cubicBez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56" name="Line 9"/>
            <p:cNvSpPr>
              <a:spLocks noChangeAspect="1" noChangeShapeType="1"/>
            </p:cNvSpPr>
            <p:nvPr/>
          </p:nvSpPr>
          <p:spPr bwMode="auto">
            <a:xfrm flipV="1">
              <a:off x="4145" y="2621"/>
              <a:ext cx="0" cy="1412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57" name="Line 9"/>
            <p:cNvSpPr>
              <a:spLocks noChangeAspect="1" noChangeShapeType="1"/>
            </p:cNvSpPr>
            <p:nvPr/>
          </p:nvSpPr>
          <p:spPr bwMode="auto">
            <a:xfrm flipV="1">
              <a:off x="4276" y="2621"/>
              <a:ext cx="0" cy="1412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58" name="Line 5"/>
            <p:cNvSpPr>
              <a:spLocks noChangeAspect="1" noChangeShapeType="1"/>
            </p:cNvSpPr>
            <p:nvPr/>
          </p:nvSpPr>
          <p:spPr bwMode="auto">
            <a:xfrm flipV="1">
              <a:off x="3423" y="2632"/>
              <a:ext cx="0" cy="141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59" name="Line 6"/>
            <p:cNvSpPr>
              <a:spLocks noChangeAspect="1" noChangeShapeType="1"/>
            </p:cNvSpPr>
            <p:nvPr/>
          </p:nvSpPr>
          <p:spPr bwMode="auto">
            <a:xfrm>
              <a:off x="3423" y="4045"/>
              <a:ext cx="220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60" name="Line 9"/>
            <p:cNvSpPr>
              <a:spLocks noChangeAspect="1" noChangeShapeType="1"/>
            </p:cNvSpPr>
            <p:nvPr/>
          </p:nvSpPr>
          <p:spPr bwMode="auto">
            <a:xfrm flipV="1">
              <a:off x="3489" y="2621"/>
              <a:ext cx="0" cy="1412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61" name="Line 9"/>
            <p:cNvSpPr>
              <a:spLocks noChangeAspect="1" noChangeShapeType="1"/>
            </p:cNvSpPr>
            <p:nvPr/>
          </p:nvSpPr>
          <p:spPr bwMode="auto">
            <a:xfrm flipV="1">
              <a:off x="4932" y="2621"/>
              <a:ext cx="0" cy="1412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62" name="Line 9"/>
            <p:cNvSpPr>
              <a:spLocks noChangeAspect="1" noChangeShapeType="1"/>
            </p:cNvSpPr>
            <p:nvPr/>
          </p:nvSpPr>
          <p:spPr bwMode="auto">
            <a:xfrm flipV="1">
              <a:off x="4998" y="2621"/>
              <a:ext cx="0" cy="1412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63" name="Line 9"/>
            <p:cNvSpPr>
              <a:spLocks noChangeAspect="1" noChangeShapeType="1"/>
            </p:cNvSpPr>
            <p:nvPr/>
          </p:nvSpPr>
          <p:spPr bwMode="auto">
            <a:xfrm flipV="1">
              <a:off x="5064" y="2621"/>
              <a:ext cx="0" cy="1412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64" name="Line 9"/>
            <p:cNvSpPr>
              <a:spLocks noChangeAspect="1" noChangeShapeType="1"/>
            </p:cNvSpPr>
            <p:nvPr/>
          </p:nvSpPr>
          <p:spPr bwMode="auto">
            <a:xfrm flipV="1">
              <a:off x="5130" y="2621"/>
              <a:ext cx="0" cy="1412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65" name="Line 9"/>
            <p:cNvSpPr>
              <a:spLocks noChangeAspect="1" noChangeShapeType="1"/>
            </p:cNvSpPr>
            <p:nvPr/>
          </p:nvSpPr>
          <p:spPr bwMode="auto">
            <a:xfrm flipV="1">
              <a:off x="4736" y="2621"/>
              <a:ext cx="0" cy="1412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66" name="Line 9"/>
            <p:cNvSpPr>
              <a:spLocks noChangeAspect="1" noChangeShapeType="1"/>
            </p:cNvSpPr>
            <p:nvPr/>
          </p:nvSpPr>
          <p:spPr bwMode="auto">
            <a:xfrm flipV="1">
              <a:off x="4801" y="2621"/>
              <a:ext cx="0" cy="1412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67" name="Line 9"/>
            <p:cNvSpPr>
              <a:spLocks noChangeAspect="1" noChangeShapeType="1"/>
            </p:cNvSpPr>
            <p:nvPr/>
          </p:nvSpPr>
          <p:spPr bwMode="auto">
            <a:xfrm flipV="1">
              <a:off x="4867" y="2621"/>
              <a:ext cx="0" cy="1412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68" name="Line 9"/>
            <p:cNvSpPr>
              <a:spLocks noChangeAspect="1" noChangeShapeType="1"/>
            </p:cNvSpPr>
            <p:nvPr/>
          </p:nvSpPr>
          <p:spPr bwMode="auto">
            <a:xfrm flipV="1">
              <a:off x="3554" y="2621"/>
              <a:ext cx="0" cy="1412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69" name="Line 9"/>
            <p:cNvSpPr>
              <a:spLocks noChangeAspect="1" noChangeShapeType="1"/>
            </p:cNvSpPr>
            <p:nvPr/>
          </p:nvSpPr>
          <p:spPr bwMode="auto">
            <a:xfrm flipV="1">
              <a:off x="3620" y="2621"/>
              <a:ext cx="0" cy="1412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70" name="Line 9"/>
            <p:cNvSpPr>
              <a:spLocks noChangeAspect="1" noChangeShapeType="1"/>
            </p:cNvSpPr>
            <p:nvPr/>
          </p:nvSpPr>
          <p:spPr bwMode="auto">
            <a:xfrm flipV="1">
              <a:off x="3883" y="2621"/>
              <a:ext cx="0" cy="1412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71" name="Line 9"/>
            <p:cNvSpPr>
              <a:spLocks noChangeAspect="1" noChangeShapeType="1"/>
            </p:cNvSpPr>
            <p:nvPr/>
          </p:nvSpPr>
          <p:spPr bwMode="auto">
            <a:xfrm flipV="1">
              <a:off x="4407" y="2621"/>
              <a:ext cx="0" cy="1412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72" name="Line 9"/>
            <p:cNvSpPr>
              <a:spLocks noChangeAspect="1" noChangeShapeType="1"/>
            </p:cNvSpPr>
            <p:nvPr/>
          </p:nvSpPr>
          <p:spPr bwMode="auto">
            <a:xfrm flipV="1">
              <a:off x="3685" y="2621"/>
              <a:ext cx="0" cy="1412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73" name="Line 9"/>
            <p:cNvSpPr>
              <a:spLocks noChangeAspect="1" noChangeShapeType="1"/>
            </p:cNvSpPr>
            <p:nvPr/>
          </p:nvSpPr>
          <p:spPr bwMode="auto">
            <a:xfrm flipV="1">
              <a:off x="3751" y="2621"/>
              <a:ext cx="0" cy="1412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74" name="Line 9"/>
            <p:cNvSpPr>
              <a:spLocks noChangeAspect="1" noChangeShapeType="1"/>
            </p:cNvSpPr>
            <p:nvPr/>
          </p:nvSpPr>
          <p:spPr bwMode="auto">
            <a:xfrm flipV="1">
              <a:off x="4079" y="2621"/>
              <a:ext cx="0" cy="1412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75" name="Line 9"/>
            <p:cNvSpPr>
              <a:spLocks noChangeAspect="1" noChangeShapeType="1"/>
            </p:cNvSpPr>
            <p:nvPr/>
          </p:nvSpPr>
          <p:spPr bwMode="auto">
            <a:xfrm flipV="1">
              <a:off x="4211" y="2621"/>
              <a:ext cx="0" cy="1412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76" name="Line 9"/>
            <p:cNvSpPr>
              <a:spLocks noChangeAspect="1" noChangeShapeType="1"/>
            </p:cNvSpPr>
            <p:nvPr/>
          </p:nvSpPr>
          <p:spPr bwMode="auto">
            <a:xfrm flipV="1">
              <a:off x="4538" y="2621"/>
              <a:ext cx="0" cy="1412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77" name="Line 9"/>
            <p:cNvSpPr>
              <a:spLocks noChangeAspect="1" noChangeShapeType="1"/>
            </p:cNvSpPr>
            <p:nvPr/>
          </p:nvSpPr>
          <p:spPr bwMode="auto">
            <a:xfrm flipV="1">
              <a:off x="4604" y="2621"/>
              <a:ext cx="0" cy="1412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78" name="Line 9"/>
            <p:cNvSpPr>
              <a:spLocks noChangeAspect="1" noChangeShapeType="1"/>
            </p:cNvSpPr>
            <p:nvPr/>
          </p:nvSpPr>
          <p:spPr bwMode="auto">
            <a:xfrm flipV="1">
              <a:off x="4670" y="2621"/>
              <a:ext cx="0" cy="1412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79" name="Line 9"/>
            <p:cNvSpPr>
              <a:spLocks noChangeAspect="1" noChangeShapeType="1"/>
            </p:cNvSpPr>
            <p:nvPr/>
          </p:nvSpPr>
          <p:spPr bwMode="auto">
            <a:xfrm flipV="1">
              <a:off x="3817" y="2621"/>
              <a:ext cx="0" cy="1412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80" name="Line 9"/>
            <p:cNvSpPr>
              <a:spLocks noChangeAspect="1" noChangeShapeType="1"/>
            </p:cNvSpPr>
            <p:nvPr/>
          </p:nvSpPr>
          <p:spPr bwMode="auto">
            <a:xfrm flipV="1">
              <a:off x="3948" y="2621"/>
              <a:ext cx="0" cy="1412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81" name="Line 9"/>
            <p:cNvSpPr>
              <a:spLocks noChangeAspect="1" noChangeShapeType="1"/>
            </p:cNvSpPr>
            <p:nvPr/>
          </p:nvSpPr>
          <p:spPr bwMode="auto">
            <a:xfrm flipV="1">
              <a:off x="4014" y="2621"/>
              <a:ext cx="0" cy="1412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82" name="Line 9"/>
            <p:cNvSpPr>
              <a:spLocks noChangeAspect="1" noChangeShapeType="1"/>
            </p:cNvSpPr>
            <p:nvPr/>
          </p:nvSpPr>
          <p:spPr bwMode="auto">
            <a:xfrm flipV="1">
              <a:off x="4342" y="2621"/>
              <a:ext cx="0" cy="1412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83" name="Line 9"/>
            <p:cNvSpPr>
              <a:spLocks noChangeAspect="1" noChangeShapeType="1"/>
            </p:cNvSpPr>
            <p:nvPr/>
          </p:nvSpPr>
          <p:spPr bwMode="auto">
            <a:xfrm flipV="1">
              <a:off x="4473" y="2621"/>
              <a:ext cx="0" cy="1412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84" name="Line 18"/>
            <p:cNvSpPr>
              <a:spLocks noChangeAspect="1" noChangeShapeType="1"/>
            </p:cNvSpPr>
            <p:nvPr/>
          </p:nvSpPr>
          <p:spPr bwMode="auto">
            <a:xfrm>
              <a:off x="3485" y="3715"/>
              <a:ext cx="6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85" name="Line 18"/>
            <p:cNvSpPr>
              <a:spLocks noChangeAspect="1" noChangeShapeType="1"/>
            </p:cNvSpPr>
            <p:nvPr/>
          </p:nvSpPr>
          <p:spPr bwMode="auto">
            <a:xfrm>
              <a:off x="3551" y="3515"/>
              <a:ext cx="64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86" name="Line 18"/>
            <p:cNvSpPr>
              <a:spLocks noChangeAspect="1" noChangeShapeType="1"/>
            </p:cNvSpPr>
            <p:nvPr/>
          </p:nvSpPr>
          <p:spPr bwMode="auto">
            <a:xfrm>
              <a:off x="3419" y="3880"/>
              <a:ext cx="6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87" name="Line 18"/>
            <p:cNvSpPr>
              <a:spLocks noChangeAspect="1" noChangeShapeType="1"/>
            </p:cNvSpPr>
            <p:nvPr/>
          </p:nvSpPr>
          <p:spPr bwMode="auto">
            <a:xfrm>
              <a:off x="3616" y="3350"/>
              <a:ext cx="6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88" name="Line 18"/>
            <p:cNvSpPr>
              <a:spLocks noChangeAspect="1" noChangeShapeType="1"/>
            </p:cNvSpPr>
            <p:nvPr/>
          </p:nvSpPr>
          <p:spPr bwMode="auto">
            <a:xfrm>
              <a:off x="3682" y="3209"/>
              <a:ext cx="6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89" name="Line 18"/>
            <p:cNvSpPr>
              <a:spLocks noChangeAspect="1" noChangeShapeType="1"/>
            </p:cNvSpPr>
            <p:nvPr/>
          </p:nvSpPr>
          <p:spPr bwMode="auto">
            <a:xfrm>
              <a:off x="3748" y="3139"/>
              <a:ext cx="6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90" name="Line 18"/>
            <p:cNvSpPr>
              <a:spLocks noChangeAspect="1" noChangeShapeType="1"/>
            </p:cNvSpPr>
            <p:nvPr/>
          </p:nvSpPr>
          <p:spPr bwMode="auto">
            <a:xfrm>
              <a:off x="3814" y="3197"/>
              <a:ext cx="64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91" name="Line 18"/>
            <p:cNvSpPr>
              <a:spLocks noChangeAspect="1" noChangeShapeType="1"/>
            </p:cNvSpPr>
            <p:nvPr/>
          </p:nvSpPr>
          <p:spPr bwMode="auto">
            <a:xfrm>
              <a:off x="3880" y="3327"/>
              <a:ext cx="64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92" name="Line 18"/>
            <p:cNvSpPr>
              <a:spLocks noChangeAspect="1" noChangeShapeType="1"/>
            </p:cNvSpPr>
            <p:nvPr/>
          </p:nvSpPr>
          <p:spPr bwMode="auto">
            <a:xfrm>
              <a:off x="3945" y="3468"/>
              <a:ext cx="6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93" name="Line 18"/>
            <p:cNvSpPr>
              <a:spLocks noChangeAspect="1" noChangeShapeType="1"/>
            </p:cNvSpPr>
            <p:nvPr/>
          </p:nvSpPr>
          <p:spPr bwMode="auto">
            <a:xfrm>
              <a:off x="4011" y="3539"/>
              <a:ext cx="6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94" name="Line 18"/>
            <p:cNvSpPr>
              <a:spLocks noChangeAspect="1" noChangeShapeType="1"/>
            </p:cNvSpPr>
            <p:nvPr/>
          </p:nvSpPr>
          <p:spPr bwMode="auto">
            <a:xfrm>
              <a:off x="4077" y="3503"/>
              <a:ext cx="6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95" name="Line 18"/>
            <p:cNvSpPr>
              <a:spLocks noChangeAspect="1" noChangeShapeType="1"/>
            </p:cNvSpPr>
            <p:nvPr/>
          </p:nvSpPr>
          <p:spPr bwMode="auto">
            <a:xfrm>
              <a:off x="4143" y="3374"/>
              <a:ext cx="64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96" name="Line 18"/>
            <p:cNvSpPr>
              <a:spLocks noChangeAspect="1" noChangeShapeType="1"/>
            </p:cNvSpPr>
            <p:nvPr/>
          </p:nvSpPr>
          <p:spPr bwMode="auto">
            <a:xfrm>
              <a:off x="4208" y="3197"/>
              <a:ext cx="6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97" name="Line 18"/>
            <p:cNvSpPr>
              <a:spLocks noChangeAspect="1" noChangeShapeType="1"/>
            </p:cNvSpPr>
            <p:nvPr/>
          </p:nvSpPr>
          <p:spPr bwMode="auto">
            <a:xfrm>
              <a:off x="4274" y="3009"/>
              <a:ext cx="6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98" name="Line 18"/>
            <p:cNvSpPr>
              <a:spLocks noChangeAspect="1" noChangeShapeType="1"/>
            </p:cNvSpPr>
            <p:nvPr/>
          </p:nvSpPr>
          <p:spPr bwMode="auto">
            <a:xfrm>
              <a:off x="4340" y="2857"/>
              <a:ext cx="6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99" name="Line 18"/>
            <p:cNvSpPr>
              <a:spLocks noChangeAspect="1" noChangeShapeType="1"/>
            </p:cNvSpPr>
            <p:nvPr/>
          </p:nvSpPr>
          <p:spPr bwMode="auto">
            <a:xfrm>
              <a:off x="4472" y="2785"/>
              <a:ext cx="64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700" name="Line 18"/>
            <p:cNvSpPr>
              <a:spLocks noChangeAspect="1" noChangeShapeType="1"/>
            </p:cNvSpPr>
            <p:nvPr/>
          </p:nvSpPr>
          <p:spPr bwMode="auto">
            <a:xfrm>
              <a:off x="4537" y="2880"/>
              <a:ext cx="6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701" name="Line 18"/>
            <p:cNvSpPr>
              <a:spLocks noChangeAspect="1" noChangeShapeType="1"/>
            </p:cNvSpPr>
            <p:nvPr/>
          </p:nvSpPr>
          <p:spPr bwMode="auto">
            <a:xfrm>
              <a:off x="4603" y="3044"/>
              <a:ext cx="6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702" name="Line 18"/>
            <p:cNvSpPr>
              <a:spLocks noChangeAspect="1" noChangeShapeType="1"/>
            </p:cNvSpPr>
            <p:nvPr/>
          </p:nvSpPr>
          <p:spPr bwMode="auto">
            <a:xfrm>
              <a:off x="4669" y="3233"/>
              <a:ext cx="6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703" name="Line 18"/>
            <p:cNvSpPr>
              <a:spLocks noChangeAspect="1" noChangeShapeType="1"/>
            </p:cNvSpPr>
            <p:nvPr/>
          </p:nvSpPr>
          <p:spPr bwMode="auto">
            <a:xfrm>
              <a:off x="4735" y="3421"/>
              <a:ext cx="64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704" name="Line 18"/>
            <p:cNvSpPr>
              <a:spLocks noChangeAspect="1" noChangeShapeType="1"/>
            </p:cNvSpPr>
            <p:nvPr/>
          </p:nvSpPr>
          <p:spPr bwMode="auto">
            <a:xfrm>
              <a:off x="4801" y="3586"/>
              <a:ext cx="64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705" name="Line 18"/>
            <p:cNvSpPr>
              <a:spLocks noChangeAspect="1" noChangeShapeType="1"/>
            </p:cNvSpPr>
            <p:nvPr/>
          </p:nvSpPr>
          <p:spPr bwMode="auto">
            <a:xfrm>
              <a:off x="4866" y="3704"/>
              <a:ext cx="6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706" name="Line 18"/>
            <p:cNvSpPr>
              <a:spLocks noChangeAspect="1" noChangeShapeType="1"/>
            </p:cNvSpPr>
            <p:nvPr/>
          </p:nvSpPr>
          <p:spPr bwMode="auto">
            <a:xfrm>
              <a:off x="4932" y="3727"/>
              <a:ext cx="6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707" name="Line 18"/>
            <p:cNvSpPr>
              <a:spLocks noChangeAspect="1" noChangeShapeType="1"/>
            </p:cNvSpPr>
            <p:nvPr/>
          </p:nvSpPr>
          <p:spPr bwMode="auto">
            <a:xfrm>
              <a:off x="4998" y="3680"/>
              <a:ext cx="6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708" name="Line 18"/>
            <p:cNvSpPr>
              <a:spLocks noChangeAspect="1" noChangeShapeType="1"/>
            </p:cNvSpPr>
            <p:nvPr/>
          </p:nvSpPr>
          <p:spPr bwMode="auto">
            <a:xfrm>
              <a:off x="5064" y="3574"/>
              <a:ext cx="64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709" name="Line 18"/>
            <p:cNvSpPr>
              <a:spLocks noChangeAspect="1" noChangeShapeType="1"/>
            </p:cNvSpPr>
            <p:nvPr/>
          </p:nvSpPr>
          <p:spPr bwMode="auto">
            <a:xfrm>
              <a:off x="5130" y="3421"/>
              <a:ext cx="64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710" name="Line 18"/>
            <p:cNvSpPr>
              <a:spLocks noChangeAspect="1" noChangeShapeType="1"/>
            </p:cNvSpPr>
            <p:nvPr/>
          </p:nvSpPr>
          <p:spPr bwMode="auto">
            <a:xfrm>
              <a:off x="4406" y="2762"/>
              <a:ext cx="6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cxnSp>
          <p:nvCxnSpPr>
            <p:cNvPr id="22711" name="AutoShape 61"/>
            <p:cNvCxnSpPr>
              <a:cxnSpLocks noChangeAspect="1" noChangeShapeType="1"/>
            </p:cNvCxnSpPr>
            <p:nvPr/>
          </p:nvCxnSpPr>
          <p:spPr bwMode="auto">
            <a:xfrm flipV="1">
              <a:off x="3484" y="3709"/>
              <a:ext cx="1" cy="177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712" name="AutoShape 62"/>
            <p:cNvCxnSpPr>
              <a:cxnSpLocks noChangeAspect="1" noChangeShapeType="1"/>
            </p:cNvCxnSpPr>
            <p:nvPr/>
          </p:nvCxnSpPr>
          <p:spPr bwMode="auto">
            <a:xfrm flipV="1">
              <a:off x="3550" y="3509"/>
              <a:ext cx="1" cy="212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713" name="AutoShape 63"/>
            <p:cNvCxnSpPr>
              <a:cxnSpLocks noChangeAspect="1" noChangeShapeType="1"/>
            </p:cNvCxnSpPr>
            <p:nvPr/>
          </p:nvCxnSpPr>
          <p:spPr bwMode="auto">
            <a:xfrm flipV="1">
              <a:off x="3615" y="3344"/>
              <a:ext cx="1" cy="178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714" name="AutoShape 64"/>
            <p:cNvCxnSpPr>
              <a:cxnSpLocks noChangeAspect="1" noChangeShapeType="1"/>
            </p:cNvCxnSpPr>
            <p:nvPr/>
          </p:nvCxnSpPr>
          <p:spPr bwMode="auto">
            <a:xfrm flipV="1">
              <a:off x="3681" y="3203"/>
              <a:ext cx="1" cy="15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715" name="AutoShape 65"/>
            <p:cNvCxnSpPr>
              <a:cxnSpLocks noChangeAspect="1" noChangeShapeType="1"/>
            </p:cNvCxnSpPr>
            <p:nvPr/>
          </p:nvCxnSpPr>
          <p:spPr bwMode="auto">
            <a:xfrm flipV="1">
              <a:off x="3747" y="3133"/>
              <a:ext cx="1" cy="83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716" name="AutoShape 66"/>
            <p:cNvCxnSpPr>
              <a:cxnSpLocks noChangeAspect="1" noChangeShapeType="1"/>
            </p:cNvCxnSpPr>
            <p:nvPr/>
          </p:nvCxnSpPr>
          <p:spPr bwMode="auto">
            <a:xfrm flipH="1" flipV="1">
              <a:off x="3813" y="3145"/>
              <a:ext cx="1" cy="46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717" name="AutoShape 67"/>
            <p:cNvCxnSpPr>
              <a:cxnSpLocks noChangeAspect="1" noChangeShapeType="1"/>
            </p:cNvCxnSpPr>
            <p:nvPr/>
          </p:nvCxnSpPr>
          <p:spPr bwMode="auto">
            <a:xfrm flipH="1" flipV="1">
              <a:off x="3878" y="3204"/>
              <a:ext cx="2" cy="117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718" name="AutoShape 68"/>
            <p:cNvCxnSpPr>
              <a:cxnSpLocks noChangeAspect="1" noChangeShapeType="1"/>
            </p:cNvCxnSpPr>
            <p:nvPr/>
          </p:nvCxnSpPr>
          <p:spPr bwMode="auto">
            <a:xfrm flipH="1" flipV="1">
              <a:off x="3944" y="3333"/>
              <a:ext cx="1" cy="129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719" name="AutoShape 69"/>
            <p:cNvCxnSpPr>
              <a:cxnSpLocks noChangeAspect="1" noChangeShapeType="1"/>
            </p:cNvCxnSpPr>
            <p:nvPr/>
          </p:nvCxnSpPr>
          <p:spPr bwMode="auto">
            <a:xfrm flipH="1" flipV="1">
              <a:off x="4010" y="3474"/>
              <a:ext cx="1" cy="59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720" name="AutoShape 70"/>
            <p:cNvCxnSpPr>
              <a:cxnSpLocks noChangeAspect="1" noChangeShapeType="1"/>
            </p:cNvCxnSpPr>
            <p:nvPr/>
          </p:nvCxnSpPr>
          <p:spPr bwMode="auto">
            <a:xfrm flipV="1">
              <a:off x="4076" y="3497"/>
              <a:ext cx="1" cy="48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721" name="AutoShape 71"/>
            <p:cNvCxnSpPr>
              <a:cxnSpLocks noChangeAspect="1" noChangeShapeType="1"/>
            </p:cNvCxnSpPr>
            <p:nvPr/>
          </p:nvCxnSpPr>
          <p:spPr bwMode="auto">
            <a:xfrm flipV="1">
              <a:off x="4142" y="3368"/>
              <a:ext cx="1" cy="142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722" name="AutoShape 72"/>
            <p:cNvCxnSpPr>
              <a:cxnSpLocks noChangeAspect="1" noChangeShapeType="1"/>
            </p:cNvCxnSpPr>
            <p:nvPr/>
          </p:nvCxnSpPr>
          <p:spPr bwMode="auto">
            <a:xfrm flipV="1">
              <a:off x="4207" y="3191"/>
              <a:ext cx="1" cy="189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723" name="AutoShape 73"/>
            <p:cNvCxnSpPr>
              <a:cxnSpLocks noChangeAspect="1" noChangeShapeType="1"/>
            </p:cNvCxnSpPr>
            <p:nvPr/>
          </p:nvCxnSpPr>
          <p:spPr bwMode="auto">
            <a:xfrm flipV="1">
              <a:off x="4273" y="3003"/>
              <a:ext cx="1" cy="201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724" name="AutoShape 74"/>
            <p:cNvCxnSpPr>
              <a:cxnSpLocks noChangeAspect="1" noChangeShapeType="1"/>
            </p:cNvCxnSpPr>
            <p:nvPr/>
          </p:nvCxnSpPr>
          <p:spPr bwMode="auto">
            <a:xfrm flipV="1">
              <a:off x="4339" y="2850"/>
              <a:ext cx="1" cy="165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725" name="AutoShape 75"/>
            <p:cNvCxnSpPr>
              <a:cxnSpLocks noChangeAspect="1" noChangeShapeType="1"/>
            </p:cNvCxnSpPr>
            <p:nvPr/>
          </p:nvCxnSpPr>
          <p:spPr bwMode="auto">
            <a:xfrm flipV="1">
              <a:off x="4405" y="2756"/>
              <a:ext cx="1" cy="107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726" name="AutoShape 76"/>
            <p:cNvCxnSpPr>
              <a:cxnSpLocks noChangeAspect="1" noChangeShapeType="1"/>
            </p:cNvCxnSpPr>
            <p:nvPr/>
          </p:nvCxnSpPr>
          <p:spPr bwMode="auto">
            <a:xfrm flipH="1" flipV="1">
              <a:off x="4471" y="2768"/>
              <a:ext cx="1" cy="11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727" name="AutoShape 77"/>
            <p:cNvCxnSpPr>
              <a:cxnSpLocks noChangeAspect="1" noChangeShapeType="1"/>
            </p:cNvCxnSpPr>
            <p:nvPr/>
          </p:nvCxnSpPr>
          <p:spPr bwMode="auto">
            <a:xfrm flipH="1" flipV="1">
              <a:off x="4536" y="2792"/>
              <a:ext cx="1" cy="82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728" name="AutoShape 78"/>
            <p:cNvCxnSpPr>
              <a:cxnSpLocks noChangeAspect="1" noChangeShapeType="1"/>
            </p:cNvCxnSpPr>
            <p:nvPr/>
          </p:nvCxnSpPr>
          <p:spPr bwMode="auto">
            <a:xfrm flipH="1" flipV="1">
              <a:off x="4602" y="2886"/>
              <a:ext cx="1" cy="152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729" name="AutoShape 79"/>
            <p:cNvCxnSpPr>
              <a:cxnSpLocks noChangeAspect="1" noChangeShapeType="1"/>
            </p:cNvCxnSpPr>
            <p:nvPr/>
          </p:nvCxnSpPr>
          <p:spPr bwMode="auto">
            <a:xfrm flipH="1" flipV="1">
              <a:off x="4668" y="3051"/>
              <a:ext cx="1" cy="175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730" name="AutoShape 80"/>
            <p:cNvCxnSpPr>
              <a:cxnSpLocks noChangeAspect="1" noChangeShapeType="1"/>
            </p:cNvCxnSpPr>
            <p:nvPr/>
          </p:nvCxnSpPr>
          <p:spPr bwMode="auto">
            <a:xfrm flipH="1" flipV="1">
              <a:off x="4734" y="3239"/>
              <a:ext cx="1" cy="176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731" name="AutoShape 81"/>
            <p:cNvCxnSpPr>
              <a:cxnSpLocks noChangeAspect="1" noChangeShapeType="1"/>
            </p:cNvCxnSpPr>
            <p:nvPr/>
          </p:nvCxnSpPr>
          <p:spPr bwMode="auto">
            <a:xfrm flipH="1" flipV="1">
              <a:off x="4799" y="3427"/>
              <a:ext cx="2" cy="153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732" name="AutoShape 82"/>
            <p:cNvCxnSpPr>
              <a:cxnSpLocks noChangeAspect="1" noChangeShapeType="1"/>
            </p:cNvCxnSpPr>
            <p:nvPr/>
          </p:nvCxnSpPr>
          <p:spPr bwMode="auto">
            <a:xfrm flipH="1" flipV="1">
              <a:off x="4865" y="3592"/>
              <a:ext cx="1" cy="105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733" name="AutoShape 83"/>
            <p:cNvCxnSpPr>
              <a:cxnSpLocks noChangeAspect="1" noChangeShapeType="1"/>
            </p:cNvCxnSpPr>
            <p:nvPr/>
          </p:nvCxnSpPr>
          <p:spPr bwMode="auto">
            <a:xfrm flipH="1" flipV="1">
              <a:off x="4931" y="3710"/>
              <a:ext cx="1" cy="11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734" name="AutoShape 84"/>
            <p:cNvCxnSpPr>
              <a:cxnSpLocks noChangeAspect="1" noChangeShapeType="1"/>
            </p:cNvCxnSpPr>
            <p:nvPr/>
          </p:nvCxnSpPr>
          <p:spPr bwMode="auto">
            <a:xfrm flipV="1">
              <a:off x="4997" y="3674"/>
              <a:ext cx="1" cy="59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735" name="AutoShape 85"/>
            <p:cNvCxnSpPr>
              <a:cxnSpLocks noChangeAspect="1" noChangeShapeType="1"/>
            </p:cNvCxnSpPr>
            <p:nvPr/>
          </p:nvCxnSpPr>
          <p:spPr bwMode="auto">
            <a:xfrm flipV="1">
              <a:off x="5063" y="3568"/>
              <a:ext cx="1" cy="118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736" name="AutoShape 86"/>
            <p:cNvCxnSpPr>
              <a:cxnSpLocks noChangeAspect="1" noChangeShapeType="1"/>
            </p:cNvCxnSpPr>
            <p:nvPr/>
          </p:nvCxnSpPr>
          <p:spPr bwMode="auto">
            <a:xfrm flipV="1">
              <a:off x="5128" y="3415"/>
              <a:ext cx="2" cy="165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87"/>
          <p:cNvGrpSpPr>
            <a:grpSpLocks noChangeAspect="1"/>
          </p:cNvGrpSpPr>
          <p:nvPr/>
        </p:nvGrpSpPr>
        <p:grpSpPr bwMode="auto">
          <a:xfrm>
            <a:off x="1512888" y="4406900"/>
            <a:ext cx="3238500" cy="2046288"/>
            <a:chOff x="840" y="2636"/>
            <a:chExt cx="2267" cy="1432"/>
          </a:xfrm>
        </p:grpSpPr>
        <p:sp>
          <p:nvSpPr>
            <p:cNvPr id="22603" name="Freeform 2"/>
            <p:cNvSpPr>
              <a:spLocks noChangeAspect="1"/>
            </p:cNvSpPr>
            <p:nvPr/>
          </p:nvSpPr>
          <p:spPr bwMode="auto">
            <a:xfrm>
              <a:off x="840" y="2742"/>
              <a:ext cx="1893" cy="1160"/>
            </a:xfrm>
            <a:custGeom>
              <a:avLst/>
              <a:gdLst>
                <a:gd name="T0" fmla="*/ 0 w 3542"/>
                <a:gd name="T1" fmla="*/ 316 h 2224"/>
                <a:gd name="T2" fmla="*/ 92 w 3542"/>
                <a:gd name="T3" fmla="*/ 113 h 2224"/>
                <a:gd name="T4" fmla="*/ 183 w 3542"/>
                <a:gd name="T5" fmla="*/ 220 h 2224"/>
                <a:gd name="T6" fmla="*/ 300 w 3542"/>
                <a:gd name="T7" fmla="*/ 9 h 2224"/>
                <a:gd name="T8" fmla="*/ 435 w 3542"/>
                <a:gd name="T9" fmla="*/ 274 h 2224"/>
                <a:gd name="T10" fmla="*/ 541 w 3542"/>
                <a:gd name="T11" fmla="*/ 100 h 2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42"/>
                <a:gd name="T19" fmla="*/ 0 h 2224"/>
                <a:gd name="T20" fmla="*/ 3542 w 3542"/>
                <a:gd name="T21" fmla="*/ 2224 h 222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42" h="2224">
                  <a:moveTo>
                    <a:pt x="0" y="2224"/>
                  </a:moveTo>
                  <a:cubicBezTo>
                    <a:pt x="101" y="1986"/>
                    <a:pt x="405" y="909"/>
                    <a:pt x="605" y="797"/>
                  </a:cubicBezTo>
                  <a:cubicBezTo>
                    <a:pt x="805" y="686"/>
                    <a:pt x="975" y="1674"/>
                    <a:pt x="1202" y="1553"/>
                  </a:cubicBezTo>
                  <a:cubicBezTo>
                    <a:pt x="1429" y="1431"/>
                    <a:pt x="1691" y="0"/>
                    <a:pt x="1965" y="63"/>
                  </a:cubicBezTo>
                  <a:cubicBezTo>
                    <a:pt x="2239" y="126"/>
                    <a:pt x="2583" y="1823"/>
                    <a:pt x="2846" y="1930"/>
                  </a:cubicBezTo>
                  <a:cubicBezTo>
                    <a:pt x="3109" y="2037"/>
                    <a:pt x="3397" y="961"/>
                    <a:pt x="3542" y="706"/>
                  </a:cubicBez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04" name="Line 5"/>
            <p:cNvSpPr>
              <a:spLocks noChangeAspect="1" noChangeShapeType="1"/>
            </p:cNvSpPr>
            <p:nvPr/>
          </p:nvSpPr>
          <p:spPr bwMode="auto">
            <a:xfrm flipV="1">
              <a:off x="840" y="2647"/>
              <a:ext cx="0" cy="1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05" name="Line 6"/>
            <p:cNvSpPr>
              <a:spLocks noChangeAspect="1" noChangeShapeType="1"/>
            </p:cNvSpPr>
            <p:nvPr/>
          </p:nvSpPr>
          <p:spPr bwMode="auto">
            <a:xfrm>
              <a:off x="840" y="4068"/>
              <a:ext cx="2267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06" name="Line 9"/>
            <p:cNvSpPr>
              <a:spLocks noChangeAspect="1" noChangeShapeType="1"/>
            </p:cNvSpPr>
            <p:nvPr/>
          </p:nvSpPr>
          <p:spPr bwMode="auto">
            <a:xfrm flipV="1">
              <a:off x="950" y="2636"/>
              <a:ext cx="0" cy="1420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07" name="Line 9"/>
            <p:cNvSpPr>
              <a:spLocks noChangeAspect="1" noChangeShapeType="1"/>
            </p:cNvSpPr>
            <p:nvPr/>
          </p:nvSpPr>
          <p:spPr bwMode="auto">
            <a:xfrm flipV="1">
              <a:off x="2268" y="2636"/>
              <a:ext cx="0" cy="1420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08" name="Line 9"/>
            <p:cNvSpPr>
              <a:spLocks noChangeAspect="1" noChangeShapeType="1"/>
            </p:cNvSpPr>
            <p:nvPr/>
          </p:nvSpPr>
          <p:spPr bwMode="auto">
            <a:xfrm flipV="1">
              <a:off x="2378" y="2636"/>
              <a:ext cx="0" cy="1420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09" name="Line 9"/>
            <p:cNvSpPr>
              <a:spLocks noChangeAspect="1" noChangeShapeType="1"/>
            </p:cNvSpPr>
            <p:nvPr/>
          </p:nvSpPr>
          <p:spPr bwMode="auto">
            <a:xfrm flipV="1">
              <a:off x="2487" y="2636"/>
              <a:ext cx="0" cy="1420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10" name="Line 9"/>
            <p:cNvSpPr>
              <a:spLocks noChangeAspect="1" noChangeShapeType="1"/>
            </p:cNvSpPr>
            <p:nvPr/>
          </p:nvSpPr>
          <p:spPr bwMode="auto">
            <a:xfrm flipV="1">
              <a:off x="2598" y="2636"/>
              <a:ext cx="0" cy="1420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11" name="Line 18"/>
            <p:cNvSpPr>
              <a:spLocks noChangeAspect="1" noChangeShapeType="1"/>
            </p:cNvSpPr>
            <p:nvPr/>
          </p:nvSpPr>
          <p:spPr bwMode="auto">
            <a:xfrm>
              <a:off x="840" y="3902"/>
              <a:ext cx="109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12" name="Line 9"/>
            <p:cNvSpPr>
              <a:spLocks noChangeAspect="1" noChangeShapeType="1"/>
            </p:cNvSpPr>
            <p:nvPr/>
          </p:nvSpPr>
          <p:spPr bwMode="auto">
            <a:xfrm flipV="1">
              <a:off x="1938" y="2636"/>
              <a:ext cx="0" cy="1420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13" name="Line 9"/>
            <p:cNvSpPr>
              <a:spLocks noChangeAspect="1" noChangeShapeType="1"/>
            </p:cNvSpPr>
            <p:nvPr/>
          </p:nvSpPr>
          <p:spPr bwMode="auto">
            <a:xfrm flipV="1">
              <a:off x="2048" y="2636"/>
              <a:ext cx="0" cy="1420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14" name="Line 9"/>
            <p:cNvSpPr>
              <a:spLocks noChangeAspect="1" noChangeShapeType="1"/>
            </p:cNvSpPr>
            <p:nvPr/>
          </p:nvSpPr>
          <p:spPr bwMode="auto">
            <a:xfrm flipV="1">
              <a:off x="2158" y="2636"/>
              <a:ext cx="0" cy="1420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15" name="Line 9"/>
            <p:cNvSpPr>
              <a:spLocks noChangeAspect="1" noChangeShapeType="1"/>
            </p:cNvSpPr>
            <p:nvPr/>
          </p:nvSpPr>
          <p:spPr bwMode="auto">
            <a:xfrm flipV="1">
              <a:off x="1060" y="2636"/>
              <a:ext cx="0" cy="1420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16" name="Line 9"/>
            <p:cNvSpPr>
              <a:spLocks noChangeAspect="1" noChangeShapeType="1"/>
            </p:cNvSpPr>
            <p:nvPr/>
          </p:nvSpPr>
          <p:spPr bwMode="auto">
            <a:xfrm flipV="1">
              <a:off x="1169" y="2636"/>
              <a:ext cx="0" cy="1420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17" name="Line 9"/>
            <p:cNvSpPr>
              <a:spLocks noChangeAspect="1" noChangeShapeType="1"/>
            </p:cNvSpPr>
            <p:nvPr/>
          </p:nvSpPr>
          <p:spPr bwMode="auto">
            <a:xfrm flipV="1">
              <a:off x="1499" y="2636"/>
              <a:ext cx="0" cy="1420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18" name="Line 18"/>
            <p:cNvSpPr>
              <a:spLocks noChangeAspect="1" noChangeShapeType="1"/>
            </p:cNvSpPr>
            <p:nvPr/>
          </p:nvSpPr>
          <p:spPr bwMode="auto">
            <a:xfrm>
              <a:off x="950" y="3595"/>
              <a:ext cx="109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19" name="Line 18"/>
            <p:cNvSpPr>
              <a:spLocks noChangeAspect="1" noChangeShapeType="1"/>
            </p:cNvSpPr>
            <p:nvPr/>
          </p:nvSpPr>
          <p:spPr bwMode="auto">
            <a:xfrm>
              <a:off x="1060" y="3322"/>
              <a:ext cx="109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20" name="Line 18"/>
            <p:cNvSpPr>
              <a:spLocks noChangeAspect="1" noChangeShapeType="1"/>
            </p:cNvSpPr>
            <p:nvPr/>
          </p:nvSpPr>
          <p:spPr bwMode="auto">
            <a:xfrm>
              <a:off x="1169" y="3157"/>
              <a:ext cx="109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21" name="Line 18"/>
            <p:cNvSpPr>
              <a:spLocks noChangeAspect="1" noChangeShapeType="1"/>
            </p:cNvSpPr>
            <p:nvPr/>
          </p:nvSpPr>
          <p:spPr bwMode="auto">
            <a:xfrm>
              <a:off x="1279" y="3287"/>
              <a:ext cx="109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22" name="Line 18"/>
            <p:cNvSpPr>
              <a:spLocks noChangeAspect="1" noChangeShapeType="1"/>
            </p:cNvSpPr>
            <p:nvPr/>
          </p:nvSpPr>
          <p:spPr bwMode="auto">
            <a:xfrm>
              <a:off x="1389" y="3500"/>
              <a:ext cx="109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23" name="Line 18"/>
            <p:cNvSpPr>
              <a:spLocks noChangeAspect="1" noChangeShapeType="1"/>
            </p:cNvSpPr>
            <p:nvPr/>
          </p:nvSpPr>
          <p:spPr bwMode="auto">
            <a:xfrm>
              <a:off x="1499" y="3536"/>
              <a:ext cx="109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24" name="Line 18"/>
            <p:cNvSpPr>
              <a:spLocks noChangeAspect="1" noChangeShapeType="1"/>
            </p:cNvSpPr>
            <p:nvPr/>
          </p:nvSpPr>
          <p:spPr bwMode="auto">
            <a:xfrm flipV="1">
              <a:off x="1609" y="3311"/>
              <a:ext cx="109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25" name="Line 18"/>
            <p:cNvSpPr>
              <a:spLocks noChangeAspect="1" noChangeShapeType="1"/>
            </p:cNvSpPr>
            <p:nvPr/>
          </p:nvSpPr>
          <p:spPr bwMode="auto">
            <a:xfrm>
              <a:off x="1719" y="3015"/>
              <a:ext cx="109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26" name="Line 18"/>
            <p:cNvSpPr>
              <a:spLocks noChangeAspect="1" noChangeShapeType="1"/>
            </p:cNvSpPr>
            <p:nvPr/>
          </p:nvSpPr>
          <p:spPr bwMode="auto">
            <a:xfrm>
              <a:off x="1828" y="2801"/>
              <a:ext cx="109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27" name="Line 18"/>
            <p:cNvSpPr>
              <a:spLocks noChangeAspect="1" noChangeShapeType="1"/>
            </p:cNvSpPr>
            <p:nvPr/>
          </p:nvSpPr>
          <p:spPr bwMode="auto">
            <a:xfrm>
              <a:off x="1938" y="2813"/>
              <a:ext cx="110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28" name="Line 18"/>
            <p:cNvSpPr>
              <a:spLocks noChangeAspect="1" noChangeShapeType="1"/>
            </p:cNvSpPr>
            <p:nvPr/>
          </p:nvSpPr>
          <p:spPr bwMode="auto">
            <a:xfrm>
              <a:off x="2048" y="3038"/>
              <a:ext cx="109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cxnSp>
          <p:nvCxnSpPr>
            <p:cNvPr id="22629" name="AutoShape 114"/>
            <p:cNvCxnSpPr>
              <a:cxnSpLocks noChangeAspect="1" noChangeShapeType="1"/>
            </p:cNvCxnSpPr>
            <p:nvPr/>
          </p:nvCxnSpPr>
          <p:spPr bwMode="auto">
            <a:xfrm flipV="1">
              <a:off x="949" y="3588"/>
              <a:ext cx="1" cy="321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30" name="AutoShape 115"/>
            <p:cNvCxnSpPr>
              <a:cxnSpLocks noChangeAspect="1" noChangeShapeType="1"/>
            </p:cNvCxnSpPr>
            <p:nvPr/>
          </p:nvCxnSpPr>
          <p:spPr bwMode="auto">
            <a:xfrm flipV="1">
              <a:off x="1059" y="3316"/>
              <a:ext cx="1" cy="285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31" name="AutoShape 116"/>
            <p:cNvCxnSpPr>
              <a:cxnSpLocks noChangeAspect="1" noChangeShapeType="1"/>
            </p:cNvCxnSpPr>
            <p:nvPr/>
          </p:nvCxnSpPr>
          <p:spPr bwMode="auto">
            <a:xfrm flipH="1">
              <a:off x="1169" y="3150"/>
              <a:ext cx="0" cy="178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32" name="AutoShape 117"/>
            <p:cNvCxnSpPr>
              <a:cxnSpLocks noChangeAspect="1" noChangeShapeType="1"/>
            </p:cNvCxnSpPr>
            <p:nvPr/>
          </p:nvCxnSpPr>
          <p:spPr bwMode="auto">
            <a:xfrm flipH="1" flipV="1">
              <a:off x="1278" y="3163"/>
              <a:ext cx="1" cy="117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33" name="AutoShape 118"/>
            <p:cNvCxnSpPr>
              <a:cxnSpLocks noChangeAspect="1" noChangeShapeType="1"/>
            </p:cNvCxnSpPr>
            <p:nvPr/>
          </p:nvCxnSpPr>
          <p:spPr bwMode="auto">
            <a:xfrm>
              <a:off x="1388" y="3293"/>
              <a:ext cx="1" cy="201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34" name="AutoShape 119"/>
            <p:cNvCxnSpPr>
              <a:cxnSpLocks noChangeAspect="1" noChangeShapeType="1"/>
            </p:cNvCxnSpPr>
            <p:nvPr/>
          </p:nvCxnSpPr>
          <p:spPr bwMode="auto">
            <a:xfrm>
              <a:off x="1498" y="3506"/>
              <a:ext cx="1" cy="23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35" name="AutoShape 120"/>
            <p:cNvCxnSpPr>
              <a:cxnSpLocks noChangeAspect="1" noChangeShapeType="1"/>
            </p:cNvCxnSpPr>
            <p:nvPr/>
          </p:nvCxnSpPr>
          <p:spPr bwMode="auto">
            <a:xfrm flipH="1">
              <a:off x="1718" y="3009"/>
              <a:ext cx="1" cy="295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36" name="AutoShape 121"/>
            <p:cNvCxnSpPr>
              <a:cxnSpLocks noChangeAspect="1" noChangeShapeType="1"/>
            </p:cNvCxnSpPr>
            <p:nvPr/>
          </p:nvCxnSpPr>
          <p:spPr bwMode="auto">
            <a:xfrm flipH="1">
              <a:off x="1828" y="2795"/>
              <a:ext cx="0" cy="226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37" name="AutoShape 122"/>
            <p:cNvCxnSpPr>
              <a:cxnSpLocks noChangeAspect="1" noChangeShapeType="1"/>
            </p:cNvCxnSpPr>
            <p:nvPr/>
          </p:nvCxnSpPr>
          <p:spPr bwMode="auto">
            <a:xfrm flipH="1">
              <a:off x="1937" y="2807"/>
              <a:ext cx="1" cy="1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38" name="AutoShape 123"/>
            <p:cNvCxnSpPr>
              <a:cxnSpLocks noChangeAspect="1" noChangeShapeType="1"/>
            </p:cNvCxnSpPr>
            <p:nvPr/>
          </p:nvCxnSpPr>
          <p:spPr bwMode="auto">
            <a:xfrm>
              <a:off x="2048" y="2820"/>
              <a:ext cx="0" cy="212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639" name="Line 9"/>
            <p:cNvSpPr>
              <a:spLocks noChangeAspect="1" noChangeShapeType="1"/>
            </p:cNvSpPr>
            <p:nvPr/>
          </p:nvSpPr>
          <p:spPr bwMode="auto">
            <a:xfrm flipV="1">
              <a:off x="1828" y="2636"/>
              <a:ext cx="0" cy="1420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cxnSp>
          <p:nvCxnSpPr>
            <p:cNvPr id="22640" name="AutoShape 125"/>
            <p:cNvCxnSpPr>
              <a:cxnSpLocks noChangeAspect="1" noChangeShapeType="1"/>
            </p:cNvCxnSpPr>
            <p:nvPr/>
          </p:nvCxnSpPr>
          <p:spPr bwMode="auto">
            <a:xfrm flipH="1">
              <a:off x="1608" y="3317"/>
              <a:ext cx="1" cy="225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641" name="Line 9"/>
            <p:cNvSpPr>
              <a:spLocks noChangeAspect="1" noChangeShapeType="1"/>
            </p:cNvSpPr>
            <p:nvPr/>
          </p:nvSpPr>
          <p:spPr bwMode="auto">
            <a:xfrm flipV="1">
              <a:off x="1279" y="2636"/>
              <a:ext cx="0" cy="1420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42" name="Line 9"/>
            <p:cNvSpPr>
              <a:spLocks noChangeAspect="1" noChangeShapeType="1"/>
            </p:cNvSpPr>
            <p:nvPr/>
          </p:nvSpPr>
          <p:spPr bwMode="auto">
            <a:xfrm flipV="1">
              <a:off x="1389" y="2636"/>
              <a:ext cx="0" cy="1420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43" name="Line 9"/>
            <p:cNvSpPr>
              <a:spLocks noChangeAspect="1" noChangeShapeType="1"/>
            </p:cNvSpPr>
            <p:nvPr/>
          </p:nvSpPr>
          <p:spPr bwMode="auto">
            <a:xfrm flipV="1">
              <a:off x="1609" y="2636"/>
              <a:ext cx="0" cy="1420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44" name="Line 9"/>
            <p:cNvSpPr>
              <a:spLocks noChangeAspect="1" noChangeShapeType="1"/>
            </p:cNvSpPr>
            <p:nvPr/>
          </p:nvSpPr>
          <p:spPr bwMode="auto">
            <a:xfrm flipV="1">
              <a:off x="1719" y="2636"/>
              <a:ext cx="0" cy="1420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45" name="Line 18"/>
            <p:cNvSpPr>
              <a:spLocks noChangeAspect="1" noChangeShapeType="1"/>
            </p:cNvSpPr>
            <p:nvPr/>
          </p:nvSpPr>
          <p:spPr bwMode="auto">
            <a:xfrm>
              <a:off x="2158" y="3346"/>
              <a:ext cx="109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46" name="Line 18"/>
            <p:cNvSpPr>
              <a:spLocks noChangeAspect="1" noChangeShapeType="1"/>
            </p:cNvSpPr>
            <p:nvPr/>
          </p:nvSpPr>
          <p:spPr bwMode="auto">
            <a:xfrm>
              <a:off x="2268" y="3630"/>
              <a:ext cx="109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47" name="Line 18"/>
            <p:cNvSpPr>
              <a:spLocks noChangeAspect="1" noChangeShapeType="1"/>
            </p:cNvSpPr>
            <p:nvPr/>
          </p:nvSpPr>
          <p:spPr bwMode="auto">
            <a:xfrm>
              <a:off x="2378" y="3748"/>
              <a:ext cx="109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48" name="Line 18"/>
            <p:cNvSpPr>
              <a:spLocks noChangeAspect="1" noChangeShapeType="1"/>
            </p:cNvSpPr>
            <p:nvPr/>
          </p:nvSpPr>
          <p:spPr bwMode="auto">
            <a:xfrm>
              <a:off x="2487" y="3666"/>
              <a:ext cx="110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49" name="Line 18"/>
            <p:cNvSpPr>
              <a:spLocks noChangeAspect="1" noChangeShapeType="1"/>
            </p:cNvSpPr>
            <p:nvPr/>
          </p:nvSpPr>
          <p:spPr bwMode="auto">
            <a:xfrm>
              <a:off x="2598" y="3441"/>
              <a:ext cx="109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cxnSp>
          <p:nvCxnSpPr>
            <p:cNvPr id="22650" name="AutoShape 135"/>
            <p:cNvCxnSpPr>
              <a:cxnSpLocks noChangeAspect="1" noChangeShapeType="1"/>
            </p:cNvCxnSpPr>
            <p:nvPr/>
          </p:nvCxnSpPr>
          <p:spPr bwMode="auto">
            <a:xfrm>
              <a:off x="2157" y="3045"/>
              <a:ext cx="1" cy="295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51" name="AutoShape 136"/>
            <p:cNvCxnSpPr>
              <a:cxnSpLocks noChangeAspect="1" noChangeShapeType="1"/>
            </p:cNvCxnSpPr>
            <p:nvPr/>
          </p:nvCxnSpPr>
          <p:spPr bwMode="auto">
            <a:xfrm>
              <a:off x="2267" y="3352"/>
              <a:ext cx="1" cy="272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52" name="AutoShape 137"/>
            <p:cNvCxnSpPr>
              <a:cxnSpLocks noChangeAspect="1" noChangeShapeType="1"/>
            </p:cNvCxnSpPr>
            <p:nvPr/>
          </p:nvCxnSpPr>
          <p:spPr bwMode="auto">
            <a:xfrm>
              <a:off x="2377" y="3636"/>
              <a:ext cx="1" cy="106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53" name="AutoShape 138"/>
            <p:cNvCxnSpPr>
              <a:cxnSpLocks noChangeAspect="1" noChangeShapeType="1"/>
            </p:cNvCxnSpPr>
            <p:nvPr/>
          </p:nvCxnSpPr>
          <p:spPr bwMode="auto">
            <a:xfrm flipH="1">
              <a:off x="2487" y="3659"/>
              <a:ext cx="0" cy="96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54" name="AutoShape 139"/>
            <p:cNvCxnSpPr>
              <a:cxnSpLocks noChangeAspect="1" noChangeShapeType="1"/>
            </p:cNvCxnSpPr>
            <p:nvPr/>
          </p:nvCxnSpPr>
          <p:spPr bwMode="auto">
            <a:xfrm flipH="1">
              <a:off x="2597" y="3434"/>
              <a:ext cx="1" cy="238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140"/>
          <p:cNvGrpSpPr>
            <a:grpSpLocks noChangeAspect="1"/>
          </p:cNvGrpSpPr>
          <p:nvPr/>
        </p:nvGrpSpPr>
        <p:grpSpPr bwMode="auto">
          <a:xfrm>
            <a:off x="4465638" y="1736725"/>
            <a:ext cx="3238500" cy="2095500"/>
            <a:chOff x="839" y="958"/>
            <a:chExt cx="2267" cy="1467"/>
          </a:xfrm>
        </p:grpSpPr>
        <p:sp>
          <p:nvSpPr>
            <p:cNvPr id="22567" name="Freeform 2"/>
            <p:cNvSpPr>
              <a:spLocks noChangeAspect="1"/>
            </p:cNvSpPr>
            <p:nvPr/>
          </p:nvSpPr>
          <p:spPr bwMode="auto">
            <a:xfrm>
              <a:off x="839" y="1067"/>
              <a:ext cx="1893" cy="1189"/>
            </a:xfrm>
            <a:custGeom>
              <a:avLst/>
              <a:gdLst>
                <a:gd name="T0" fmla="*/ 0 w 3542"/>
                <a:gd name="T1" fmla="*/ 340 h 2224"/>
                <a:gd name="T2" fmla="*/ 92 w 3542"/>
                <a:gd name="T3" fmla="*/ 122 h 2224"/>
                <a:gd name="T4" fmla="*/ 183 w 3542"/>
                <a:gd name="T5" fmla="*/ 237 h 2224"/>
                <a:gd name="T6" fmla="*/ 300 w 3542"/>
                <a:gd name="T7" fmla="*/ 10 h 2224"/>
                <a:gd name="T8" fmla="*/ 435 w 3542"/>
                <a:gd name="T9" fmla="*/ 295 h 2224"/>
                <a:gd name="T10" fmla="*/ 541 w 3542"/>
                <a:gd name="T11" fmla="*/ 108 h 2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42"/>
                <a:gd name="T19" fmla="*/ 0 h 2224"/>
                <a:gd name="T20" fmla="*/ 3542 w 3542"/>
                <a:gd name="T21" fmla="*/ 2224 h 222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42" h="2224">
                  <a:moveTo>
                    <a:pt x="0" y="2224"/>
                  </a:moveTo>
                  <a:cubicBezTo>
                    <a:pt x="101" y="1986"/>
                    <a:pt x="405" y="909"/>
                    <a:pt x="605" y="797"/>
                  </a:cubicBezTo>
                  <a:cubicBezTo>
                    <a:pt x="805" y="686"/>
                    <a:pt x="975" y="1674"/>
                    <a:pt x="1202" y="1553"/>
                  </a:cubicBezTo>
                  <a:cubicBezTo>
                    <a:pt x="1429" y="1431"/>
                    <a:pt x="1691" y="0"/>
                    <a:pt x="1965" y="63"/>
                  </a:cubicBezTo>
                  <a:cubicBezTo>
                    <a:pt x="2239" y="126"/>
                    <a:pt x="2583" y="1823"/>
                    <a:pt x="2846" y="1930"/>
                  </a:cubicBezTo>
                  <a:cubicBezTo>
                    <a:pt x="3109" y="2037"/>
                    <a:pt x="3397" y="961"/>
                    <a:pt x="3542" y="706"/>
                  </a:cubicBez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68" name="Line 5"/>
            <p:cNvSpPr>
              <a:spLocks noChangeAspect="1" noChangeShapeType="1"/>
            </p:cNvSpPr>
            <p:nvPr/>
          </p:nvSpPr>
          <p:spPr bwMode="auto">
            <a:xfrm flipV="1">
              <a:off x="839" y="970"/>
              <a:ext cx="0" cy="145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69" name="Line 6"/>
            <p:cNvSpPr>
              <a:spLocks noChangeAspect="1" noChangeShapeType="1"/>
            </p:cNvSpPr>
            <p:nvPr/>
          </p:nvSpPr>
          <p:spPr bwMode="auto">
            <a:xfrm>
              <a:off x="839" y="2425"/>
              <a:ext cx="2267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70" name="Line 9"/>
            <p:cNvSpPr>
              <a:spLocks noChangeAspect="1" noChangeShapeType="1"/>
            </p:cNvSpPr>
            <p:nvPr/>
          </p:nvSpPr>
          <p:spPr bwMode="auto">
            <a:xfrm flipV="1">
              <a:off x="998" y="958"/>
              <a:ext cx="0" cy="1455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71" name="Line 9"/>
            <p:cNvSpPr>
              <a:spLocks noChangeAspect="1" noChangeShapeType="1"/>
            </p:cNvSpPr>
            <p:nvPr/>
          </p:nvSpPr>
          <p:spPr bwMode="auto">
            <a:xfrm flipV="1">
              <a:off x="2117" y="958"/>
              <a:ext cx="0" cy="1455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72" name="Line 9"/>
            <p:cNvSpPr>
              <a:spLocks noChangeAspect="1" noChangeShapeType="1"/>
            </p:cNvSpPr>
            <p:nvPr/>
          </p:nvSpPr>
          <p:spPr bwMode="auto">
            <a:xfrm flipV="1">
              <a:off x="2277" y="958"/>
              <a:ext cx="0" cy="1455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73" name="Line 9"/>
            <p:cNvSpPr>
              <a:spLocks noChangeAspect="1" noChangeShapeType="1"/>
            </p:cNvSpPr>
            <p:nvPr/>
          </p:nvSpPr>
          <p:spPr bwMode="auto">
            <a:xfrm flipV="1">
              <a:off x="2437" y="958"/>
              <a:ext cx="0" cy="1455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74" name="Line 9"/>
            <p:cNvSpPr>
              <a:spLocks noChangeAspect="1" noChangeShapeType="1"/>
            </p:cNvSpPr>
            <p:nvPr/>
          </p:nvSpPr>
          <p:spPr bwMode="auto">
            <a:xfrm flipV="1">
              <a:off x="2597" y="958"/>
              <a:ext cx="0" cy="1455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75" name="Line 18"/>
            <p:cNvSpPr>
              <a:spLocks noChangeAspect="1" noChangeShapeType="1"/>
            </p:cNvSpPr>
            <p:nvPr/>
          </p:nvSpPr>
          <p:spPr bwMode="auto">
            <a:xfrm>
              <a:off x="839" y="2256"/>
              <a:ext cx="164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76" name="Line 9"/>
            <p:cNvSpPr>
              <a:spLocks noChangeAspect="1" noChangeShapeType="1"/>
            </p:cNvSpPr>
            <p:nvPr/>
          </p:nvSpPr>
          <p:spPr bwMode="auto">
            <a:xfrm flipV="1">
              <a:off x="1638" y="958"/>
              <a:ext cx="0" cy="1455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77" name="Line 9"/>
            <p:cNvSpPr>
              <a:spLocks noChangeAspect="1" noChangeShapeType="1"/>
            </p:cNvSpPr>
            <p:nvPr/>
          </p:nvSpPr>
          <p:spPr bwMode="auto">
            <a:xfrm flipV="1">
              <a:off x="1797" y="958"/>
              <a:ext cx="0" cy="1455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78" name="Line 9"/>
            <p:cNvSpPr>
              <a:spLocks noChangeAspect="1" noChangeShapeType="1"/>
            </p:cNvSpPr>
            <p:nvPr/>
          </p:nvSpPr>
          <p:spPr bwMode="auto">
            <a:xfrm flipV="1">
              <a:off x="1957" y="958"/>
              <a:ext cx="0" cy="1455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79" name="Line 9"/>
            <p:cNvSpPr>
              <a:spLocks noChangeAspect="1" noChangeShapeType="1"/>
            </p:cNvSpPr>
            <p:nvPr/>
          </p:nvSpPr>
          <p:spPr bwMode="auto">
            <a:xfrm flipV="1">
              <a:off x="1158" y="958"/>
              <a:ext cx="0" cy="1455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80" name="Line 9"/>
            <p:cNvSpPr>
              <a:spLocks noChangeAspect="1" noChangeShapeType="1"/>
            </p:cNvSpPr>
            <p:nvPr/>
          </p:nvSpPr>
          <p:spPr bwMode="auto">
            <a:xfrm flipV="1">
              <a:off x="1318" y="958"/>
              <a:ext cx="0" cy="1455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81" name="Line 9"/>
            <p:cNvSpPr>
              <a:spLocks noChangeAspect="1" noChangeShapeType="1"/>
            </p:cNvSpPr>
            <p:nvPr/>
          </p:nvSpPr>
          <p:spPr bwMode="auto">
            <a:xfrm flipV="1">
              <a:off x="1478" y="958"/>
              <a:ext cx="0" cy="1455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82" name="Line 18"/>
            <p:cNvSpPr>
              <a:spLocks noChangeAspect="1" noChangeShapeType="1"/>
            </p:cNvSpPr>
            <p:nvPr/>
          </p:nvSpPr>
          <p:spPr bwMode="auto">
            <a:xfrm>
              <a:off x="997" y="1807"/>
              <a:ext cx="163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83" name="Line 18"/>
            <p:cNvSpPr>
              <a:spLocks noChangeAspect="1" noChangeShapeType="1"/>
            </p:cNvSpPr>
            <p:nvPr/>
          </p:nvSpPr>
          <p:spPr bwMode="auto">
            <a:xfrm>
              <a:off x="1160" y="1492"/>
              <a:ext cx="164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84" name="Line 18"/>
            <p:cNvSpPr>
              <a:spLocks noChangeAspect="1" noChangeShapeType="1"/>
            </p:cNvSpPr>
            <p:nvPr/>
          </p:nvSpPr>
          <p:spPr bwMode="auto">
            <a:xfrm>
              <a:off x="1324" y="1710"/>
              <a:ext cx="158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85" name="Line 18"/>
            <p:cNvSpPr>
              <a:spLocks noChangeAspect="1" noChangeShapeType="1"/>
            </p:cNvSpPr>
            <p:nvPr/>
          </p:nvSpPr>
          <p:spPr bwMode="auto">
            <a:xfrm>
              <a:off x="1482" y="1892"/>
              <a:ext cx="163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86" name="Line 18"/>
            <p:cNvSpPr>
              <a:spLocks noChangeAspect="1" noChangeShapeType="1"/>
            </p:cNvSpPr>
            <p:nvPr/>
          </p:nvSpPr>
          <p:spPr bwMode="auto">
            <a:xfrm>
              <a:off x="1639" y="1564"/>
              <a:ext cx="164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87" name="Line 18"/>
            <p:cNvSpPr>
              <a:spLocks noChangeAspect="1" noChangeShapeType="1"/>
            </p:cNvSpPr>
            <p:nvPr/>
          </p:nvSpPr>
          <p:spPr bwMode="auto">
            <a:xfrm>
              <a:off x="1797" y="1176"/>
              <a:ext cx="163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88" name="Line 18"/>
            <p:cNvSpPr>
              <a:spLocks noChangeAspect="1" noChangeShapeType="1"/>
            </p:cNvSpPr>
            <p:nvPr/>
          </p:nvSpPr>
          <p:spPr bwMode="auto">
            <a:xfrm>
              <a:off x="1954" y="1164"/>
              <a:ext cx="164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89" name="Line 18"/>
            <p:cNvSpPr>
              <a:spLocks noChangeAspect="1" noChangeShapeType="1"/>
            </p:cNvSpPr>
            <p:nvPr/>
          </p:nvSpPr>
          <p:spPr bwMode="auto">
            <a:xfrm>
              <a:off x="2118" y="1564"/>
              <a:ext cx="164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90" name="Line 18"/>
            <p:cNvSpPr>
              <a:spLocks noChangeAspect="1" noChangeShapeType="1"/>
            </p:cNvSpPr>
            <p:nvPr/>
          </p:nvSpPr>
          <p:spPr bwMode="auto">
            <a:xfrm>
              <a:off x="2282" y="2001"/>
              <a:ext cx="151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91" name="Line 18"/>
            <p:cNvSpPr>
              <a:spLocks noChangeAspect="1" noChangeShapeType="1"/>
            </p:cNvSpPr>
            <p:nvPr/>
          </p:nvSpPr>
          <p:spPr bwMode="auto">
            <a:xfrm>
              <a:off x="2433" y="2074"/>
              <a:ext cx="164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92" name="Line 18"/>
            <p:cNvSpPr>
              <a:spLocks noChangeAspect="1" noChangeShapeType="1"/>
            </p:cNvSpPr>
            <p:nvPr/>
          </p:nvSpPr>
          <p:spPr bwMode="auto">
            <a:xfrm>
              <a:off x="2597" y="1782"/>
              <a:ext cx="163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cxnSp>
          <p:nvCxnSpPr>
            <p:cNvPr id="22593" name="AutoShape 167"/>
            <p:cNvCxnSpPr>
              <a:cxnSpLocks noChangeAspect="1" noChangeShapeType="1"/>
            </p:cNvCxnSpPr>
            <p:nvPr/>
          </p:nvCxnSpPr>
          <p:spPr bwMode="auto">
            <a:xfrm flipH="1" flipV="1">
              <a:off x="997" y="1801"/>
              <a:ext cx="6" cy="461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94" name="AutoShape 168"/>
            <p:cNvCxnSpPr>
              <a:cxnSpLocks noChangeAspect="1" noChangeShapeType="1"/>
            </p:cNvCxnSpPr>
            <p:nvPr/>
          </p:nvCxnSpPr>
          <p:spPr bwMode="auto">
            <a:xfrm flipV="1">
              <a:off x="1160" y="1485"/>
              <a:ext cx="0" cy="328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95" name="AutoShape 169"/>
            <p:cNvCxnSpPr>
              <a:cxnSpLocks noChangeAspect="1" noChangeShapeType="1"/>
            </p:cNvCxnSpPr>
            <p:nvPr/>
          </p:nvCxnSpPr>
          <p:spPr bwMode="auto">
            <a:xfrm flipV="1">
              <a:off x="1324" y="1498"/>
              <a:ext cx="0" cy="205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96" name="AutoShape 170"/>
            <p:cNvCxnSpPr>
              <a:cxnSpLocks noChangeAspect="1" noChangeShapeType="1"/>
            </p:cNvCxnSpPr>
            <p:nvPr/>
          </p:nvCxnSpPr>
          <p:spPr bwMode="auto">
            <a:xfrm flipV="1">
              <a:off x="1482" y="1716"/>
              <a:ext cx="0" cy="169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97" name="AutoShape 171"/>
            <p:cNvCxnSpPr>
              <a:cxnSpLocks noChangeAspect="1" noChangeShapeType="1"/>
            </p:cNvCxnSpPr>
            <p:nvPr/>
          </p:nvCxnSpPr>
          <p:spPr bwMode="auto">
            <a:xfrm flipH="1" flipV="1">
              <a:off x="1639" y="1558"/>
              <a:ext cx="6" cy="340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98" name="AutoShape 172"/>
            <p:cNvCxnSpPr>
              <a:cxnSpLocks noChangeAspect="1" noChangeShapeType="1"/>
            </p:cNvCxnSpPr>
            <p:nvPr/>
          </p:nvCxnSpPr>
          <p:spPr bwMode="auto">
            <a:xfrm flipH="1" flipV="1">
              <a:off x="1797" y="1170"/>
              <a:ext cx="6" cy="401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99" name="AutoShape 173"/>
            <p:cNvCxnSpPr>
              <a:cxnSpLocks noChangeAspect="1" noChangeShapeType="1"/>
            </p:cNvCxnSpPr>
            <p:nvPr/>
          </p:nvCxnSpPr>
          <p:spPr bwMode="auto">
            <a:xfrm flipH="1" flipV="1">
              <a:off x="2118" y="1171"/>
              <a:ext cx="0" cy="387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00" name="AutoShape 174"/>
            <p:cNvCxnSpPr>
              <a:cxnSpLocks noChangeAspect="1" noChangeShapeType="1"/>
            </p:cNvCxnSpPr>
            <p:nvPr/>
          </p:nvCxnSpPr>
          <p:spPr bwMode="auto">
            <a:xfrm flipV="1">
              <a:off x="2282" y="1571"/>
              <a:ext cx="0" cy="423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01" name="AutoShape 175"/>
            <p:cNvCxnSpPr>
              <a:cxnSpLocks noChangeAspect="1" noChangeShapeType="1"/>
            </p:cNvCxnSpPr>
            <p:nvPr/>
          </p:nvCxnSpPr>
          <p:spPr bwMode="auto">
            <a:xfrm flipV="1">
              <a:off x="2433" y="2007"/>
              <a:ext cx="0" cy="60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602" name="AutoShape 176"/>
            <p:cNvCxnSpPr>
              <a:cxnSpLocks noChangeAspect="1" noChangeShapeType="1"/>
            </p:cNvCxnSpPr>
            <p:nvPr/>
          </p:nvCxnSpPr>
          <p:spPr bwMode="auto">
            <a:xfrm flipV="1">
              <a:off x="2597" y="1776"/>
              <a:ext cx="0" cy="30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" name="Group 177"/>
          <p:cNvGrpSpPr>
            <a:grpSpLocks noChangeAspect="1"/>
          </p:cNvGrpSpPr>
          <p:nvPr/>
        </p:nvGrpSpPr>
        <p:grpSpPr bwMode="auto">
          <a:xfrm>
            <a:off x="323850" y="1728788"/>
            <a:ext cx="3238500" cy="2095500"/>
            <a:chOff x="839" y="958"/>
            <a:chExt cx="4241" cy="2744"/>
          </a:xfrm>
        </p:grpSpPr>
        <p:sp>
          <p:nvSpPr>
            <p:cNvPr id="22548" name="Freeform 2"/>
            <p:cNvSpPr>
              <a:spLocks noChangeAspect="1"/>
            </p:cNvSpPr>
            <p:nvPr/>
          </p:nvSpPr>
          <p:spPr bwMode="auto">
            <a:xfrm>
              <a:off x="839" y="1161"/>
              <a:ext cx="3542" cy="2224"/>
            </a:xfrm>
            <a:custGeom>
              <a:avLst/>
              <a:gdLst>
                <a:gd name="T0" fmla="*/ 0 w 3542"/>
                <a:gd name="T1" fmla="*/ 2224 h 2224"/>
                <a:gd name="T2" fmla="*/ 605 w 3542"/>
                <a:gd name="T3" fmla="*/ 797 h 2224"/>
                <a:gd name="T4" fmla="*/ 1202 w 3542"/>
                <a:gd name="T5" fmla="*/ 1553 h 2224"/>
                <a:gd name="T6" fmla="*/ 1965 w 3542"/>
                <a:gd name="T7" fmla="*/ 63 h 2224"/>
                <a:gd name="T8" fmla="*/ 2846 w 3542"/>
                <a:gd name="T9" fmla="*/ 1930 h 2224"/>
                <a:gd name="T10" fmla="*/ 3542 w 3542"/>
                <a:gd name="T11" fmla="*/ 706 h 2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42"/>
                <a:gd name="T19" fmla="*/ 0 h 2224"/>
                <a:gd name="T20" fmla="*/ 3542 w 3542"/>
                <a:gd name="T21" fmla="*/ 2224 h 222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42" h="2224">
                  <a:moveTo>
                    <a:pt x="0" y="2224"/>
                  </a:moveTo>
                  <a:cubicBezTo>
                    <a:pt x="101" y="1986"/>
                    <a:pt x="405" y="909"/>
                    <a:pt x="605" y="797"/>
                  </a:cubicBezTo>
                  <a:cubicBezTo>
                    <a:pt x="805" y="686"/>
                    <a:pt x="975" y="1674"/>
                    <a:pt x="1202" y="1553"/>
                  </a:cubicBezTo>
                  <a:cubicBezTo>
                    <a:pt x="1429" y="1431"/>
                    <a:pt x="1691" y="0"/>
                    <a:pt x="1965" y="63"/>
                  </a:cubicBezTo>
                  <a:cubicBezTo>
                    <a:pt x="2239" y="126"/>
                    <a:pt x="2583" y="1823"/>
                    <a:pt x="2846" y="1930"/>
                  </a:cubicBezTo>
                  <a:cubicBezTo>
                    <a:pt x="3109" y="2037"/>
                    <a:pt x="3397" y="961"/>
                    <a:pt x="3542" y="706"/>
                  </a:cubicBez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49" name="Line 5"/>
            <p:cNvSpPr>
              <a:spLocks noChangeAspect="1" noChangeShapeType="1"/>
            </p:cNvSpPr>
            <p:nvPr/>
          </p:nvSpPr>
          <p:spPr bwMode="auto">
            <a:xfrm flipV="1">
              <a:off x="839" y="980"/>
              <a:ext cx="0" cy="27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50" name="Line 6"/>
            <p:cNvSpPr>
              <a:spLocks noChangeAspect="1" noChangeShapeType="1"/>
            </p:cNvSpPr>
            <p:nvPr/>
          </p:nvSpPr>
          <p:spPr bwMode="auto">
            <a:xfrm>
              <a:off x="839" y="3702"/>
              <a:ext cx="424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51" name="Line 9"/>
            <p:cNvSpPr>
              <a:spLocks noChangeAspect="1" noChangeShapeType="1"/>
            </p:cNvSpPr>
            <p:nvPr/>
          </p:nvSpPr>
          <p:spPr bwMode="auto">
            <a:xfrm flipV="1">
              <a:off x="1496" y="958"/>
              <a:ext cx="0" cy="2721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52" name="Line 9"/>
            <p:cNvSpPr>
              <a:spLocks noChangeAspect="1" noChangeShapeType="1"/>
            </p:cNvSpPr>
            <p:nvPr/>
          </p:nvSpPr>
          <p:spPr bwMode="auto">
            <a:xfrm flipV="1">
              <a:off x="2154" y="958"/>
              <a:ext cx="0" cy="2721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53" name="Line 9"/>
            <p:cNvSpPr>
              <a:spLocks noChangeAspect="1" noChangeShapeType="1"/>
            </p:cNvSpPr>
            <p:nvPr/>
          </p:nvSpPr>
          <p:spPr bwMode="auto">
            <a:xfrm flipV="1">
              <a:off x="2811" y="958"/>
              <a:ext cx="0" cy="2721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54" name="Line 9"/>
            <p:cNvSpPr>
              <a:spLocks noChangeAspect="1" noChangeShapeType="1"/>
            </p:cNvSpPr>
            <p:nvPr/>
          </p:nvSpPr>
          <p:spPr bwMode="auto">
            <a:xfrm flipV="1">
              <a:off x="3469" y="958"/>
              <a:ext cx="0" cy="2721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55" name="Line 9"/>
            <p:cNvSpPr>
              <a:spLocks noChangeAspect="1" noChangeShapeType="1"/>
            </p:cNvSpPr>
            <p:nvPr/>
          </p:nvSpPr>
          <p:spPr bwMode="auto">
            <a:xfrm flipV="1">
              <a:off x="4127" y="958"/>
              <a:ext cx="0" cy="2721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56" name="Line 18"/>
            <p:cNvSpPr>
              <a:spLocks noChangeAspect="1" noChangeShapeType="1"/>
            </p:cNvSpPr>
            <p:nvPr/>
          </p:nvSpPr>
          <p:spPr bwMode="auto">
            <a:xfrm>
              <a:off x="839" y="3385"/>
              <a:ext cx="657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57" name="Line 19"/>
            <p:cNvSpPr>
              <a:spLocks noChangeAspect="1" noChangeShapeType="1"/>
            </p:cNvSpPr>
            <p:nvPr/>
          </p:nvSpPr>
          <p:spPr bwMode="auto">
            <a:xfrm>
              <a:off x="3469" y="2750"/>
              <a:ext cx="657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58" name="Line 20"/>
            <p:cNvSpPr>
              <a:spLocks noChangeAspect="1" noChangeShapeType="1"/>
            </p:cNvSpPr>
            <p:nvPr/>
          </p:nvSpPr>
          <p:spPr bwMode="auto">
            <a:xfrm>
              <a:off x="2812" y="1230"/>
              <a:ext cx="657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59" name="Line 21"/>
            <p:cNvSpPr>
              <a:spLocks noChangeAspect="1" noChangeShapeType="1"/>
            </p:cNvSpPr>
            <p:nvPr/>
          </p:nvSpPr>
          <p:spPr bwMode="auto">
            <a:xfrm>
              <a:off x="2155" y="2568"/>
              <a:ext cx="657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60" name="Line 22"/>
            <p:cNvSpPr>
              <a:spLocks noChangeAspect="1" noChangeShapeType="1"/>
            </p:cNvSpPr>
            <p:nvPr/>
          </p:nvSpPr>
          <p:spPr bwMode="auto">
            <a:xfrm>
              <a:off x="1496" y="1956"/>
              <a:ext cx="657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61" name="Line 23"/>
            <p:cNvSpPr>
              <a:spLocks noChangeAspect="1" noChangeShapeType="1"/>
            </p:cNvSpPr>
            <p:nvPr/>
          </p:nvSpPr>
          <p:spPr bwMode="auto">
            <a:xfrm>
              <a:off x="4127" y="2500"/>
              <a:ext cx="657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cxnSp>
          <p:nvCxnSpPr>
            <p:cNvPr id="22562" name="AutoShape 192"/>
            <p:cNvCxnSpPr>
              <a:cxnSpLocks noChangeAspect="1" noChangeShapeType="1"/>
              <a:stCxn id="22556" idx="1"/>
              <a:endCxn id="22560" idx="0"/>
            </p:cNvCxnSpPr>
            <p:nvPr/>
          </p:nvCxnSpPr>
          <p:spPr bwMode="auto">
            <a:xfrm flipV="1">
              <a:off x="1496" y="1944"/>
              <a:ext cx="0" cy="1453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63" name="AutoShape 193"/>
            <p:cNvCxnSpPr>
              <a:cxnSpLocks noChangeAspect="1" noChangeShapeType="1"/>
              <a:stCxn id="22559" idx="0"/>
              <a:endCxn id="22560" idx="1"/>
            </p:cNvCxnSpPr>
            <p:nvPr/>
          </p:nvCxnSpPr>
          <p:spPr bwMode="auto">
            <a:xfrm flipH="1" flipV="1">
              <a:off x="2153" y="1968"/>
              <a:ext cx="2" cy="588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64" name="AutoShape 194"/>
            <p:cNvCxnSpPr>
              <a:cxnSpLocks noChangeAspect="1" noChangeShapeType="1"/>
              <a:stCxn id="22559" idx="1"/>
              <a:endCxn id="22558" idx="0"/>
            </p:cNvCxnSpPr>
            <p:nvPr/>
          </p:nvCxnSpPr>
          <p:spPr bwMode="auto">
            <a:xfrm flipV="1">
              <a:off x="2812" y="1218"/>
              <a:ext cx="0" cy="1362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65" name="AutoShape 195"/>
            <p:cNvCxnSpPr>
              <a:cxnSpLocks noChangeAspect="1" noChangeShapeType="1"/>
              <a:stCxn id="22557" idx="0"/>
              <a:endCxn id="22558" idx="1"/>
            </p:cNvCxnSpPr>
            <p:nvPr/>
          </p:nvCxnSpPr>
          <p:spPr bwMode="auto">
            <a:xfrm flipV="1">
              <a:off x="3469" y="1242"/>
              <a:ext cx="0" cy="1496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66" name="AutoShape 196"/>
            <p:cNvCxnSpPr>
              <a:cxnSpLocks noChangeAspect="1" noChangeShapeType="1"/>
              <a:stCxn id="22557" idx="1"/>
              <a:endCxn id="22561" idx="0"/>
            </p:cNvCxnSpPr>
            <p:nvPr/>
          </p:nvCxnSpPr>
          <p:spPr bwMode="auto">
            <a:xfrm flipV="1">
              <a:off x="4126" y="2488"/>
              <a:ext cx="1" cy="27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" name="Group 197"/>
          <p:cNvGrpSpPr>
            <a:grpSpLocks/>
          </p:cNvGrpSpPr>
          <p:nvPr/>
        </p:nvGrpSpPr>
        <p:grpSpPr bwMode="auto">
          <a:xfrm>
            <a:off x="3527425" y="2347913"/>
            <a:ext cx="827088" cy="828675"/>
            <a:chOff x="2222" y="1479"/>
            <a:chExt cx="521" cy="522"/>
          </a:xfrm>
        </p:grpSpPr>
        <p:sp>
          <p:nvSpPr>
            <p:cNvPr id="22546" name="AutoShape 198"/>
            <p:cNvSpPr>
              <a:spLocks noChangeArrowheads="1"/>
            </p:cNvSpPr>
            <p:nvPr/>
          </p:nvSpPr>
          <p:spPr bwMode="auto">
            <a:xfrm>
              <a:off x="2222" y="1479"/>
              <a:ext cx="454" cy="522"/>
            </a:xfrm>
            <a:prstGeom prst="rightArrow">
              <a:avLst>
                <a:gd name="adj1" fmla="val 50000"/>
                <a:gd name="adj2" fmla="val 25000"/>
              </a:avLst>
            </a:prstGeom>
            <a:noFill/>
            <a:ln w="25400">
              <a:solidFill>
                <a:srgbClr val="80808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latin typeface="Calibri" panose="020F0502020204030204" pitchFamily="34" charset="0"/>
              </a:endParaRPr>
            </a:p>
          </p:txBody>
        </p:sp>
        <p:sp>
          <p:nvSpPr>
            <p:cNvPr id="22547" name="Text Box 199"/>
            <p:cNvSpPr txBox="1">
              <a:spLocks noChangeArrowheads="1"/>
            </p:cNvSpPr>
            <p:nvPr/>
          </p:nvSpPr>
          <p:spPr bwMode="auto">
            <a:xfrm>
              <a:off x="2290" y="1615"/>
              <a:ext cx="45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l-GR" altLang="ru-RU" sz="2000" b="1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ν</a:t>
              </a:r>
              <a:r>
                <a:rPr lang="el-GR" altLang="ru-RU" sz="2000">
                  <a:latin typeface="Times New Roman" panose="02020603050405020304" pitchFamily="18" charset="0"/>
                  <a:cs typeface="Times New Roman" panose="02020603050405020304" pitchFamily="18" charset="0"/>
                  <a:sym typeface="Wingdings 3" panose="05040102010807070707" pitchFamily="18" charset="2"/>
                </a:rPr>
                <a:t></a:t>
              </a:r>
              <a:endParaRPr lang="ru-RU" altLang="ru-RU" sz="2000">
                <a:latin typeface="Times New Roman" panose="02020603050405020304" pitchFamily="18" charset="0"/>
                <a:sym typeface="Wingdings 3" panose="05040102010807070707" pitchFamily="18" charset="2"/>
              </a:endParaRPr>
            </a:p>
          </p:txBody>
        </p:sp>
      </p:grpSp>
      <p:grpSp>
        <p:nvGrpSpPr>
          <p:cNvPr id="7" name="Group 209"/>
          <p:cNvGrpSpPr>
            <a:grpSpLocks/>
          </p:cNvGrpSpPr>
          <p:nvPr/>
        </p:nvGrpSpPr>
        <p:grpSpPr bwMode="auto">
          <a:xfrm>
            <a:off x="504825" y="5013325"/>
            <a:ext cx="827088" cy="828675"/>
            <a:chOff x="2222" y="1479"/>
            <a:chExt cx="521" cy="522"/>
          </a:xfrm>
        </p:grpSpPr>
        <p:sp>
          <p:nvSpPr>
            <p:cNvPr id="22544" name="AutoShape 210"/>
            <p:cNvSpPr>
              <a:spLocks noChangeArrowheads="1"/>
            </p:cNvSpPr>
            <p:nvPr/>
          </p:nvSpPr>
          <p:spPr bwMode="auto">
            <a:xfrm>
              <a:off x="2222" y="1479"/>
              <a:ext cx="454" cy="522"/>
            </a:xfrm>
            <a:prstGeom prst="rightArrow">
              <a:avLst>
                <a:gd name="adj1" fmla="val 50000"/>
                <a:gd name="adj2" fmla="val 25000"/>
              </a:avLst>
            </a:prstGeom>
            <a:noFill/>
            <a:ln w="25400">
              <a:solidFill>
                <a:srgbClr val="80808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latin typeface="Calibri" panose="020F0502020204030204" pitchFamily="34" charset="0"/>
              </a:endParaRPr>
            </a:p>
          </p:txBody>
        </p:sp>
        <p:sp>
          <p:nvSpPr>
            <p:cNvPr id="22545" name="Text Box 211"/>
            <p:cNvSpPr txBox="1">
              <a:spLocks noChangeArrowheads="1"/>
            </p:cNvSpPr>
            <p:nvPr/>
          </p:nvSpPr>
          <p:spPr bwMode="auto">
            <a:xfrm>
              <a:off x="2290" y="1615"/>
              <a:ext cx="45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l-GR" altLang="ru-RU" sz="2000" b="1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ν</a:t>
              </a:r>
              <a:r>
                <a:rPr lang="el-GR" altLang="ru-RU" sz="2000">
                  <a:latin typeface="Times New Roman" panose="02020603050405020304" pitchFamily="18" charset="0"/>
                  <a:cs typeface="Times New Roman" panose="02020603050405020304" pitchFamily="18" charset="0"/>
                  <a:sym typeface="Wingdings 3" panose="05040102010807070707" pitchFamily="18" charset="2"/>
                </a:rPr>
                <a:t></a:t>
              </a:r>
              <a:endParaRPr lang="ru-RU" altLang="ru-RU" sz="2000">
                <a:latin typeface="Times New Roman" panose="02020603050405020304" pitchFamily="18" charset="0"/>
                <a:sym typeface="Wingdings 3" panose="05040102010807070707" pitchFamily="18" charset="2"/>
              </a:endParaRPr>
            </a:p>
          </p:txBody>
        </p:sp>
      </p:grpSp>
      <p:grpSp>
        <p:nvGrpSpPr>
          <p:cNvPr id="8" name="Group 212"/>
          <p:cNvGrpSpPr>
            <a:grpSpLocks/>
          </p:cNvGrpSpPr>
          <p:nvPr/>
        </p:nvGrpSpPr>
        <p:grpSpPr bwMode="auto">
          <a:xfrm>
            <a:off x="4643438" y="5013325"/>
            <a:ext cx="827087" cy="828675"/>
            <a:chOff x="2222" y="1479"/>
            <a:chExt cx="521" cy="522"/>
          </a:xfrm>
        </p:grpSpPr>
        <p:sp>
          <p:nvSpPr>
            <p:cNvPr id="22542" name="AutoShape 213"/>
            <p:cNvSpPr>
              <a:spLocks noChangeArrowheads="1"/>
            </p:cNvSpPr>
            <p:nvPr/>
          </p:nvSpPr>
          <p:spPr bwMode="auto">
            <a:xfrm>
              <a:off x="2222" y="1479"/>
              <a:ext cx="454" cy="522"/>
            </a:xfrm>
            <a:prstGeom prst="rightArrow">
              <a:avLst>
                <a:gd name="adj1" fmla="val 50000"/>
                <a:gd name="adj2" fmla="val 25000"/>
              </a:avLst>
            </a:prstGeom>
            <a:noFill/>
            <a:ln w="25400">
              <a:solidFill>
                <a:srgbClr val="80808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latin typeface="Calibri" panose="020F0502020204030204" pitchFamily="34" charset="0"/>
              </a:endParaRPr>
            </a:p>
          </p:txBody>
        </p:sp>
        <p:sp>
          <p:nvSpPr>
            <p:cNvPr id="22543" name="Text Box 214"/>
            <p:cNvSpPr txBox="1">
              <a:spLocks noChangeArrowheads="1"/>
            </p:cNvSpPr>
            <p:nvPr/>
          </p:nvSpPr>
          <p:spPr bwMode="auto">
            <a:xfrm>
              <a:off x="2290" y="1615"/>
              <a:ext cx="45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l-GR" altLang="ru-RU" sz="2000" b="1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ν</a:t>
              </a:r>
              <a:r>
                <a:rPr lang="el-GR" altLang="ru-RU" sz="2000">
                  <a:latin typeface="Times New Roman" panose="02020603050405020304" pitchFamily="18" charset="0"/>
                  <a:cs typeface="Times New Roman" panose="02020603050405020304" pitchFamily="18" charset="0"/>
                  <a:sym typeface="Wingdings 3" panose="05040102010807070707" pitchFamily="18" charset="2"/>
                </a:rPr>
                <a:t></a:t>
              </a:r>
              <a:endParaRPr lang="ru-RU" altLang="ru-RU" sz="2000">
                <a:latin typeface="Times New Roman" panose="02020603050405020304" pitchFamily="18" charset="0"/>
                <a:sym typeface="Wingdings 3" panose="05040102010807070707" pitchFamily="18" charset="2"/>
              </a:endParaRPr>
            </a:p>
          </p:txBody>
        </p:sp>
      </p:grpSp>
      <p:grpSp>
        <p:nvGrpSpPr>
          <p:cNvPr id="9" name="Group 215"/>
          <p:cNvGrpSpPr>
            <a:grpSpLocks/>
          </p:cNvGrpSpPr>
          <p:nvPr/>
        </p:nvGrpSpPr>
        <p:grpSpPr bwMode="auto">
          <a:xfrm>
            <a:off x="7561263" y="2312988"/>
            <a:ext cx="827087" cy="828675"/>
            <a:chOff x="2222" y="1479"/>
            <a:chExt cx="521" cy="522"/>
          </a:xfrm>
        </p:grpSpPr>
        <p:sp>
          <p:nvSpPr>
            <p:cNvPr id="22540" name="AutoShape 216"/>
            <p:cNvSpPr>
              <a:spLocks noChangeArrowheads="1"/>
            </p:cNvSpPr>
            <p:nvPr/>
          </p:nvSpPr>
          <p:spPr bwMode="auto">
            <a:xfrm>
              <a:off x="2222" y="1479"/>
              <a:ext cx="454" cy="522"/>
            </a:xfrm>
            <a:prstGeom prst="rightArrow">
              <a:avLst>
                <a:gd name="adj1" fmla="val 50000"/>
                <a:gd name="adj2" fmla="val 25000"/>
              </a:avLst>
            </a:prstGeom>
            <a:noFill/>
            <a:ln w="25400">
              <a:solidFill>
                <a:srgbClr val="80808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latin typeface="Calibri" panose="020F0502020204030204" pitchFamily="34" charset="0"/>
              </a:endParaRPr>
            </a:p>
          </p:txBody>
        </p:sp>
        <p:sp>
          <p:nvSpPr>
            <p:cNvPr id="22541" name="Text Box 217"/>
            <p:cNvSpPr txBox="1">
              <a:spLocks noChangeArrowheads="1"/>
            </p:cNvSpPr>
            <p:nvPr/>
          </p:nvSpPr>
          <p:spPr bwMode="auto">
            <a:xfrm>
              <a:off x="2290" y="1615"/>
              <a:ext cx="45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l-GR" altLang="ru-RU" sz="2000" b="1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ν</a:t>
              </a:r>
              <a:r>
                <a:rPr lang="el-GR" altLang="ru-RU" sz="2000">
                  <a:latin typeface="Times New Roman" panose="02020603050405020304" pitchFamily="18" charset="0"/>
                  <a:cs typeface="Times New Roman" panose="02020603050405020304" pitchFamily="18" charset="0"/>
                  <a:sym typeface="Wingdings 3" panose="05040102010807070707" pitchFamily="18" charset="2"/>
                </a:rPr>
                <a:t></a:t>
              </a:r>
              <a:endParaRPr lang="ru-RU" altLang="ru-RU" sz="2000">
                <a:latin typeface="Times New Roman" panose="02020603050405020304" pitchFamily="18" charset="0"/>
                <a:sym typeface="Wingdings 3" panose="05040102010807070707" pitchFamily="18" charset="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reeform 2"/>
          <p:cNvSpPr>
            <a:spLocks/>
          </p:cNvSpPr>
          <p:nvPr/>
        </p:nvSpPr>
        <p:spPr bwMode="auto">
          <a:xfrm>
            <a:off x="1655763" y="2152650"/>
            <a:ext cx="5622925" cy="3530600"/>
          </a:xfrm>
          <a:custGeom>
            <a:avLst/>
            <a:gdLst>
              <a:gd name="T0" fmla="*/ 0 w 3542"/>
              <a:gd name="T1" fmla="*/ 2147483647 h 2224"/>
              <a:gd name="T2" fmla="*/ 2147483647 w 3542"/>
              <a:gd name="T3" fmla="*/ 2147483647 h 2224"/>
              <a:gd name="T4" fmla="*/ 2147483647 w 3542"/>
              <a:gd name="T5" fmla="*/ 2147483647 h 2224"/>
              <a:gd name="T6" fmla="*/ 2147483647 w 3542"/>
              <a:gd name="T7" fmla="*/ 2147483647 h 2224"/>
              <a:gd name="T8" fmla="*/ 2147483647 w 3542"/>
              <a:gd name="T9" fmla="*/ 2147483647 h 2224"/>
              <a:gd name="T10" fmla="*/ 2147483647 w 3542"/>
              <a:gd name="T11" fmla="*/ 2147483647 h 22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542"/>
              <a:gd name="T19" fmla="*/ 0 h 2224"/>
              <a:gd name="T20" fmla="*/ 3542 w 3542"/>
              <a:gd name="T21" fmla="*/ 2224 h 22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542" h="2224">
                <a:moveTo>
                  <a:pt x="0" y="2224"/>
                </a:moveTo>
                <a:cubicBezTo>
                  <a:pt x="101" y="1986"/>
                  <a:pt x="405" y="909"/>
                  <a:pt x="605" y="797"/>
                </a:cubicBezTo>
                <a:cubicBezTo>
                  <a:pt x="805" y="686"/>
                  <a:pt x="975" y="1674"/>
                  <a:pt x="1202" y="1553"/>
                </a:cubicBezTo>
                <a:cubicBezTo>
                  <a:pt x="1429" y="1431"/>
                  <a:pt x="1691" y="0"/>
                  <a:pt x="1965" y="63"/>
                </a:cubicBezTo>
                <a:cubicBezTo>
                  <a:pt x="2239" y="126"/>
                  <a:pt x="2583" y="1823"/>
                  <a:pt x="2846" y="1930"/>
                </a:cubicBezTo>
                <a:cubicBezTo>
                  <a:pt x="3109" y="2037"/>
                  <a:pt x="3397" y="961"/>
                  <a:pt x="3542" y="706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55" name="Line 9"/>
          <p:cNvSpPr>
            <a:spLocks noChangeShapeType="1"/>
          </p:cNvSpPr>
          <p:nvPr/>
        </p:nvSpPr>
        <p:spPr bwMode="auto">
          <a:xfrm flipV="1">
            <a:off x="3863975" y="1828800"/>
            <a:ext cx="0" cy="4319588"/>
          </a:xfrm>
          <a:prstGeom prst="line">
            <a:avLst/>
          </a:prstGeom>
          <a:noFill/>
          <a:ln w="9525">
            <a:solidFill>
              <a:srgbClr val="80808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56" name="Line 9"/>
          <p:cNvSpPr>
            <a:spLocks noChangeShapeType="1"/>
          </p:cNvSpPr>
          <p:nvPr/>
        </p:nvSpPr>
        <p:spPr bwMode="auto">
          <a:xfrm flipV="1">
            <a:off x="4265613" y="1828800"/>
            <a:ext cx="0" cy="4319588"/>
          </a:xfrm>
          <a:prstGeom prst="line">
            <a:avLst/>
          </a:prstGeom>
          <a:noFill/>
          <a:ln w="9525">
            <a:solidFill>
              <a:srgbClr val="80808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57" name="Line 5"/>
          <p:cNvSpPr>
            <a:spLocks noChangeShapeType="1"/>
          </p:cNvSpPr>
          <p:nvPr/>
        </p:nvSpPr>
        <p:spPr bwMode="auto">
          <a:xfrm flipV="1">
            <a:off x="1655763" y="1863725"/>
            <a:ext cx="0" cy="4321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>
            <a:off x="1655763" y="6184900"/>
            <a:ext cx="67325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59" name="Line 9"/>
          <p:cNvSpPr>
            <a:spLocks noChangeShapeType="1"/>
          </p:cNvSpPr>
          <p:nvPr/>
        </p:nvSpPr>
        <p:spPr bwMode="auto">
          <a:xfrm flipV="1">
            <a:off x="1855788" y="1828800"/>
            <a:ext cx="0" cy="4319588"/>
          </a:xfrm>
          <a:prstGeom prst="line">
            <a:avLst/>
          </a:prstGeom>
          <a:noFill/>
          <a:ln w="9525">
            <a:solidFill>
              <a:srgbClr val="80808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60" name="Line 9"/>
          <p:cNvSpPr>
            <a:spLocks noChangeShapeType="1"/>
          </p:cNvSpPr>
          <p:nvPr/>
        </p:nvSpPr>
        <p:spPr bwMode="auto">
          <a:xfrm flipV="1">
            <a:off x="6272213" y="1828800"/>
            <a:ext cx="0" cy="4319588"/>
          </a:xfrm>
          <a:prstGeom prst="line">
            <a:avLst/>
          </a:prstGeom>
          <a:noFill/>
          <a:ln w="9525">
            <a:solidFill>
              <a:srgbClr val="80808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 flipV="1">
            <a:off x="6473825" y="1828800"/>
            <a:ext cx="0" cy="4319588"/>
          </a:xfrm>
          <a:prstGeom prst="line">
            <a:avLst/>
          </a:prstGeom>
          <a:noFill/>
          <a:ln w="9525">
            <a:solidFill>
              <a:srgbClr val="80808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62" name="Line 9"/>
          <p:cNvSpPr>
            <a:spLocks noChangeShapeType="1"/>
          </p:cNvSpPr>
          <p:nvPr/>
        </p:nvSpPr>
        <p:spPr bwMode="auto">
          <a:xfrm flipV="1">
            <a:off x="6673850" y="1828800"/>
            <a:ext cx="0" cy="4319588"/>
          </a:xfrm>
          <a:prstGeom prst="line">
            <a:avLst/>
          </a:prstGeom>
          <a:noFill/>
          <a:ln w="9525">
            <a:solidFill>
              <a:srgbClr val="80808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63" name="Line 9"/>
          <p:cNvSpPr>
            <a:spLocks noChangeShapeType="1"/>
          </p:cNvSpPr>
          <p:nvPr/>
        </p:nvSpPr>
        <p:spPr bwMode="auto">
          <a:xfrm flipV="1">
            <a:off x="6875463" y="1828800"/>
            <a:ext cx="0" cy="4319588"/>
          </a:xfrm>
          <a:prstGeom prst="line">
            <a:avLst/>
          </a:prstGeom>
          <a:noFill/>
          <a:ln w="9525">
            <a:solidFill>
              <a:srgbClr val="80808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64" name="Line 26"/>
          <p:cNvSpPr>
            <a:spLocks noChangeShapeType="1"/>
          </p:cNvSpPr>
          <p:nvPr/>
        </p:nvSpPr>
        <p:spPr bwMode="auto">
          <a:xfrm>
            <a:off x="360363" y="1438275"/>
            <a:ext cx="8424862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65" name="Text Box 14"/>
          <p:cNvSpPr txBox="1">
            <a:spLocks noChangeArrowheads="1"/>
          </p:cNvSpPr>
          <p:nvPr/>
        </p:nvSpPr>
        <p:spPr bwMode="auto">
          <a:xfrm>
            <a:off x="1619250" y="6149975"/>
            <a:ext cx="3603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 b="1" i="1">
                <a:latin typeface="Times New Roman" panose="02020603050405020304" pitchFamily="18" charset="0"/>
              </a:rPr>
              <a:t>Т</a:t>
            </a:r>
          </a:p>
        </p:txBody>
      </p:sp>
      <p:sp>
        <p:nvSpPr>
          <p:cNvPr id="23566" name="Line 9"/>
          <p:cNvSpPr>
            <a:spLocks noChangeShapeType="1"/>
          </p:cNvSpPr>
          <p:nvPr/>
        </p:nvSpPr>
        <p:spPr bwMode="auto">
          <a:xfrm flipV="1">
            <a:off x="5670550" y="1828800"/>
            <a:ext cx="0" cy="4319588"/>
          </a:xfrm>
          <a:prstGeom prst="line">
            <a:avLst/>
          </a:prstGeom>
          <a:noFill/>
          <a:ln w="9525">
            <a:solidFill>
              <a:srgbClr val="80808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67" name="Line 9"/>
          <p:cNvSpPr>
            <a:spLocks noChangeShapeType="1"/>
          </p:cNvSpPr>
          <p:nvPr/>
        </p:nvSpPr>
        <p:spPr bwMode="auto">
          <a:xfrm flipV="1">
            <a:off x="5870575" y="1828800"/>
            <a:ext cx="0" cy="4319588"/>
          </a:xfrm>
          <a:prstGeom prst="line">
            <a:avLst/>
          </a:prstGeom>
          <a:noFill/>
          <a:ln w="9525">
            <a:solidFill>
              <a:srgbClr val="80808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68" name="Line 9"/>
          <p:cNvSpPr>
            <a:spLocks noChangeShapeType="1"/>
          </p:cNvSpPr>
          <p:nvPr/>
        </p:nvSpPr>
        <p:spPr bwMode="auto">
          <a:xfrm flipV="1">
            <a:off x="6072188" y="1828800"/>
            <a:ext cx="0" cy="4319588"/>
          </a:xfrm>
          <a:prstGeom prst="line">
            <a:avLst/>
          </a:prstGeom>
          <a:noFill/>
          <a:ln w="9525">
            <a:solidFill>
              <a:srgbClr val="80808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69" name="Line 9"/>
          <p:cNvSpPr>
            <a:spLocks noChangeShapeType="1"/>
          </p:cNvSpPr>
          <p:nvPr/>
        </p:nvSpPr>
        <p:spPr bwMode="auto">
          <a:xfrm flipV="1">
            <a:off x="2055813" y="1828800"/>
            <a:ext cx="0" cy="4319588"/>
          </a:xfrm>
          <a:prstGeom prst="line">
            <a:avLst/>
          </a:prstGeom>
          <a:noFill/>
          <a:ln w="9525">
            <a:solidFill>
              <a:srgbClr val="80808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70" name="Line 9"/>
          <p:cNvSpPr>
            <a:spLocks noChangeShapeType="1"/>
          </p:cNvSpPr>
          <p:nvPr/>
        </p:nvSpPr>
        <p:spPr bwMode="auto">
          <a:xfrm flipV="1">
            <a:off x="2257425" y="1828800"/>
            <a:ext cx="0" cy="4319588"/>
          </a:xfrm>
          <a:prstGeom prst="line">
            <a:avLst/>
          </a:prstGeom>
          <a:noFill/>
          <a:ln w="9525">
            <a:solidFill>
              <a:srgbClr val="80808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71" name="Line 9"/>
          <p:cNvSpPr>
            <a:spLocks noChangeShapeType="1"/>
          </p:cNvSpPr>
          <p:nvPr/>
        </p:nvSpPr>
        <p:spPr bwMode="auto">
          <a:xfrm flipV="1">
            <a:off x="3060700" y="1828800"/>
            <a:ext cx="0" cy="4319588"/>
          </a:xfrm>
          <a:prstGeom prst="line">
            <a:avLst/>
          </a:prstGeom>
          <a:noFill/>
          <a:ln w="9525">
            <a:solidFill>
              <a:srgbClr val="80808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72" name="Line 9"/>
          <p:cNvSpPr>
            <a:spLocks noChangeShapeType="1"/>
          </p:cNvSpPr>
          <p:nvPr/>
        </p:nvSpPr>
        <p:spPr bwMode="auto">
          <a:xfrm flipV="1">
            <a:off x="4665663" y="1828800"/>
            <a:ext cx="0" cy="4319588"/>
          </a:xfrm>
          <a:prstGeom prst="line">
            <a:avLst/>
          </a:prstGeom>
          <a:noFill/>
          <a:ln w="9525">
            <a:solidFill>
              <a:srgbClr val="80808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73" name="Line 9"/>
          <p:cNvSpPr>
            <a:spLocks noChangeShapeType="1"/>
          </p:cNvSpPr>
          <p:nvPr/>
        </p:nvSpPr>
        <p:spPr bwMode="auto">
          <a:xfrm flipV="1">
            <a:off x="2457450" y="1828800"/>
            <a:ext cx="0" cy="4319588"/>
          </a:xfrm>
          <a:prstGeom prst="line">
            <a:avLst/>
          </a:prstGeom>
          <a:noFill/>
          <a:ln w="9525">
            <a:solidFill>
              <a:srgbClr val="80808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74" name="Line 9"/>
          <p:cNvSpPr>
            <a:spLocks noChangeShapeType="1"/>
          </p:cNvSpPr>
          <p:nvPr/>
        </p:nvSpPr>
        <p:spPr bwMode="auto">
          <a:xfrm flipV="1">
            <a:off x="2659063" y="1828800"/>
            <a:ext cx="0" cy="4319588"/>
          </a:xfrm>
          <a:prstGeom prst="line">
            <a:avLst/>
          </a:prstGeom>
          <a:noFill/>
          <a:ln w="9525">
            <a:solidFill>
              <a:srgbClr val="80808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75" name="Line 9"/>
          <p:cNvSpPr>
            <a:spLocks noChangeShapeType="1"/>
          </p:cNvSpPr>
          <p:nvPr/>
        </p:nvSpPr>
        <p:spPr bwMode="auto">
          <a:xfrm flipV="1">
            <a:off x="3662363" y="1828800"/>
            <a:ext cx="0" cy="4319588"/>
          </a:xfrm>
          <a:prstGeom prst="line">
            <a:avLst/>
          </a:prstGeom>
          <a:noFill/>
          <a:ln w="9525">
            <a:solidFill>
              <a:srgbClr val="80808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76" name="Line 9"/>
          <p:cNvSpPr>
            <a:spLocks noChangeShapeType="1"/>
          </p:cNvSpPr>
          <p:nvPr/>
        </p:nvSpPr>
        <p:spPr bwMode="auto">
          <a:xfrm flipV="1">
            <a:off x="4064000" y="1828800"/>
            <a:ext cx="0" cy="4319588"/>
          </a:xfrm>
          <a:prstGeom prst="line">
            <a:avLst/>
          </a:prstGeom>
          <a:noFill/>
          <a:ln w="9525">
            <a:solidFill>
              <a:srgbClr val="80808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77" name="Line 9"/>
          <p:cNvSpPr>
            <a:spLocks noChangeShapeType="1"/>
          </p:cNvSpPr>
          <p:nvPr/>
        </p:nvSpPr>
        <p:spPr bwMode="auto">
          <a:xfrm flipV="1">
            <a:off x="5067300" y="1828800"/>
            <a:ext cx="0" cy="4319588"/>
          </a:xfrm>
          <a:prstGeom prst="line">
            <a:avLst/>
          </a:prstGeom>
          <a:noFill/>
          <a:ln w="9525">
            <a:solidFill>
              <a:srgbClr val="80808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78" name="Line 9"/>
          <p:cNvSpPr>
            <a:spLocks noChangeShapeType="1"/>
          </p:cNvSpPr>
          <p:nvPr/>
        </p:nvSpPr>
        <p:spPr bwMode="auto">
          <a:xfrm flipV="1">
            <a:off x="5268913" y="1828800"/>
            <a:ext cx="0" cy="4319588"/>
          </a:xfrm>
          <a:prstGeom prst="line">
            <a:avLst/>
          </a:prstGeom>
          <a:noFill/>
          <a:ln w="9525">
            <a:solidFill>
              <a:srgbClr val="80808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79" name="Line 9"/>
          <p:cNvSpPr>
            <a:spLocks noChangeShapeType="1"/>
          </p:cNvSpPr>
          <p:nvPr/>
        </p:nvSpPr>
        <p:spPr bwMode="auto">
          <a:xfrm flipV="1">
            <a:off x="5468938" y="1828800"/>
            <a:ext cx="0" cy="4319588"/>
          </a:xfrm>
          <a:prstGeom prst="line">
            <a:avLst/>
          </a:prstGeom>
          <a:noFill/>
          <a:ln w="9525">
            <a:solidFill>
              <a:srgbClr val="80808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80" name="Line 9"/>
          <p:cNvSpPr>
            <a:spLocks noChangeShapeType="1"/>
          </p:cNvSpPr>
          <p:nvPr/>
        </p:nvSpPr>
        <p:spPr bwMode="auto">
          <a:xfrm flipV="1">
            <a:off x="2859088" y="1828800"/>
            <a:ext cx="0" cy="4319588"/>
          </a:xfrm>
          <a:prstGeom prst="line">
            <a:avLst/>
          </a:prstGeom>
          <a:noFill/>
          <a:ln w="9525">
            <a:solidFill>
              <a:srgbClr val="80808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81" name="Line 9"/>
          <p:cNvSpPr>
            <a:spLocks noChangeShapeType="1"/>
          </p:cNvSpPr>
          <p:nvPr/>
        </p:nvSpPr>
        <p:spPr bwMode="auto">
          <a:xfrm flipV="1">
            <a:off x="3260725" y="1828800"/>
            <a:ext cx="0" cy="4319588"/>
          </a:xfrm>
          <a:prstGeom prst="line">
            <a:avLst/>
          </a:prstGeom>
          <a:noFill/>
          <a:ln w="9525">
            <a:solidFill>
              <a:srgbClr val="80808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82" name="Line 9"/>
          <p:cNvSpPr>
            <a:spLocks noChangeShapeType="1"/>
          </p:cNvSpPr>
          <p:nvPr/>
        </p:nvSpPr>
        <p:spPr bwMode="auto">
          <a:xfrm flipV="1">
            <a:off x="3462338" y="1828800"/>
            <a:ext cx="0" cy="4319588"/>
          </a:xfrm>
          <a:prstGeom prst="line">
            <a:avLst/>
          </a:prstGeom>
          <a:noFill/>
          <a:ln w="9525">
            <a:solidFill>
              <a:srgbClr val="80808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83" name="Line 9"/>
          <p:cNvSpPr>
            <a:spLocks noChangeShapeType="1"/>
          </p:cNvSpPr>
          <p:nvPr/>
        </p:nvSpPr>
        <p:spPr bwMode="auto">
          <a:xfrm flipV="1">
            <a:off x="4465638" y="1828800"/>
            <a:ext cx="0" cy="4319588"/>
          </a:xfrm>
          <a:prstGeom prst="line">
            <a:avLst/>
          </a:prstGeom>
          <a:noFill/>
          <a:ln w="9525">
            <a:solidFill>
              <a:srgbClr val="80808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84" name="Line 9"/>
          <p:cNvSpPr>
            <a:spLocks noChangeShapeType="1"/>
          </p:cNvSpPr>
          <p:nvPr/>
        </p:nvSpPr>
        <p:spPr bwMode="auto">
          <a:xfrm flipV="1">
            <a:off x="4867275" y="1828800"/>
            <a:ext cx="0" cy="4319588"/>
          </a:xfrm>
          <a:prstGeom prst="line">
            <a:avLst/>
          </a:prstGeom>
          <a:noFill/>
          <a:ln w="9525">
            <a:solidFill>
              <a:srgbClr val="80808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666" name="Line 18"/>
          <p:cNvSpPr>
            <a:spLocks noChangeShapeType="1"/>
          </p:cNvSpPr>
          <p:nvPr/>
        </p:nvSpPr>
        <p:spPr bwMode="auto">
          <a:xfrm>
            <a:off x="1843088" y="5176838"/>
            <a:ext cx="19843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Line 18"/>
          <p:cNvSpPr>
            <a:spLocks noChangeShapeType="1"/>
          </p:cNvSpPr>
          <p:nvPr/>
        </p:nvSpPr>
        <p:spPr bwMode="auto">
          <a:xfrm>
            <a:off x="2044700" y="4565650"/>
            <a:ext cx="198438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" name="Line 18"/>
          <p:cNvSpPr>
            <a:spLocks noChangeShapeType="1"/>
          </p:cNvSpPr>
          <p:nvPr/>
        </p:nvSpPr>
        <p:spPr bwMode="auto">
          <a:xfrm>
            <a:off x="1643063" y="5681663"/>
            <a:ext cx="19843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" name="Line 18"/>
          <p:cNvSpPr>
            <a:spLocks noChangeShapeType="1"/>
          </p:cNvSpPr>
          <p:nvPr/>
        </p:nvSpPr>
        <p:spPr bwMode="auto">
          <a:xfrm>
            <a:off x="2246313" y="4060825"/>
            <a:ext cx="19843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" name="Line 18"/>
          <p:cNvSpPr>
            <a:spLocks noChangeShapeType="1"/>
          </p:cNvSpPr>
          <p:nvPr/>
        </p:nvSpPr>
        <p:spPr bwMode="auto">
          <a:xfrm>
            <a:off x="2447925" y="3629025"/>
            <a:ext cx="198438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Line 18"/>
          <p:cNvSpPr>
            <a:spLocks noChangeShapeType="1"/>
          </p:cNvSpPr>
          <p:nvPr/>
        </p:nvSpPr>
        <p:spPr bwMode="auto">
          <a:xfrm>
            <a:off x="2647950" y="3413125"/>
            <a:ext cx="198438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Line 18"/>
          <p:cNvSpPr>
            <a:spLocks noChangeShapeType="1"/>
          </p:cNvSpPr>
          <p:nvPr/>
        </p:nvSpPr>
        <p:spPr bwMode="auto">
          <a:xfrm>
            <a:off x="2849563" y="3575050"/>
            <a:ext cx="19843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Line 18"/>
          <p:cNvSpPr>
            <a:spLocks noChangeShapeType="1"/>
          </p:cNvSpPr>
          <p:nvPr/>
        </p:nvSpPr>
        <p:spPr bwMode="auto">
          <a:xfrm>
            <a:off x="3051175" y="3989388"/>
            <a:ext cx="198438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Line 18"/>
          <p:cNvSpPr>
            <a:spLocks noChangeShapeType="1"/>
          </p:cNvSpPr>
          <p:nvPr/>
        </p:nvSpPr>
        <p:spPr bwMode="auto">
          <a:xfrm>
            <a:off x="3252788" y="4421188"/>
            <a:ext cx="19843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" name="Line 18"/>
          <p:cNvSpPr>
            <a:spLocks noChangeShapeType="1"/>
          </p:cNvSpPr>
          <p:nvPr/>
        </p:nvSpPr>
        <p:spPr bwMode="auto">
          <a:xfrm>
            <a:off x="3452813" y="4637088"/>
            <a:ext cx="19843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" name="Line 18"/>
          <p:cNvSpPr>
            <a:spLocks noChangeShapeType="1"/>
          </p:cNvSpPr>
          <p:nvPr/>
        </p:nvSpPr>
        <p:spPr bwMode="auto">
          <a:xfrm>
            <a:off x="3654425" y="4529138"/>
            <a:ext cx="198438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" name="Line 18"/>
          <p:cNvSpPr>
            <a:spLocks noChangeShapeType="1"/>
          </p:cNvSpPr>
          <p:nvPr/>
        </p:nvSpPr>
        <p:spPr bwMode="auto">
          <a:xfrm>
            <a:off x="3856038" y="4132263"/>
            <a:ext cx="19843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" name="Line 18"/>
          <p:cNvSpPr>
            <a:spLocks noChangeShapeType="1"/>
          </p:cNvSpPr>
          <p:nvPr/>
        </p:nvSpPr>
        <p:spPr bwMode="auto">
          <a:xfrm>
            <a:off x="4057650" y="3592513"/>
            <a:ext cx="198438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" name="Line 18"/>
          <p:cNvSpPr>
            <a:spLocks noChangeShapeType="1"/>
          </p:cNvSpPr>
          <p:nvPr/>
        </p:nvSpPr>
        <p:spPr bwMode="auto">
          <a:xfrm>
            <a:off x="4259263" y="3016250"/>
            <a:ext cx="19843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" name="Line 18"/>
          <p:cNvSpPr>
            <a:spLocks noChangeShapeType="1"/>
          </p:cNvSpPr>
          <p:nvPr/>
        </p:nvSpPr>
        <p:spPr bwMode="auto">
          <a:xfrm>
            <a:off x="4459288" y="2549525"/>
            <a:ext cx="19843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" name="Line 18"/>
          <p:cNvSpPr>
            <a:spLocks noChangeShapeType="1"/>
          </p:cNvSpPr>
          <p:nvPr/>
        </p:nvSpPr>
        <p:spPr bwMode="auto">
          <a:xfrm>
            <a:off x="4862513" y="2332038"/>
            <a:ext cx="19843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" name="Line 18"/>
          <p:cNvSpPr>
            <a:spLocks noChangeShapeType="1"/>
          </p:cNvSpPr>
          <p:nvPr/>
        </p:nvSpPr>
        <p:spPr bwMode="auto">
          <a:xfrm>
            <a:off x="5064125" y="2620963"/>
            <a:ext cx="198438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>
            <a:off x="5264150" y="3124200"/>
            <a:ext cx="198438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5465763" y="3700463"/>
            <a:ext cx="19843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>
            <a:off x="5667375" y="4259263"/>
            <a:ext cx="198438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" name="Line 18"/>
          <p:cNvSpPr>
            <a:spLocks noChangeShapeType="1"/>
          </p:cNvSpPr>
          <p:nvPr/>
        </p:nvSpPr>
        <p:spPr bwMode="auto">
          <a:xfrm>
            <a:off x="5868988" y="4781550"/>
            <a:ext cx="19843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" name="Line 18"/>
          <p:cNvSpPr>
            <a:spLocks noChangeShapeType="1"/>
          </p:cNvSpPr>
          <p:nvPr/>
        </p:nvSpPr>
        <p:spPr bwMode="auto">
          <a:xfrm>
            <a:off x="6069013" y="5141913"/>
            <a:ext cx="20478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" name="Line 18"/>
          <p:cNvSpPr>
            <a:spLocks noChangeShapeType="1"/>
          </p:cNvSpPr>
          <p:nvPr/>
        </p:nvSpPr>
        <p:spPr bwMode="auto">
          <a:xfrm>
            <a:off x="6270625" y="5213350"/>
            <a:ext cx="198438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" name="Line 18"/>
          <p:cNvSpPr>
            <a:spLocks noChangeShapeType="1"/>
          </p:cNvSpPr>
          <p:nvPr/>
        </p:nvSpPr>
        <p:spPr bwMode="auto">
          <a:xfrm>
            <a:off x="6472238" y="5068888"/>
            <a:ext cx="19843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" name="Line 18"/>
          <p:cNvSpPr>
            <a:spLocks noChangeShapeType="1"/>
          </p:cNvSpPr>
          <p:nvPr/>
        </p:nvSpPr>
        <p:spPr bwMode="auto">
          <a:xfrm>
            <a:off x="6673850" y="4745038"/>
            <a:ext cx="198438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" name="Line 18"/>
          <p:cNvSpPr>
            <a:spLocks noChangeShapeType="1"/>
          </p:cNvSpPr>
          <p:nvPr/>
        </p:nvSpPr>
        <p:spPr bwMode="auto">
          <a:xfrm>
            <a:off x="6875463" y="4276725"/>
            <a:ext cx="198437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" name="Line 18"/>
          <p:cNvSpPr>
            <a:spLocks noChangeShapeType="1"/>
          </p:cNvSpPr>
          <p:nvPr/>
        </p:nvSpPr>
        <p:spPr bwMode="auto">
          <a:xfrm>
            <a:off x="4660900" y="2260600"/>
            <a:ext cx="204788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cxnSp>
        <p:nvCxnSpPr>
          <p:cNvPr id="21565" name="AutoShape 61"/>
          <p:cNvCxnSpPr>
            <a:cxnSpLocks noChangeShapeType="1"/>
            <a:endCxn id="27666" idx="0"/>
          </p:cNvCxnSpPr>
          <p:nvPr/>
        </p:nvCxnSpPr>
        <p:spPr bwMode="auto">
          <a:xfrm flipV="1">
            <a:off x="1841500" y="5157788"/>
            <a:ext cx="1588" cy="542925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66" name="AutoShape 62"/>
          <p:cNvCxnSpPr>
            <a:cxnSpLocks noChangeShapeType="1"/>
            <a:stCxn id="27666" idx="1"/>
          </p:cNvCxnSpPr>
          <p:nvPr/>
        </p:nvCxnSpPr>
        <p:spPr bwMode="auto">
          <a:xfrm flipV="1">
            <a:off x="2041525" y="4546600"/>
            <a:ext cx="3175" cy="649288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67" name="AutoShape 63"/>
          <p:cNvCxnSpPr>
            <a:cxnSpLocks noChangeShapeType="1"/>
          </p:cNvCxnSpPr>
          <p:nvPr/>
        </p:nvCxnSpPr>
        <p:spPr bwMode="auto">
          <a:xfrm flipV="1">
            <a:off x="2243138" y="4041775"/>
            <a:ext cx="3175" cy="542925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68" name="AutoShape 64"/>
          <p:cNvCxnSpPr>
            <a:cxnSpLocks noChangeShapeType="1"/>
          </p:cNvCxnSpPr>
          <p:nvPr/>
        </p:nvCxnSpPr>
        <p:spPr bwMode="auto">
          <a:xfrm flipV="1">
            <a:off x="2444750" y="3609975"/>
            <a:ext cx="3175" cy="469900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69" name="AutoShape 65"/>
          <p:cNvCxnSpPr>
            <a:cxnSpLocks noChangeShapeType="1"/>
          </p:cNvCxnSpPr>
          <p:nvPr/>
        </p:nvCxnSpPr>
        <p:spPr bwMode="auto">
          <a:xfrm flipV="1">
            <a:off x="2646363" y="3394075"/>
            <a:ext cx="1587" cy="254000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70" name="AutoShape 66"/>
          <p:cNvCxnSpPr>
            <a:cxnSpLocks noChangeShapeType="1"/>
          </p:cNvCxnSpPr>
          <p:nvPr/>
        </p:nvCxnSpPr>
        <p:spPr bwMode="auto">
          <a:xfrm flipH="1" flipV="1">
            <a:off x="2846388" y="3432175"/>
            <a:ext cx="3175" cy="123825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71" name="AutoShape 67"/>
          <p:cNvCxnSpPr>
            <a:cxnSpLocks noChangeShapeType="1"/>
          </p:cNvCxnSpPr>
          <p:nvPr/>
        </p:nvCxnSpPr>
        <p:spPr bwMode="auto">
          <a:xfrm flipH="1" flipV="1">
            <a:off x="3048000" y="3594100"/>
            <a:ext cx="3175" cy="376238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72" name="AutoShape 68"/>
          <p:cNvCxnSpPr>
            <a:cxnSpLocks noChangeShapeType="1"/>
          </p:cNvCxnSpPr>
          <p:nvPr/>
        </p:nvCxnSpPr>
        <p:spPr bwMode="auto">
          <a:xfrm flipH="1" flipV="1">
            <a:off x="3249613" y="4008438"/>
            <a:ext cx="3175" cy="393700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73" name="AutoShape 69"/>
          <p:cNvCxnSpPr>
            <a:cxnSpLocks noChangeShapeType="1"/>
          </p:cNvCxnSpPr>
          <p:nvPr/>
        </p:nvCxnSpPr>
        <p:spPr bwMode="auto">
          <a:xfrm flipH="1" flipV="1">
            <a:off x="3451225" y="4440238"/>
            <a:ext cx="1588" cy="177800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74" name="AutoShape 70"/>
          <p:cNvCxnSpPr>
            <a:cxnSpLocks noChangeShapeType="1"/>
          </p:cNvCxnSpPr>
          <p:nvPr/>
        </p:nvCxnSpPr>
        <p:spPr bwMode="auto">
          <a:xfrm flipV="1">
            <a:off x="3651250" y="4510088"/>
            <a:ext cx="3175" cy="146050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75" name="AutoShape 71"/>
          <p:cNvCxnSpPr>
            <a:cxnSpLocks noChangeShapeType="1"/>
          </p:cNvCxnSpPr>
          <p:nvPr/>
        </p:nvCxnSpPr>
        <p:spPr bwMode="auto">
          <a:xfrm flipV="1">
            <a:off x="3852863" y="4113213"/>
            <a:ext cx="3175" cy="434975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76" name="AutoShape 72"/>
          <p:cNvCxnSpPr>
            <a:cxnSpLocks noChangeShapeType="1"/>
          </p:cNvCxnSpPr>
          <p:nvPr/>
        </p:nvCxnSpPr>
        <p:spPr bwMode="auto">
          <a:xfrm flipV="1">
            <a:off x="4054475" y="3573463"/>
            <a:ext cx="3175" cy="577850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77" name="AutoShape 73"/>
          <p:cNvCxnSpPr>
            <a:cxnSpLocks noChangeShapeType="1"/>
          </p:cNvCxnSpPr>
          <p:nvPr/>
        </p:nvCxnSpPr>
        <p:spPr bwMode="auto">
          <a:xfrm flipV="1">
            <a:off x="4256088" y="2997200"/>
            <a:ext cx="3175" cy="614363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78" name="AutoShape 74"/>
          <p:cNvCxnSpPr>
            <a:cxnSpLocks noChangeShapeType="1"/>
          </p:cNvCxnSpPr>
          <p:nvPr/>
        </p:nvCxnSpPr>
        <p:spPr bwMode="auto">
          <a:xfrm flipV="1">
            <a:off x="4457700" y="2530475"/>
            <a:ext cx="1588" cy="504825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79" name="AutoShape 75"/>
          <p:cNvCxnSpPr>
            <a:cxnSpLocks noChangeShapeType="1"/>
          </p:cNvCxnSpPr>
          <p:nvPr/>
        </p:nvCxnSpPr>
        <p:spPr bwMode="auto">
          <a:xfrm flipV="1">
            <a:off x="4657725" y="2241550"/>
            <a:ext cx="3175" cy="327025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80" name="AutoShape 76"/>
          <p:cNvCxnSpPr>
            <a:cxnSpLocks noChangeShapeType="1"/>
          </p:cNvCxnSpPr>
          <p:nvPr/>
        </p:nvCxnSpPr>
        <p:spPr bwMode="auto">
          <a:xfrm flipV="1">
            <a:off x="4862513" y="2279650"/>
            <a:ext cx="3175" cy="33338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81" name="AutoShape 77"/>
          <p:cNvCxnSpPr>
            <a:cxnSpLocks noChangeShapeType="1"/>
          </p:cNvCxnSpPr>
          <p:nvPr/>
        </p:nvCxnSpPr>
        <p:spPr bwMode="auto">
          <a:xfrm flipH="1" flipV="1">
            <a:off x="5060950" y="2351088"/>
            <a:ext cx="3175" cy="250825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82" name="AutoShape 78"/>
          <p:cNvCxnSpPr>
            <a:cxnSpLocks noChangeShapeType="1"/>
          </p:cNvCxnSpPr>
          <p:nvPr/>
        </p:nvCxnSpPr>
        <p:spPr bwMode="auto">
          <a:xfrm flipH="1" flipV="1">
            <a:off x="5262563" y="2640013"/>
            <a:ext cx="1587" cy="465137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83" name="AutoShape 79"/>
          <p:cNvCxnSpPr>
            <a:cxnSpLocks noChangeShapeType="1"/>
          </p:cNvCxnSpPr>
          <p:nvPr/>
        </p:nvCxnSpPr>
        <p:spPr bwMode="auto">
          <a:xfrm flipH="1" flipV="1">
            <a:off x="5462588" y="3143250"/>
            <a:ext cx="3175" cy="538163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84" name="AutoShape 80"/>
          <p:cNvCxnSpPr>
            <a:cxnSpLocks noChangeShapeType="1"/>
          </p:cNvCxnSpPr>
          <p:nvPr/>
        </p:nvCxnSpPr>
        <p:spPr bwMode="auto">
          <a:xfrm flipH="1" flipV="1">
            <a:off x="5664200" y="3719513"/>
            <a:ext cx="3175" cy="520700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85" name="AutoShape 81"/>
          <p:cNvCxnSpPr>
            <a:cxnSpLocks noChangeShapeType="1"/>
          </p:cNvCxnSpPr>
          <p:nvPr/>
        </p:nvCxnSpPr>
        <p:spPr bwMode="auto">
          <a:xfrm flipH="1" flipV="1">
            <a:off x="5865813" y="4278313"/>
            <a:ext cx="3175" cy="484187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86" name="AutoShape 82"/>
          <p:cNvCxnSpPr>
            <a:cxnSpLocks noChangeShapeType="1"/>
          </p:cNvCxnSpPr>
          <p:nvPr/>
        </p:nvCxnSpPr>
        <p:spPr bwMode="auto">
          <a:xfrm flipH="1" flipV="1">
            <a:off x="6067425" y="4800600"/>
            <a:ext cx="1588" cy="322263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87" name="AutoShape 83"/>
          <p:cNvCxnSpPr>
            <a:cxnSpLocks noChangeShapeType="1"/>
          </p:cNvCxnSpPr>
          <p:nvPr/>
        </p:nvCxnSpPr>
        <p:spPr bwMode="auto">
          <a:xfrm flipV="1">
            <a:off x="6270625" y="5160963"/>
            <a:ext cx="3175" cy="33337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88" name="AutoShape 84"/>
          <p:cNvCxnSpPr>
            <a:cxnSpLocks noChangeShapeType="1"/>
          </p:cNvCxnSpPr>
          <p:nvPr/>
        </p:nvCxnSpPr>
        <p:spPr bwMode="auto">
          <a:xfrm flipV="1">
            <a:off x="6469063" y="5049838"/>
            <a:ext cx="3175" cy="182562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89" name="AutoShape 85"/>
          <p:cNvCxnSpPr>
            <a:cxnSpLocks noChangeShapeType="1"/>
          </p:cNvCxnSpPr>
          <p:nvPr/>
        </p:nvCxnSpPr>
        <p:spPr bwMode="auto">
          <a:xfrm flipV="1">
            <a:off x="6670675" y="4725988"/>
            <a:ext cx="3175" cy="361950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90" name="AutoShape 86"/>
          <p:cNvCxnSpPr>
            <a:cxnSpLocks noChangeShapeType="1"/>
          </p:cNvCxnSpPr>
          <p:nvPr/>
        </p:nvCxnSpPr>
        <p:spPr bwMode="auto">
          <a:xfrm flipV="1">
            <a:off x="6872288" y="4257675"/>
            <a:ext cx="3175" cy="506413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Line 18"/>
          <p:cNvSpPr>
            <a:spLocks noChangeShapeType="1"/>
          </p:cNvSpPr>
          <p:nvPr/>
        </p:nvSpPr>
        <p:spPr bwMode="auto">
          <a:xfrm>
            <a:off x="1582738" y="2260600"/>
            <a:ext cx="71437" cy="0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" name="Line 18"/>
          <p:cNvSpPr>
            <a:spLocks noChangeShapeType="1"/>
          </p:cNvSpPr>
          <p:nvPr/>
        </p:nvSpPr>
        <p:spPr bwMode="auto">
          <a:xfrm>
            <a:off x="1582738" y="2332038"/>
            <a:ext cx="71437" cy="0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" name="Line 18"/>
          <p:cNvSpPr>
            <a:spLocks noChangeShapeType="1"/>
          </p:cNvSpPr>
          <p:nvPr/>
        </p:nvSpPr>
        <p:spPr bwMode="auto">
          <a:xfrm>
            <a:off x="1582738" y="2549525"/>
            <a:ext cx="71437" cy="0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" name="Line 18"/>
          <p:cNvSpPr>
            <a:spLocks noChangeShapeType="1"/>
          </p:cNvSpPr>
          <p:nvPr/>
        </p:nvSpPr>
        <p:spPr bwMode="auto">
          <a:xfrm>
            <a:off x="1582738" y="2620963"/>
            <a:ext cx="71437" cy="0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04" name="Line 18"/>
          <p:cNvSpPr>
            <a:spLocks noChangeShapeType="1"/>
          </p:cNvSpPr>
          <p:nvPr/>
        </p:nvSpPr>
        <p:spPr bwMode="auto">
          <a:xfrm>
            <a:off x="1582738" y="3017838"/>
            <a:ext cx="71437" cy="0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05" name="Line 18"/>
          <p:cNvSpPr>
            <a:spLocks noChangeShapeType="1"/>
          </p:cNvSpPr>
          <p:nvPr/>
        </p:nvSpPr>
        <p:spPr bwMode="auto">
          <a:xfrm>
            <a:off x="1582738" y="3125788"/>
            <a:ext cx="71437" cy="0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6" name="Line 18"/>
          <p:cNvSpPr>
            <a:spLocks noChangeShapeType="1"/>
          </p:cNvSpPr>
          <p:nvPr/>
        </p:nvSpPr>
        <p:spPr bwMode="auto">
          <a:xfrm>
            <a:off x="1582738" y="3413125"/>
            <a:ext cx="71437" cy="0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38" name="Line 18"/>
          <p:cNvSpPr>
            <a:spLocks noChangeShapeType="1"/>
          </p:cNvSpPr>
          <p:nvPr/>
        </p:nvSpPr>
        <p:spPr bwMode="auto">
          <a:xfrm>
            <a:off x="1582738" y="3575050"/>
            <a:ext cx="71437" cy="0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39" name="Line 18"/>
          <p:cNvSpPr>
            <a:spLocks noChangeShapeType="1"/>
          </p:cNvSpPr>
          <p:nvPr/>
        </p:nvSpPr>
        <p:spPr bwMode="auto">
          <a:xfrm>
            <a:off x="1582738" y="3629025"/>
            <a:ext cx="71437" cy="0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40" name="Line 18"/>
          <p:cNvSpPr>
            <a:spLocks noChangeShapeType="1"/>
          </p:cNvSpPr>
          <p:nvPr/>
        </p:nvSpPr>
        <p:spPr bwMode="auto">
          <a:xfrm>
            <a:off x="1582738" y="3700463"/>
            <a:ext cx="71437" cy="0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41" name="Line 18"/>
          <p:cNvSpPr>
            <a:spLocks noChangeShapeType="1"/>
          </p:cNvSpPr>
          <p:nvPr/>
        </p:nvSpPr>
        <p:spPr bwMode="auto">
          <a:xfrm>
            <a:off x="1582738" y="3989388"/>
            <a:ext cx="71437" cy="0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42" name="Line 18"/>
          <p:cNvSpPr>
            <a:spLocks noChangeShapeType="1"/>
          </p:cNvSpPr>
          <p:nvPr/>
        </p:nvSpPr>
        <p:spPr bwMode="auto">
          <a:xfrm>
            <a:off x="1582738" y="4060825"/>
            <a:ext cx="71437" cy="0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43" name="Line 18"/>
          <p:cNvSpPr>
            <a:spLocks noChangeShapeType="1"/>
          </p:cNvSpPr>
          <p:nvPr/>
        </p:nvSpPr>
        <p:spPr bwMode="auto">
          <a:xfrm>
            <a:off x="1582738" y="4132263"/>
            <a:ext cx="71437" cy="0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44" name="Line 18"/>
          <p:cNvSpPr>
            <a:spLocks noChangeShapeType="1"/>
          </p:cNvSpPr>
          <p:nvPr/>
        </p:nvSpPr>
        <p:spPr bwMode="auto">
          <a:xfrm>
            <a:off x="1582738" y="4259263"/>
            <a:ext cx="71437" cy="0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45" name="Line 18"/>
          <p:cNvSpPr>
            <a:spLocks noChangeShapeType="1"/>
          </p:cNvSpPr>
          <p:nvPr/>
        </p:nvSpPr>
        <p:spPr bwMode="auto">
          <a:xfrm>
            <a:off x="1582738" y="4421188"/>
            <a:ext cx="71437" cy="0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46" name="Line 18"/>
          <p:cNvSpPr>
            <a:spLocks noChangeShapeType="1"/>
          </p:cNvSpPr>
          <p:nvPr/>
        </p:nvSpPr>
        <p:spPr bwMode="auto">
          <a:xfrm>
            <a:off x="1582738" y="4529138"/>
            <a:ext cx="71437" cy="0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47" name="Line 18"/>
          <p:cNvSpPr>
            <a:spLocks noChangeShapeType="1"/>
          </p:cNvSpPr>
          <p:nvPr/>
        </p:nvSpPr>
        <p:spPr bwMode="auto">
          <a:xfrm>
            <a:off x="1582738" y="4564063"/>
            <a:ext cx="71437" cy="0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48" name="Line 18"/>
          <p:cNvSpPr>
            <a:spLocks noChangeShapeType="1"/>
          </p:cNvSpPr>
          <p:nvPr/>
        </p:nvSpPr>
        <p:spPr bwMode="auto">
          <a:xfrm>
            <a:off x="1582738" y="4745038"/>
            <a:ext cx="71437" cy="0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49" name="Line 18"/>
          <p:cNvSpPr>
            <a:spLocks noChangeShapeType="1"/>
          </p:cNvSpPr>
          <p:nvPr/>
        </p:nvSpPr>
        <p:spPr bwMode="auto">
          <a:xfrm>
            <a:off x="1582738" y="5140325"/>
            <a:ext cx="71437" cy="0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50" name="Line 18"/>
          <p:cNvSpPr>
            <a:spLocks noChangeShapeType="1"/>
          </p:cNvSpPr>
          <p:nvPr/>
        </p:nvSpPr>
        <p:spPr bwMode="auto">
          <a:xfrm>
            <a:off x="1582738" y="5176838"/>
            <a:ext cx="71437" cy="0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51" name="Line 18"/>
          <p:cNvSpPr>
            <a:spLocks noChangeShapeType="1"/>
          </p:cNvSpPr>
          <p:nvPr/>
        </p:nvSpPr>
        <p:spPr bwMode="auto">
          <a:xfrm>
            <a:off x="1582738" y="5211763"/>
            <a:ext cx="71437" cy="0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52" name="Line 18"/>
          <p:cNvSpPr>
            <a:spLocks noChangeShapeType="1"/>
          </p:cNvSpPr>
          <p:nvPr/>
        </p:nvSpPr>
        <p:spPr bwMode="auto">
          <a:xfrm>
            <a:off x="1582738" y="5680075"/>
            <a:ext cx="71437" cy="0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53" name="Line 18"/>
          <p:cNvSpPr>
            <a:spLocks noChangeShapeType="1"/>
          </p:cNvSpPr>
          <p:nvPr/>
        </p:nvSpPr>
        <p:spPr bwMode="auto">
          <a:xfrm>
            <a:off x="1582738" y="4637088"/>
            <a:ext cx="71437" cy="0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54" name="Line 18"/>
          <p:cNvSpPr>
            <a:spLocks noChangeShapeType="1"/>
          </p:cNvSpPr>
          <p:nvPr/>
        </p:nvSpPr>
        <p:spPr bwMode="auto">
          <a:xfrm>
            <a:off x="1582738" y="3592513"/>
            <a:ext cx="71437" cy="0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55" name="Line 18"/>
          <p:cNvSpPr>
            <a:spLocks noChangeShapeType="1"/>
          </p:cNvSpPr>
          <p:nvPr/>
        </p:nvSpPr>
        <p:spPr bwMode="auto">
          <a:xfrm>
            <a:off x="1582738" y="4779963"/>
            <a:ext cx="71437" cy="0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56" name="Line 18"/>
          <p:cNvSpPr>
            <a:spLocks noChangeShapeType="1"/>
          </p:cNvSpPr>
          <p:nvPr/>
        </p:nvSpPr>
        <p:spPr bwMode="auto">
          <a:xfrm>
            <a:off x="1582738" y="5068888"/>
            <a:ext cx="71437" cy="0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57" name="Line 18"/>
          <p:cNvSpPr>
            <a:spLocks noChangeShapeType="1"/>
          </p:cNvSpPr>
          <p:nvPr/>
        </p:nvSpPr>
        <p:spPr bwMode="auto">
          <a:xfrm>
            <a:off x="1582738" y="4276725"/>
            <a:ext cx="71437" cy="0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618" name="AutoShape 114"/>
          <p:cNvSpPr>
            <a:spLocks/>
          </p:cNvSpPr>
          <p:nvPr/>
        </p:nvSpPr>
        <p:spPr bwMode="auto">
          <a:xfrm>
            <a:off x="1006475" y="2171700"/>
            <a:ext cx="504825" cy="3600450"/>
          </a:xfrm>
          <a:prstGeom prst="leftBrace">
            <a:avLst>
              <a:gd name="adj1" fmla="val 59434"/>
              <a:gd name="adj2" fmla="val 50000"/>
            </a:avLst>
          </a:prstGeom>
          <a:noFill/>
          <a:ln w="254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latin typeface="Calibri" panose="020F0502020204030204" pitchFamily="34" charset="0"/>
            </a:endParaRPr>
          </a:p>
        </p:txBody>
      </p:sp>
      <p:sp>
        <p:nvSpPr>
          <p:cNvPr id="21619" name="Text Box 115"/>
          <p:cNvSpPr txBox="1">
            <a:spLocks noChangeArrowheads="1"/>
          </p:cNvSpPr>
          <p:nvPr/>
        </p:nvSpPr>
        <p:spPr bwMode="auto">
          <a:xfrm rot="-5400000">
            <a:off x="151607" y="3499644"/>
            <a:ext cx="12239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400" b="1">
                <a:latin typeface="Times New Roman" panose="02020603050405020304" pitchFamily="18" charset="0"/>
              </a:rPr>
              <a:t>N</a:t>
            </a:r>
            <a:r>
              <a:rPr lang="en-US" altLang="ru-RU" b="1">
                <a:latin typeface="Times New Roman" panose="02020603050405020304" pitchFamily="18" charset="0"/>
              </a:rPr>
              <a:t> </a:t>
            </a:r>
            <a:r>
              <a:rPr lang="en-US" altLang="ru-RU" sz="2400" b="1">
                <a:latin typeface="Calibri" panose="020F0502020204030204" pitchFamily="34" charset="0"/>
              </a:rPr>
              <a:t>→</a:t>
            </a:r>
            <a:r>
              <a:rPr lang="en-US" altLang="ru-RU" sz="5400" b="1" baseline="-14000">
                <a:latin typeface="Calibri" panose="020F0502020204030204" pitchFamily="34" charset="0"/>
              </a:rPr>
              <a:t>∞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395288" y="333375"/>
            <a:ext cx="846137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Количество уровней громкости </a:t>
            </a:r>
            <a:br>
              <a:rPr lang="ru-RU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</a:br>
            <a:r>
              <a:rPr lang="ru-RU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при дискретизации по времени</a:t>
            </a:r>
          </a:p>
        </p:txBody>
      </p:sp>
      <p:sp>
        <p:nvSpPr>
          <p:cNvPr id="23668" name="Text Box 119"/>
          <p:cNvSpPr txBox="1">
            <a:spLocks noChangeArrowheads="1"/>
          </p:cNvSpPr>
          <p:nvPr/>
        </p:nvSpPr>
        <p:spPr bwMode="auto">
          <a:xfrm>
            <a:off x="7451725" y="6230938"/>
            <a:ext cx="9366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i="1">
                <a:latin typeface="Times New Roman" panose="02020603050405020304" pitchFamily="18" charset="0"/>
              </a:rPr>
              <a:t>Время</a:t>
            </a:r>
          </a:p>
        </p:txBody>
      </p:sp>
      <p:sp>
        <p:nvSpPr>
          <p:cNvPr id="23669" name="Text Box 120"/>
          <p:cNvSpPr txBox="1">
            <a:spLocks noChangeArrowheads="1"/>
          </p:cNvSpPr>
          <p:nvPr/>
        </p:nvSpPr>
        <p:spPr bwMode="auto">
          <a:xfrm>
            <a:off x="252413" y="1766888"/>
            <a:ext cx="13668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i="1">
                <a:latin typeface="Times New Roman" panose="02020603050405020304" pitchFamily="18" charset="0"/>
              </a:rPr>
              <a:t>Громкость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"/>
                            </p:stCondLst>
                            <p:childTnLst>
                              <p:par>
                                <p:cTn id="9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5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50"/>
                                        <p:tgtEl>
                                          <p:spTgt spid="27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20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5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450"/>
                            </p:stCondLst>
                            <p:childTnLst>
                              <p:par>
                                <p:cTn id="31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5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9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42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5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53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5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3400"/>
                            </p:stCondLst>
                            <p:childTnLst>
                              <p:par>
                                <p:cTn id="64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4050"/>
                            </p:stCondLst>
                            <p:childTnLst>
                              <p:par>
                                <p:cTn id="7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5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1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55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86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5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1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1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1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1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5350"/>
                            </p:stCondLst>
                            <p:childTnLst>
                              <p:par>
                                <p:cTn id="97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15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1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1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1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585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1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08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15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1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1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1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1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6650"/>
                            </p:stCondLst>
                            <p:childTnLst>
                              <p:par>
                                <p:cTn id="119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15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1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1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1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715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1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7300"/>
                            </p:stCondLst>
                            <p:childTnLst>
                              <p:par>
                                <p:cTn id="130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15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1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1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1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1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7950"/>
                            </p:stCondLst>
                            <p:childTnLst>
                              <p:par>
                                <p:cTn id="141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15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1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1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1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 nodeType="afterGroup">
                            <p:stCondLst>
                              <p:cond delay="8450"/>
                            </p:stCondLst>
                            <p:childTnLst>
                              <p:par>
                                <p:cTn id="1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1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 nodeType="afterGroup">
                            <p:stCondLst>
                              <p:cond delay="8600"/>
                            </p:stCondLst>
                            <p:childTnLst>
                              <p:par>
                                <p:cTn id="152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15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1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1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1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 nodeType="afterGroup">
                            <p:stCondLst>
                              <p:cond delay="9100"/>
                            </p:stCondLst>
                            <p:childTnLst>
                              <p:par>
                                <p:cTn id="1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1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 nodeType="afterGroup">
                            <p:stCondLst>
                              <p:cond delay="9250"/>
                            </p:stCondLst>
                            <p:childTnLst>
                              <p:par>
                                <p:cTn id="163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 nodeType="afterGroup">
                            <p:stCondLst>
                              <p:cond delay="9750"/>
                            </p:stCondLst>
                            <p:childTnLst>
                              <p:par>
                                <p:cTn id="1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1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 nodeType="afterGroup">
                            <p:stCondLst>
                              <p:cond delay="9900"/>
                            </p:stCondLst>
                            <p:childTnLst>
                              <p:par>
                                <p:cTn id="174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 nodeType="afterGroup">
                            <p:stCondLst>
                              <p:cond delay="10400"/>
                            </p:stCondLst>
                            <p:childTnLst>
                              <p:par>
                                <p:cTn id="1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1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 nodeType="afterGroup">
                            <p:stCondLst>
                              <p:cond delay="10550"/>
                            </p:stCondLst>
                            <p:childTnLst>
                              <p:par>
                                <p:cTn id="18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 nodeType="afterGroup">
                            <p:stCondLst>
                              <p:cond delay="11050"/>
                            </p:stCondLst>
                            <p:childTnLst>
                              <p:par>
                                <p:cTn id="1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4" dur="1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 nodeType="afterGroup">
                            <p:stCondLst>
                              <p:cond delay="11200"/>
                            </p:stCondLst>
                            <p:childTnLst>
                              <p:par>
                                <p:cTn id="196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 nodeType="afterGroup">
                            <p:stCondLst>
                              <p:cond delay="11700"/>
                            </p:stCondLst>
                            <p:childTnLst>
                              <p:par>
                                <p:cTn id="2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5" dur="1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 nodeType="afterGroup">
                            <p:stCondLst>
                              <p:cond delay="11850"/>
                            </p:stCondLst>
                            <p:childTnLst>
                              <p:par>
                                <p:cTn id="207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 nodeType="afterGroup">
                            <p:stCondLst>
                              <p:cond delay="12350"/>
                            </p:stCondLst>
                            <p:childTnLst>
                              <p:par>
                                <p:cTn id="2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6" dur="1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218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215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21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21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21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2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7" dur="1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 nodeType="afterGroup">
                            <p:stCondLst>
                              <p:cond delay="13150"/>
                            </p:stCondLst>
                            <p:childTnLst>
                              <p:par>
                                <p:cTn id="229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215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21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21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21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 nodeType="afterGroup">
                            <p:stCondLst>
                              <p:cond delay="13650"/>
                            </p:stCondLst>
                            <p:childTnLst>
                              <p:par>
                                <p:cTn id="2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8" dur="1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 nodeType="afterGroup">
                            <p:stCondLst>
                              <p:cond delay="13800"/>
                            </p:stCondLst>
                            <p:childTnLst>
                              <p:par>
                                <p:cTn id="240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215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21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21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21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 nodeType="afterGroup">
                            <p:stCondLst>
                              <p:cond delay="14300"/>
                            </p:stCondLst>
                            <p:childTnLst>
                              <p:par>
                                <p:cTn id="2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9" dur="1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 nodeType="afterGroup">
                            <p:stCondLst>
                              <p:cond delay="14450"/>
                            </p:stCondLst>
                            <p:childTnLst>
                              <p:par>
                                <p:cTn id="251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215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21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21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21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 nodeType="afterGroup">
                            <p:stCondLst>
                              <p:cond delay="14950"/>
                            </p:stCondLst>
                            <p:childTnLst>
                              <p:par>
                                <p:cTn id="2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0" dur="1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 nodeType="afterGroup">
                            <p:stCondLst>
                              <p:cond delay="15100"/>
                            </p:stCondLst>
                            <p:childTnLst>
                              <p:par>
                                <p:cTn id="262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215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21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21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21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 nodeType="afterGroup">
                            <p:stCondLst>
                              <p:cond delay="15600"/>
                            </p:stCondLst>
                            <p:childTnLst>
                              <p:par>
                                <p:cTn id="2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1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 nodeType="afterGroup">
                            <p:stCondLst>
                              <p:cond delay="15750"/>
                            </p:stCondLst>
                            <p:childTnLst>
                              <p:par>
                                <p:cTn id="273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215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21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500" fill="hold"/>
                                        <p:tgtEl>
                                          <p:spTgt spid="21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21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 nodeType="afterGroup">
                            <p:stCondLst>
                              <p:cond delay="16250"/>
                            </p:stCondLst>
                            <p:childTnLst>
                              <p:par>
                                <p:cTn id="2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2" dur="1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 nodeType="afterGroup">
                            <p:stCondLst>
                              <p:cond delay="16400"/>
                            </p:stCondLst>
                            <p:childTnLst>
                              <p:par>
                                <p:cTn id="284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" dur="500" fill="hold"/>
                                        <p:tgtEl>
                                          <p:spTgt spid="215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21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21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21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 nodeType="afterGroup">
                            <p:stCondLst>
                              <p:cond delay="16900"/>
                            </p:stCondLst>
                            <p:childTnLst>
                              <p:par>
                                <p:cTn id="2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3" dur="1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 nodeType="afterGroup">
                            <p:stCondLst>
                              <p:cond delay="17050"/>
                            </p:stCondLst>
                            <p:childTnLst>
                              <p:par>
                                <p:cTn id="29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7" dur="500" fill="hold"/>
                                        <p:tgtEl>
                                          <p:spTgt spid="215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500" fill="hold"/>
                                        <p:tgtEl>
                                          <p:spTgt spid="21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21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21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 nodeType="afterGroup">
                            <p:stCondLst>
                              <p:cond delay="17550"/>
                            </p:stCondLst>
                            <p:childTnLst>
                              <p:par>
                                <p:cTn id="3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21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21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500"/>
                                        <p:tgtEl>
                                          <p:spTgt spid="21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21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21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21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21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21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21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21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500"/>
                                        <p:tgtEl>
                                          <p:spTgt spid="21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21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21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3" dur="500"/>
                                        <p:tgtEl>
                                          <p:spTgt spid="21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500"/>
                                        <p:tgtEl>
                                          <p:spTgt spid="21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500"/>
                                        <p:tgtEl>
                                          <p:spTgt spid="21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2" dur="500"/>
                                        <p:tgtEl>
                                          <p:spTgt spid="21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21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8" dur="500"/>
                                        <p:tgtEl>
                                          <p:spTgt spid="21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21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500"/>
                                        <p:tgtEl>
                                          <p:spTgt spid="21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21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0" dur="500"/>
                                        <p:tgtEl>
                                          <p:spTgt spid="21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21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500"/>
                                        <p:tgtEl>
                                          <p:spTgt spid="21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0"/>
                                        <p:tgtEl>
                                          <p:spTgt spid="21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 nodeType="afterGroup">
                            <p:stCondLst>
                              <p:cond delay="18050"/>
                            </p:stCondLst>
                            <p:childTnLst>
                              <p:par>
                                <p:cTn id="381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3" dur="1000"/>
                                        <p:tgtEl>
                                          <p:spTgt spid="2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4" fill="hold" nodeType="afterGroup">
                            <p:stCondLst>
                              <p:cond delay="21050"/>
                            </p:stCondLst>
                            <p:childTnLst>
                              <p:par>
                                <p:cTn id="3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7" dur="1000"/>
                                        <p:tgtEl>
                                          <p:spTgt spid="21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6" grpId="0" animBg="1"/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21504" grpId="0" animBg="1"/>
      <p:bldP spid="21505" grpId="0" animBg="1"/>
      <p:bldP spid="21516" grpId="0" animBg="1"/>
      <p:bldP spid="21538" grpId="0" animBg="1"/>
      <p:bldP spid="21539" grpId="0" animBg="1"/>
      <p:bldP spid="21540" grpId="0" animBg="1"/>
      <p:bldP spid="21541" grpId="0" animBg="1"/>
      <p:bldP spid="21542" grpId="0" animBg="1"/>
      <p:bldP spid="21543" grpId="0" animBg="1"/>
      <p:bldP spid="21544" grpId="0" animBg="1"/>
      <p:bldP spid="21545" grpId="0" animBg="1"/>
      <p:bldP spid="21546" grpId="0" animBg="1"/>
      <p:bldP spid="21547" grpId="0" animBg="1"/>
      <p:bldP spid="21548" grpId="0" animBg="1"/>
      <p:bldP spid="21549" grpId="0" animBg="1"/>
      <p:bldP spid="21550" grpId="0" animBg="1"/>
      <p:bldP spid="21551" grpId="0" animBg="1"/>
      <p:bldP spid="21552" grpId="0" animBg="1"/>
      <p:bldP spid="21553" grpId="0" animBg="1"/>
      <p:bldP spid="21554" grpId="0" animBg="1"/>
      <p:bldP spid="21555" grpId="0" animBg="1"/>
      <p:bldP spid="21556" grpId="0" animBg="1"/>
      <p:bldP spid="21557" grpId="0" animBg="1"/>
      <p:bldP spid="21618" grpId="0" animBg="1"/>
      <p:bldP spid="216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3"/>
          <p:cNvGrpSpPr>
            <a:grpSpLocks/>
          </p:cNvGrpSpPr>
          <p:nvPr/>
        </p:nvGrpSpPr>
        <p:grpSpPr bwMode="auto">
          <a:xfrm>
            <a:off x="1655763" y="2259013"/>
            <a:ext cx="5795962" cy="2952750"/>
            <a:chOff x="1043" y="1423"/>
            <a:chExt cx="3651" cy="1860"/>
          </a:xfrm>
        </p:grpSpPr>
        <p:sp>
          <p:nvSpPr>
            <p:cNvPr id="24742" name="Line 31"/>
            <p:cNvSpPr>
              <a:spLocks noChangeShapeType="1"/>
            </p:cNvSpPr>
            <p:nvPr/>
          </p:nvSpPr>
          <p:spPr bwMode="auto">
            <a:xfrm>
              <a:off x="1043" y="1423"/>
              <a:ext cx="3651" cy="0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43" name="Line 32"/>
            <p:cNvSpPr>
              <a:spLocks noChangeShapeType="1"/>
            </p:cNvSpPr>
            <p:nvPr/>
          </p:nvSpPr>
          <p:spPr bwMode="auto">
            <a:xfrm>
              <a:off x="1043" y="2043"/>
              <a:ext cx="3651" cy="0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44" name="Line 33"/>
            <p:cNvSpPr>
              <a:spLocks noChangeShapeType="1"/>
            </p:cNvSpPr>
            <p:nvPr/>
          </p:nvSpPr>
          <p:spPr bwMode="auto">
            <a:xfrm>
              <a:off x="1043" y="2663"/>
              <a:ext cx="3651" cy="0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45" name="Line 34"/>
            <p:cNvSpPr>
              <a:spLocks noChangeShapeType="1"/>
            </p:cNvSpPr>
            <p:nvPr/>
          </p:nvSpPr>
          <p:spPr bwMode="auto">
            <a:xfrm>
              <a:off x="1043" y="3283"/>
              <a:ext cx="3651" cy="0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579" name="Group 4"/>
          <p:cNvGrpSpPr>
            <a:grpSpLocks/>
          </p:cNvGrpSpPr>
          <p:nvPr/>
        </p:nvGrpSpPr>
        <p:grpSpPr bwMode="auto">
          <a:xfrm>
            <a:off x="1855788" y="1827213"/>
            <a:ext cx="5019675" cy="4319587"/>
            <a:chOff x="965" y="958"/>
            <a:chExt cx="3162" cy="2721"/>
          </a:xfrm>
        </p:grpSpPr>
        <p:sp>
          <p:nvSpPr>
            <p:cNvPr id="24716" name="Line 9"/>
            <p:cNvSpPr>
              <a:spLocks noChangeShapeType="1"/>
            </p:cNvSpPr>
            <p:nvPr/>
          </p:nvSpPr>
          <p:spPr bwMode="auto">
            <a:xfrm flipV="1">
              <a:off x="2230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17" name="Line 9"/>
            <p:cNvSpPr>
              <a:spLocks noChangeShapeType="1"/>
            </p:cNvSpPr>
            <p:nvPr/>
          </p:nvSpPr>
          <p:spPr bwMode="auto">
            <a:xfrm flipV="1">
              <a:off x="2483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18" name="Line 9"/>
            <p:cNvSpPr>
              <a:spLocks noChangeShapeType="1"/>
            </p:cNvSpPr>
            <p:nvPr/>
          </p:nvSpPr>
          <p:spPr bwMode="auto">
            <a:xfrm flipV="1">
              <a:off x="965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19" name="Line 9"/>
            <p:cNvSpPr>
              <a:spLocks noChangeShapeType="1"/>
            </p:cNvSpPr>
            <p:nvPr/>
          </p:nvSpPr>
          <p:spPr bwMode="auto">
            <a:xfrm flipV="1">
              <a:off x="3747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20" name="Line 9"/>
            <p:cNvSpPr>
              <a:spLocks noChangeShapeType="1"/>
            </p:cNvSpPr>
            <p:nvPr/>
          </p:nvSpPr>
          <p:spPr bwMode="auto">
            <a:xfrm flipV="1">
              <a:off x="3874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21" name="Line 9"/>
            <p:cNvSpPr>
              <a:spLocks noChangeShapeType="1"/>
            </p:cNvSpPr>
            <p:nvPr/>
          </p:nvSpPr>
          <p:spPr bwMode="auto">
            <a:xfrm flipV="1">
              <a:off x="4000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22" name="Line 9"/>
            <p:cNvSpPr>
              <a:spLocks noChangeShapeType="1"/>
            </p:cNvSpPr>
            <p:nvPr/>
          </p:nvSpPr>
          <p:spPr bwMode="auto">
            <a:xfrm flipV="1">
              <a:off x="4127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23" name="Line 9"/>
            <p:cNvSpPr>
              <a:spLocks noChangeShapeType="1"/>
            </p:cNvSpPr>
            <p:nvPr/>
          </p:nvSpPr>
          <p:spPr bwMode="auto">
            <a:xfrm flipV="1">
              <a:off x="3368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24" name="Line 9"/>
            <p:cNvSpPr>
              <a:spLocks noChangeShapeType="1"/>
            </p:cNvSpPr>
            <p:nvPr/>
          </p:nvSpPr>
          <p:spPr bwMode="auto">
            <a:xfrm flipV="1">
              <a:off x="3494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25" name="Line 9"/>
            <p:cNvSpPr>
              <a:spLocks noChangeShapeType="1"/>
            </p:cNvSpPr>
            <p:nvPr/>
          </p:nvSpPr>
          <p:spPr bwMode="auto">
            <a:xfrm flipV="1">
              <a:off x="3621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26" name="Line 9"/>
            <p:cNvSpPr>
              <a:spLocks noChangeShapeType="1"/>
            </p:cNvSpPr>
            <p:nvPr/>
          </p:nvSpPr>
          <p:spPr bwMode="auto">
            <a:xfrm flipV="1">
              <a:off x="1091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27" name="Line 9"/>
            <p:cNvSpPr>
              <a:spLocks noChangeShapeType="1"/>
            </p:cNvSpPr>
            <p:nvPr/>
          </p:nvSpPr>
          <p:spPr bwMode="auto">
            <a:xfrm flipV="1">
              <a:off x="1218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28" name="Line 9"/>
            <p:cNvSpPr>
              <a:spLocks noChangeShapeType="1"/>
            </p:cNvSpPr>
            <p:nvPr/>
          </p:nvSpPr>
          <p:spPr bwMode="auto">
            <a:xfrm flipV="1">
              <a:off x="1724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29" name="Line 9"/>
            <p:cNvSpPr>
              <a:spLocks noChangeShapeType="1"/>
            </p:cNvSpPr>
            <p:nvPr/>
          </p:nvSpPr>
          <p:spPr bwMode="auto">
            <a:xfrm flipV="1">
              <a:off x="2735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30" name="Line 9"/>
            <p:cNvSpPr>
              <a:spLocks noChangeShapeType="1"/>
            </p:cNvSpPr>
            <p:nvPr/>
          </p:nvSpPr>
          <p:spPr bwMode="auto">
            <a:xfrm flipV="1">
              <a:off x="1344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31" name="Line 9"/>
            <p:cNvSpPr>
              <a:spLocks noChangeShapeType="1"/>
            </p:cNvSpPr>
            <p:nvPr/>
          </p:nvSpPr>
          <p:spPr bwMode="auto">
            <a:xfrm flipV="1">
              <a:off x="1471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32" name="Line 9"/>
            <p:cNvSpPr>
              <a:spLocks noChangeShapeType="1"/>
            </p:cNvSpPr>
            <p:nvPr/>
          </p:nvSpPr>
          <p:spPr bwMode="auto">
            <a:xfrm flipV="1">
              <a:off x="2103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33" name="Line 9"/>
            <p:cNvSpPr>
              <a:spLocks noChangeShapeType="1"/>
            </p:cNvSpPr>
            <p:nvPr/>
          </p:nvSpPr>
          <p:spPr bwMode="auto">
            <a:xfrm flipV="1">
              <a:off x="2356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34" name="Line 9"/>
            <p:cNvSpPr>
              <a:spLocks noChangeShapeType="1"/>
            </p:cNvSpPr>
            <p:nvPr/>
          </p:nvSpPr>
          <p:spPr bwMode="auto">
            <a:xfrm flipV="1">
              <a:off x="2988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35" name="Line 9"/>
            <p:cNvSpPr>
              <a:spLocks noChangeShapeType="1"/>
            </p:cNvSpPr>
            <p:nvPr/>
          </p:nvSpPr>
          <p:spPr bwMode="auto">
            <a:xfrm flipV="1">
              <a:off x="3115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36" name="Line 9"/>
            <p:cNvSpPr>
              <a:spLocks noChangeShapeType="1"/>
            </p:cNvSpPr>
            <p:nvPr/>
          </p:nvSpPr>
          <p:spPr bwMode="auto">
            <a:xfrm flipV="1">
              <a:off x="3241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37" name="Line 9"/>
            <p:cNvSpPr>
              <a:spLocks noChangeShapeType="1"/>
            </p:cNvSpPr>
            <p:nvPr/>
          </p:nvSpPr>
          <p:spPr bwMode="auto">
            <a:xfrm flipV="1">
              <a:off x="1597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38" name="Line 9"/>
            <p:cNvSpPr>
              <a:spLocks noChangeShapeType="1"/>
            </p:cNvSpPr>
            <p:nvPr/>
          </p:nvSpPr>
          <p:spPr bwMode="auto">
            <a:xfrm flipV="1">
              <a:off x="1850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39" name="Line 9"/>
            <p:cNvSpPr>
              <a:spLocks noChangeShapeType="1"/>
            </p:cNvSpPr>
            <p:nvPr/>
          </p:nvSpPr>
          <p:spPr bwMode="auto">
            <a:xfrm flipV="1">
              <a:off x="1977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40" name="Line 9"/>
            <p:cNvSpPr>
              <a:spLocks noChangeShapeType="1"/>
            </p:cNvSpPr>
            <p:nvPr/>
          </p:nvSpPr>
          <p:spPr bwMode="auto">
            <a:xfrm flipV="1">
              <a:off x="2609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41" name="Line 9"/>
            <p:cNvSpPr>
              <a:spLocks noChangeShapeType="1"/>
            </p:cNvSpPr>
            <p:nvPr/>
          </p:nvSpPr>
          <p:spPr bwMode="auto">
            <a:xfrm flipV="1">
              <a:off x="2862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6846" name="Text Box 222"/>
          <p:cNvSpPr txBox="1">
            <a:spLocks noChangeArrowheads="1"/>
          </p:cNvSpPr>
          <p:nvPr/>
        </p:nvSpPr>
        <p:spPr bwMode="auto">
          <a:xfrm rot="-5400000">
            <a:off x="146843" y="3504407"/>
            <a:ext cx="12239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400" b="1">
                <a:latin typeface="Times New Roman" panose="02020603050405020304" pitchFamily="18" charset="0"/>
              </a:rPr>
              <a:t>N</a:t>
            </a:r>
            <a:r>
              <a:rPr lang="en-US" altLang="ru-RU" b="1">
                <a:latin typeface="Times New Roman" panose="02020603050405020304" pitchFamily="18" charset="0"/>
              </a:rPr>
              <a:t> </a:t>
            </a:r>
            <a:r>
              <a:rPr lang="en-US" altLang="ru-RU" sz="2400" b="1">
                <a:latin typeface="Calibri" panose="020F0502020204030204" pitchFamily="34" charset="0"/>
              </a:rPr>
              <a:t>→</a:t>
            </a:r>
            <a:r>
              <a:rPr lang="en-US" altLang="ru-RU" sz="5400" b="1" baseline="-14000">
                <a:latin typeface="Calibri" panose="020F0502020204030204" pitchFamily="34" charset="0"/>
              </a:rPr>
              <a:t>∞</a:t>
            </a:r>
          </a:p>
        </p:txBody>
      </p:sp>
      <p:grpSp>
        <p:nvGrpSpPr>
          <p:cNvPr id="4" name="Group 183"/>
          <p:cNvGrpSpPr>
            <a:grpSpLocks/>
          </p:cNvGrpSpPr>
          <p:nvPr/>
        </p:nvGrpSpPr>
        <p:grpSpPr bwMode="auto">
          <a:xfrm>
            <a:off x="1643063" y="2238375"/>
            <a:ext cx="5430837" cy="2990850"/>
            <a:chOff x="1035" y="1411"/>
            <a:chExt cx="3421" cy="1884"/>
          </a:xfrm>
        </p:grpSpPr>
        <p:sp>
          <p:nvSpPr>
            <p:cNvPr id="24680" name="Line 18"/>
            <p:cNvSpPr>
              <a:spLocks noChangeShapeType="1"/>
            </p:cNvSpPr>
            <p:nvPr/>
          </p:nvSpPr>
          <p:spPr bwMode="auto">
            <a:xfrm>
              <a:off x="1161" y="3283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81" name="Line 18"/>
            <p:cNvSpPr>
              <a:spLocks noChangeShapeType="1"/>
            </p:cNvSpPr>
            <p:nvPr/>
          </p:nvSpPr>
          <p:spPr bwMode="auto">
            <a:xfrm>
              <a:off x="1288" y="2671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82" name="Line 18"/>
            <p:cNvSpPr>
              <a:spLocks noChangeShapeType="1"/>
            </p:cNvSpPr>
            <p:nvPr/>
          </p:nvSpPr>
          <p:spPr bwMode="auto">
            <a:xfrm>
              <a:off x="1035" y="3283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83" name="Line 18"/>
            <p:cNvSpPr>
              <a:spLocks noChangeShapeType="1"/>
            </p:cNvSpPr>
            <p:nvPr/>
          </p:nvSpPr>
          <p:spPr bwMode="auto">
            <a:xfrm>
              <a:off x="1415" y="2671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84" name="Line 18"/>
            <p:cNvSpPr>
              <a:spLocks noChangeShapeType="1"/>
            </p:cNvSpPr>
            <p:nvPr/>
          </p:nvSpPr>
          <p:spPr bwMode="auto">
            <a:xfrm>
              <a:off x="1542" y="2035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85" name="Line 18"/>
            <p:cNvSpPr>
              <a:spLocks noChangeShapeType="1"/>
            </p:cNvSpPr>
            <p:nvPr/>
          </p:nvSpPr>
          <p:spPr bwMode="auto">
            <a:xfrm>
              <a:off x="1668" y="2035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86" name="Line 18"/>
            <p:cNvSpPr>
              <a:spLocks noChangeShapeType="1"/>
            </p:cNvSpPr>
            <p:nvPr/>
          </p:nvSpPr>
          <p:spPr bwMode="auto">
            <a:xfrm>
              <a:off x="1795" y="2035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87" name="Line 18"/>
            <p:cNvSpPr>
              <a:spLocks noChangeShapeType="1"/>
            </p:cNvSpPr>
            <p:nvPr/>
          </p:nvSpPr>
          <p:spPr bwMode="auto">
            <a:xfrm>
              <a:off x="1922" y="2671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88" name="Line 18"/>
            <p:cNvSpPr>
              <a:spLocks noChangeShapeType="1"/>
            </p:cNvSpPr>
            <p:nvPr/>
          </p:nvSpPr>
          <p:spPr bwMode="auto">
            <a:xfrm>
              <a:off x="2049" y="2671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89" name="Line 18"/>
            <p:cNvSpPr>
              <a:spLocks noChangeShapeType="1"/>
            </p:cNvSpPr>
            <p:nvPr/>
          </p:nvSpPr>
          <p:spPr bwMode="auto">
            <a:xfrm>
              <a:off x="2175" y="2671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90" name="Line 18"/>
            <p:cNvSpPr>
              <a:spLocks noChangeShapeType="1"/>
            </p:cNvSpPr>
            <p:nvPr/>
          </p:nvSpPr>
          <p:spPr bwMode="auto">
            <a:xfrm>
              <a:off x="2302" y="2671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91" name="Line 18"/>
            <p:cNvSpPr>
              <a:spLocks noChangeShapeType="1"/>
            </p:cNvSpPr>
            <p:nvPr/>
          </p:nvSpPr>
          <p:spPr bwMode="auto">
            <a:xfrm>
              <a:off x="2429" y="2671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92" name="Line 18"/>
            <p:cNvSpPr>
              <a:spLocks noChangeShapeType="1"/>
            </p:cNvSpPr>
            <p:nvPr/>
          </p:nvSpPr>
          <p:spPr bwMode="auto">
            <a:xfrm>
              <a:off x="2556" y="2035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93" name="Line 18"/>
            <p:cNvSpPr>
              <a:spLocks noChangeShapeType="1"/>
            </p:cNvSpPr>
            <p:nvPr/>
          </p:nvSpPr>
          <p:spPr bwMode="auto">
            <a:xfrm>
              <a:off x="2683" y="2035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94" name="Line 18"/>
            <p:cNvSpPr>
              <a:spLocks noChangeShapeType="1"/>
            </p:cNvSpPr>
            <p:nvPr/>
          </p:nvSpPr>
          <p:spPr bwMode="auto">
            <a:xfrm>
              <a:off x="2809" y="1423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95" name="Line 18"/>
            <p:cNvSpPr>
              <a:spLocks noChangeShapeType="1"/>
            </p:cNvSpPr>
            <p:nvPr/>
          </p:nvSpPr>
          <p:spPr bwMode="auto">
            <a:xfrm>
              <a:off x="3063" y="1423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96" name="Line 18"/>
            <p:cNvSpPr>
              <a:spLocks noChangeShapeType="1"/>
            </p:cNvSpPr>
            <p:nvPr/>
          </p:nvSpPr>
          <p:spPr bwMode="auto">
            <a:xfrm>
              <a:off x="3190" y="1423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97" name="Line 18"/>
            <p:cNvSpPr>
              <a:spLocks noChangeShapeType="1"/>
            </p:cNvSpPr>
            <p:nvPr/>
          </p:nvSpPr>
          <p:spPr bwMode="auto">
            <a:xfrm>
              <a:off x="3316" y="2035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98" name="Line 18"/>
            <p:cNvSpPr>
              <a:spLocks noChangeShapeType="1"/>
            </p:cNvSpPr>
            <p:nvPr/>
          </p:nvSpPr>
          <p:spPr bwMode="auto">
            <a:xfrm>
              <a:off x="3443" y="2035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99" name="Line 18"/>
            <p:cNvSpPr>
              <a:spLocks noChangeShapeType="1"/>
            </p:cNvSpPr>
            <p:nvPr/>
          </p:nvSpPr>
          <p:spPr bwMode="auto">
            <a:xfrm>
              <a:off x="3570" y="2671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00" name="Line 18"/>
            <p:cNvSpPr>
              <a:spLocks noChangeShapeType="1"/>
            </p:cNvSpPr>
            <p:nvPr/>
          </p:nvSpPr>
          <p:spPr bwMode="auto">
            <a:xfrm>
              <a:off x="3697" y="3283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01" name="Line 18"/>
            <p:cNvSpPr>
              <a:spLocks noChangeShapeType="1"/>
            </p:cNvSpPr>
            <p:nvPr/>
          </p:nvSpPr>
          <p:spPr bwMode="auto">
            <a:xfrm>
              <a:off x="3823" y="3283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02" name="Line 18"/>
            <p:cNvSpPr>
              <a:spLocks noChangeShapeType="1"/>
            </p:cNvSpPr>
            <p:nvPr/>
          </p:nvSpPr>
          <p:spPr bwMode="auto">
            <a:xfrm>
              <a:off x="3950" y="3283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03" name="Line 18"/>
            <p:cNvSpPr>
              <a:spLocks noChangeShapeType="1"/>
            </p:cNvSpPr>
            <p:nvPr/>
          </p:nvSpPr>
          <p:spPr bwMode="auto">
            <a:xfrm>
              <a:off x="4077" y="3283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04" name="Line 18"/>
            <p:cNvSpPr>
              <a:spLocks noChangeShapeType="1"/>
            </p:cNvSpPr>
            <p:nvPr/>
          </p:nvSpPr>
          <p:spPr bwMode="auto">
            <a:xfrm>
              <a:off x="4204" y="2671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05" name="Line 18"/>
            <p:cNvSpPr>
              <a:spLocks noChangeShapeType="1"/>
            </p:cNvSpPr>
            <p:nvPr/>
          </p:nvSpPr>
          <p:spPr bwMode="auto">
            <a:xfrm>
              <a:off x="4331" y="2671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06" name="Line 18"/>
            <p:cNvSpPr>
              <a:spLocks noChangeShapeType="1"/>
            </p:cNvSpPr>
            <p:nvPr/>
          </p:nvSpPr>
          <p:spPr bwMode="auto">
            <a:xfrm>
              <a:off x="2936" y="1423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cxnSp>
          <p:nvCxnSpPr>
            <p:cNvPr id="24707" name="AutoShape 211"/>
            <p:cNvCxnSpPr>
              <a:cxnSpLocks noChangeShapeType="1"/>
            </p:cNvCxnSpPr>
            <p:nvPr/>
          </p:nvCxnSpPr>
          <p:spPr bwMode="auto">
            <a:xfrm flipV="1">
              <a:off x="1286" y="2659"/>
              <a:ext cx="2" cy="636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08" name="AutoShape 212"/>
            <p:cNvCxnSpPr>
              <a:cxnSpLocks noChangeShapeType="1"/>
            </p:cNvCxnSpPr>
            <p:nvPr/>
          </p:nvCxnSpPr>
          <p:spPr bwMode="auto">
            <a:xfrm flipV="1">
              <a:off x="1540" y="2023"/>
              <a:ext cx="2" cy="660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09" name="AutoShape 213"/>
            <p:cNvCxnSpPr>
              <a:cxnSpLocks noChangeShapeType="1"/>
            </p:cNvCxnSpPr>
            <p:nvPr/>
          </p:nvCxnSpPr>
          <p:spPr bwMode="auto">
            <a:xfrm flipH="1" flipV="1">
              <a:off x="1920" y="2047"/>
              <a:ext cx="2" cy="612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10" name="AutoShape 214"/>
            <p:cNvCxnSpPr>
              <a:cxnSpLocks noChangeShapeType="1"/>
            </p:cNvCxnSpPr>
            <p:nvPr/>
          </p:nvCxnSpPr>
          <p:spPr bwMode="auto">
            <a:xfrm flipV="1">
              <a:off x="2554" y="2023"/>
              <a:ext cx="2" cy="660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11" name="AutoShape 215"/>
            <p:cNvCxnSpPr>
              <a:cxnSpLocks noChangeShapeType="1"/>
            </p:cNvCxnSpPr>
            <p:nvPr/>
          </p:nvCxnSpPr>
          <p:spPr bwMode="auto">
            <a:xfrm flipV="1">
              <a:off x="2808" y="1411"/>
              <a:ext cx="1" cy="636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12" name="AutoShape 216"/>
            <p:cNvCxnSpPr>
              <a:cxnSpLocks noChangeShapeType="1"/>
            </p:cNvCxnSpPr>
            <p:nvPr/>
          </p:nvCxnSpPr>
          <p:spPr bwMode="auto">
            <a:xfrm flipH="1" flipV="1">
              <a:off x="3315" y="1435"/>
              <a:ext cx="1" cy="588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13" name="AutoShape 217"/>
            <p:cNvCxnSpPr>
              <a:cxnSpLocks noChangeShapeType="1"/>
            </p:cNvCxnSpPr>
            <p:nvPr/>
          </p:nvCxnSpPr>
          <p:spPr bwMode="auto">
            <a:xfrm flipH="1" flipV="1">
              <a:off x="3568" y="2047"/>
              <a:ext cx="2" cy="612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14" name="AutoShape 218"/>
            <p:cNvCxnSpPr>
              <a:cxnSpLocks noChangeShapeType="1"/>
            </p:cNvCxnSpPr>
            <p:nvPr/>
          </p:nvCxnSpPr>
          <p:spPr bwMode="auto">
            <a:xfrm flipH="1" flipV="1">
              <a:off x="3695" y="2683"/>
              <a:ext cx="2" cy="588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715" name="AutoShape 219"/>
            <p:cNvCxnSpPr>
              <a:cxnSpLocks noChangeShapeType="1"/>
            </p:cNvCxnSpPr>
            <p:nvPr/>
          </p:nvCxnSpPr>
          <p:spPr bwMode="auto">
            <a:xfrm flipV="1">
              <a:off x="4202" y="2659"/>
              <a:ext cx="2" cy="636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323850" y="333375"/>
            <a:ext cx="846137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Изменение качества звука </a:t>
            </a:r>
            <a:br>
              <a:rPr lang="ru-RU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</a:br>
            <a:r>
              <a:rPr lang="ru-RU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при дискретизации по уровню</a:t>
            </a:r>
          </a:p>
        </p:txBody>
      </p:sp>
      <p:sp>
        <p:nvSpPr>
          <p:cNvPr id="24583" name="Line 26"/>
          <p:cNvSpPr>
            <a:spLocks noChangeShapeType="1"/>
          </p:cNvSpPr>
          <p:nvPr/>
        </p:nvSpPr>
        <p:spPr bwMode="auto">
          <a:xfrm>
            <a:off x="360363" y="1438275"/>
            <a:ext cx="8424862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4" name="Freeform 2"/>
          <p:cNvSpPr>
            <a:spLocks/>
          </p:cNvSpPr>
          <p:nvPr/>
        </p:nvSpPr>
        <p:spPr bwMode="auto">
          <a:xfrm>
            <a:off x="1655763" y="2151063"/>
            <a:ext cx="5622925" cy="3530600"/>
          </a:xfrm>
          <a:custGeom>
            <a:avLst/>
            <a:gdLst>
              <a:gd name="T0" fmla="*/ 0 w 3542"/>
              <a:gd name="T1" fmla="*/ 2147483647 h 2224"/>
              <a:gd name="T2" fmla="*/ 2147483647 w 3542"/>
              <a:gd name="T3" fmla="*/ 2147483647 h 2224"/>
              <a:gd name="T4" fmla="*/ 2147483647 w 3542"/>
              <a:gd name="T5" fmla="*/ 2147483647 h 2224"/>
              <a:gd name="T6" fmla="*/ 2147483647 w 3542"/>
              <a:gd name="T7" fmla="*/ 2147483647 h 2224"/>
              <a:gd name="T8" fmla="*/ 2147483647 w 3542"/>
              <a:gd name="T9" fmla="*/ 2147483647 h 2224"/>
              <a:gd name="T10" fmla="*/ 2147483647 w 3542"/>
              <a:gd name="T11" fmla="*/ 2147483647 h 22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542"/>
              <a:gd name="T19" fmla="*/ 0 h 2224"/>
              <a:gd name="T20" fmla="*/ 3542 w 3542"/>
              <a:gd name="T21" fmla="*/ 2224 h 22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542" h="2224">
                <a:moveTo>
                  <a:pt x="0" y="2224"/>
                </a:moveTo>
                <a:cubicBezTo>
                  <a:pt x="101" y="1986"/>
                  <a:pt x="405" y="909"/>
                  <a:pt x="605" y="797"/>
                </a:cubicBezTo>
                <a:cubicBezTo>
                  <a:pt x="805" y="686"/>
                  <a:pt x="975" y="1674"/>
                  <a:pt x="1202" y="1553"/>
                </a:cubicBezTo>
                <a:cubicBezTo>
                  <a:pt x="1429" y="1431"/>
                  <a:pt x="1691" y="0"/>
                  <a:pt x="1965" y="63"/>
                </a:cubicBezTo>
                <a:cubicBezTo>
                  <a:pt x="2239" y="126"/>
                  <a:pt x="2583" y="1823"/>
                  <a:pt x="2846" y="1930"/>
                </a:cubicBezTo>
                <a:cubicBezTo>
                  <a:pt x="3109" y="2037"/>
                  <a:pt x="3397" y="961"/>
                  <a:pt x="3542" y="706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5" name="Line 5"/>
          <p:cNvSpPr>
            <a:spLocks noChangeShapeType="1"/>
          </p:cNvSpPr>
          <p:nvPr/>
        </p:nvSpPr>
        <p:spPr bwMode="auto">
          <a:xfrm flipV="1">
            <a:off x="1655763" y="1862138"/>
            <a:ext cx="0" cy="4321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6" name="Line 6"/>
          <p:cNvSpPr>
            <a:spLocks noChangeShapeType="1"/>
          </p:cNvSpPr>
          <p:nvPr/>
        </p:nvSpPr>
        <p:spPr bwMode="auto">
          <a:xfrm>
            <a:off x="1655763" y="6183313"/>
            <a:ext cx="67325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5" name="Group 220"/>
          <p:cNvGrpSpPr>
            <a:grpSpLocks/>
          </p:cNvGrpSpPr>
          <p:nvPr/>
        </p:nvGrpSpPr>
        <p:grpSpPr bwMode="auto">
          <a:xfrm>
            <a:off x="1655763" y="2259013"/>
            <a:ext cx="71437" cy="2943225"/>
            <a:chOff x="1043" y="1423"/>
            <a:chExt cx="45" cy="1854"/>
          </a:xfrm>
        </p:grpSpPr>
        <p:sp>
          <p:nvSpPr>
            <p:cNvPr id="24676" name="Line 18"/>
            <p:cNvSpPr>
              <a:spLocks noChangeShapeType="1"/>
            </p:cNvSpPr>
            <p:nvPr/>
          </p:nvSpPr>
          <p:spPr bwMode="auto">
            <a:xfrm>
              <a:off x="1043" y="3277"/>
              <a:ext cx="4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77" name="Line 18"/>
            <p:cNvSpPr>
              <a:spLocks noChangeShapeType="1"/>
            </p:cNvSpPr>
            <p:nvPr/>
          </p:nvSpPr>
          <p:spPr bwMode="auto">
            <a:xfrm>
              <a:off x="1043" y="2041"/>
              <a:ext cx="4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78" name="Line 18"/>
            <p:cNvSpPr>
              <a:spLocks noChangeShapeType="1"/>
            </p:cNvSpPr>
            <p:nvPr/>
          </p:nvSpPr>
          <p:spPr bwMode="auto">
            <a:xfrm>
              <a:off x="1043" y="1423"/>
              <a:ext cx="4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79" name="Line 18"/>
            <p:cNvSpPr>
              <a:spLocks noChangeShapeType="1"/>
            </p:cNvSpPr>
            <p:nvPr/>
          </p:nvSpPr>
          <p:spPr bwMode="auto">
            <a:xfrm>
              <a:off x="1043" y="2659"/>
              <a:ext cx="4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4588" name="Text Box 96"/>
          <p:cNvSpPr txBox="1">
            <a:spLocks noChangeArrowheads="1"/>
          </p:cNvSpPr>
          <p:nvPr/>
        </p:nvSpPr>
        <p:spPr bwMode="auto">
          <a:xfrm>
            <a:off x="1619250" y="6148388"/>
            <a:ext cx="3603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 b="1" i="1">
                <a:latin typeface="Times New Roman" panose="02020603050405020304" pitchFamily="18" charset="0"/>
              </a:rPr>
              <a:t>Т</a:t>
            </a:r>
          </a:p>
        </p:txBody>
      </p:sp>
      <p:sp>
        <p:nvSpPr>
          <p:cNvPr id="24589" name="AutoShape 99"/>
          <p:cNvSpPr>
            <a:spLocks/>
          </p:cNvSpPr>
          <p:nvPr/>
        </p:nvSpPr>
        <p:spPr bwMode="auto">
          <a:xfrm>
            <a:off x="1006475" y="2171700"/>
            <a:ext cx="504825" cy="3600450"/>
          </a:xfrm>
          <a:prstGeom prst="leftBrace">
            <a:avLst>
              <a:gd name="adj1" fmla="val 59434"/>
              <a:gd name="adj2" fmla="val 50000"/>
            </a:avLst>
          </a:prstGeom>
          <a:noFill/>
          <a:ln w="254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latin typeface="Calibri" panose="020F0502020204030204" pitchFamily="34" charset="0"/>
            </a:endParaRPr>
          </a:p>
        </p:txBody>
      </p:sp>
      <p:sp>
        <p:nvSpPr>
          <p:cNvPr id="26724" name="Text Box 100"/>
          <p:cNvSpPr txBox="1">
            <a:spLocks noChangeArrowheads="1"/>
          </p:cNvSpPr>
          <p:nvPr/>
        </p:nvSpPr>
        <p:spPr bwMode="auto">
          <a:xfrm rot="-5400000">
            <a:off x="202406" y="3596482"/>
            <a:ext cx="1223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400" b="1">
                <a:latin typeface="Times New Roman" panose="02020603050405020304" pitchFamily="18" charset="0"/>
              </a:rPr>
              <a:t>N</a:t>
            </a:r>
            <a:r>
              <a:rPr lang="en-US" altLang="ru-RU" b="1">
                <a:latin typeface="Times New Roman" panose="02020603050405020304" pitchFamily="18" charset="0"/>
              </a:rPr>
              <a:t> </a:t>
            </a:r>
            <a:r>
              <a:rPr lang="ru-RU" altLang="ru-RU" sz="2400">
                <a:latin typeface="Calibri" panose="020F0502020204030204" pitchFamily="34" charset="0"/>
              </a:rPr>
              <a:t>= 4</a:t>
            </a:r>
            <a:endParaRPr lang="en-US" altLang="ru-RU" sz="5400" baseline="-14000">
              <a:latin typeface="Calibri" panose="020F0502020204030204" pitchFamily="34" charset="0"/>
            </a:endParaRPr>
          </a:p>
        </p:txBody>
      </p:sp>
      <p:grpSp>
        <p:nvGrpSpPr>
          <p:cNvPr id="6" name="Group 101"/>
          <p:cNvGrpSpPr>
            <a:grpSpLocks/>
          </p:cNvGrpSpPr>
          <p:nvPr/>
        </p:nvGrpSpPr>
        <p:grpSpPr bwMode="auto">
          <a:xfrm>
            <a:off x="1582738" y="2262188"/>
            <a:ext cx="71437" cy="3419475"/>
            <a:chOff x="975" y="1412"/>
            <a:chExt cx="45" cy="2154"/>
          </a:xfrm>
        </p:grpSpPr>
        <p:sp>
          <p:nvSpPr>
            <p:cNvPr id="24649" name="Line 18"/>
            <p:cNvSpPr>
              <a:spLocks noChangeShapeType="1"/>
            </p:cNvSpPr>
            <p:nvPr/>
          </p:nvSpPr>
          <p:spPr bwMode="auto">
            <a:xfrm>
              <a:off x="975" y="1412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50" name="Line 18"/>
            <p:cNvSpPr>
              <a:spLocks noChangeShapeType="1"/>
            </p:cNvSpPr>
            <p:nvPr/>
          </p:nvSpPr>
          <p:spPr bwMode="auto">
            <a:xfrm>
              <a:off x="975" y="1457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51" name="Line 18"/>
            <p:cNvSpPr>
              <a:spLocks noChangeShapeType="1"/>
            </p:cNvSpPr>
            <p:nvPr/>
          </p:nvSpPr>
          <p:spPr bwMode="auto">
            <a:xfrm>
              <a:off x="975" y="1594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52" name="Line 18"/>
            <p:cNvSpPr>
              <a:spLocks noChangeShapeType="1"/>
            </p:cNvSpPr>
            <p:nvPr/>
          </p:nvSpPr>
          <p:spPr bwMode="auto">
            <a:xfrm>
              <a:off x="975" y="1639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53" name="Line 18"/>
            <p:cNvSpPr>
              <a:spLocks noChangeShapeType="1"/>
            </p:cNvSpPr>
            <p:nvPr/>
          </p:nvSpPr>
          <p:spPr bwMode="auto">
            <a:xfrm>
              <a:off x="975" y="1889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54" name="Line 18"/>
            <p:cNvSpPr>
              <a:spLocks noChangeShapeType="1"/>
            </p:cNvSpPr>
            <p:nvPr/>
          </p:nvSpPr>
          <p:spPr bwMode="auto">
            <a:xfrm>
              <a:off x="975" y="1957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55" name="Line 18"/>
            <p:cNvSpPr>
              <a:spLocks noChangeShapeType="1"/>
            </p:cNvSpPr>
            <p:nvPr/>
          </p:nvSpPr>
          <p:spPr bwMode="auto">
            <a:xfrm>
              <a:off x="975" y="2138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56" name="Line 18"/>
            <p:cNvSpPr>
              <a:spLocks noChangeShapeType="1"/>
            </p:cNvSpPr>
            <p:nvPr/>
          </p:nvSpPr>
          <p:spPr bwMode="auto">
            <a:xfrm>
              <a:off x="975" y="2240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57" name="Line 18"/>
            <p:cNvSpPr>
              <a:spLocks noChangeShapeType="1"/>
            </p:cNvSpPr>
            <p:nvPr/>
          </p:nvSpPr>
          <p:spPr bwMode="auto">
            <a:xfrm>
              <a:off x="975" y="2274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58" name="Line 18"/>
            <p:cNvSpPr>
              <a:spLocks noChangeShapeType="1"/>
            </p:cNvSpPr>
            <p:nvPr/>
          </p:nvSpPr>
          <p:spPr bwMode="auto">
            <a:xfrm>
              <a:off x="975" y="2319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59" name="Line 18"/>
            <p:cNvSpPr>
              <a:spLocks noChangeShapeType="1"/>
            </p:cNvSpPr>
            <p:nvPr/>
          </p:nvSpPr>
          <p:spPr bwMode="auto">
            <a:xfrm>
              <a:off x="975" y="2501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60" name="Line 18"/>
            <p:cNvSpPr>
              <a:spLocks noChangeShapeType="1"/>
            </p:cNvSpPr>
            <p:nvPr/>
          </p:nvSpPr>
          <p:spPr bwMode="auto">
            <a:xfrm>
              <a:off x="975" y="2546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61" name="Line 18"/>
            <p:cNvSpPr>
              <a:spLocks noChangeShapeType="1"/>
            </p:cNvSpPr>
            <p:nvPr/>
          </p:nvSpPr>
          <p:spPr bwMode="auto">
            <a:xfrm>
              <a:off x="975" y="2591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62" name="Line 18"/>
            <p:cNvSpPr>
              <a:spLocks noChangeShapeType="1"/>
            </p:cNvSpPr>
            <p:nvPr/>
          </p:nvSpPr>
          <p:spPr bwMode="auto">
            <a:xfrm>
              <a:off x="975" y="2671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63" name="Line 18"/>
            <p:cNvSpPr>
              <a:spLocks noChangeShapeType="1"/>
            </p:cNvSpPr>
            <p:nvPr/>
          </p:nvSpPr>
          <p:spPr bwMode="auto">
            <a:xfrm>
              <a:off x="975" y="2773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64" name="Line 18"/>
            <p:cNvSpPr>
              <a:spLocks noChangeShapeType="1"/>
            </p:cNvSpPr>
            <p:nvPr/>
          </p:nvSpPr>
          <p:spPr bwMode="auto">
            <a:xfrm>
              <a:off x="975" y="2841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65" name="Line 18"/>
            <p:cNvSpPr>
              <a:spLocks noChangeShapeType="1"/>
            </p:cNvSpPr>
            <p:nvPr/>
          </p:nvSpPr>
          <p:spPr bwMode="auto">
            <a:xfrm>
              <a:off x="975" y="2863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66" name="Line 18"/>
            <p:cNvSpPr>
              <a:spLocks noChangeShapeType="1"/>
            </p:cNvSpPr>
            <p:nvPr/>
          </p:nvSpPr>
          <p:spPr bwMode="auto">
            <a:xfrm>
              <a:off x="975" y="2977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67" name="Line 18"/>
            <p:cNvSpPr>
              <a:spLocks noChangeShapeType="1"/>
            </p:cNvSpPr>
            <p:nvPr/>
          </p:nvSpPr>
          <p:spPr bwMode="auto">
            <a:xfrm>
              <a:off x="975" y="3226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68" name="Line 18"/>
            <p:cNvSpPr>
              <a:spLocks noChangeShapeType="1"/>
            </p:cNvSpPr>
            <p:nvPr/>
          </p:nvSpPr>
          <p:spPr bwMode="auto">
            <a:xfrm>
              <a:off x="975" y="3249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69" name="Line 18"/>
            <p:cNvSpPr>
              <a:spLocks noChangeShapeType="1"/>
            </p:cNvSpPr>
            <p:nvPr/>
          </p:nvSpPr>
          <p:spPr bwMode="auto">
            <a:xfrm>
              <a:off x="975" y="3271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70" name="Line 18"/>
            <p:cNvSpPr>
              <a:spLocks noChangeShapeType="1"/>
            </p:cNvSpPr>
            <p:nvPr/>
          </p:nvSpPr>
          <p:spPr bwMode="auto">
            <a:xfrm>
              <a:off x="975" y="3566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71" name="Line 18"/>
            <p:cNvSpPr>
              <a:spLocks noChangeShapeType="1"/>
            </p:cNvSpPr>
            <p:nvPr/>
          </p:nvSpPr>
          <p:spPr bwMode="auto">
            <a:xfrm>
              <a:off x="975" y="2909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72" name="Line 18"/>
            <p:cNvSpPr>
              <a:spLocks noChangeShapeType="1"/>
            </p:cNvSpPr>
            <p:nvPr/>
          </p:nvSpPr>
          <p:spPr bwMode="auto">
            <a:xfrm>
              <a:off x="975" y="2251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73" name="Line 18"/>
            <p:cNvSpPr>
              <a:spLocks noChangeShapeType="1"/>
            </p:cNvSpPr>
            <p:nvPr/>
          </p:nvSpPr>
          <p:spPr bwMode="auto">
            <a:xfrm>
              <a:off x="975" y="2999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74" name="Line 18"/>
            <p:cNvSpPr>
              <a:spLocks noChangeShapeType="1"/>
            </p:cNvSpPr>
            <p:nvPr/>
          </p:nvSpPr>
          <p:spPr bwMode="auto">
            <a:xfrm>
              <a:off x="975" y="3181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75" name="Line 18"/>
            <p:cNvSpPr>
              <a:spLocks noChangeShapeType="1"/>
            </p:cNvSpPr>
            <p:nvPr/>
          </p:nvSpPr>
          <p:spPr bwMode="auto">
            <a:xfrm>
              <a:off x="975" y="2682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129"/>
          <p:cNvGrpSpPr>
            <a:grpSpLocks/>
          </p:cNvGrpSpPr>
          <p:nvPr/>
        </p:nvGrpSpPr>
        <p:grpSpPr bwMode="auto">
          <a:xfrm>
            <a:off x="1644650" y="2241550"/>
            <a:ext cx="5430838" cy="3459163"/>
            <a:chOff x="831" y="1218"/>
            <a:chExt cx="3421" cy="2179"/>
          </a:xfrm>
        </p:grpSpPr>
        <p:sp>
          <p:nvSpPr>
            <p:cNvPr id="24596" name="Line 18"/>
            <p:cNvSpPr>
              <a:spLocks noChangeShapeType="1"/>
            </p:cNvSpPr>
            <p:nvPr/>
          </p:nvSpPr>
          <p:spPr bwMode="auto">
            <a:xfrm>
              <a:off x="957" y="3067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597" name="Line 18"/>
            <p:cNvSpPr>
              <a:spLocks noChangeShapeType="1"/>
            </p:cNvSpPr>
            <p:nvPr/>
          </p:nvSpPr>
          <p:spPr bwMode="auto">
            <a:xfrm>
              <a:off x="1084" y="2682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598" name="Line 18"/>
            <p:cNvSpPr>
              <a:spLocks noChangeShapeType="1"/>
            </p:cNvSpPr>
            <p:nvPr/>
          </p:nvSpPr>
          <p:spPr bwMode="auto">
            <a:xfrm>
              <a:off x="831" y="3385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599" name="Line 18"/>
            <p:cNvSpPr>
              <a:spLocks noChangeShapeType="1"/>
            </p:cNvSpPr>
            <p:nvPr/>
          </p:nvSpPr>
          <p:spPr bwMode="auto">
            <a:xfrm>
              <a:off x="1211" y="2364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00" name="Line 18"/>
            <p:cNvSpPr>
              <a:spLocks noChangeShapeType="1"/>
            </p:cNvSpPr>
            <p:nvPr/>
          </p:nvSpPr>
          <p:spPr bwMode="auto">
            <a:xfrm>
              <a:off x="1338" y="2092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01" name="Line 18"/>
            <p:cNvSpPr>
              <a:spLocks noChangeShapeType="1"/>
            </p:cNvSpPr>
            <p:nvPr/>
          </p:nvSpPr>
          <p:spPr bwMode="auto">
            <a:xfrm>
              <a:off x="1464" y="1956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02" name="Line 18"/>
            <p:cNvSpPr>
              <a:spLocks noChangeShapeType="1"/>
            </p:cNvSpPr>
            <p:nvPr/>
          </p:nvSpPr>
          <p:spPr bwMode="auto">
            <a:xfrm>
              <a:off x="1591" y="2058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03" name="Line 18"/>
            <p:cNvSpPr>
              <a:spLocks noChangeShapeType="1"/>
            </p:cNvSpPr>
            <p:nvPr/>
          </p:nvSpPr>
          <p:spPr bwMode="auto">
            <a:xfrm>
              <a:off x="1718" y="2319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04" name="Line 18"/>
            <p:cNvSpPr>
              <a:spLocks noChangeShapeType="1"/>
            </p:cNvSpPr>
            <p:nvPr/>
          </p:nvSpPr>
          <p:spPr bwMode="auto">
            <a:xfrm>
              <a:off x="1845" y="2591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05" name="Line 18"/>
            <p:cNvSpPr>
              <a:spLocks noChangeShapeType="1"/>
            </p:cNvSpPr>
            <p:nvPr/>
          </p:nvSpPr>
          <p:spPr bwMode="auto">
            <a:xfrm>
              <a:off x="1971" y="2727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06" name="Line 18"/>
            <p:cNvSpPr>
              <a:spLocks noChangeShapeType="1"/>
            </p:cNvSpPr>
            <p:nvPr/>
          </p:nvSpPr>
          <p:spPr bwMode="auto">
            <a:xfrm>
              <a:off x="2098" y="2659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07" name="Line 18"/>
            <p:cNvSpPr>
              <a:spLocks noChangeShapeType="1"/>
            </p:cNvSpPr>
            <p:nvPr/>
          </p:nvSpPr>
          <p:spPr bwMode="auto">
            <a:xfrm>
              <a:off x="2225" y="2409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08" name="Line 18"/>
            <p:cNvSpPr>
              <a:spLocks noChangeShapeType="1"/>
            </p:cNvSpPr>
            <p:nvPr/>
          </p:nvSpPr>
          <p:spPr bwMode="auto">
            <a:xfrm>
              <a:off x="2352" y="2069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09" name="Line 18"/>
            <p:cNvSpPr>
              <a:spLocks noChangeShapeType="1"/>
            </p:cNvSpPr>
            <p:nvPr/>
          </p:nvSpPr>
          <p:spPr bwMode="auto">
            <a:xfrm>
              <a:off x="2479" y="1706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10" name="Line 18"/>
            <p:cNvSpPr>
              <a:spLocks noChangeShapeType="1"/>
            </p:cNvSpPr>
            <p:nvPr/>
          </p:nvSpPr>
          <p:spPr bwMode="auto">
            <a:xfrm>
              <a:off x="2605" y="1412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11" name="Line 18"/>
            <p:cNvSpPr>
              <a:spLocks noChangeShapeType="1"/>
            </p:cNvSpPr>
            <p:nvPr/>
          </p:nvSpPr>
          <p:spPr bwMode="auto">
            <a:xfrm>
              <a:off x="2859" y="1275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12" name="Line 18"/>
            <p:cNvSpPr>
              <a:spLocks noChangeShapeType="1"/>
            </p:cNvSpPr>
            <p:nvPr/>
          </p:nvSpPr>
          <p:spPr bwMode="auto">
            <a:xfrm>
              <a:off x="2986" y="1457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13" name="Line 18"/>
            <p:cNvSpPr>
              <a:spLocks noChangeShapeType="1"/>
            </p:cNvSpPr>
            <p:nvPr/>
          </p:nvSpPr>
          <p:spPr bwMode="auto">
            <a:xfrm>
              <a:off x="3112" y="1774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14" name="Line 18"/>
            <p:cNvSpPr>
              <a:spLocks noChangeShapeType="1"/>
            </p:cNvSpPr>
            <p:nvPr/>
          </p:nvSpPr>
          <p:spPr bwMode="auto">
            <a:xfrm>
              <a:off x="3239" y="2137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15" name="Line 18"/>
            <p:cNvSpPr>
              <a:spLocks noChangeShapeType="1"/>
            </p:cNvSpPr>
            <p:nvPr/>
          </p:nvSpPr>
          <p:spPr bwMode="auto">
            <a:xfrm>
              <a:off x="3366" y="2489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16" name="Line 18"/>
            <p:cNvSpPr>
              <a:spLocks noChangeShapeType="1"/>
            </p:cNvSpPr>
            <p:nvPr/>
          </p:nvSpPr>
          <p:spPr bwMode="auto">
            <a:xfrm>
              <a:off x="3493" y="2818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17" name="Line 18"/>
            <p:cNvSpPr>
              <a:spLocks noChangeShapeType="1"/>
            </p:cNvSpPr>
            <p:nvPr/>
          </p:nvSpPr>
          <p:spPr bwMode="auto">
            <a:xfrm>
              <a:off x="3619" y="3045"/>
              <a:ext cx="129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18" name="Line 18"/>
            <p:cNvSpPr>
              <a:spLocks noChangeShapeType="1"/>
            </p:cNvSpPr>
            <p:nvPr/>
          </p:nvSpPr>
          <p:spPr bwMode="auto">
            <a:xfrm>
              <a:off x="3746" y="3090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19" name="Line 18"/>
            <p:cNvSpPr>
              <a:spLocks noChangeShapeType="1"/>
            </p:cNvSpPr>
            <p:nvPr/>
          </p:nvSpPr>
          <p:spPr bwMode="auto">
            <a:xfrm>
              <a:off x="3873" y="2999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20" name="Line 18"/>
            <p:cNvSpPr>
              <a:spLocks noChangeShapeType="1"/>
            </p:cNvSpPr>
            <p:nvPr/>
          </p:nvSpPr>
          <p:spPr bwMode="auto">
            <a:xfrm>
              <a:off x="4000" y="2795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21" name="Line 18"/>
            <p:cNvSpPr>
              <a:spLocks noChangeShapeType="1"/>
            </p:cNvSpPr>
            <p:nvPr/>
          </p:nvSpPr>
          <p:spPr bwMode="auto">
            <a:xfrm>
              <a:off x="4127" y="2500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22" name="Line 18"/>
            <p:cNvSpPr>
              <a:spLocks noChangeShapeType="1"/>
            </p:cNvSpPr>
            <p:nvPr/>
          </p:nvSpPr>
          <p:spPr bwMode="auto">
            <a:xfrm>
              <a:off x="2732" y="1230"/>
              <a:ext cx="129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cxnSp>
          <p:nvCxnSpPr>
            <p:cNvPr id="24623" name="AutoShape 157"/>
            <p:cNvCxnSpPr>
              <a:cxnSpLocks noChangeShapeType="1"/>
              <a:endCxn id="24596" idx="0"/>
            </p:cNvCxnSpPr>
            <p:nvPr/>
          </p:nvCxnSpPr>
          <p:spPr bwMode="auto">
            <a:xfrm flipV="1">
              <a:off x="956" y="3055"/>
              <a:ext cx="1" cy="342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24" name="AutoShape 158"/>
            <p:cNvCxnSpPr>
              <a:cxnSpLocks noChangeShapeType="1"/>
              <a:stCxn id="24596" idx="1"/>
            </p:cNvCxnSpPr>
            <p:nvPr/>
          </p:nvCxnSpPr>
          <p:spPr bwMode="auto">
            <a:xfrm flipV="1">
              <a:off x="1082" y="2670"/>
              <a:ext cx="2" cy="409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25" name="AutoShape 159"/>
            <p:cNvCxnSpPr>
              <a:cxnSpLocks noChangeShapeType="1"/>
            </p:cNvCxnSpPr>
            <p:nvPr/>
          </p:nvCxnSpPr>
          <p:spPr bwMode="auto">
            <a:xfrm flipV="1">
              <a:off x="1209" y="2352"/>
              <a:ext cx="2" cy="342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26" name="AutoShape 160"/>
            <p:cNvCxnSpPr>
              <a:cxnSpLocks noChangeShapeType="1"/>
            </p:cNvCxnSpPr>
            <p:nvPr/>
          </p:nvCxnSpPr>
          <p:spPr bwMode="auto">
            <a:xfrm flipV="1">
              <a:off x="1336" y="2080"/>
              <a:ext cx="2" cy="296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27" name="AutoShape 161"/>
            <p:cNvCxnSpPr>
              <a:cxnSpLocks noChangeShapeType="1"/>
            </p:cNvCxnSpPr>
            <p:nvPr/>
          </p:nvCxnSpPr>
          <p:spPr bwMode="auto">
            <a:xfrm flipV="1">
              <a:off x="1463" y="1944"/>
              <a:ext cx="1" cy="160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28" name="AutoShape 162"/>
            <p:cNvCxnSpPr>
              <a:cxnSpLocks noChangeShapeType="1"/>
            </p:cNvCxnSpPr>
            <p:nvPr/>
          </p:nvCxnSpPr>
          <p:spPr bwMode="auto">
            <a:xfrm flipH="1" flipV="1">
              <a:off x="1589" y="1968"/>
              <a:ext cx="2" cy="78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29" name="AutoShape 163"/>
            <p:cNvCxnSpPr>
              <a:cxnSpLocks noChangeShapeType="1"/>
            </p:cNvCxnSpPr>
            <p:nvPr/>
          </p:nvCxnSpPr>
          <p:spPr bwMode="auto">
            <a:xfrm flipH="1" flipV="1">
              <a:off x="1716" y="2070"/>
              <a:ext cx="2" cy="237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30" name="AutoShape 164"/>
            <p:cNvCxnSpPr>
              <a:cxnSpLocks noChangeShapeType="1"/>
            </p:cNvCxnSpPr>
            <p:nvPr/>
          </p:nvCxnSpPr>
          <p:spPr bwMode="auto">
            <a:xfrm flipH="1" flipV="1">
              <a:off x="1843" y="2331"/>
              <a:ext cx="2" cy="248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31" name="AutoShape 165"/>
            <p:cNvCxnSpPr>
              <a:cxnSpLocks noChangeShapeType="1"/>
            </p:cNvCxnSpPr>
            <p:nvPr/>
          </p:nvCxnSpPr>
          <p:spPr bwMode="auto">
            <a:xfrm flipH="1" flipV="1">
              <a:off x="1970" y="2603"/>
              <a:ext cx="1" cy="112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32" name="AutoShape 166"/>
            <p:cNvCxnSpPr>
              <a:cxnSpLocks noChangeShapeType="1"/>
            </p:cNvCxnSpPr>
            <p:nvPr/>
          </p:nvCxnSpPr>
          <p:spPr bwMode="auto">
            <a:xfrm flipV="1">
              <a:off x="2096" y="2647"/>
              <a:ext cx="2" cy="92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33" name="AutoShape 167"/>
            <p:cNvCxnSpPr>
              <a:cxnSpLocks noChangeShapeType="1"/>
            </p:cNvCxnSpPr>
            <p:nvPr/>
          </p:nvCxnSpPr>
          <p:spPr bwMode="auto">
            <a:xfrm flipV="1">
              <a:off x="2223" y="2397"/>
              <a:ext cx="2" cy="27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34" name="AutoShape 168"/>
            <p:cNvCxnSpPr>
              <a:cxnSpLocks noChangeShapeType="1"/>
            </p:cNvCxnSpPr>
            <p:nvPr/>
          </p:nvCxnSpPr>
          <p:spPr bwMode="auto">
            <a:xfrm flipV="1">
              <a:off x="2350" y="2057"/>
              <a:ext cx="2" cy="36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35" name="AutoShape 169"/>
            <p:cNvCxnSpPr>
              <a:cxnSpLocks noChangeShapeType="1"/>
            </p:cNvCxnSpPr>
            <p:nvPr/>
          </p:nvCxnSpPr>
          <p:spPr bwMode="auto">
            <a:xfrm flipV="1">
              <a:off x="2477" y="1694"/>
              <a:ext cx="2" cy="387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36" name="AutoShape 170"/>
            <p:cNvCxnSpPr>
              <a:cxnSpLocks noChangeShapeType="1"/>
            </p:cNvCxnSpPr>
            <p:nvPr/>
          </p:nvCxnSpPr>
          <p:spPr bwMode="auto">
            <a:xfrm flipV="1">
              <a:off x="2604" y="1400"/>
              <a:ext cx="1" cy="318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37" name="AutoShape 171"/>
            <p:cNvCxnSpPr>
              <a:cxnSpLocks noChangeShapeType="1"/>
            </p:cNvCxnSpPr>
            <p:nvPr/>
          </p:nvCxnSpPr>
          <p:spPr bwMode="auto">
            <a:xfrm flipV="1">
              <a:off x="2730" y="1218"/>
              <a:ext cx="2" cy="206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38" name="AutoShape 172"/>
            <p:cNvCxnSpPr>
              <a:cxnSpLocks noChangeShapeType="1"/>
            </p:cNvCxnSpPr>
            <p:nvPr/>
          </p:nvCxnSpPr>
          <p:spPr bwMode="auto">
            <a:xfrm flipV="1">
              <a:off x="2859" y="1242"/>
              <a:ext cx="2" cy="21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39" name="AutoShape 173"/>
            <p:cNvCxnSpPr>
              <a:cxnSpLocks noChangeShapeType="1"/>
            </p:cNvCxnSpPr>
            <p:nvPr/>
          </p:nvCxnSpPr>
          <p:spPr bwMode="auto">
            <a:xfrm flipH="1" flipV="1">
              <a:off x="2984" y="1287"/>
              <a:ext cx="2" cy="158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0" name="AutoShape 174"/>
            <p:cNvCxnSpPr>
              <a:cxnSpLocks noChangeShapeType="1"/>
            </p:cNvCxnSpPr>
            <p:nvPr/>
          </p:nvCxnSpPr>
          <p:spPr bwMode="auto">
            <a:xfrm flipH="1" flipV="1">
              <a:off x="3111" y="1469"/>
              <a:ext cx="1" cy="293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1" name="AutoShape 175"/>
            <p:cNvCxnSpPr>
              <a:cxnSpLocks noChangeShapeType="1"/>
            </p:cNvCxnSpPr>
            <p:nvPr/>
          </p:nvCxnSpPr>
          <p:spPr bwMode="auto">
            <a:xfrm flipH="1" flipV="1">
              <a:off x="3237" y="1786"/>
              <a:ext cx="2" cy="339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2" name="AutoShape 176"/>
            <p:cNvCxnSpPr>
              <a:cxnSpLocks noChangeShapeType="1"/>
            </p:cNvCxnSpPr>
            <p:nvPr/>
          </p:nvCxnSpPr>
          <p:spPr bwMode="auto">
            <a:xfrm flipH="1" flipV="1">
              <a:off x="3364" y="2149"/>
              <a:ext cx="2" cy="328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3" name="AutoShape 177"/>
            <p:cNvCxnSpPr>
              <a:cxnSpLocks noChangeShapeType="1"/>
            </p:cNvCxnSpPr>
            <p:nvPr/>
          </p:nvCxnSpPr>
          <p:spPr bwMode="auto">
            <a:xfrm flipH="1" flipV="1">
              <a:off x="3491" y="2501"/>
              <a:ext cx="2" cy="305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4" name="AutoShape 178"/>
            <p:cNvCxnSpPr>
              <a:cxnSpLocks noChangeShapeType="1"/>
            </p:cNvCxnSpPr>
            <p:nvPr/>
          </p:nvCxnSpPr>
          <p:spPr bwMode="auto">
            <a:xfrm flipH="1" flipV="1">
              <a:off x="3618" y="2830"/>
              <a:ext cx="1" cy="203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5" name="AutoShape 179"/>
            <p:cNvCxnSpPr>
              <a:cxnSpLocks noChangeShapeType="1"/>
            </p:cNvCxnSpPr>
            <p:nvPr/>
          </p:nvCxnSpPr>
          <p:spPr bwMode="auto">
            <a:xfrm flipV="1">
              <a:off x="3746" y="3057"/>
              <a:ext cx="2" cy="21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6" name="AutoShape 180"/>
            <p:cNvCxnSpPr>
              <a:cxnSpLocks noChangeShapeType="1"/>
            </p:cNvCxnSpPr>
            <p:nvPr/>
          </p:nvCxnSpPr>
          <p:spPr bwMode="auto">
            <a:xfrm flipV="1">
              <a:off x="3871" y="2987"/>
              <a:ext cx="2" cy="115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7" name="AutoShape 181"/>
            <p:cNvCxnSpPr>
              <a:cxnSpLocks noChangeShapeType="1"/>
            </p:cNvCxnSpPr>
            <p:nvPr/>
          </p:nvCxnSpPr>
          <p:spPr bwMode="auto">
            <a:xfrm flipV="1">
              <a:off x="3998" y="2783"/>
              <a:ext cx="2" cy="228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48" name="AutoShape 182"/>
            <p:cNvCxnSpPr>
              <a:cxnSpLocks noChangeShapeType="1"/>
            </p:cNvCxnSpPr>
            <p:nvPr/>
          </p:nvCxnSpPr>
          <p:spPr bwMode="auto">
            <a:xfrm flipV="1">
              <a:off x="4125" y="2488"/>
              <a:ext cx="2" cy="319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6845" name="AutoShape 221"/>
          <p:cNvSpPr>
            <a:spLocks/>
          </p:cNvSpPr>
          <p:nvPr/>
        </p:nvSpPr>
        <p:spPr bwMode="auto">
          <a:xfrm>
            <a:off x="1006475" y="2170113"/>
            <a:ext cx="504825" cy="3600450"/>
          </a:xfrm>
          <a:prstGeom prst="leftBrace">
            <a:avLst>
              <a:gd name="adj1" fmla="val 59434"/>
              <a:gd name="adj2" fmla="val 50000"/>
            </a:avLst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latin typeface="Calibri" panose="020F0502020204030204" pitchFamily="34" charset="0"/>
            </a:endParaRPr>
          </a:p>
        </p:txBody>
      </p:sp>
      <p:sp>
        <p:nvSpPr>
          <p:cNvPr id="24594" name="Text Box 224"/>
          <p:cNvSpPr txBox="1">
            <a:spLocks noChangeArrowheads="1"/>
          </p:cNvSpPr>
          <p:nvPr/>
        </p:nvSpPr>
        <p:spPr bwMode="auto">
          <a:xfrm>
            <a:off x="7451725" y="6230938"/>
            <a:ext cx="9366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i="1">
                <a:latin typeface="Times New Roman" panose="02020603050405020304" pitchFamily="18" charset="0"/>
              </a:rPr>
              <a:t>Время</a:t>
            </a:r>
          </a:p>
        </p:txBody>
      </p:sp>
      <p:sp>
        <p:nvSpPr>
          <p:cNvPr id="24595" name="Text Box 225"/>
          <p:cNvSpPr txBox="1">
            <a:spLocks noChangeArrowheads="1"/>
          </p:cNvSpPr>
          <p:nvPr/>
        </p:nvSpPr>
        <p:spPr bwMode="auto">
          <a:xfrm>
            <a:off x="252413" y="1766888"/>
            <a:ext cx="13668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i="1">
                <a:latin typeface="Times New Roman" panose="02020603050405020304" pitchFamily="18" charset="0"/>
              </a:rPr>
              <a:t>Громкость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6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268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6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846" grpId="0"/>
      <p:bldP spid="26724" grpId="0"/>
      <p:bldP spid="2684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reeform 2"/>
          <p:cNvSpPr>
            <a:spLocks/>
          </p:cNvSpPr>
          <p:nvPr/>
        </p:nvSpPr>
        <p:spPr bwMode="auto">
          <a:xfrm>
            <a:off x="1655763" y="2151063"/>
            <a:ext cx="5622925" cy="3530600"/>
          </a:xfrm>
          <a:custGeom>
            <a:avLst/>
            <a:gdLst>
              <a:gd name="T0" fmla="*/ 0 w 3542"/>
              <a:gd name="T1" fmla="*/ 2147483647 h 2224"/>
              <a:gd name="T2" fmla="*/ 2147483647 w 3542"/>
              <a:gd name="T3" fmla="*/ 2147483647 h 2224"/>
              <a:gd name="T4" fmla="*/ 2147483647 w 3542"/>
              <a:gd name="T5" fmla="*/ 2147483647 h 2224"/>
              <a:gd name="T6" fmla="*/ 2147483647 w 3542"/>
              <a:gd name="T7" fmla="*/ 2147483647 h 2224"/>
              <a:gd name="T8" fmla="*/ 2147483647 w 3542"/>
              <a:gd name="T9" fmla="*/ 2147483647 h 2224"/>
              <a:gd name="T10" fmla="*/ 2147483647 w 3542"/>
              <a:gd name="T11" fmla="*/ 2147483647 h 22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542"/>
              <a:gd name="T19" fmla="*/ 0 h 2224"/>
              <a:gd name="T20" fmla="*/ 3542 w 3542"/>
              <a:gd name="T21" fmla="*/ 2224 h 22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542" h="2224">
                <a:moveTo>
                  <a:pt x="0" y="2224"/>
                </a:moveTo>
                <a:cubicBezTo>
                  <a:pt x="101" y="1986"/>
                  <a:pt x="405" y="909"/>
                  <a:pt x="605" y="797"/>
                </a:cubicBezTo>
                <a:cubicBezTo>
                  <a:pt x="805" y="686"/>
                  <a:pt x="975" y="1674"/>
                  <a:pt x="1202" y="1553"/>
                </a:cubicBezTo>
                <a:cubicBezTo>
                  <a:pt x="1429" y="1431"/>
                  <a:pt x="1691" y="0"/>
                  <a:pt x="1965" y="63"/>
                </a:cubicBezTo>
                <a:cubicBezTo>
                  <a:pt x="2239" y="126"/>
                  <a:pt x="2583" y="1823"/>
                  <a:pt x="2846" y="1930"/>
                </a:cubicBezTo>
                <a:cubicBezTo>
                  <a:pt x="3109" y="2037"/>
                  <a:pt x="3397" y="961"/>
                  <a:pt x="3542" y="706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" name="Group 227"/>
          <p:cNvGrpSpPr>
            <a:grpSpLocks/>
          </p:cNvGrpSpPr>
          <p:nvPr/>
        </p:nvGrpSpPr>
        <p:grpSpPr bwMode="auto">
          <a:xfrm>
            <a:off x="1654175" y="2266950"/>
            <a:ext cx="5795963" cy="3440113"/>
            <a:chOff x="839" y="1230"/>
            <a:chExt cx="3651" cy="2155"/>
          </a:xfrm>
        </p:grpSpPr>
        <p:sp>
          <p:nvSpPr>
            <p:cNvPr id="25753" name="Line 228"/>
            <p:cNvSpPr>
              <a:spLocks noChangeShapeType="1"/>
            </p:cNvSpPr>
            <p:nvPr/>
          </p:nvSpPr>
          <p:spPr bwMode="auto">
            <a:xfrm>
              <a:off x="839" y="1230"/>
              <a:ext cx="3651" cy="0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54" name="Line 229"/>
            <p:cNvSpPr>
              <a:spLocks noChangeShapeType="1"/>
            </p:cNvSpPr>
            <p:nvPr/>
          </p:nvSpPr>
          <p:spPr bwMode="auto">
            <a:xfrm>
              <a:off x="839" y="1537"/>
              <a:ext cx="3651" cy="0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55" name="Line 230"/>
            <p:cNvSpPr>
              <a:spLocks noChangeShapeType="1"/>
            </p:cNvSpPr>
            <p:nvPr/>
          </p:nvSpPr>
          <p:spPr bwMode="auto">
            <a:xfrm>
              <a:off x="839" y="1845"/>
              <a:ext cx="3651" cy="0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56" name="Line 231"/>
            <p:cNvSpPr>
              <a:spLocks noChangeShapeType="1"/>
            </p:cNvSpPr>
            <p:nvPr/>
          </p:nvSpPr>
          <p:spPr bwMode="auto">
            <a:xfrm>
              <a:off x="839" y="2153"/>
              <a:ext cx="3651" cy="0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57" name="Line 232"/>
            <p:cNvSpPr>
              <a:spLocks noChangeShapeType="1"/>
            </p:cNvSpPr>
            <p:nvPr/>
          </p:nvSpPr>
          <p:spPr bwMode="auto">
            <a:xfrm>
              <a:off x="839" y="2461"/>
              <a:ext cx="3651" cy="0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58" name="Line 233"/>
            <p:cNvSpPr>
              <a:spLocks noChangeShapeType="1"/>
            </p:cNvSpPr>
            <p:nvPr/>
          </p:nvSpPr>
          <p:spPr bwMode="auto">
            <a:xfrm>
              <a:off x="839" y="2769"/>
              <a:ext cx="3651" cy="0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59" name="Line 234"/>
            <p:cNvSpPr>
              <a:spLocks noChangeShapeType="1"/>
            </p:cNvSpPr>
            <p:nvPr/>
          </p:nvSpPr>
          <p:spPr bwMode="auto">
            <a:xfrm>
              <a:off x="839" y="3077"/>
              <a:ext cx="3651" cy="0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60" name="Line 235"/>
            <p:cNvSpPr>
              <a:spLocks noChangeShapeType="1"/>
            </p:cNvSpPr>
            <p:nvPr/>
          </p:nvSpPr>
          <p:spPr bwMode="auto">
            <a:xfrm>
              <a:off x="839" y="3385"/>
              <a:ext cx="3651" cy="0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604" name="Group 7"/>
          <p:cNvGrpSpPr>
            <a:grpSpLocks/>
          </p:cNvGrpSpPr>
          <p:nvPr/>
        </p:nvGrpSpPr>
        <p:grpSpPr bwMode="auto">
          <a:xfrm>
            <a:off x="1855788" y="1827213"/>
            <a:ext cx="5019675" cy="4319587"/>
            <a:chOff x="965" y="958"/>
            <a:chExt cx="3162" cy="2721"/>
          </a:xfrm>
        </p:grpSpPr>
        <p:sp>
          <p:nvSpPr>
            <p:cNvPr id="25727" name="Line 9"/>
            <p:cNvSpPr>
              <a:spLocks noChangeShapeType="1"/>
            </p:cNvSpPr>
            <p:nvPr/>
          </p:nvSpPr>
          <p:spPr bwMode="auto">
            <a:xfrm flipV="1">
              <a:off x="2230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28" name="Line 9"/>
            <p:cNvSpPr>
              <a:spLocks noChangeShapeType="1"/>
            </p:cNvSpPr>
            <p:nvPr/>
          </p:nvSpPr>
          <p:spPr bwMode="auto">
            <a:xfrm flipV="1">
              <a:off x="2483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29" name="Line 9"/>
            <p:cNvSpPr>
              <a:spLocks noChangeShapeType="1"/>
            </p:cNvSpPr>
            <p:nvPr/>
          </p:nvSpPr>
          <p:spPr bwMode="auto">
            <a:xfrm flipV="1">
              <a:off x="965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30" name="Line 9"/>
            <p:cNvSpPr>
              <a:spLocks noChangeShapeType="1"/>
            </p:cNvSpPr>
            <p:nvPr/>
          </p:nvSpPr>
          <p:spPr bwMode="auto">
            <a:xfrm flipV="1">
              <a:off x="3747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31" name="Line 9"/>
            <p:cNvSpPr>
              <a:spLocks noChangeShapeType="1"/>
            </p:cNvSpPr>
            <p:nvPr/>
          </p:nvSpPr>
          <p:spPr bwMode="auto">
            <a:xfrm flipV="1">
              <a:off x="3874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32" name="Line 9"/>
            <p:cNvSpPr>
              <a:spLocks noChangeShapeType="1"/>
            </p:cNvSpPr>
            <p:nvPr/>
          </p:nvSpPr>
          <p:spPr bwMode="auto">
            <a:xfrm flipV="1">
              <a:off x="4000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33" name="Line 9"/>
            <p:cNvSpPr>
              <a:spLocks noChangeShapeType="1"/>
            </p:cNvSpPr>
            <p:nvPr/>
          </p:nvSpPr>
          <p:spPr bwMode="auto">
            <a:xfrm flipV="1">
              <a:off x="4127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34" name="Line 9"/>
            <p:cNvSpPr>
              <a:spLocks noChangeShapeType="1"/>
            </p:cNvSpPr>
            <p:nvPr/>
          </p:nvSpPr>
          <p:spPr bwMode="auto">
            <a:xfrm flipV="1">
              <a:off x="3368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35" name="Line 9"/>
            <p:cNvSpPr>
              <a:spLocks noChangeShapeType="1"/>
            </p:cNvSpPr>
            <p:nvPr/>
          </p:nvSpPr>
          <p:spPr bwMode="auto">
            <a:xfrm flipV="1">
              <a:off x="3494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36" name="Line 9"/>
            <p:cNvSpPr>
              <a:spLocks noChangeShapeType="1"/>
            </p:cNvSpPr>
            <p:nvPr/>
          </p:nvSpPr>
          <p:spPr bwMode="auto">
            <a:xfrm flipV="1">
              <a:off x="3621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37" name="Line 9"/>
            <p:cNvSpPr>
              <a:spLocks noChangeShapeType="1"/>
            </p:cNvSpPr>
            <p:nvPr/>
          </p:nvSpPr>
          <p:spPr bwMode="auto">
            <a:xfrm flipV="1">
              <a:off x="1091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38" name="Line 9"/>
            <p:cNvSpPr>
              <a:spLocks noChangeShapeType="1"/>
            </p:cNvSpPr>
            <p:nvPr/>
          </p:nvSpPr>
          <p:spPr bwMode="auto">
            <a:xfrm flipV="1">
              <a:off x="1218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39" name="Line 9"/>
            <p:cNvSpPr>
              <a:spLocks noChangeShapeType="1"/>
            </p:cNvSpPr>
            <p:nvPr/>
          </p:nvSpPr>
          <p:spPr bwMode="auto">
            <a:xfrm flipV="1">
              <a:off x="1724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40" name="Line 9"/>
            <p:cNvSpPr>
              <a:spLocks noChangeShapeType="1"/>
            </p:cNvSpPr>
            <p:nvPr/>
          </p:nvSpPr>
          <p:spPr bwMode="auto">
            <a:xfrm flipV="1">
              <a:off x="2735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41" name="Line 9"/>
            <p:cNvSpPr>
              <a:spLocks noChangeShapeType="1"/>
            </p:cNvSpPr>
            <p:nvPr/>
          </p:nvSpPr>
          <p:spPr bwMode="auto">
            <a:xfrm flipV="1">
              <a:off x="1344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42" name="Line 9"/>
            <p:cNvSpPr>
              <a:spLocks noChangeShapeType="1"/>
            </p:cNvSpPr>
            <p:nvPr/>
          </p:nvSpPr>
          <p:spPr bwMode="auto">
            <a:xfrm flipV="1">
              <a:off x="1471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43" name="Line 9"/>
            <p:cNvSpPr>
              <a:spLocks noChangeShapeType="1"/>
            </p:cNvSpPr>
            <p:nvPr/>
          </p:nvSpPr>
          <p:spPr bwMode="auto">
            <a:xfrm flipV="1">
              <a:off x="2103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44" name="Line 9"/>
            <p:cNvSpPr>
              <a:spLocks noChangeShapeType="1"/>
            </p:cNvSpPr>
            <p:nvPr/>
          </p:nvSpPr>
          <p:spPr bwMode="auto">
            <a:xfrm flipV="1">
              <a:off x="2356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45" name="Line 9"/>
            <p:cNvSpPr>
              <a:spLocks noChangeShapeType="1"/>
            </p:cNvSpPr>
            <p:nvPr/>
          </p:nvSpPr>
          <p:spPr bwMode="auto">
            <a:xfrm flipV="1">
              <a:off x="2988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46" name="Line 9"/>
            <p:cNvSpPr>
              <a:spLocks noChangeShapeType="1"/>
            </p:cNvSpPr>
            <p:nvPr/>
          </p:nvSpPr>
          <p:spPr bwMode="auto">
            <a:xfrm flipV="1">
              <a:off x="3115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47" name="Line 9"/>
            <p:cNvSpPr>
              <a:spLocks noChangeShapeType="1"/>
            </p:cNvSpPr>
            <p:nvPr/>
          </p:nvSpPr>
          <p:spPr bwMode="auto">
            <a:xfrm flipV="1">
              <a:off x="3241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48" name="Line 9"/>
            <p:cNvSpPr>
              <a:spLocks noChangeShapeType="1"/>
            </p:cNvSpPr>
            <p:nvPr/>
          </p:nvSpPr>
          <p:spPr bwMode="auto">
            <a:xfrm flipV="1">
              <a:off x="1597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49" name="Line 9"/>
            <p:cNvSpPr>
              <a:spLocks noChangeShapeType="1"/>
            </p:cNvSpPr>
            <p:nvPr/>
          </p:nvSpPr>
          <p:spPr bwMode="auto">
            <a:xfrm flipV="1">
              <a:off x="1850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50" name="Line 9"/>
            <p:cNvSpPr>
              <a:spLocks noChangeShapeType="1"/>
            </p:cNvSpPr>
            <p:nvPr/>
          </p:nvSpPr>
          <p:spPr bwMode="auto">
            <a:xfrm flipV="1">
              <a:off x="1977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51" name="Line 9"/>
            <p:cNvSpPr>
              <a:spLocks noChangeShapeType="1"/>
            </p:cNvSpPr>
            <p:nvPr/>
          </p:nvSpPr>
          <p:spPr bwMode="auto">
            <a:xfrm flipV="1">
              <a:off x="2609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52" name="Line 9"/>
            <p:cNvSpPr>
              <a:spLocks noChangeShapeType="1"/>
            </p:cNvSpPr>
            <p:nvPr/>
          </p:nvSpPr>
          <p:spPr bwMode="auto">
            <a:xfrm flipV="1">
              <a:off x="2862" y="958"/>
              <a:ext cx="0" cy="272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" name="Group 236"/>
          <p:cNvGrpSpPr>
            <a:grpSpLocks/>
          </p:cNvGrpSpPr>
          <p:nvPr/>
        </p:nvGrpSpPr>
        <p:grpSpPr bwMode="auto">
          <a:xfrm>
            <a:off x="1655763" y="2262188"/>
            <a:ext cx="5795962" cy="2952750"/>
            <a:chOff x="1043" y="1423"/>
            <a:chExt cx="3651" cy="1860"/>
          </a:xfrm>
        </p:grpSpPr>
        <p:sp>
          <p:nvSpPr>
            <p:cNvPr id="25723" name="Line 237"/>
            <p:cNvSpPr>
              <a:spLocks noChangeShapeType="1"/>
            </p:cNvSpPr>
            <p:nvPr/>
          </p:nvSpPr>
          <p:spPr bwMode="auto">
            <a:xfrm>
              <a:off x="1043" y="1423"/>
              <a:ext cx="3651" cy="0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24" name="Line 238"/>
            <p:cNvSpPr>
              <a:spLocks noChangeShapeType="1"/>
            </p:cNvSpPr>
            <p:nvPr/>
          </p:nvSpPr>
          <p:spPr bwMode="auto">
            <a:xfrm>
              <a:off x="1043" y="2043"/>
              <a:ext cx="3651" cy="0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25" name="Line 239"/>
            <p:cNvSpPr>
              <a:spLocks noChangeShapeType="1"/>
            </p:cNvSpPr>
            <p:nvPr/>
          </p:nvSpPr>
          <p:spPr bwMode="auto">
            <a:xfrm>
              <a:off x="1043" y="2663"/>
              <a:ext cx="3651" cy="0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26" name="Line 240"/>
            <p:cNvSpPr>
              <a:spLocks noChangeShapeType="1"/>
            </p:cNvSpPr>
            <p:nvPr/>
          </p:nvSpPr>
          <p:spPr bwMode="auto">
            <a:xfrm>
              <a:off x="1043" y="3283"/>
              <a:ext cx="3651" cy="0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" name="Group 35"/>
          <p:cNvGrpSpPr>
            <a:grpSpLocks/>
          </p:cNvGrpSpPr>
          <p:nvPr/>
        </p:nvGrpSpPr>
        <p:grpSpPr bwMode="auto">
          <a:xfrm>
            <a:off x="1643063" y="2238375"/>
            <a:ext cx="5430837" cy="2990850"/>
            <a:chOff x="1035" y="1411"/>
            <a:chExt cx="3421" cy="1884"/>
          </a:xfrm>
        </p:grpSpPr>
        <p:sp>
          <p:nvSpPr>
            <p:cNvPr id="25687" name="Line 18"/>
            <p:cNvSpPr>
              <a:spLocks noChangeShapeType="1"/>
            </p:cNvSpPr>
            <p:nvPr/>
          </p:nvSpPr>
          <p:spPr bwMode="auto">
            <a:xfrm>
              <a:off x="1161" y="3283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88" name="Line 18"/>
            <p:cNvSpPr>
              <a:spLocks noChangeShapeType="1"/>
            </p:cNvSpPr>
            <p:nvPr/>
          </p:nvSpPr>
          <p:spPr bwMode="auto">
            <a:xfrm>
              <a:off x="1288" y="2671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89" name="Line 18"/>
            <p:cNvSpPr>
              <a:spLocks noChangeShapeType="1"/>
            </p:cNvSpPr>
            <p:nvPr/>
          </p:nvSpPr>
          <p:spPr bwMode="auto">
            <a:xfrm>
              <a:off x="1035" y="3283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90" name="Line 18"/>
            <p:cNvSpPr>
              <a:spLocks noChangeShapeType="1"/>
            </p:cNvSpPr>
            <p:nvPr/>
          </p:nvSpPr>
          <p:spPr bwMode="auto">
            <a:xfrm>
              <a:off x="1415" y="2671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91" name="Line 18"/>
            <p:cNvSpPr>
              <a:spLocks noChangeShapeType="1"/>
            </p:cNvSpPr>
            <p:nvPr/>
          </p:nvSpPr>
          <p:spPr bwMode="auto">
            <a:xfrm>
              <a:off x="1542" y="2035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92" name="Line 18"/>
            <p:cNvSpPr>
              <a:spLocks noChangeShapeType="1"/>
            </p:cNvSpPr>
            <p:nvPr/>
          </p:nvSpPr>
          <p:spPr bwMode="auto">
            <a:xfrm>
              <a:off x="1668" y="2035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93" name="Line 18"/>
            <p:cNvSpPr>
              <a:spLocks noChangeShapeType="1"/>
            </p:cNvSpPr>
            <p:nvPr/>
          </p:nvSpPr>
          <p:spPr bwMode="auto">
            <a:xfrm>
              <a:off x="1795" y="2035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94" name="Line 18"/>
            <p:cNvSpPr>
              <a:spLocks noChangeShapeType="1"/>
            </p:cNvSpPr>
            <p:nvPr/>
          </p:nvSpPr>
          <p:spPr bwMode="auto">
            <a:xfrm>
              <a:off x="1922" y="2671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95" name="Line 18"/>
            <p:cNvSpPr>
              <a:spLocks noChangeShapeType="1"/>
            </p:cNvSpPr>
            <p:nvPr/>
          </p:nvSpPr>
          <p:spPr bwMode="auto">
            <a:xfrm>
              <a:off x="2049" y="2671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96" name="Line 18"/>
            <p:cNvSpPr>
              <a:spLocks noChangeShapeType="1"/>
            </p:cNvSpPr>
            <p:nvPr/>
          </p:nvSpPr>
          <p:spPr bwMode="auto">
            <a:xfrm>
              <a:off x="2175" y="2671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97" name="Line 18"/>
            <p:cNvSpPr>
              <a:spLocks noChangeShapeType="1"/>
            </p:cNvSpPr>
            <p:nvPr/>
          </p:nvSpPr>
          <p:spPr bwMode="auto">
            <a:xfrm>
              <a:off x="2302" y="2671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98" name="Line 18"/>
            <p:cNvSpPr>
              <a:spLocks noChangeShapeType="1"/>
            </p:cNvSpPr>
            <p:nvPr/>
          </p:nvSpPr>
          <p:spPr bwMode="auto">
            <a:xfrm>
              <a:off x="2429" y="2671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99" name="Line 18"/>
            <p:cNvSpPr>
              <a:spLocks noChangeShapeType="1"/>
            </p:cNvSpPr>
            <p:nvPr/>
          </p:nvSpPr>
          <p:spPr bwMode="auto">
            <a:xfrm>
              <a:off x="2556" y="2035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00" name="Line 18"/>
            <p:cNvSpPr>
              <a:spLocks noChangeShapeType="1"/>
            </p:cNvSpPr>
            <p:nvPr/>
          </p:nvSpPr>
          <p:spPr bwMode="auto">
            <a:xfrm>
              <a:off x="2683" y="2035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01" name="Line 18"/>
            <p:cNvSpPr>
              <a:spLocks noChangeShapeType="1"/>
            </p:cNvSpPr>
            <p:nvPr/>
          </p:nvSpPr>
          <p:spPr bwMode="auto">
            <a:xfrm>
              <a:off x="2809" y="1423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02" name="Line 18"/>
            <p:cNvSpPr>
              <a:spLocks noChangeShapeType="1"/>
            </p:cNvSpPr>
            <p:nvPr/>
          </p:nvSpPr>
          <p:spPr bwMode="auto">
            <a:xfrm>
              <a:off x="3063" y="1423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03" name="Line 18"/>
            <p:cNvSpPr>
              <a:spLocks noChangeShapeType="1"/>
            </p:cNvSpPr>
            <p:nvPr/>
          </p:nvSpPr>
          <p:spPr bwMode="auto">
            <a:xfrm>
              <a:off x="3190" y="1423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04" name="Line 18"/>
            <p:cNvSpPr>
              <a:spLocks noChangeShapeType="1"/>
            </p:cNvSpPr>
            <p:nvPr/>
          </p:nvSpPr>
          <p:spPr bwMode="auto">
            <a:xfrm>
              <a:off x="3316" y="2035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05" name="Line 18"/>
            <p:cNvSpPr>
              <a:spLocks noChangeShapeType="1"/>
            </p:cNvSpPr>
            <p:nvPr/>
          </p:nvSpPr>
          <p:spPr bwMode="auto">
            <a:xfrm>
              <a:off x="3443" y="2035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06" name="Line 18"/>
            <p:cNvSpPr>
              <a:spLocks noChangeShapeType="1"/>
            </p:cNvSpPr>
            <p:nvPr/>
          </p:nvSpPr>
          <p:spPr bwMode="auto">
            <a:xfrm>
              <a:off x="3570" y="2671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07" name="Line 18"/>
            <p:cNvSpPr>
              <a:spLocks noChangeShapeType="1"/>
            </p:cNvSpPr>
            <p:nvPr/>
          </p:nvSpPr>
          <p:spPr bwMode="auto">
            <a:xfrm>
              <a:off x="3697" y="3283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08" name="Line 18"/>
            <p:cNvSpPr>
              <a:spLocks noChangeShapeType="1"/>
            </p:cNvSpPr>
            <p:nvPr/>
          </p:nvSpPr>
          <p:spPr bwMode="auto">
            <a:xfrm>
              <a:off x="3823" y="3283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09" name="Line 18"/>
            <p:cNvSpPr>
              <a:spLocks noChangeShapeType="1"/>
            </p:cNvSpPr>
            <p:nvPr/>
          </p:nvSpPr>
          <p:spPr bwMode="auto">
            <a:xfrm>
              <a:off x="3950" y="3283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10" name="Line 18"/>
            <p:cNvSpPr>
              <a:spLocks noChangeShapeType="1"/>
            </p:cNvSpPr>
            <p:nvPr/>
          </p:nvSpPr>
          <p:spPr bwMode="auto">
            <a:xfrm>
              <a:off x="4077" y="3283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11" name="Line 18"/>
            <p:cNvSpPr>
              <a:spLocks noChangeShapeType="1"/>
            </p:cNvSpPr>
            <p:nvPr/>
          </p:nvSpPr>
          <p:spPr bwMode="auto">
            <a:xfrm>
              <a:off x="4204" y="2671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12" name="Line 18"/>
            <p:cNvSpPr>
              <a:spLocks noChangeShapeType="1"/>
            </p:cNvSpPr>
            <p:nvPr/>
          </p:nvSpPr>
          <p:spPr bwMode="auto">
            <a:xfrm>
              <a:off x="4331" y="2671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13" name="Line 18"/>
            <p:cNvSpPr>
              <a:spLocks noChangeShapeType="1"/>
            </p:cNvSpPr>
            <p:nvPr/>
          </p:nvSpPr>
          <p:spPr bwMode="auto">
            <a:xfrm>
              <a:off x="2936" y="1423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cxnSp>
          <p:nvCxnSpPr>
            <p:cNvPr id="25714" name="AutoShape 63"/>
            <p:cNvCxnSpPr>
              <a:cxnSpLocks noChangeShapeType="1"/>
            </p:cNvCxnSpPr>
            <p:nvPr/>
          </p:nvCxnSpPr>
          <p:spPr bwMode="auto">
            <a:xfrm flipV="1">
              <a:off x="1286" y="2659"/>
              <a:ext cx="2" cy="636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15" name="AutoShape 64"/>
            <p:cNvCxnSpPr>
              <a:cxnSpLocks noChangeShapeType="1"/>
            </p:cNvCxnSpPr>
            <p:nvPr/>
          </p:nvCxnSpPr>
          <p:spPr bwMode="auto">
            <a:xfrm flipV="1">
              <a:off x="1540" y="2023"/>
              <a:ext cx="2" cy="660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16" name="AutoShape 65"/>
            <p:cNvCxnSpPr>
              <a:cxnSpLocks noChangeShapeType="1"/>
            </p:cNvCxnSpPr>
            <p:nvPr/>
          </p:nvCxnSpPr>
          <p:spPr bwMode="auto">
            <a:xfrm flipH="1" flipV="1">
              <a:off x="1920" y="2047"/>
              <a:ext cx="2" cy="612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17" name="AutoShape 66"/>
            <p:cNvCxnSpPr>
              <a:cxnSpLocks noChangeShapeType="1"/>
            </p:cNvCxnSpPr>
            <p:nvPr/>
          </p:nvCxnSpPr>
          <p:spPr bwMode="auto">
            <a:xfrm flipV="1">
              <a:off x="2554" y="2023"/>
              <a:ext cx="2" cy="660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18" name="AutoShape 67"/>
            <p:cNvCxnSpPr>
              <a:cxnSpLocks noChangeShapeType="1"/>
            </p:cNvCxnSpPr>
            <p:nvPr/>
          </p:nvCxnSpPr>
          <p:spPr bwMode="auto">
            <a:xfrm flipV="1">
              <a:off x="2808" y="1411"/>
              <a:ext cx="1" cy="636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19" name="AutoShape 68"/>
            <p:cNvCxnSpPr>
              <a:cxnSpLocks noChangeShapeType="1"/>
            </p:cNvCxnSpPr>
            <p:nvPr/>
          </p:nvCxnSpPr>
          <p:spPr bwMode="auto">
            <a:xfrm flipH="1" flipV="1">
              <a:off x="3315" y="1435"/>
              <a:ext cx="1" cy="588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20" name="AutoShape 69"/>
            <p:cNvCxnSpPr>
              <a:cxnSpLocks noChangeShapeType="1"/>
            </p:cNvCxnSpPr>
            <p:nvPr/>
          </p:nvCxnSpPr>
          <p:spPr bwMode="auto">
            <a:xfrm flipH="1" flipV="1">
              <a:off x="3568" y="2047"/>
              <a:ext cx="2" cy="612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21" name="AutoShape 70"/>
            <p:cNvCxnSpPr>
              <a:cxnSpLocks noChangeShapeType="1"/>
            </p:cNvCxnSpPr>
            <p:nvPr/>
          </p:nvCxnSpPr>
          <p:spPr bwMode="auto">
            <a:xfrm flipH="1" flipV="1">
              <a:off x="3695" y="2683"/>
              <a:ext cx="2" cy="588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722" name="AutoShape 71"/>
            <p:cNvCxnSpPr>
              <a:cxnSpLocks noChangeShapeType="1"/>
            </p:cNvCxnSpPr>
            <p:nvPr/>
          </p:nvCxnSpPr>
          <p:spPr bwMode="auto">
            <a:xfrm flipV="1">
              <a:off x="4202" y="2659"/>
              <a:ext cx="2" cy="636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9780" name="Text Box 84"/>
          <p:cNvSpPr txBox="1">
            <a:spLocks noChangeArrowheads="1"/>
          </p:cNvSpPr>
          <p:nvPr/>
        </p:nvSpPr>
        <p:spPr bwMode="auto">
          <a:xfrm rot="-5400000">
            <a:off x="200818" y="3596482"/>
            <a:ext cx="1223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400" b="1">
                <a:latin typeface="Times New Roman" panose="02020603050405020304" pitchFamily="18" charset="0"/>
              </a:rPr>
              <a:t>N</a:t>
            </a:r>
            <a:r>
              <a:rPr lang="en-US" altLang="ru-RU" b="1">
                <a:latin typeface="Times New Roman" panose="02020603050405020304" pitchFamily="18" charset="0"/>
              </a:rPr>
              <a:t> </a:t>
            </a:r>
            <a:r>
              <a:rPr lang="ru-RU" altLang="ru-RU" sz="2400">
                <a:latin typeface="Calibri" panose="020F0502020204030204" pitchFamily="34" charset="0"/>
              </a:rPr>
              <a:t>= 4</a:t>
            </a:r>
            <a:endParaRPr lang="en-US" altLang="ru-RU" sz="5400" baseline="-14000">
              <a:latin typeface="Calibri" panose="020F0502020204030204" pitchFamily="34" charset="0"/>
            </a:endParaRPr>
          </a:p>
        </p:txBody>
      </p:sp>
      <p:sp>
        <p:nvSpPr>
          <p:cNvPr id="29730" name="Text Box 34"/>
          <p:cNvSpPr txBox="1">
            <a:spLocks noChangeArrowheads="1"/>
          </p:cNvSpPr>
          <p:nvPr/>
        </p:nvSpPr>
        <p:spPr bwMode="auto">
          <a:xfrm rot="-5400000">
            <a:off x="200819" y="3598069"/>
            <a:ext cx="12239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400" b="1">
                <a:latin typeface="Times New Roman" panose="02020603050405020304" pitchFamily="18" charset="0"/>
              </a:rPr>
              <a:t>N</a:t>
            </a:r>
            <a:r>
              <a:rPr lang="en-US" altLang="ru-RU" b="1">
                <a:latin typeface="Times New Roman" panose="02020603050405020304" pitchFamily="18" charset="0"/>
              </a:rPr>
              <a:t> </a:t>
            </a:r>
            <a:r>
              <a:rPr lang="ru-RU" altLang="ru-RU" sz="2400">
                <a:latin typeface="Calibri" panose="020F0502020204030204" pitchFamily="34" charset="0"/>
              </a:rPr>
              <a:t>= 8</a:t>
            </a:r>
            <a:endParaRPr lang="en-US" altLang="ru-RU" sz="5400" baseline="-14000">
              <a:latin typeface="Calibri" panose="020F0502020204030204" pitchFamily="34" charset="0"/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323850" y="333375"/>
            <a:ext cx="846137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Изменение качества звука при дискретизации по уровню</a:t>
            </a:r>
          </a:p>
        </p:txBody>
      </p:sp>
      <p:sp>
        <p:nvSpPr>
          <p:cNvPr id="25610" name="Line 26"/>
          <p:cNvSpPr>
            <a:spLocks noChangeShapeType="1"/>
          </p:cNvSpPr>
          <p:nvPr/>
        </p:nvSpPr>
        <p:spPr bwMode="auto">
          <a:xfrm>
            <a:off x="360363" y="1438275"/>
            <a:ext cx="8424862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11" name="Line 5"/>
          <p:cNvSpPr>
            <a:spLocks noChangeShapeType="1"/>
          </p:cNvSpPr>
          <p:nvPr/>
        </p:nvSpPr>
        <p:spPr bwMode="auto">
          <a:xfrm flipV="1">
            <a:off x="1655763" y="1862138"/>
            <a:ext cx="0" cy="4321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12" name="Line 6"/>
          <p:cNvSpPr>
            <a:spLocks noChangeShapeType="1"/>
          </p:cNvSpPr>
          <p:nvPr/>
        </p:nvSpPr>
        <p:spPr bwMode="auto">
          <a:xfrm>
            <a:off x="1655763" y="6183313"/>
            <a:ext cx="67325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6" name="Group 77"/>
          <p:cNvGrpSpPr>
            <a:grpSpLocks/>
          </p:cNvGrpSpPr>
          <p:nvPr/>
        </p:nvGrpSpPr>
        <p:grpSpPr bwMode="auto">
          <a:xfrm>
            <a:off x="1655763" y="2259013"/>
            <a:ext cx="71437" cy="2943225"/>
            <a:chOff x="1043" y="1423"/>
            <a:chExt cx="45" cy="1854"/>
          </a:xfrm>
        </p:grpSpPr>
        <p:sp>
          <p:nvSpPr>
            <p:cNvPr id="25683" name="Line 18"/>
            <p:cNvSpPr>
              <a:spLocks noChangeShapeType="1"/>
            </p:cNvSpPr>
            <p:nvPr/>
          </p:nvSpPr>
          <p:spPr bwMode="auto">
            <a:xfrm>
              <a:off x="1043" y="3277"/>
              <a:ext cx="4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84" name="Line 18"/>
            <p:cNvSpPr>
              <a:spLocks noChangeShapeType="1"/>
            </p:cNvSpPr>
            <p:nvPr/>
          </p:nvSpPr>
          <p:spPr bwMode="auto">
            <a:xfrm>
              <a:off x="1043" y="2041"/>
              <a:ext cx="4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85" name="Line 18"/>
            <p:cNvSpPr>
              <a:spLocks noChangeShapeType="1"/>
            </p:cNvSpPr>
            <p:nvPr/>
          </p:nvSpPr>
          <p:spPr bwMode="auto">
            <a:xfrm>
              <a:off x="1043" y="1423"/>
              <a:ext cx="4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86" name="Line 18"/>
            <p:cNvSpPr>
              <a:spLocks noChangeShapeType="1"/>
            </p:cNvSpPr>
            <p:nvPr/>
          </p:nvSpPr>
          <p:spPr bwMode="auto">
            <a:xfrm>
              <a:off x="1043" y="2659"/>
              <a:ext cx="4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5614" name="Text Box 82"/>
          <p:cNvSpPr txBox="1">
            <a:spLocks noChangeArrowheads="1"/>
          </p:cNvSpPr>
          <p:nvPr/>
        </p:nvSpPr>
        <p:spPr bwMode="auto">
          <a:xfrm>
            <a:off x="1619250" y="6148388"/>
            <a:ext cx="3603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 b="1" i="1">
                <a:latin typeface="Times New Roman" panose="02020603050405020304" pitchFamily="18" charset="0"/>
              </a:rPr>
              <a:t>Т</a:t>
            </a:r>
          </a:p>
        </p:txBody>
      </p:sp>
      <p:sp>
        <p:nvSpPr>
          <p:cNvPr id="25615" name="AutoShape 83"/>
          <p:cNvSpPr>
            <a:spLocks/>
          </p:cNvSpPr>
          <p:nvPr/>
        </p:nvSpPr>
        <p:spPr bwMode="auto">
          <a:xfrm>
            <a:off x="1006475" y="2171700"/>
            <a:ext cx="504825" cy="3600450"/>
          </a:xfrm>
          <a:prstGeom prst="leftBrace">
            <a:avLst>
              <a:gd name="adj1" fmla="val 59434"/>
              <a:gd name="adj2" fmla="val 50000"/>
            </a:avLst>
          </a:prstGeom>
          <a:noFill/>
          <a:ln w="254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latin typeface="Calibri" panose="020F0502020204030204" pitchFamily="34" charset="0"/>
            </a:endParaRPr>
          </a:p>
        </p:txBody>
      </p:sp>
      <p:sp>
        <p:nvSpPr>
          <p:cNvPr id="25616" name="AutoShape 167"/>
          <p:cNvSpPr>
            <a:spLocks/>
          </p:cNvSpPr>
          <p:nvPr/>
        </p:nvSpPr>
        <p:spPr bwMode="auto">
          <a:xfrm>
            <a:off x="1006475" y="2170113"/>
            <a:ext cx="504825" cy="3600450"/>
          </a:xfrm>
          <a:prstGeom prst="leftBrace">
            <a:avLst>
              <a:gd name="adj1" fmla="val 59434"/>
              <a:gd name="adj2" fmla="val 50000"/>
            </a:avLst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latin typeface="Calibri" panose="020F0502020204030204" pitchFamily="34" charset="0"/>
            </a:endParaRPr>
          </a:p>
        </p:txBody>
      </p:sp>
      <p:grpSp>
        <p:nvGrpSpPr>
          <p:cNvPr id="7" name="Group 168"/>
          <p:cNvGrpSpPr>
            <a:grpSpLocks/>
          </p:cNvGrpSpPr>
          <p:nvPr/>
        </p:nvGrpSpPr>
        <p:grpSpPr bwMode="auto">
          <a:xfrm>
            <a:off x="1654175" y="2259013"/>
            <a:ext cx="71438" cy="3433762"/>
            <a:chOff x="839" y="1230"/>
            <a:chExt cx="45" cy="2163"/>
          </a:xfrm>
        </p:grpSpPr>
        <p:sp>
          <p:nvSpPr>
            <p:cNvPr id="25675" name="Line 18"/>
            <p:cNvSpPr>
              <a:spLocks noChangeShapeType="1"/>
            </p:cNvSpPr>
            <p:nvPr/>
          </p:nvSpPr>
          <p:spPr bwMode="auto">
            <a:xfrm>
              <a:off x="839" y="2466"/>
              <a:ext cx="4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76" name="Line 18"/>
            <p:cNvSpPr>
              <a:spLocks noChangeShapeType="1"/>
            </p:cNvSpPr>
            <p:nvPr/>
          </p:nvSpPr>
          <p:spPr bwMode="auto">
            <a:xfrm>
              <a:off x="839" y="1539"/>
              <a:ext cx="4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77" name="Line 18"/>
            <p:cNvSpPr>
              <a:spLocks noChangeShapeType="1"/>
            </p:cNvSpPr>
            <p:nvPr/>
          </p:nvSpPr>
          <p:spPr bwMode="auto">
            <a:xfrm>
              <a:off x="839" y="1230"/>
              <a:ext cx="4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78" name="Line 18"/>
            <p:cNvSpPr>
              <a:spLocks noChangeShapeType="1"/>
            </p:cNvSpPr>
            <p:nvPr/>
          </p:nvSpPr>
          <p:spPr bwMode="auto">
            <a:xfrm>
              <a:off x="839" y="3393"/>
              <a:ext cx="4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79" name="Line 18"/>
            <p:cNvSpPr>
              <a:spLocks noChangeShapeType="1"/>
            </p:cNvSpPr>
            <p:nvPr/>
          </p:nvSpPr>
          <p:spPr bwMode="auto">
            <a:xfrm>
              <a:off x="839" y="2157"/>
              <a:ext cx="4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80" name="Line 18"/>
            <p:cNvSpPr>
              <a:spLocks noChangeShapeType="1"/>
            </p:cNvSpPr>
            <p:nvPr/>
          </p:nvSpPr>
          <p:spPr bwMode="auto">
            <a:xfrm>
              <a:off x="839" y="2775"/>
              <a:ext cx="4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81" name="Line 18"/>
            <p:cNvSpPr>
              <a:spLocks noChangeShapeType="1"/>
            </p:cNvSpPr>
            <p:nvPr/>
          </p:nvSpPr>
          <p:spPr bwMode="auto">
            <a:xfrm>
              <a:off x="839" y="3084"/>
              <a:ext cx="4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82" name="Line 18"/>
            <p:cNvSpPr>
              <a:spLocks noChangeShapeType="1"/>
            </p:cNvSpPr>
            <p:nvPr/>
          </p:nvSpPr>
          <p:spPr bwMode="auto">
            <a:xfrm>
              <a:off x="839" y="1848"/>
              <a:ext cx="4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8" name="Group 246"/>
          <p:cNvGrpSpPr>
            <a:grpSpLocks/>
          </p:cNvGrpSpPr>
          <p:nvPr/>
        </p:nvGrpSpPr>
        <p:grpSpPr bwMode="auto">
          <a:xfrm>
            <a:off x="1651000" y="2238375"/>
            <a:ext cx="5430838" cy="3468688"/>
            <a:chOff x="1040" y="1517"/>
            <a:chExt cx="3421" cy="2185"/>
          </a:xfrm>
        </p:grpSpPr>
        <p:grpSp>
          <p:nvGrpSpPr>
            <p:cNvPr id="25621" name="Group 245"/>
            <p:cNvGrpSpPr>
              <a:grpSpLocks/>
            </p:cNvGrpSpPr>
            <p:nvPr/>
          </p:nvGrpSpPr>
          <p:grpSpPr bwMode="auto">
            <a:xfrm>
              <a:off x="1040" y="1517"/>
              <a:ext cx="3421" cy="2185"/>
              <a:chOff x="1040" y="1412"/>
              <a:chExt cx="3421" cy="2185"/>
            </a:xfrm>
          </p:grpSpPr>
          <p:sp>
            <p:nvSpPr>
              <p:cNvPr id="25623" name="Line 18"/>
              <p:cNvSpPr>
                <a:spLocks noChangeShapeType="1"/>
              </p:cNvSpPr>
              <p:nvPr/>
            </p:nvSpPr>
            <p:spPr bwMode="auto">
              <a:xfrm>
                <a:off x="3575" y="2653"/>
                <a:ext cx="125" cy="0"/>
              </a:xfrm>
              <a:prstGeom prst="line">
                <a:avLst/>
              </a:prstGeom>
              <a:noFill/>
              <a:ln w="38100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24" name="Line 18"/>
              <p:cNvSpPr>
                <a:spLocks noChangeShapeType="1"/>
              </p:cNvSpPr>
              <p:nvPr/>
            </p:nvSpPr>
            <p:spPr bwMode="auto">
              <a:xfrm>
                <a:off x="3702" y="2966"/>
                <a:ext cx="125" cy="0"/>
              </a:xfrm>
              <a:prstGeom prst="line">
                <a:avLst/>
              </a:prstGeom>
              <a:noFill/>
              <a:ln w="38100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25" name="Line 18"/>
              <p:cNvSpPr>
                <a:spLocks noChangeShapeType="1"/>
              </p:cNvSpPr>
              <p:nvPr/>
            </p:nvSpPr>
            <p:spPr bwMode="auto">
              <a:xfrm>
                <a:off x="3828" y="3284"/>
                <a:ext cx="125" cy="0"/>
              </a:xfrm>
              <a:prstGeom prst="line">
                <a:avLst/>
              </a:prstGeom>
              <a:noFill/>
              <a:ln w="38100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26" name="Line 18"/>
              <p:cNvSpPr>
                <a:spLocks noChangeShapeType="1"/>
              </p:cNvSpPr>
              <p:nvPr/>
            </p:nvSpPr>
            <p:spPr bwMode="auto">
              <a:xfrm>
                <a:off x="3955" y="3284"/>
                <a:ext cx="125" cy="0"/>
              </a:xfrm>
              <a:prstGeom prst="line">
                <a:avLst/>
              </a:prstGeom>
              <a:noFill/>
              <a:ln w="38100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27" name="Line 18"/>
              <p:cNvSpPr>
                <a:spLocks noChangeShapeType="1"/>
              </p:cNvSpPr>
              <p:nvPr/>
            </p:nvSpPr>
            <p:spPr bwMode="auto">
              <a:xfrm>
                <a:off x="4082" y="3284"/>
                <a:ext cx="125" cy="0"/>
              </a:xfrm>
              <a:prstGeom prst="line">
                <a:avLst/>
              </a:prstGeom>
              <a:noFill/>
              <a:ln w="38100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28" name="Line 18"/>
              <p:cNvSpPr>
                <a:spLocks noChangeShapeType="1"/>
              </p:cNvSpPr>
              <p:nvPr/>
            </p:nvSpPr>
            <p:spPr bwMode="auto">
              <a:xfrm>
                <a:off x="4209" y="2966"/>
                <a:ext cx="125" cy="0"/>
              </a:xfrm>
              <a:prstGeom prst="line">
                <a:avLst/>
              </a:prstGeom>
              <a:noFill/>
              <a:ln w="38100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29" name="Line 18"/>
              <p:cNvSpPr>
                <a:spLocks noChangeShapeType="1"/>
              </p:cNvSpPr>
              <p:nvPr/>
            </p:nvSpPr>
            <p:spPr bwMode="auto">
              <a:xfrm>
                <a:off x="4336" y="2663"/>
                <a:ext cx="125" cy="0"/>
              </a:xfrm>
              <a:prstGeom prst="line">
                <a:avLst/>
              </a:prstGeom>
              <a:noFill/>
              <a:ln w="38100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5630" name="Group 244"/>
              <p:cNvGrpSpPr>
                <a:grpSpLocks/>
              </p:cNvGrpSpPr>
              <p:nvPr/>
            </p:nvGrpSpPr>
            <p:grpSpPr bwMode="auto">
              <a:xfrm>
                <a:off x="1040" y="1412"/>
                <a:ext cx="2535" cy="2185"/>
                <a:chOff x="1040" y="1412"/>
                <a:chExt cx="2535" cy="2185"/>
              </a:xfrm>
            </p:grpSpPr>
            <p:sp>
              <p:nvSpPr>
                <p:cNvPr id="25635" name="Line 18"/>
                <p:cNvSpPr>
                  <a:spLocks noChangeShapeType="1"/>
                </p:cNvSpPr>
                <p:nvPr/>
              </p:nvSpPr>
              <p:spPr bwMode="auto">
                <a:xfrm>
                  <a:off x="3068" y="1424"/>
                  <a:ext cx="125" cy="0"/>
                </a:xfrm>
                <a:prstGeom prst="line">
                  <a:avLst/>
                </a:prstGeom>
                <a:noFill/>
                <a:ln w="38100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5636" name="Line 18"/>
                <p:cNvSpPr>
                  <a:spLocks noChangeShapeType="1"/>
                </p:cNvSpPr>
                <p:nvPr/>
              </p:nvSpPr>
              <p:spPr bwMode="auto">
                <a:xfrm>
                  <a:off x="3195" y="1734"/>
                  <a:ext cx="125" cy="0"/>
                </a:xfrm>
                <a:prstGeom prst="line">
                  <a:avLst/>
                </a:prstGeom>
                <a:noFill/>
                <a:ln w="38100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5637" name="Line 18"/>
                <p:cNvSpPr>
                  <a:spLocks noChangeShapeType="1"/>
                </p:cNvSpPr>
                <p:nvPr/>
              </p:nvSpPr>
              <p:spPr bwMode="auto">
                <a:xfrm>
                  <a:off x="3321" y="2041"/>
                  <a:ext cx="125" cy="0"/>
                </a:xfrm>
                <a:prstGeom prst="line">
                  <a:avLst/>
                </a:prstGeom>
                <a:noFill/>
                <a:ln w="38100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5638" name="Line 18"/>
                <p:cNvSpPr>
                  <a:spLocks noChangeShapeType="1"/>
                </p:cNvSpPr>
                <p:nvPr/>
              </p:nvSpPr>
              <p:spPr bwMode="auto">
                <a:xfrm>
                  <a:off x="3448" y="2354"/>
                  <a:ext cx="125" cy="0"/>
                </a:xfrm>
                <a:prstGeom prst="line">
                  <a:avLst/>
                </a:prstGeom>
                <a:noFill/>
                <a:ln w="38100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5639" name="Line 18"/>
                <p:cNvSpPr>
                  <a:spLocks noChangeShapeType="1"/>
                </p:cNvSpPr>
                <p:nvPr/>
              </p:nvSpPr>
              <p:spPr bwMode="auto">
                <a:xfrm>
                  <a:off x="2941" y="1424"/>
                  <a:ext cx="125" cy="0"/>
                </a:xfrm>
                <a:prstGeom prst="line">
                  <a:avLst/>
                </a:prstGeom>
                <a:noFill/>
                <a:ln w="38100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25640" name="Group 243"/>
                <p:cNvGrpSpPr>
                  <a:grpSpLocks/>
                </p:cNvGrpSpPr>
                <p:nvPr/>
              </p:nvGrpSpPr>
              <p:grpSpPr bwMode="auto">
                <a:xfrm>
                  <a:off x="1040" y="1722"/>
                  <a:ext cx="1899" cy="1875"/>
                  <a:chOff x="1040" y="1722"/>
                  <a:chExt cx="1899" cy="1875"/>
                </a:xfrm>
              </p:grpSpPr>
              <p:sp>
                <p:nvSpPr>
                  <p:cNvPr id="25646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1927" y="2663"/>
                    <a:ext cx="125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8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5647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2054" y="2663"/>
                    <a:ext cx="125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8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5648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2180" y="2966"/>
                    <a:ext cx="138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8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5649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2307" y="2966"/>
                    <a:ext cx="125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8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5650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2434" y="2663"/>
                    <a:ext cx="125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8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5651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2561" y="2354"/>
                    <a:ext cx="125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8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5652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2688" y="2041"/>
                    <a:ext cx="125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8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5653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2814" y="1734"/>
                    <a:ext cx="125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8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pSp>
                <p:nvGrpSpPr>
                  <p:cNvPr id="25654" name="Group 242"/>
                  <p:cNvGrpSpPr>
                    <a:grpSpLocks/>
                  </p:cNvGrpSpPr>
                  <p:nvPr/>
                </p:nvGrpSpPr>
                <p:grpSpPr bwMode="auto">
                  <a:xfrm>
                    <a:off x="1040" y="2029"/>
                    <a:ext cx="887" cy="1568"/>
                    <a:chOff x="1040" y="2029"/>
                    <a:chExt cx="887" cy="1568"/>
                  </a:xfrm>
                </p:grpSpPr>
                <p:sp>
                  <p:nvSpPr>
                    <p:cNvPr id="25660" name="Line 1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20" y="2663"/>
                      <a:ext cx="125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8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25661" name="Line 1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47" y="2354"/>
                      <a:ext cx="125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8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25662" name="Line 1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73" y="2041"/>
                      <a:ext cx="125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8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25663" name="Line 1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00" y="2354"/>
                      <a:ext cx="125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8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25664" name="Group 24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040" y="2954"/>
                      <a:ext cx="378" cy="643"/>
                      <a:chOff x="1040" y="2954"/>
                      <a:chExt cx="378" cy="643"/>
                    </a:xfrm>
                  </p:grpSpPr>
                  <p:sp>
                    <p:nvSpPr>
                      <p:cNvPr id="25670" name="Line 1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166" y="3287"/>
                        <a:ext cx="125" cy="0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rgbClr val="8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5671" name="Line 1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293" y="2966"/>
                        <a:ext cx="125" cy="0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rgbClr val="8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5672" name="Line 1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040" y="3585"/>
                        <a:ext cx="125" cy="0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rgbClr val="8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cxnSp>
                    <p:nvCxnSpPr>
                      <p:cNvPr id="25673" name="AutoShape 205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V="1">
                        <a:off x="1165" y="3275"/>
                        <a:ext cx="1" cy="322"/>
                      </a:xfrm>
                      <a:prstGeom prst="straightConnector1">
                        <a:avLst/>
                      </a:prstGeom>
                      <a:noFill/>
                      <a:ln w="38100">
                        <a:solidFill>
                          <a:srgbClr val="8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25674" name="AutoShape 206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V="1">
                        <a:off x="1291" y="2954"/>
                        <a:ext cx="2" cy="345"/>
                      </a:xfrm>
                      <a:prstGeom prst="straightConnector1">
                        <a:avLst/>
                      </a:prstGeom>
                      <a:noFill/>
                      <a:ln w="38100">
                        <a:solidFill>
                          <a:srgbClr val="8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</p:grpSp>
                <p:cxnSp>
                  <p:nvCxnSpPr>
                    <p:cNvPr id="25665" name="AutoShape 207"/>
                    <p:cNvCxnSpPr>
                      <a:cxnSpLocks noChangeShapeType="1"/>
                    </p:cNvCxnSpPr>
                    <p:nvPr/>
                  </p:nvCxnSpPr>
                  <p:spPr bwMode="auto">
                    <a:xfrm flipV="1">
                      <a:off x="1418" y="2651"/>
                      <a:ext cx="2" cy="327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8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25666" name="AutoShape 208"/>
                    <p:cNvCxnSpPr>
                      <a:cxnSpLocks noChangeShapeType="1"/>
                    </p:cNvCxnSpPr>
                    <p:nvPr/>
                  </p:nvCxnSpPr>
                  <p:spPr bwMode="auto">
                    <a:xfrm flipV="1">
                      <a:off x="1545" y="2342"/>
                      <a:ext cx="2" cy="333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8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25667" name="AutoShape 209"/>
                    <p:cNvCxnSpPr>
                      <a:cxnSpLocks noChangeShapeType="1"/>
                    </p:cNvCxnSpPr>
                    <p:nvPr/>
                  </p:nvCxnSpPr>
                  <p:spPr bwMode="auto">
                    <a:xfrm flipV="1">
                      <a:off x="1672" y="2029"/>
                      <a:ext cx="1" cy="337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8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25668" name="AutoShape 210"/>
                    <p:cNvCxnSpPr>
                      <a:cxnSpLocks noChangeShapeType="1"/>
                    </p:cNvCxnSpPr>
                    <p:nvPr/>
                  </p:nvCxnSpPr>
                  <p:spPr bwMode="auto">
                    <a:xfrm flipH="1" flipV="1">
                      <a:off x="1798" y="2053"/>
                      <a:ext cx="2" cy="289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8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25669" name="AutoShape 211"/>
                    <p:cNvCxnSpPr>
                      <a:cxnSpLocks noChangeShapeType="1"/>
                    </p:cNvCxnSpPr>
                    <p:nvPr/>
                  </p:nvCxnSpPr>
                  <p:spPr bwMode="auto">
                    <a:xfrm flipH="1" flipV="1">
                      <a:off x="1925" y="2366"/>
                      <a:ext cx="2" cy="285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8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</p:grpSp>
              <p:cxnSp>
                <p:nvCxnSpPr>
                  <p:cNvPr id="25655" name="AutoShape 213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2179" y="2675"/>
                    <a:ext cx="1" cy="279"/>
                  </a:xfrm>
                  <a:prstGeom prst="straightConnector1">
                    <a:avLst/>
                  </a:prstGeom>
                  <a:noFill/>
                  <a:ln w="38100">
                    <a:solidFill>
                      <a:srgbClr val="8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5656" name="AutoShape 214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2432" y="2651"/>
                    <a:ext cx="2" cy="327"/>
                  </a:xfrm>
                  <a:prstGeom prst="straightConnector1">
                    <a:avLst/>
                  </a:prstGeom>
                  <a:noFill/>
                  <a:ln w="38100">
                    <a:solidFill>
                      <a:srgbClr val="8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5657" name="AutoShape 215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2559" y="2342"/>
                    <a:ext cx="2" cy="333"/>
                  </a:xfrm>
                  <a:prstGeom prst="straightConnector1">
                    <a:avLst/>
                  </a:prstGeom>
                  <a:noFill/>
                  <a:ln w="38100">
                    <a:solidFill>
                      <a:srgbClr val="8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5658" name="AutoShape 216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2686" y="2029"/>
                    <a:ext cx="2" cy="337"/>
                  </a:xfrm>
                  <a:prstGeom prst="straightConnector1">
                    <a:avLst/>
                  </a:prstGeom>
                  <a:noFill/>
                  <a:ln w="38100">
                    <a:solidFill>
                      <a:srgbClr val="8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5659" name="AutoShape 217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2813" y="1722"/>
                    <a:ext cx="1" cy="331"/>
                  </a:xfrm>
                  <a:prstGeom prst="straightConnector1">
                    <a:avLst/>
                  </a:prstGeom>
                  <a:noFill/>
                  <a:ln w="38100">
                    <a:solidFill>
                      <a:srgbClr val="8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cxnSp>
              <p:nvCxnSpPr>
                <p:cNvPr id="25641" name="AutoShape 218"/>
                <p:cNvCxnSpPr>
                  <a:cxnSpLocks noChangeShapeType="1"/>
                </p:cNvCxnSpPr>
                <p:nvPr/>
              </p:nvCxnSpPr>
              <p:spPr bwMode="auto">
                <a:xfrm flipV="1">
                  <a:off x="2939" y="1412"/>
                  <a:ext cx="2" cy="334"/>
                </a:xfrm>
                <a:prstGeom prst="straightConnector1">
                  <a:avLst/>
                </a:prstGeom>
                <a:noFill/>
                <a:ln w="38100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5642" name="AutoShape 219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193" y="1436"/>
                  <a:ext cx="2" cy="286"/>
                </a:xfrm>
                <a:prstGeom prst="straightConnector1">
                  <a:avLst/>
                </a:prstGeom>
                <a:noFill/>
                <a:ln w="38100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5643" name="AutoShape 220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320" y="1746"/>
                  <a:ext cx="1" cy="283"/>
                </a:xfrm>
                <a:prstGeom prst="straightConnector1">
                  <a:avLst/>
                </a:prstGeom>
                <a:noFill/>
                <a:ln w="38100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5644" name="AutoShape 221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446" y="2053"/>
                  <a:ext cx="2" cy="289"/>
                </a:xfrm>
                <a:prstGeom prst="straightConnector1">
                  <a:avLst/>
                </a:prstGeom>
                <a:noFill/>
                <a:ln w="38100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5645" name="AutoShape 222"/>
                <p:cNvCxnSpPr>
                  <a:cxnSpLocks noChangeShapeType="1"/>
                  <a:stCxn id="25623" idx="0"/>
                </p:cNvCxnSpPr>
                <p:nvPr/>
              </p:nvCxnSpPr>
              <p:spPr bwMode="auto">
                <a:xfrm flipH="1" flipV="1">
                  <a:off x="3573" y="2366"/>
                  <a:ext cx="2" cy="275"/>
                </a:xfrm>
                <a:prstGeom prst="straightConnector1">
                  <a:avLst/>
                </a:prstGeom>
                <a:noFill/>
                <a:ln w="38100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25631" name="AutoShape 223"/>
              <p:cNvCxnSpPr>
                <a:cxnSpLocks noChangeShapeType="1"/>
                <a:endCxn id="25623" idx="1"/>
              </p:cNvCxnSpPr>
              <p:nvPr/>
            </p:nvCxnSpPr>
            <p:spPr bwMode="auto">
              <a:xfrm flipH="1" flipV="1">
                <a:off x="3700" y="2665"/>
                <a:ext cx="2" cy="289"/>
              </a:xfrm>
              <a:prstGeom prst="straightConnector1">
                <a:avLst/>
              </a:prstGeom>
              <a:noFill/>
              <a:ln w="38100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632" name="AutoShape 224"/>
              <p:cNvCxnSpPr>
                <a:cxnSpLocks noChangeShapeType="1"/>
              </p:cNvCxnSpPr>
              <p:nvPr/>
            </p:nvCxnSpPr>
            <p:spPr bwMode="auto">
              <a:xfrm flipH="1" flipV="1">
                <a:off x="3827" y="2978"/>
                <a:ext cx="1" cy="294"/>
              </a:xfrm>
              <a:prstGeom prst="straightConnector1">
                <a:avLst/>
              </a:prstGeom>
              <a:noFill/>
              <a:ln w="38100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633" name="AutoShape 225"/>
              <p:cNvCxnSpPr>
                <a:cxnSpLocks noChangeShapeType="1"/>
              </p:cNvCxnSpPr>
              <p:nvPr/>
            </p:nvCxnSpPr>
            <p:spPr bwMode="auto">
              <a:xfrm flipV="1">
                <a:off x="4207" y="2954"/>
                <a:ext cx="2" cy="342"/>
              </a:xfrm>
              <a:prstGeom prst="straightConnector1">
                <a:avLst/>
              </a:prstGeom>
              <a:noFill/>
              <a:ln w="38100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634" name="AutoShape 226"/>
              <p:cNvCxnSpPr>
                <a:cxnSpLocks noChangeShapeType="1"/>
              </p:cNvCxnSpPr>
              <p:nvPr/>
            </p:nvCxnSpPr>
            <p:spPr bwMode="auto">
              <a:xfrm flipV="1">
                <a:off x="4334" y="2651"/>
                <a:ext cx="2" cy="327"/>
              </a:xfrm>
              <a:prstGeom prst="straightConnector1">
                <a:avLst/>
              </a:prstGeom>
              <a:noFill/>
              <a:ln w="38100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25622" name="AutoShape 212"/>
            <p:cNvCxnSpPr>
              <a:cxnSpLocks noChangeShapeType="1"/>
            </p:cNvCxnSpPr>
            <p:nvPr/>
          </p:nvCxnSpPr>
          <p:spPr bwMode="auto">
            <a:xfrm flipH="1">
              <a:off x="2052" y="2756"/>
              <a:ext cx="2" cy="2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5619" name="Text Box 247"/>
          <p:cNvSpPr txBox="1">
            <a:spLocks noChangeArrowheads="1"/>
          </p:cNvSpPr>
          <p:nvPr/>
        </p:nvSpPr>
        <p:spPr bwMode="auto">
          <a:xfrm>
            <a:off x="7451725" y="6230938"/>
            <a:ext cx="9366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i="1">
                <a:latin typeface="Times New Roman" panose="02020603050405020304" pitchFamily="18" charset="0"/>
              </a:rPr>
              <a:t>Время</a:t>
            </a:r>
          </a:p>
        </p:txBody>
      </p:sp>
      <p:sp>
        <p:nvSpPr>
          <p:cNvPr id="25620" name="Text Box 248"/>
          <p:cNvSpPr txBox="1">
            <a:spLocks noChangeArrowheads="1"/>
          </p:cNvSpPr>
          <p:nvPr/>
        </p:nvSpPr>
        <p:spPr bwMode="auto">
          <a:xfrm>
            <a:off x="252413" y="1766888"/>
            <a:ext cx="13668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i="1">
                <a:latin typeface="Times New Roman" panose="02020603050405020304" pitchFamily="18" charset="0"/>
              </a:rPr>
              <a:t>Громкость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297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9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80" grpId="0"/>
      <p:bldP spid="297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2662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mtClean="0"/>
              <a:t>Количество информации, которое необходимо для кодирования дискретных уровней громкости цифрового звука называют </a:t>
            </a:r>
            <a:r>
              <a:rPr lang="ru-RU" altLang="ru-RU" u="sng" smtClean="0"/>
              <a:t>глубиной кодирования звука.</a:t>
            </a:r>
            <a:endParaRPr lang="ru-RU" altLang="ru-RU" smtClean="0"/>
          </a:p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323850" y="296863"/>
            <a:ext cx="8461375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Зависимость качества звука от глубины кодирования</a:t>
            </a:r>
          </a:p>
        </p:txBody>
      </p:sp>
      <p:sp>
        <p:nvSpPr>
          <p:cNvPr id="27651" name="Line 26"/>
          <p:cNvSpPr>
            <a:spLocks noChangeShapeType="1"/>
          </p:cNvSpPr>
          <p:nvPr/>
        </p:nvSpPr>
        <p:spPr bwMode="auto">
          <a:xfrm>
            <a:off x="360363" y="1438275"/>
            <a:ext cx="8424862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267075" y="4581525"/>
            <a:ext cx="2241550" cy="1655763"/>
            <a:chOff x="2064" y="2886"/>
            <a:chExt cx="1412" cy="1043"/>
          </a:xfrm>
        </p:grpSpPr>
        <p:sp>
          <p:nvSpPr>
            <p:cNvPr id="27952" name="AutoShape 5"/>
            <p:cNvSpPr>
              <a:spLocks noChangeArrowheads="1"/>
            </p:cNvSpPr>
            <p:nvPr/>
          </p:nvSpPr>
          <p:spPr bwMode="auto">
            <a:xfrm>
              <a:off x="2160" y="2886"/>
              <a:ext cx="1316" cy="1043"/>
            </a:xfrm>
            <a:prstGeom prst="rightArrow">
              <a:avLst>
                <a:gd name="adj1" fmla="val 50000"/>
                <a:gd name="adj2" fmla="val 31544"/>
              </a:avLst>
            </a:prstGeom>
            <a:noFill/>
            <a:ln w="25400">
              <a:solidFill>
                <a:srgbClr val="80808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latin typeface="Calibri" panose="020F0502020204030204" pitchFamily="34" charset="0"/>
              </a:endParaRPr>
            </a:p>
          </p:txBody>
        </p:sp>
        <p:sp>
          <p:nvSpPr>
            <p:cNvPr id="27953" name="Text Box 6"/>
            <p:cNvSpPr txBox="1">
              <a:spLocks noChangeArrowheads="1"/>
            </p:cNvSpPr>
            <p:nvPr/>
          </p:nvSpPr>
          <p:spPr bwMode="auto">
            <a:xfrm>
              <a:off x="2064" y="3148"/>
              <a:ext cx="1400" cy="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sz="2000" b="1" i="1">
                  <a:latin typeface="Times New Roman" panose="02020603050405020304" pitchFamily="18" charset="0"/>
                </a:rPr>
                <a:t>Глубина   кодирования  </a:t>
              </a:r>
              <a:r>
                <a:rPr lang="ru-RU" altLang="ru-RU" sz="4000" b="1" baseline="30000">
                  <a:latin typeface="Times New Roman" panose="02020603050405020304" pitchFamily="18" charset="0"/>
                  <a:sym typeface="Wingdings 3" panose="05040102010807070707" pitchFamily="18" charset="2"/>
                </a:rPr>
                <a:t></a:t>
              </a:r>
            </a:p>
          </p:txBody>
        </p:sp>
      </p:grpSp>
      <p:grpSp>
        <p:nvGrpSpPr>
          <p:cNvPr id="3" name="Group 7"/>
          <p:cNvGrpSpPr>
            <a:grpSpLocks noChangeAspect="1"/>
          </p:cNvGrpSpPr>
          <p:nvPr/>
        </p:nvGrpSpPr>
        <p:grpSpPr bwMode="auto">
          <a:xfrm>
            <a:off x="5759450" y="4365625"/>
            <a:ext cx="3238500" cy="2090738"/>
            <a:chOff x="831" y="958"/>
            <a:chExt cx="4249" cy="2744"/>
          </a:xfrm>
        </p:grpSpPr>
        <p:grpSp>
          <p:nvGrpSpPr>
            <p:cNvPr id="27852" name="Group 8"/>
            <p:cNvGrpSpPr>
              <a:grpSpLocks noChangeAspect="1"/>
            </p:cNvGrpSpPr>
            <p:nvPr/>
          </p:nvGrpSpPr>
          <p:grpSpPr bwMode="auto">
            <a:xfrm>
              <a:off x="839" y="1230"/>
              <a:ext cx="3651" cy="2155"/>
              <a:chOff x="839" y="1230"/>
              <a:chExt cx="3651" cy="2155"/>
            </a:xfrm>
          </p:grpSpPr>
          <p:sp>
            <p:nvSpPr>
              <p:cNvPr id="27944" name="Line 9"/>
              <p:cNvSpPr>
                <a:spLocks noChangeAspect="1" noChangeShapeType="1"/>
              </p:cNvSpPr>
              <p:nvPr/>
            </p:nvSpPr>
            <p:spPr bwMode="auto">
              <a:xfrm>
                <a:off x="839" y="1230"/>
                <a:ext cx="3651" cy="0"/>
              </a:xfrm>
              <a:prstGeom prst="line">
                <a:avLst/>
              </a:prstGeom>
              <a:noFill/>
              <a:ln w="6350">
                <a:solidFill>
                  <a:srgbClr val="80808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45" name="Line 10"/>
              <p:cNvSpPr>
                <a:spLocks noChangeAspect="1" noChangeShapeType="1"/>
              </p:cNvSpPr>
              <p:nvPr/>
            </p:nvSpPr>
            <p:spPr bwMode="auto">
              <a:xfrm>
                <a:off x="839" y="1537"/>
                <a:ext cx="3651" cy="0"/>
              </a:xfrm>
              <a:prstGeom prst="line">
                <a:avLst/>
              </a:prstGeom>
              <a:noFill/>
              <a:ln w="6350">
                <a:solidFill>
                  <a:srgbClr val="80808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46" name="Line 11"/>
              <p:cNvSpPr>
                <a:spLocks noChangeAspect="1" noChangeShapeType="1"/>
              </p:cNvSpPr>
              <p:nvPr/>
            </p:nvSpPr>
            <p:spPr bwMode="auto">
              <a:xfrm>
                <a:off x="839" y="1845"/>
                <a:ext cx="3651" cy="0"/>
              </a:xfrm>
              <a:prstGeom prst="line">
                <a:avLst/>
              </a:prstGeom>
              <a:noFill/>
              <a:ln w="6350">
                <a:solidFill>
                  <a:srgbClr val="80808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47" name="Line 12"/>
              <p:cNvSpPr>
                <a:spLocks noChangeAspect="1" noChangeShapeType="1"/>
              </p:cNvSpPr>
              <p:nvPr/>
            </p:nvSpPr>
            <p:spPr bwMode="auto">
              <a:xfrm>
                <a:off x="839" y="2153"/>
                <a:ext cx="3651" cy="0"/>
              </a:xfrm>
              <a:prstGeom prst="line">
                <a:avLst/>
              </a:prstGeom>
              <a:noFill/>
              <a:ln w="6350">
                <a:solidFill>
                  <a:srgbClr val="80808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48" name="Line 13"/>
              <p:cNvSpPr>
                <a:spLocks noChangeAspect="1" noChangeShapeType="1"/>
              </p:cNvSpPr>
              <p:nvPr/>
            </p:nvSpPr>
            <p:spPr bwMode="auto">
              <a:xfrm>
                <a:off x="839" y="2461"/>
                <a:ext cx="3651" cy="0"/>
              </a:xfrm>
              <a:prstGeom prst="line">
                <a:avLst/>
              </a:prstGeom>
              <a:noFill/>
              <a:ln w="6350">
                <a:solidFill>
                  <a:srgbClr val="80808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49" name="Line 14"/>
              <p:cNvSpPr>
                <a:spLocks noChangeAspect="1" noChangeShapeType="1"/>
              </p:cNvSpPr>
              <p:nvPr/>
            </p:nvSpPr>
            <p:spPr bwMode="auto">
              <a:xfrm>
                <a:off x="839" y="2769"/>
                <a:ext cx="3651" cy="0"/>
              </a:xfrm>
              <a:prstGeom prst="line">
                <a:avLst/>
              </a:prstGeom>
              <a:noFill/>
              <a:ln w="6350">
                <a:solidFill>
                  <a:srgbClr val="80808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50" name="Line 15"/>
              <p:cNvSpPr>
                <a:spLocks noChangeAspect="1" noChangeShapeType="1"/>
              </p:cNvSpPr>
              <p:nvPr/>
            </p:nvSpPr>
            <p:spPr bwMode="auto">
              <a:xfrm>
                <a:off x="839" y="3077"/>
                <a:ext cx="3651" cy="0"/>
              </a:xfrm>
              <a:prstGeom prst="line">
                <a:avLst/>
              </a:prstGeom>
              <a:noFill/>
              <a:ln w="6350">
                <a:solidFill>
                  <a:srgbClr val="80808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51" name="Line 16"/>
              <p:cNvSpPr>
                <a:spLocks noChangeAspect="1" noChangeShapeType="1"/>
              </p:cNvSpPr>
              <p:nvPr/>
            </p:nvSpPr>
            <p:spPr bwMode="auto">
              <a:xfrm>
                <a:off x="839" y="3385"/>
                <a:ext cx="3651" cy="0"/>
              </a:xfrm>
              <a:prstGeom prst="line">
                <a:avLst/>
              </a:prstGeom>
              <a:noFill/>
              <a:ln w="6350">
                <a:solidFill>
                  <a:srgbClr val="80808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7853" name="Group 17"/>
            <p:cNvGrpSpPr>
              <a:grpSpLocks noChangeAspect="1"/>
            </p:cNvGrpSpPr>
            <p:nvPr/>
          </p:nvGrpSpPr>
          <p:grpSpPr bwMode="auto">
            <a:xfrm>
              <a:off x="965" y="958"/>
              <a:ext cx="3162" cy="2721"/>
              <a:chOff x="965" y="958"/>
              <a:chExt cx="3162" cy="2721"/>
            </a:xfrm>
          </p:grpSpPr>
          <p:sp>
            <p:nvSpPr>
              <p:cNvPr id="27918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2230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19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2483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20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965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21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3747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22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3874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23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4000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24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4127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25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3368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26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3494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27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3621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28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1091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29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1218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30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1724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31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2735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32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1344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33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1471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34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2103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35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2356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36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2988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37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3115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38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3241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39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1597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40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1850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41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1977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42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2609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943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2862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7854" name="Freeform 2"/>
            <p:cNvSpPr>
              <a:spLocks noChangeAspect="1"/>
            </p:cNvSpPr>
            <p:nvPr/>
          </p:nvSpPr>
          <p:spPr bwMode="auto">
            <a:xfrm>
              <a:off x="839" y="1162"/>
              <a:ext cx="3542" cy="2224"/>
            </a:xfrm>
            <a:custGeom>
              <a:avLst/>
              <a:gdLst>
                <a:gd name="T0" fmla="*/ 0 w 3542"/>
                <a:gd name="T1" fmla="*/ 2224 h 2224"/>
                <a:gd name="T2" fmla="*/ 605 w 3542"/>
                <a:gd name="T3" fmla="*/ 797 h 2224"/>
                <a:gd name="T4" fmla="*/ 1202 w 3542"/>
                <a:gd name="T5" fmla="*/ 1553 h 2224"/>
                <a:gd name="T6" fmla="*/ 1965 w 3542"/>
                <a:gd name="T7" fmla="*/ 63 h 2224"/>
                <a:gd name="T8" fmla="*/ 2846 w 3542"/>
                <a:gd name="T9" fmla="*/ 1930 h 2224"/>
                <a:gd name="T10" fmla="*/ 3542 w 3542"/>
                <a:gd name="T11" fmla="*/ 706 h 2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42"/>
                <a:gd name="T19" fmla="*/ 0 h 2224"/>
                <a:gd name="T20" fmla="*/ 3542 w 3542"/>
                <a:gd name="T21" fmla="*/ 2224 h 222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42" h="2224">
                  <a:moveTo>
                    <a:pt x="0" y="2224"/>
                  </a:moveTo>
                  <a:cubicBezTo>
                    <a:pt x="101" y="1986"/>
                    <a:pt x="405" y="909"/>
                    <a:pt x="605" y="797"/>
                  </a:cubicBezTo>
                  <a:cubicBezTo>
                    <a:pt x="805" y="686"/>
                    <a:pt x="975" y="1674"/>
                    <a:pt x="1202" y="1553"/>
                  </a:cubicBezTo>
                  <a:cubicBezTo>
                    <a:pt x="1429" y="1431"/>
                    <a:pt x="1691" y="0"/>
                    <a:pt x="1965" y="63"/>
                  </a:cubicBezTo>
                  <a:cubicBezTo>
                    <a:pt x="2239" y="126"/>
                    <a:pt x="2583" y="1823"/>
                    <a:pt x="2846" y="1930"/>
                  </a:cubicBezTo>
                  <a:cubicBezTo>
                    <a:pt x="3109" y="2037"/>
                    <a:pt x="3397" y="961"/>
                    <a:pt x="3542" y="706"/>
                  </a:cubicBez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55" name="Line 5"/>
            <p:cNvSpPr>
              <a:spLocks noChangeAspect="1" noChangeShapeType="1"/>
            </p:cNvSpPr>
            <p:nvPr/>
          </p:nvSpPr>
          <p:spPr bwMode="auto">
            <a:xfrm flipV="1">
              <a:off x="839" y="980"/>
              <a:ext cx="0" cy="27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56" name="Line 6"/>
            <p:cNvSpPr>
              <a:spLocks noChangeAspect="1" noChangeShapeType="1"/>
            </p:cNvSpPr>
            <p:nvPr/>
          </p:nvSpPr>
          <p:spPr bwMode="auto">
            <a:xfrm>
              <a:off x="839" y="3702"/>
              <a:ext cx="424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57" name="Line 18"/>
            <p:cNvSpPr>
              <a:spLocks noChangeAspect="1" noChangeShapeType="1"/>
            </p:cNvSpPr>
            <p:nvPr/>
          </p:nvSpPr>
          <p:spPr bwMode="auto">
            <a:xfrm>
              <a:off x="957" y="3067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58" name="Line 18"/>
            <p:cNvSpPr>
              <a:spLocks noChangeAspect="1" noChangeShapeType="1"/>
            </p:cNvSpPr>
            <p:nvPr/>
          </p:nvSpPr>
          <p:spPr bwMode="auto">
            <a:xfrm>
              <a:off x="1084" y="2772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59" name="Line 18"/>
            <p:cNvSpPr>
              <a:spLocks noChangeAspect="1" noChangeShapeType="1"/>
            </p:cNvSpPr>
            <p:nvPr/>
          </p:nvSpPr>
          <p:spPr bwMode="auto">
            <a:xfrm>
              <a:off x="831" y="3391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60" name="Line 18"/>
            <p:cNvSpPr>
              <a:spLocks noChangeAspect="1" noChangeShapeType="1"/>
            </p:cNvSpPr>
            <p:nvPr/>
          </p:nvSpPr>
          <p:spPr bwMode="auto">
            <a:xfrm>
              <a:off x="1211" y="2459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61" name="Line 18"/>
            <p:cNvSpPr>
              <a:spLocks noChangeAspect="1" noChangeShapeType="1"/>
            </p:cNvSpPr>
            <p:nvPr/>
          </p:nvSpPr>
          <p:spPr bwMode="auto">
            <a:xfrm>
              <a:off x="1338" y="2160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62" name="Line 18"/>
            <p:cNvSpPr>
              <a:spLocks noChangeAspect="1" noChangeShapeType="1"/>
            </p:cNvSpPr>
            <p:nvPr/>
          </p:nvSpPr>
          <p:spPr bwMode="auto">
            <a:xfrm>
              <a:off x="1464" y="1847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63" name="Line 18"/>
            <p:cNvSpPr>
              <a:spLocks noChangeAspect="1" noChangeShapeType="1"/>
            </p:cNvSpPr>
            <p:nvPr/>
          </p:nvSpPr>
          <p:spPr bwMode="auto">
            <a:xfrm>
              <a:off x="1591" y="2160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64" name="Line 18"/>
            <p:cNvSpPr>
              <a:spLocks noChangeAspect="1" noChangeShapeType="1"/>
            </p:cNvSpPr>
            <p:nvPr/>
          </p:nvSpPr>
          <p:spPr bwMode="auto">
            <a:xfrm>
              <a:off x="1718" y="2459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65" name="Line 18"/>
            <p:cNvSpPr>
              <a:spLocks noChangeAspect="1" noChangeShapeType="1"/>
            </p:cNvSpPr>
            <p:nvPr/>
          </p:nvSpPr>
          <p:spPr bwMode="auto">
            <a:xfrm>
              <a:off x="1845" y="2459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66" name="Line 18"/>
            <p:cNvSpPr>
              <a:spLocks noChangeAspect="1" noChangeShapeType="1"/>
            </p:cNvSpPr>
            <p:nvPr/>
          </p:nvSpPr>
          <p:spPr bwMode="auto">
            <a:xfrm>
              <a:off x="1971" y="2772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67" name="Line 18"/>
            <p:cNvSpPr>
              <a:spLocks noChangeAspect="1" noChangeShapeType="1"/>
            </p:cNvSpPr>
            <p:nvPr/>
          </p:nvSpPr>
          <p:spPr bwMode="auto">
            <a:xfrm>
              <a:off x="2098" y="2772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68" name="Line 18"/>
            <p:cNvSpPr>
              <a:spLocks noChangeAspect="1" noChangeShapeType="1"/>
            </p:cNvSpPr>
            <p:nvPr/>
          </p:nvSpPr>
          <p:spPr bwMode="auto">
            <a:xfrm>
              <a:off x="2225" y="2459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69" name="Line 18"/>
            <p:cNvSpPr>
              <a:spLocks noChangeAspect="1" noChangeShapeType="1"/>
            </p:cNvSpPr>
            <p:nvPr/>
          </p:nvSpPr>
          <p:spPr bwMode="auto">
            <a:xfrm>
              <a:off x="2352" y="2160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70" name="Line 18"/>
            <p:cNvSpPr>
              <a:spLocks noChangeAspect="1" noChangeShapeType="1"/>
            </p:cNvSpPr>
            <p:nvPr/>
          </p:nvSpPr>
          <p:spPr bwMode="auto">
            <a:xfrm>
              <a:off x="2479" y="1847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71" name="Line 18"/>
            <p:cNvSpPr>
              <a:spLocks noChangeAspect="1" noChangeShapeType="1"/>
            </p:cNvSpPr>
            <p:nvPr/>
          </p:nvSpPr>
          <p:spPr bwMode="auto">
            <a:xfrm>
              <a:off x="2605" y="1525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72" name="Line 18"/>
            <p:cNvSpPr>
              <a:spLocks noChangeAspect="1" noChangeShapeType="1"/>
            </p:cNvSpPr>
            <p:nvPr/>
          </p:nvSpPr>
          <p:spPr bwMode="auto">
            <a:xfrm>
              <a:off x="2859" y="1230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73" name="Line 18"/>
            <p:cNvSpPr>
              <a:spLocks noChangeAspect="1" noChangeShapeType="1"/>
            </p:cNvSpPr>
            <p:nvPr/>
          </p:nvSpPr>
          <p:spPr bwMode="auto">
            <a:xfrm>
              <a:off x="2986" y="1525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74" name="Line 18"/>
            <p:cNvSpPr>
              <a:spLocks noChangeAspect="1" noChangeShapeType="1"/>
            </p:cNvSpPr>
            <p:nvPr/>
          </p:nvSpPr>
          <p:spPr bwMode="auto">
            <a:xfrm>
              <a:off x="3112" y="1847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75" name="Line 18"/>
            <p:cNvSpPr>
              <a:spLocks noChangeAspect="1" noChangeShapeType="1"/>
            </p:cNvSpPr>
            <p:nvPr/>
          </p:nvSpPr>
          <p:spPr bwMode="auto">
            <a:xfrm>
              <a:off x="3239" y="2160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76" name="Line 18"/>
            <p:cNvSpPr>
              <a:spLocks noChangeAspect="1" noChangeShapeType="1"/>
            </p:cNvSpPr>
            <p:nvPr/>
          </p:nvSpPr>
          <p:spPr bwMode="auto">
            <a:xfrm>
              <a:off x="3366" y="2459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77" name="Line 18"/>
            <p:cNvSpPr>
              <a:spLocks noChangeAspect="1" noChangeShapeType="1"/>
            </p:cNvSpPr>
            <p:nvPr/>
          </p:nvSpPr>
          <p:spPr bwMode="auto">
            <a:xfrm>
              <a:off x="3493" y="2772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78" name="Line 18"/>
            <p:cNvSpPr>
              <a:spLocks noChangeAspect="1" noChangeShapeType="1"/>
            </p:cNvSpPr>
            <p:nvPr/>
          </p:nvSpPr>
          <p:spPr bwMode="auto">
            <a:xfrm>
              <a:off x="3619" y="3067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79" name="Line 18"/>
            <p:cNvSpPr>
              <a:spLocks noChangeAspect="1" noChangeShapeType="1"/>
            </p:cNvSpPr>
            <p:nvPr/>
          </p:nvSpPr>
          <p:spPr bwMode="auto">
            <a:xfrm>
              <a:off x="3746" y="3067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80" name="Line 18"/>
            <p:cNvSpPr>
              <a:spLocks noChangeAspect="1" noChangeShapeType="1"/>
            </p:cNvSpPr>
            <p:nvPr/>
          </p:nvSpPr>
          <p:spPr bwMode="auto">
            <a:xfrm>
              <a:off x="3873" y="3067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81" name="Line 18"/>
            <p:cNvSpPr>
              <a:spLocks noChangeAspect="1" noChangeShapeType="1"/>
            </p:cNvSpPr>
            <p:nvPr/>
          </p:nvSpPr>
          <p:spPr bwMode="auto">
            <a:xfrm>
              <a:off x="4000" y="2772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82" name="Line 18"/>
            <p:cNvSpPr>
              <a:spLocks noChangeAspect="1" noChangeShapeType="1"/>
            </p:cNvSpPr>
            <p:nvPr/>
          </p:nvSpPr>
          <p:spPr bwMode="auto">
            <a:xfrm>
              <a:off x="4127" y="2459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83" name="Line 18"/>
            <p:cNvSpPr>
              <a:spLocks noChangeAspect="1" noChangeShapeType="1"/>
            </p:cNvSpPr>
            <p:nvPr/>
          </p:nvSpPr>
          <p:spPr bwMode="auto">
            <a:xfrm>
              <a:off x="2732" y="1230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cxnSp>
          <p:nvCxnSpPr>
            <p:cNvPr id="27884" name="AutoShape 74"/>
            <p:cNvCxnSpPr>
              <a:cxnSpLocks noChangeAspect="1" noChangeShapeType="1"/>
            </p:cNvCxnSpPr>
            <p:nvPr/>
          </p:nvCxnSpPr>
          <p:spPr bwMode="auto">
            <a:xfrm flipV="1">
              <a:off x="956" y="3055"/>
              <a:ext cx="1" cy="348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85" name="AutoShape 75"/>
            <p:cNvCxnSpPr>
              <a:cxnSpLocks noChangeAspect="1" noChangeShapeType="1"/>
            </p:cNvCxnSpPr>
            <p:nvPr/>
          </p:nvCxnSpPr>
          <p:spPr bwMode="auto">
            <a:xfrm flipV="1">
              <a:off x="1082" y="2760"/>
              <a:ext cx="2" cy="319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86" name="AutoShape 76"/>
            <p:cNvCxnSpPr>
              <a:cxnSpLocks noChangeAspect="1" noChangeShapeType="1"/>
            </p:cNvCxnSpPr>
            <p:nvPr/>
          </p:nvCxnSpPr>
          <p:spPr bwMode="auto">
            <a:xfrm flipV="1">
              <a:off x="1209" y="2447"/>
              <a:ext cx="2" cy="337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87" name="AutoShape 77"/>
            <p:cNvCxnSpPr>
              <a:cxnSpLocks noChangeAspect="1" noChangeShapeType="1"/>
            </p:cNvCxnSpPr>
            <p:nvPr/>
          </p:nvCxnSpPr>
          <p:spPr bwMode="auto">
            <a:xfrm flipV="1">
              <a:off x="1336" y="2148"/>
              <a:ext cx="2" cy="323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88" name="AutoShape 78"/>
            <p:cNvCxnSpPr>
              <a:cxnSpLocks noChangeAspect="1" noChangeShapeType="1"/>
            </p:cNvCxnSpPr>
            <p:nvPr/>
          </p:nvCxnSpPr>
          <p:spPr bwMode="auto">
            <a:xfrm flipV="1">
              <a:off x="1463" y="1835"/>
              <a:ext cx="1" cy="337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89" name="AutoShape 79"/>
            <p:cNvCxnSpPr>
              <a:cxnSpLocks noChangeAspect="1" noChangeShapeType="1"/>
            </p:cNvCxnSpPr>
            <p:nvPr/>
          </p:nvCxnSpPr>
          <p:spPr bwMode="auto">
            <a:xfrm flipH="1" flipV="1">
              <a:off x="1589" y="1859"/>
              <a:ext cx="2" cy="289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90" name="AutoShape 80"/>
            <p:cNvCxnSpPr>
              <a:cxnSpLocks noChangeAspect="1" noChangeShapeType="1"/>
            </p:cNvCxnSpPr>
            <p:nvPr/>
          </p:nvCxnSpPr>
          <p:spPr bwMode="auto">
            <a:xfrm flipH="1" flipV="1">
              <a:off x="1716" y="2172"/>
              <a:ext cx="2" cy="275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91" name="AutoShape 81"/>
            <p:cNvCxnSpPr>
              <a:cxnSpLocks noChangeAspect="1" noChangeShapeType="1"/>
            </p:cNvCxnSpPr>
            <p:nvPr/>
          </p:nvCxnSpPr>
          <p:spPr bwMode="auto">
            <a:xfrm flipH="1">
              <a:off x="1843" y="2447"/>
              <a:ext cx="2" cy="2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92" name="AutoShape 82"/>
            <p:cNvCxnSpPr>
              <a:cxnSpLocks noChangeAspect="1" noChangeShapeType="1"/>
            </p:cNvCxnSpPr>
            <p:nvPr/>
          </p:nvCxnSpPr>
          <p:spPr bwMode="auto">
            <a:xfrm flipH="1" flipV="1">
              <a:off x="1970" y="2471"/>
              <a:ext cx="1" cy="289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93" name="AutoShape 83"/>
            <p:cNvCxnSpPr>
              <a:cxnSpLocks noChangeAspect="1" noChangeShapeType="1"/>
            </p:cNvCxnSpPr>
            <p:nvPr/>
          </p:nvCxnSpPr>
          <p:spPr bwMode="auto">
            <a:xfrm flipV="1">
              <a:off x="2096" y="2760"/>
              <a:ext cx="2" cy="2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94" name="AutoShape 84"/>
            <p:cNvCxnSpPr>
              <a:cxnSpLocks noChangeAspect="1" noChangeShapeType="1"/>
            </p:cNvCxnSpPr>
            <p:nvPr/>
          </p:nvCxnSpPr>
          <p:spPr bwMode="auto">
            <a:xfrm flipV="1">
              <a:off x="2223" y="2447"/>
              <a:ext cx="2" cy="337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95" name="AutoShape 85"/>
            <p:cNvCxnSpPr>
              <a:cxnSpLocks noChangeAspect="1" noChangeShapeType="1"/>
            </p:cNvCxnSpPr>
            <p:nvPr/>
          </p:nvCxnSpPr>
          <p:spPr bwMode="auto">
            <a:xfrm flipV="1">
              <a:off x="2350" y="2148"/>
              <a:ext cx="2" cy="323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96" name="AutoShape 86"/>
            <p:cNvCxnSpPr>
              <a:cxnSpLocks noChangeAspect="1" noChangeShapeType="1"/>
            </p:cNvCxnSpPr>
            <p:nvPr/>
          </p:nvCxnSpPr>
          <p:spPr bwMode="auto">
            <a:xfrm flipV="1">
              <a:off x="2477" y="1835"/>
              <a:ext cx="2" cy="337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97" name="AutoShape 87"/>
            <p:cNvCxnSpPr>
              <a:cxnSpLocks noChangeAspect="1" noChangeShapeType="1"/>
            </p:cNvCxnSpPr>
            <p:nvPr/>
          </p:nvCxnSpPr>
          <p:spPr bwMode="auto">
            <a:xfrm flipV="1">
              <a:off x="2604" y="1513"/>
              <a:ext cx="1" cy="346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98" name="AutoShape 88"/>
            <p:cNvCxnSpPr>
              <a:cxnSpLocks noChangeAspect="1" noChangeShapeType="1"/>
            </p:cNvCxnSpPr>
            <p:nvPr/>
          </p:nvCxnSpPr>
          <p:spPr bwMode="auto">
            <a:xfrm flipV="1">
              <a:off x="2730" y="1218"/>
              <a:ext cx="2" cy="319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99" name="AutoShape 89"/>
            <p:cNvCxnSpPr>
              <a:cxnSpLocks noChangeAspect="1" noChangeShapeType="1"/>
            </p:cNvCxnSpPr>
            <p:nvPr/>
          </p:nvCxnSpPr>
          <p:spPr bwMode="auto">
            <a:xfrm flipH="1">
              <a:off x="2857" y="1218"/>
              <a:ext cx="2" cy="2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00" name="AutoShape 90"/>
            <p:cNvCxnSpPr>
              <a:cxnSpLocks noChangeAspect="1" noChangeShapeType="1"/>
            </p:cNvCxnSpPr>
            <p:nvPr/>
          </p:nvCxnSpPr>
          <p:spPr bwMode="auto">
            <a:xfrm flipH="1" flipV="1">
              <a:off x="2984" y="1242"/>
              <a:ext cx="2" cy="271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01" name="AutoShape 91"/>
            <p:cNvCxnSpPr>
              <a:cxnSpLocks noChangeAspect="1" noChangeShapeType="1"/>
            </p:cNvCxnSpPr>
            <p:nvPr/>
          </p:nvCxnSpPr>
          <p:spPr bwMode="auto">
            <a:xfrm flipH="1" flipV="1">
              <a:off x="3111" y="1537"/>
              <a:ext cx="1" cy="298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02" name="AutoShape 92"/>
            <p:cNvCxnSpPr>
              <a:cxnSpLocks noChangeAspect="1" noChangeShapeType="1"/>
            </p:cNvCxnSpPr>
            <p:nvPr/>
          </p:nvCxnSpPr>
          <p:spPr bwMode="auto">
            <a:xfrm flipH="1" flipV="1">
              <a:off x="3237" y="1859"/>
              <a:ext cx="2" cy="289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03" name="AutoShape 93"/>
            <p:cNvCxnSpPr>
              <a:cxnSpLocks noChangeAspect="1" noChangeShapeType="1"/>
            </p:cNvCxnSpPr>
            <p:nvPr/>
          </p:nvCxnSpPr>
          <p:spPr bwMode="auto">
            <a:xfrm flipH="1" flipV="1">
              <a:off x="3364" y="2172"/>
              <a:ext cx="2" cy="275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04" name="AutoShape 94"/>
            <p:cNvCxnSpPr>
              <a:cxnSpLocks noChangeAspect="1" noChangeShapeType="1"/>
            </p:cNvCxnSpPr>
            <p:nvPr/>
          </p:nvCxnSpPr>
          <p:spPr bwMode="auto">
            <a:xfrm flipH="1" flipV="1">
              <a:off x="3491" y="2471"/>
              <a:ext cx="2" cy="289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05" name="AutoShape 95"/>
            <p:cNvCxnSpPr>
              <a:cxnSpLocks noChangeAspect="1" noChangeShapeType="1"/>
            </p:cNvCxnSpPr>
            <p:nvPr/>
          </p:nvCxnSpPr>
          <p:spPr bwMode="auto">
            <a:xfrm flipH="1" flipV="1">
              <a:off x="3618" y="2784"/>
              <a:ext cx="1" cy="271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06" name="AutoShape 96"/>
            <p:cNvCxnSpPr>
              <a:cxnSpLocks noChangeAspect="1" noChangeShapeType="1"/>
            </p:cNvCxnSpPr>
            <p:nvPr/>
          </p:nvCxnSpPr>
          <p:spPr bwMode="auto">
            <a:xfrm flipH="1">
              <a:off x="3744" y="3055"/>
              <a:ext cx="2" cy="2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07" name="AutoShape 97"/>
            <p:cNvCxnSpPr>
              <a:cxnSpLocks noChangeAspect="1" noChangeShapeType="1"/>
            </p:cNvCxnSpPr>
            <p:nvPr/>
          </p:nvCxnSpPr>
          <p:spPr bwMode="auto">
            <a:xfrm flipV="1">
              <a:off x="3871" y="3067"/>
              <a:ext cx="2" cy="2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08" name="AutoShape 98"/>
            <p:cNvCxnSpPr>
              <a:cxnSpLocks noChangeAspect="1" noChangeShapeType="1"/>
            </p:cNvCxnSpPr>
            <p:nvPr/>
          </p:nvCxnSpPr>
          <p:spPr bwMode="auto">
            <a:xfrm flipV="1">
              <a:off x="3998" y="2760"/>
              <a:ext cx="2" cy="319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909" name="AutoShape 99"/>
            <p:cNvCxnSpPr>
              <a:cxnSpLocks noChangeAspect="1" noChangeShapeType="1"/>
            </p:cNvCxnSpPr>
            <p:nvPr/>
          </p:nvCxnSpPr>
          <p:spPr bwMode="auto">
            <a:xfrm flipV="1">
              <a:off x="4125" y="2447"/>
              <a:ext cx="2" cy="337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910" name="Line 18"/>
            <p:cNvSpPr>
              <a:spLocks noChangeAspect="1" noChangeShapeType="1"/>
            </p:cNvSpPr>
            <p:nvPr/>
          </p:nvSpPr>
          <p:spPr bwMode="auto">
            <a:xfrm>
              <a:off x="839" y="2466"/>
              <a:ext cx="4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911" name="Line 18"/>
            <p:cNvSpPr>
              <a:spLocks noChangeAspect="1" noChangeShapeType="1"/>
            </p:cNvSpPr>
            <p:nvPr/>
          </p:nvSpPr>
          <p:spPr bwMode="auto">
            <a:xfrm>
              <a:off x="839" y="1539"/>
              <a:ext cx="4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912" name="Line 18"/>
            <p:cNvSpPr>
              <a:spLocks noChangeAspect="1" noChangeShapeType="1"/>
            </p:cNvSpPr>
            <p:nvPr/>
          </p:nvSpPr>
          <p:spPr bwMode="auto">
            <a:xfrm>
              <a:off x="839" y="1230"/>
              <a:ext cx="4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913" name="Line 18"/>
            <p:cNvSpPr>
              <a:spLocks noChangeAspect="1" noChangeShapeType="1"/>
            </p:cNvSpPr>
            <p:nvPr/>
          </p:nvSpPr>
          <p:spPr bwMode="auto">
            <a:xfrm>
              <a:off x="839" y="3393"/>
              <a:ext cx="4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914" name="Line 18"/>
            <p:cNvSpPr>
              <a:spLocks noChangeAspect="1" noChangeShapeType="1"/>
            </p:cNvSpPr>
            <p:nvPr/>
          </p:nvSpPr>
          <p:spPr bwMode="auto">
            <a:xfrm>
              <a:off x="839" y="2157"/>
              <a:ext cx="4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915" name="Line 18"/>
            <p:cNvSpPr>
              <a:spLocks noChangeAspect="1" noChangeShapeType="1"/>
            </p:cNvSpPr>
            <p:nvPr/>
          </p:nvSpPr>
          <p:spPr bwMode="auto">
            <a:xfrm>
              <a:off x="839" y="2775"/>
              <a:ext cx="4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916" name="Line 18"/>
            <p:cNvSpPr>
              <a:spLocks noChangeAspect="1" noChangeShapeType="1"/>
            </p:cNvSpPr>
            <p:nvPr/>
          </p:nvSpPr>
          <p:spPr bwMode="auto">
            <a:xfrm>
              <a:off x="839" y="3084"/>
              <a:ext cx="4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917" name="Line 18"/>
            <p:cNvSpPr>
              <a:spLocks noChangeAspect="1" noChangeShapeType="1"/>
            </p:cNvSpPr>
            <p:nvPr/>
          </p:nvSpPr>
          <p:spPr bwMode="auto">
            <a:xfrm>
              <a:off x="839" y="1848"/>
              <a:ext cx="4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" name="Group 108"/>
          <p:cNvGrpSpPr>
            <a:grpSpLocks noChangeAspect="1"/>
          </p:cNvGrpSpPr>
          <p:nvPr/>
        </p:nvGrpSpPr>
        <p:grpSpPr bwMode="auto">
          <a:xfrm>
            <a:off x="395288" y="4365625"/>
            <a:ext cx="3238500" cy="2090738"/>
            <a:chOff x="831" y="958"/>
            <a:chExt cx="4249" cy="2744"/>
          </a:xfrm>
        </p:grpSpPr>
        <p:grpSp>
          <p:nvGrpSpPr>
            <p:cNvPr id="27761" name="Group 109"/>
            <p:cNvGrpSpPr>
              <a:grpSpLocks noChangeAspect="1"/>
            </p:cNvGrpSpPr>
            <p:nvPr/>
          </p:nvGrpSpPr>
          <p:grpSpPr bwMode="auto">
            <a:xfrm>
              <a:off x="965" y="958"/>
              <a:ext cx="3162" cy="2721"/>
              <a:chOff x="965" y="958"/>
              <a:chExt cx="3162" cy="2721"/>
            </a:xfrm>
          </p:grpSpPr>
          <p:sp>
            <p:nvSpPr>
              <p:cNvPr id="27826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2230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827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2483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828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965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829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3747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830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3874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831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4000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832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4127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833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3368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834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3494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835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3621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836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1091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837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1218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838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1724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839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2735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840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1344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841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1471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842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2103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843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2356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844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2988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845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3115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846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3241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847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1597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848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1850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849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1977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850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2609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851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2862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7762" name="Line 136"/>
            <p:cNvSpPr>
              <a:spLocks noChangeAspect="1" noChangeShapeType="1"/>
            </p:cNvSpPr>
            <p:nvPr/>
          </p:nvSpPr>
          <p:spPr bwMode="auto">
            <a:xfrm>
              <a:off x="839" y="1230"/>
              <a:ext cx="3651" cy="0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63" name="Line 137"/>
            <p:cNvSpPr>
              <a:spLocks noChangeAspect="1" noChangeShapeType="1"/>
            </p:cNvSpPr>
            <p:nvPr/>
          </p:nvSpPr>
          <p:spPr bwMode="auto">
            <a:xfrm>
              <a:off x="839" y="1850"/>
              <a:ext cx="3651" cy="0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64" name="Line 138"/>
            <p:cNvSpPr>
              <a:spLocks noChangeAspect="1" noChangeShapeType="1"/>
            </p:cNvSpPr>
            <p:nvPr/>
          </p:nvSpPr>
          <p:spPr bwMode="auto">
            <a:xfrm>
              <a:off x="839" y="2470"/>
              <a:ext cx="3651" cy="0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65" name="Line 139"/>
            <p:cNvSpPr>
              <a:spLocks noChangeAspect="1" noChangeShapeType="1"/>
            </p:cNvSpPr>
            <p:nvPr/>
          </p:nvSpPr>
          <p:spPr bwMode="auto">
            <a:xfrm>
              <a:off x="839" y="3090"/>
              <a:ext cx="3651" cy="0"/>
            </a:xfrm>
            <a:prstGeom prst="line">
              <a:avLst/>
            </a:prstGeom>
            <a:noFill/>
            <a:ln w="6350">
              <a:solidFill>
                <a:srgbClr val="80808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66" name="Freeform 2"/>
            <p:cNvSpPr>
              <a:spLocks noChangeAspect="1"/>
            </p:cNvSpPr>
            <p:nvPr/>
          </p:nvSpPr>
          <p:spPr bwMode="auto">
            <a:xfrm>
              <a:off x="839" y="1162"/>
              <a:ext cx="3542" cy="2224"/>
            </a:xfrm>
            <a:custGeom>
              <a:avLst/>
              <a:gdLst>
                <a:gd name="T0" fmla="*/ 0 w 3542"/>
                <a:gd name="T1" fmla="*/ 2224 h 2224"/>
                <a:gd name="T2" fmla="*/ 605 w 3542"/>
                <a:gd name="T3" fmla="*/ 797 h 2224"/>
                <a:gd name="T4" fmla="*/ 1202 w 3542"/>
                <a:gd name="T5" fmla="*/ 1553 h 2224"/>
                <a:gd name="T6" fmla="*/ 1965 w 3542"/>
                <a:gd name="T7" fmla="*/ 63 h 2224"/>
                <a:gd name="T8" fmla="*/ 2846 w 3542"/>
                <a:gd name="T9" fmla="*/ 1930 h 2224"/>
                <a:gd name="T10" fmla="*/ 3542 w 3542"/>
                <a:gd name="T11" fmla="*/ 706 h 2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42"/>
                <a:gd name="T19" fmla="*/ 0 h 2224"/>
                <a:gd name="T20" fmla="*/ 3542 w 3542"/>
                <a:gd name="T21" fmla="*/ 2224 h 222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42" h="2224">
                  <a:moveTo>
                    <a:pt x="0" y="2224"/>
                  </a:moveTo>
                  <a:cubicBezTo>
                    <a:pt x="101" y="1986"/>
                    <a:pt x="405" y="909"/>
                    <a:pt x="605" y="797"/>
                  </a:cubicBezTo>
                  <a:cubicBezTo>
                    <a:pt x="805" y="686"/>
                    <a:pt x="975" y="1674"/>
                    <a:pt x="1202" y="1553"/>
                  </a:cubicBezTo>
                  <a:cubicBezTo>
                    <a:pt x="1429" y="1431"/>
                    <a:pt x="1691" y="0"/>
                    <a:pt x="1965" y="63"/>
                  </a:cubicBezTo>
                  <a:cubicBezTo>
                    <a:pt x="2239" y="126"/>
                    <a:pt x="2583" y="1823"/>
                    <a:pt x="2846" y="1930"/>
                  </a:cubicBezTo>
                  <a:cubicBezTo>
                    <a:pt x="3109" y="2037"/>
                    <a:pt x="3397" y="961"/>
                    <a:pt x="3542" y="706"/>
                  </a:cubicBez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67" name="Line 5"/>
            <p:cNvSpPr>
              <a:spLocks noChangeAspect="1" noChangeShapeType="1"/>
            </p:cNvSpPr>
            <p:nvPr/>
          </p:nvSpPr>
          <p:spPr bwMode="auto">
            <a:xfrm flipV="1">
              <a:off x="839" y="980"/>
              <a:ext cx="0" cy="27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68" name="Line 6"/>
            <p:cNvSpPr>
              <a:spLocks noChangeAspect="1" noChangeShapeType="1"/>
            </p:cNvSpPr>
            <p:nvPr/>
          </p:nvSpPr>
          <p:spPr bwMode="auto">
            <a:xfrm>
              <a:off x="839" y="3702"/>
              <a:ext cx="424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69" name="Line 18"/>
            <p:cNvSpPr>
              <a:spLocks noChangeAspect="1" noChangeShapeType="1"/>
            </p:cNvSpPr>
            <p:nvPr/>
          </p:nvSpPr>
          <p:spPr bwMode="auto">
            <a:xfrm>
              <a:off x="957" y="3090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70" name="Line 18"/>
            <p:cNvSpPr>
              <a:spLocks noChangeAspect="1" noChangeShapeType="1"/>
            </p:cNvSpPr>
            <p:nvPr/>
          </p:nvSpPr>
          <p:spPr bwMode="auto">
            <a:xfrm>
              <a:off x="1084" y="2478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71" name="Line 18"/>
            <p:cNvSpPr>
              <a:spLocks noChangeAspect="1" noChangeShapeType="1"/>
            </p:cNvSpPr>
            <p:nvPr/>
          </p:nvSpPr>
          <p:spPr bwMode="auto">
            <a:xfrm>
              <a:off x="831" y="3090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72" name="Line 18"/>
            <p:cNvSpPr>
              <a:spLocks noChangeAspect="1" noChangeShapeType="1"/>
            </p:cNvSpPr>
            <p:nvPr/>
          </p:nvSpPr>
          <p:spPr bwMode="auto">
            <a:xfrm>
              <a:off x="1211" y="2478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73" name="Line 18"/>
            <p:cNvSpPr>
              <a:spLocks noChangeAspect="1" noChangeShapeType="1"/>
            </p:cNvSpPr>
            <p:nvPr/>
          </p:nvSpPr>
          <p:spPr bwMode="auto">
            <a:xfrm>
              <a:off x="1338" y="1842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74" name="Line 18"/>
            <p:cNvSpPr>
              <a:spLocks noChangeAspect="1" noChangeShapeType="1"/>
            </p:cNvSpPr>
            <p:nvPr/>
          </p:nvSpPr>
          <p:spPr bwMode="auto">
            <a:xfrm>
              <a:off x="1464" y="1842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75" name="Line 18"/>
            <p:cNvSpPr>
              <a:spLocks noChangeAspect="1" noChangeShapeType="1"/>
            </p:cNvSpPr>
            <p:nvPr/>
          </p:nvSpPr>
          <p:spPr bwMode="auto">
            <a:xfrm>
              <a:off x="1591" y="1842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76" name="Line 18"/>
            <p:cNvSpPr>
              <a:spLocks noChangeAspect="1" noChangeShapeType="1"/>
            </p:cNvSpPr>
            <p:nvPr/>
          </p:nvSpPr>
          <p:spPr bwMode="auto">
            <a:xfrm>
              <a:off x="1718" y="2478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77" name="Line 18"/>
            <p:cNvSpPr>
              <a:spLocks noChangeAspect="1" noChangeShapeType="1"/>
            </p:cNvSpPr>
            <p:nvPr/>
          </p:nvSpPr>
          <p:spPr bwMode="auto">
            <a:xfrm>
              <a:off x="1845" y="2478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78" name="Line 18"/>
            <p:cNvSpPr>
              <a:spLocks noChangeAspect="1" noChangeShapeType="1"/>
            </p:cNvSpPr>
            <p:nvPr/>
          </p:nvSpPr>
          <p:spPr bwMode="auto">
            <a:xfrm>
              <a:off x="1971" y="2478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79" name="Line 18"/>
            <p:cNvSpPr>
              <a:spLocks noChangeAspect="1" noChangeShapeType="1"/>
            </p:cNvSpPr>
            <p:nvPr/>
          </p:nvSpPr>
          <p:spPr bwMode="auto">
            <a:xfrm>
              <a:off x="2098" y="2478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80" name="Line 18"/>
            <p:cNvSpPr>
              <a:spLocks noChangeAspect="1" noChangeShapeType="1"/>
            </p:cNvSpPr>
            <p:nvPr/>
          </p:nvSpPr>
          <p:spPr bwMode="auto">
            <a:xfrm>
              <a:off x="2225" y="2478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81" name="Line 18"/>
            <p:cNvSpPr>
              <a:spLocks noChangeAspect="1" noChangeShapeType="1"/>
            </p:cNvSpPr>
            <p:nvPr/>
          </p:nvSpPr>
          <p:spPr bwMode="auto">
            <a:xfrm>
              <a:off x="2352" y="1842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82" name="Line 18"/>
            <p:cNvSpPr>
              <a:spLocks noChangeAspect="1" noChangeShapeType="1"/>
            </p:cNvSpPr>
            <p:nvPr/>
          </p:nvSpPr>
          <p:spPr bwMode="auto">
            <a:xfrm>
              <a:off x="2479" y="1842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83" name="Line 18"/>
            <p:cNvSpPr>
              <a:spLocks noChangeAspect="1" noChangeShapeType="1"/>
            </p:cNvSpPr>
            <p:nvPr/>
          </p:nvSpPr>
          <p:spPr bwMode="auto">
            <a:xfrm>
              <a:off x="2605" y="1230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84" name="Line 18"/>
            <p:cNvSpPr>
              <a:spLocks noChangeAspect="1" noChangeShapeType="1"/>
            </p:cNvSpPr>
            <p:nvPr/>
          </p:nvSpPr>
          <p:spPr bwMode="auto">
            <a:xfrm>
              <a:off x="2859" y="1230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85" name="Line 18"/>
            <p:cNvSpPr>
              <a:spLocks noChangeAspect="1" noChangeShapeType="1"/>
            </p:cNvSpPr>
            <p:nvPr/>
          </p:nvSpPr>
          <p:spPr bwMode="auto">
            <a:xfrm>
              <a:off x="2986" y="1230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86" name="Line 18"/>
            <p:cNvSpPr>
              <a:spLocks noChangeAspect="1" noChangeShapeType="1"/>
            </p:cNvSpPr>
            <p:nvPr/>
          </p:nvSpPr>
          <p:spPr bwMode="auto">
            <a:xfrm>
              <a:off x="3112" y="1842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87" name="Line 18"/>
            <p:cNvSpPr>
              <a:spLocks noChangeAspect="1" noChangeShapeType="1"/>
            </p:cNvSpPr>
            <p:nvPr/>
          </p:nvSpPr>
          <p:spPr bwMode="auto">
            <a:xfrm>
              <a:off x="3239" y="1842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88" name="Line 18"/>
            <p:cNvSpPr>
              <a:spLocks noChangeAspect="1" noChangeShapeType="1"/>
            </p:cNvSpPr>
            <p:nvPr/>
          </p:nvSpPr>
          <p:spPr bwMode="auto">
            <a:xfrm>
              <a:off x="3366" y="2478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89" name="Line 18"/>
            <p:cNvSpPr>
              <a:spLocks noChangeAspect="1" noChangeShapeType="1"/>
            </p:cNvSpPr>
            <p:nvPr/>
          </p:nvSpPr>
          <p:spPr bwMode="auto">
            <a:xfrm>
              <a:off x="3493" y="3090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90" name="Line 18"/>
            <p:cNvSpPr>
              <a:spLocks noChangeAspect="1" noChangeShapeType="1"/>
            </p:cNvSpPr>
            <p:nvPr/>
          </p:nvSpPr>
          <p:spPr bwMode="auto">
            <a:xfrm>
              <a:off x="3619" y="3090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91" name="Line 18"/>
            <p:cNvSpPr>
              <a:spLocks noChangeAspect="1" noChangeShapeType="1"/>
            </p:cNvSpPr>
            <p:nvPr/>
          </p:nvSpPr>
          <p:spPr bwMode="auto">
            <a:xfrm>
              <a:off x="3746" y="3090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92" name="Line 18"/>
            <p:cNvSpPr>
              <a:spLocks noChangeAspect="1" noChangeShapeType="1"/>
            </p:cNvSpPr>
            <p:nvPr/>
          </p:nvSpPr>
          <p:spPr bwMode="auto">
            <a:xfrm>
              <a:off x="3873" y="3090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93" name="Line 18"/>
            <p:cNvSpPr>
              <a:spLocks noChangeAspect="1" noChangeShapeType="1"/>
            </p:cNvSpPr>
            <p:nvPr/>
          </p:nvSpPr>
          <p:spPr bwMode="auto">
            <a:xfrm>
              <a:off x="4000" y="2478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94" name="Line 18"/>
            <p:cNvSpPr>
              <a:spLocks noChangeAspect="1" noChangeShapeType="1"/>
            </p:cNvSpPr>
            <p:nvPr/>
          </p:nvSpPr>
          <p:spPr bwMode="auto">
            <a:xfrm>
              <a:off x="4127" y="2478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95" name="Line 18"/>
            <p:cNvSpPr>
              <a:spLocks noChangeAspect="1" noChangeShapeType="1"/>
            </p:cNvSpPr>
            <p:nvPr/>
          </p:nvSpPr>
          <p:spPr bwMode="auto">
            <a:xfrm>
              <a:off x="2732" y="1230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cxnSp>
          <p:nvCxnSpPr>
            <p:cNvPr id="27796" name="AutoShape 170"/>
            <p:cNvCxnSpPr>
              <a:cxnSpLocks noChangeAspect="1" noChangeShapeType="1"/>
            </p:cNvCxnSpPr>
            <p:nvPr/>
          </p:nvCxnSpPr>
          <p:spPr bwMode="auto">
            <a:xfrm flipV="1">
              <a:off x="956" y="3078"/>
              <a:ext cx="1" cy="2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97" name="AutoShape 171"/>
            <p:cNvCxnSpPr>
              <a:cxnSpLocks noChangeAspect="1" noChangeShapeType="1"/>
            </p:cNvCxnSpPr>
            <p:nvPr/>
          </p:nvCxnSpPr>
          <p:spPr bwMode="auto">
            <a:xfrm flipV="1">
              <a:off x="1082" y="2466"/>
              <a:ext cx="2" cy="636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98" name="AutoShape 172"/>
            <p:cNvCxnSpPr>
              <a:cxnSpLocks noChangeAspect="1" noChangeShapeType="1"/>
            </p:cNvCxnSpPr>
            <p:nvPr/>
          </p:nvCxnSpPr>
          <p:spPr bwMode="auto">
            <a:xfrm flipV="1">
              <a:off x="1209" y="2466"/>
              <a:ext cx="2" cy="2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99" name="AutoShape 173"/>
            <p:cNvCxnSpPr>
              <a:cxnSpLocks noChangeAspect="1" noChangeShapeType="1"/>
            </p:cNvCxnSpPr>
            <p:nvPr/>
          </p:nvCxnSpPr>
          <p:spPr bwMode="auto">
            <a:xfrm flipV="1">
              <a:off x="1336" y="1830"/>
              <a:ext cx="2" cy="660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00" name="AutoShape 174"/>
            <p:cNvCxnSpPr>
              <a:cxnSpLocks noChangeAspect="1" noChangeShapeType="1"/>
            </p:cNvCxnSpPr>
            <p:nvPr/>
          </p:nvCxnSpPr>
          <p:spPr bwMode="auto">
            <a:xfrm flipV="1">
              <a:off x="1463" y="1830"/>
              <a:ext cx="1" cy="2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01" name="AutoShape 175"/>
            <p:cNvCxnSpPr>
              <a:cxnSpLocks noChangeAspect="1" noChangeShapeType="1"/>
            </p:cNvCxnSpPr>
            <p:nvPr/>
          </p:nvCxnSpPr>
          <p:spPr bwMode="auto">
            <a:xfrm flipH="1">
              <a:off x="1589" y="1830"/>
              <a:ext cx="2" cy="2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02" name="AutoShape 176"/>
            <p:cNvCxnSpPr>
              <a:cxnSpLocks noChangeAspect="1" noChangeShapeType="1"/>
            </p:cNvCxnSpPr>
            <p:nvPr/>
          </p:nvCxnSpPr>
          <p:spPr bwMode="auto">
            <a:xfrm flipH="1" flipV="1">
              <a:off x="1716" y="1854"/>
              <a:ext cx="2" cy="612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03" name="AutoShape 177"/>
            <p:cNvCxnSpPr>
              <a:cxnSpLocks noChangeAspect="1" noChangeShapeType="1"/>
            </p:cNvCxnSpPr>
            <p:nvPr/>
          </p:nvCxnSpPr>
          <p:spPr bwMode="auto">
            <a:xfrm flipH="1">
              <a:off x="1843" y="2466"/>
              <a:ext cx="2" cy="2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04" name="AutoShape 178"/>
            <p:cNvCxnSpPr>
              <a:cxnSpLocks noChangeAspect="1" noChangeShapeType="1"/>
            </p:cNvCxnSpPr>
            <p:nvPr/>
          </p:nvCxnSpPr>
          <p:spPr bwMode="auto">
            <a:xfrm flipH="1">
              <a:off x="1970" y="2466"/>
              <a:ext cx="1" cy="2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05" name="AutoShape 179"/>
            <p:cNvCxnSpPr>
              <a:cxnSpLocks noChangeAspect="1" noChangeShapeType="1"/>
            </p:cNvCxnSpPr>
            <p:nvPr/>
          </p:nvCxnSpPr>
          <p:spPr bwMode="auto">
            <a:xfrm flipV="1">
              <a:off x="2096" y="2466"/>
              <a:ext cx="2" cy="2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06" name="AutoShape 180"/>
            <p:cNvCxnSpPr>
              <a:cxnSpLocks noChangeAspect="1" noChangeShapeType="1"/>
            </p:cNvCxnSpPr>
            <p:nvPr/>
          </p:nvCxnSpPr>
          <p:spPr bwMode="auto">
            <a:xfrm flipV="1">
              <a:off x="2223" y="2466"/>
              <a:ext cx="2" cy="2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07" name="AutoShape 181"/>
            <p:cNvCxnSpPr>
              <a:cxnSpLocks noChangeAspect="1" noChangeShapeType="1"/>
            </p:cNvCxnSpPr>
            <p:nvPr/>
          </p:nvCxnSpPr>
          <p:spPr bwMode="auto">
            <a:xfrm flipV="1">
              <a:off x="2350" y="1830"/>
              <a:ext cx="2" cy="660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08" name="AutoShape 182"/>
            <p:cNvCxnSpPr>
              <a:cxnSpLocks noChangeAspect="1" noChangeShapeType="1"/>
            </p:cNvCxnSpPr>
            <p:nvPr/>
          </p:nvCxnSpPr>
          <p:spPr bwMode="auto">
            <a:xfrm flipV="1">
              <a:off x="2477" y="1830"/>
              <a:ext cx="2" cy="2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09" name="AutoShape 183"/>
            <p:cNvCxnSpPr>
              <a:cxnSpLocks noChangeAspect="1" noChangeShapeType="1"/>
            </p:cNvCxnSpPr>
            <p:nvPr/>
          </p:nvCxnSpPr>
          <p:spPr bwMode="auto">
            <a:xfrm flipV="1">
              <a:off x="2604" y="1218"/>
              <a:ext cx="1" cy="636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10" name="AutoShape 184"/>
            <p:cNvCxnSpPr>
              <a:cxnSpLocks noChangeAspect="1" noChangeShapeType="1"/>
            </p:cNvCxnSpPr>
            <p:nvPr/>
          </p:nvCxnSpPr>
          <p:spPr bwMode="auto">
            <a:xfrm flipV="1">
              <a:off x="2730" y="1218"/>
              <a:ext cx="2" cy="2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11" name="AutoShape 185"/>
            <p:cNvCxnSpPr>
              <a:cxnSpLocks noChangeAspect="1" noChangeShapeType="1"/>
            </p:cNvCxnSpPr>
            <p:nvPr/>
          </p:nvCxnSpPr>
          <p:spPr bwMode="auto">
            <a:xfrm flipH="1">
              <a:off x="2857" y="1218"/>
              <a:ext cx="2" cy="2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12" name="AutoShape 186"/>
            <p:cNvCxnSpPr>
              <a:cxnSpLocks noChangeAspect="1" noChangeShapeType="1"/>
            </p:cNvCxnSpPr>
            <p:nvPr/>
          </p:nvCxnSpPr>
          <p:spPr bwMode="auto">
            <a:xfrm flipH="1">
              <a:off x="2984" y="1218"/>
              <a:ext cx="2" cy="2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13" name="AutoShape 187"/>
            <p:cNvCxnSpPr>
              <a:cxnSpLocks noChangeAspect="1" noChangeShapeType="1"/>
            </p:cNvCxnSpPr>
            <p:nvPr/>
          </p:nvCxnSpPr>
          <p:spPr bwMode="auto">
            <a:xfrm flipH="1" flipV="1">
              <a:off x="3111" y="1242"/>
              <a:ext cx="1" cy="588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14" name="AutoShape 188"/>
            <p:cNvCxnSpPr>
              <a:cxnSpLocks noChangeAspect="1" noChangeShapeType="1"/>
            </p:cNvCxnSpPr>
            <p:nvPr/>
          </p:nvCxnSpPr>
          <p:spPr bwMode="auto">
            <a:xfrm flipH="1">
              <a:off x="3237" y="1830"/>
              <a:ext cx="2" cy="2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15" name="AutoShape 189"/>
            <p:cNvCxnSpPr>
              <a:cxnSpLocks noChangeAspect="1" noChangeShapeType="1"/>
            </p:cNvCxnSpPr>
            <p:nvPr/>
          </p:nvCxnSpPr>
          <p:spPr bwMode="auto">
            <a:xfrm flipH="1" flipV="1">
              <a:off x="3364" y="1854"/>
              <a:ext cx="2" cy="612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16" name="AutoShape 190"/>
            <p:cNvCxnSpPr>
              <a:cxnSpLocks noChangeAspect="1" noChangeShapeType="1"/>
            </p:cNvCxnSpPr>
            <p:nvPr/>
          </p:nvCxnSpPr>
          <p:spPr bwMode="auto">
            <a:xfrm flipH="1" flipV="1">
              <a:off x="3491" y="2490"/>
              <a:ext cx="2" cy="588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17" name="AutoShape 191"/>
            <p:cNvCxnSpPr>
              <a:cxnSpLocks noChangeAspect="1" noChangeShapeType="1"/>
            </p:cNvCxnSpPr>
            <p:nvPr/>
          </p:nvCxnSpPr>
          <p:spPr bwMode="auto">
            <a:xfrm flipH="1">
              <a:off x="3618" y="3078"/>
              <a:ext cx="1" cy="2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18" name="AutoShape 192"/>
            <p:cNvCxnSpPr>
              <a:cxnSpLocks noChangeAspect="1" noChangeShapeType="1"/>
            </p:cNvCxnSpPr>
            <p:nvPr/>
          </p:nvCxnSpPr>
          <p:spPr bwMode="auto">
            <a:xfrm flipH="1">
              <a:off x="3744" y="3078"/>
              <a:ext cx="2" cy="2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19" name="AutoShape 193"/>
            <p:cNvCxnSpPr>
              <a:cxnSpLocks noChangeAspect="1" noChangeShapeType="1"/>
            </p:cNvCxnSpPr>
            <p:nvPr/>
          </p:nvCxnSpPr>
          <p:spPr bwMode="auto">
            <a:xfrm flipV="1">
              <a:off x="3871" y="3078"/>
              <a:ext cx="2" cy="2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20" name="AutoShape 194"/>
            <p:cNvCxnSpPr>
              <a:cxnSpLocks noChangeAspect="1" noChangeShapeType="1"/>
            </p:cNvCxnSpPr>
            <p:nvPr/>
          </p:nvCxnSpPr>
          <p:spPr bwMode="auto">
            <a:xfrm flipV="1">
              <a:off x="3998" y="2466"/>
              <a:ext cx="2" cy="636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821" name="AutoShape 195"/>
            <p:cNvCxnSpPr>
              <a:cxnSpLocks noChangeAspect="1" noChangeShapeType="1"/>
            </p:cNvCxnSpPr>
            <p:nvPr/>
          </p:nvCxnSpPr>
          <p:spPr bwMode="auto">
            <a:xfrm flipV="1">
              <a:off x="4125" y="2466"/>
              <a:ext cx="2" cy="2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822" name="Line 18"/>
            <p:cNvSpPr>
              <a:spLocks noChangeAspect="1" noChangeShapeType="1"/>
            </p:cNvSpPr>
            <p:nvPr/>
          </p:nvSpPr>
          <p:spPr bwMode="auto">
            <a:xfrm>
              <a:off x="839" y="3084"/>
              <a:ext cx="4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23" name="Line 18"/>
            <p:cNvSpPr>
              <a:spLocks noChangeAspect="1" noChangeShapeType="1"/>
            </p:cNvSpPr>
            <p:nvPr/>
          </p:nvSpPr>
          <p:spPr bwMode="auto">
            <a:xfrm>
              <a:off x="839" y="1848"/>
              <a:ext cx="4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24" name="Line 18"/>
            <p:cNvSpPr>
              <a:spLocks noChangeAspect="1" noChangeShapeType="1"/>
            </p:cNvSpPr>
            <p:nvPr/>
          </p:nvSpPr>
          <p:spPr bwMode="auto">
            <a:xfrm>
              <a:off x="839" y="1230"/>
              <a:ext cx="4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25" name="Line 18"/>
            <p:cNvSpPr>
              <a:spLocks noChangeAspect="1" noChangeShapeType="1"/>
            </p:cNvSpPr>
            <p:nvPr/>
          </p:nvSpPr>
          <p:spPr bwMode="auto">
            <a:xfrm>
              <a:off x="839" y="2466"/>
              <a:ext cx="4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8" name="Group 200"/>
          <p:cNvGrpSpPr>
            <a:grpSpLocks noChangeAspect="1"/>
          </p:cNvGrpSpPr>
          <p:nvPr/>
        </p:nvGrpSpPr>
        <p:grpSpPr bwMode="auto">
          <a:xfrm>
            <a:off x="2917825" y="1878013"/>
            <a:ext cx="3238500" cy="2055812"/>
            <a:chOff x="793" y="980"/>
            <a:chExt cx="4287" cy="2722"/>
          </a:xfrm>
        </p:grpSpPr>
        <p:grpSp>
          <p:nvGrpSpPr>
            <p:cNvPr id="27656" name="Group 201"/>
            <p:cNvGrpSpPr>
              <a:grpSpLocks noChangeAspect="1"/>
            </p:cNvGrpSpPr>
            <p:nvPr/>
          </p:nvGrpSpPr>
          <p:grpSpPr bwMode="auto">
            <a:xfrm>
              <a:off x="965" y="981"/>
              <a:ext cx="3162" cy="2721"/>
              <a:chOff x="965" y="958"/>
              <a:chExt cx="3162" cy="2721"/>
            </a:xfrm>
          </p:grpSpPr>
          <p:sp>
            <p:nvSpPr>
              <p:cNvPr id="27735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2230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736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2483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737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965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738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3747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739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3874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740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4000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741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4127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742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3368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743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3494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744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3621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745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1091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746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1218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747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1724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748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2735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749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1344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750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1471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751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2103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752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2356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753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2988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754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3115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755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3241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756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1597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757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1850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758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1977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759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2609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760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2862" y="958"/>
                <a:ext cx="0" cy="2721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7657" name="Freeform 2"/>
            <p:cNvSpPr>
              <a:spLocks noChangeAspect="1"/>
            </p:cNvSpPr>
            <p:nvPr/>
          </p:nvSpPr>
          <p:spPr bwMode="auto">
            <a:xfrm>
              <a:off x="839" y="1162"/>
              <a:ext cx="3542" cy="2224"/>
            </a:xfrm>
            <a:custGeom>
              <a:avLst/>
              <a:gdLst>
                <a:gd name="T0" fmla="*/ 0 w 3542"/>
                <a:gd name="T1" fmla="*/ 2224 h 2224"/>
                <a:gd name="T2" fmla="*/ 605 w 3542"/>
                <a:gd name="T3" fmla="*/ 797 h 2224"/>
                <a:gd name="T4" fmla="*/ 1202 w 3542"/>
                <a:gd name="T5" fmla="*/ 1553 h 2224"/>
                <a:gd name="T6" fmla="*/ 1965 w 3542"/>
                <a:gd name="T7" fmla="*/ 63 h 2224"/>
                <a:gd name="T8" fmla="*/ 2846 w 3542"/>
                <a:gd name="T9" fmla="*/ 1930 h 2224"/>
                <a:gd name="T10" fmla="*/ 3542 w 3542"/>
                <a:gd name="T11" fmla="*/ 706 h 2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42"/>
                <a:gd name="T19" fmla="*/ 0 h 2224"/>
                <a:gd name="T20" fmla="*/ 3542 w 3542"/>
                <a:gd name="T21" fmla="*/ 2224 h 222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42" h="2224">
                  <a:moveTo>
                    <a:pt x="0" y="2224"/>
                  </a:moveTo>
                  <a:cubicBezTo>
                    <a:pt x="101" y="1986"/>
                    <a:pt x="405" y="909"/>
                    <a:pt x="605" y="797"/>
                  </a:cubicBezTo>
                  <a:cubicBezTo>
                    <a:pt x="805" y="686"/>
                    <a:pt x="975" y="1674"/>
                    <a:pt x="1202" y="1553"/>
                  </a:cubicBezTo>
                  <a:cubicBezTo>
                    <a:pt x="1429" y="1431"/>
                    <a:pt x="1691" y="0"/>
                    <a:pt x="1965" y="63"/>
                  </a:cubicBezTo>
                  <a:cubicBezTo>
                    <a:pt x="2239" y="126"/>
                    <a:pt x="2583" y="1823"/>
                    <a:pt x="2846" y="1930"/>
                  </a:cubicBezTo>
                  <a:cubicBezTo>
                    <a:pt x="3109" y="2037"/>
                    <a:pt x="3397" y="961"/>
                    <a:pt x="3542" y="706"/>
                  </a:cubicBez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58" name="Line 5"/>
            <p:cNvSpPr>
              <a:spLocks noChangeAspect="1" noChangeShapeType="1"/>
            </p:cNvSpPr>
            <p:nvPr/>
          </p:nvSpPr>
          <p:spPr bwMode="auto">
            <a:xfrm flipV="1">
              <a:off x="839" y="980"/>
              <a:ext cx="0" cy="27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59" name="Line 6"/>
            <p:cNvSpPr>
              <a:spLocks noChangeAspect="1" noChangeShapeType="1"/>
            </p:cNvSpPr>
            <p:nvPr/>
          </p:nvSpPr>
          <p:spPr bwMode="auto">
            <a:xfrm>
              <a:off x="839" y="3702"/>
              <a:ext cx="424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60" name="Line 18"/>
            <p:cNvSpPr>
              <a:spLocks noChangeAspect="1" noChangeShapeType="1"/>
            </p:cNvSpPr>
            <p:nvPr/>
          </p:nvSpPr>
          <p:spPr bwMode="auto">
            <a:xfrm>
              <a:off x="957" y="3067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61" name="Line 18"/>
            <p:cNvSpPr>
              <a:spLocks noChangeAspect="1" noChangeShapeType="1"/>
            </p:cNvSpPr>
            <p:nvPr/>
          </p:nvSpPr>
          <p:spPr bwMode="auto">
            <a:xfrm>
              <a:off x="1084" y="2682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62" name="Line 18"/>
            <p:cNvSpPr>
              <a:spLocks noChangeAspect="1" noChangeShapeType="1"/>
            </p:cNvSpPr>
            <p:nvPr/>
          </p:nvSpPr>
          <p:spPr bwMode="auto">
            <a:xfrm>
              <a:off x="831" y="3385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63" name="Line 18"/>
            <p:cNvSpPr>
              <a:spLocks noChangeAspect="1" noChangeShapeType="1"/>
            </p:cNvSpPr>
            <p:nvPr/>
          </p:nvSpPr>
          <p:spPr bwMode="auto">
            <a:xfrm>
              <a:off x="1211" y="2364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64" name="Line 18"/>
            <p:cNvSpPr>
              <a:spLocks noChangeAspect="1" noChangeShapeType="1"/>
            </p:cNvSpPr>
            <p:nvPr/>
          </p:nvSpPr>
          <p:spPr bwMode="auto">
            <a:xfrm>
              <a:off x="1338" y="2092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65" name="Line 18"/>
            <p:cNvSpPr>
              <a:spLocks noChangeAspect="1" noChangeShapeType="1"/>
            </p:cNvSpPr>
            <p:nvPr/>
          </p:nvSpPr>
          <p:spPr bwMode="auto">
            <a:xfrm>
              <a:off x="1464" y="1956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66" name="Line 18"/>
            <p:cNvSpPr>
              <a:spLocks noChangeAspect="1" noChangeShapeType="1"/>
            </p:cNvSpPr>
            <p:nvPr/>
          </p:nvSpPr>
          <p:spPr bwMode="auto">
            <a:xfrm>
              <a:off x="1591" y="2069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67" name="Line 18"/>
            <p:cNvSpPr>
              <a:spLocks noChangeAspect="1" noChangeShapeType="1"/>
            </p:cNvSpPr>
            <p:nvPr/>
          </p:nvSpPr>
          <p:spPr bwMode="auto">
            <a:xfrm>
              <a:off x="1718" y="2319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68" name="Line 18"/>
            <p:cNvSpPr>
              <a:spLocks noChangeAspect="1" noChangeShapeType="1"/>
            </p:cNvSpPr>
            <p:nvPr/>
          </p:nvSpPr>
          <p:spPr bwMode="auto">
            <a:xfrm>
              <a:off x="1845" y="2591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69" name="Line 18"/>
            <p:cNvSpPr>
              <a:spLocks noChangeAspect="1" noChangeShapeType="1"/>
            </p:cNvSpPr>
            <p:nvPr/>
          </p:nvSpPr>
          <p:spPr bwMode="auto">
            <a:xfrm>
              <a:off x="1971" y="2727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70" name="Line 18"/>
            <p:cNvSpPr>
              <a:spLocks noChangeAspect="1" noChangeShapeType="1"/>
            </p:cNvSpPr>
            <p:nvPr/>
          </p:nvSpPr>
          <p:spPr bwMode="auto">
            <a:xfrm>
              <a:off x="2098" y="2659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71" name="Line 18"/>
            <p:cNvSpPr>
              <a:spLocks noChangeAspect="1" noChangeShapeType="1"/>
            </p:cNvSpPr>
            <p:nvPr/>
          </p:nvSpPr>
          <p:spPr bwMode="auto">
            <a:xfrm>
              <a:off x="2225" y="2409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72" name="Line 18"/>
            <p:cNvSpPr>
              <a:spLocks noChangeAspect="1" noChangeShapeType="1"/>
            </p:cNvSpPr>
            <p:nvPr/>
          </p:nvSpPr>
          <p:spPr bwMode="auto">
            <a:xfrm>
              <a:off x="2352" y="2069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73" name="Line 18"/>
            <p:cNvSpPr>
              <a:spLocks noChangeAspect="1" noChangeShapeType="1"/>
            </p:cNvSpPr>
            <p:nvPr/>
          </p:nvSpPr>
          <p:spPr bwMode="auto">
            <a:xfrm>
              <a:off x="2479" y="1706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74" name="Line 18"/>
            <p:cNvSpPr>
              <a:spLocks noChangeAspect="1" noChangeShapeType="1"/>
            </p:cNvSpPr>
            <p:nvPr/>
          </p:nvSpPr>
          <p:spPr bwMode="auto">
            <a:xfrm>
              <a:off x="2605" y="1412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75" name="Line 18"/>
            <p:cNvSpPr>
              <a:spLocks noChangeAspect="1" noChangeShapeType="1"/>
            </p:cNvSpPr>
            <p:nvPr/>
          </p:nvSpPr>
          <p:spPr bwMode="auto">
            <a:xfrm>
              <a:off x="2859" y="1275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76" name="Line 18"/>
            <p:cNvSpPr>
              <a:spLocks noChangeAspect="1" noChangeShapeType="1"/>
            </p:cNvSpPr>
            <p:nvPr/>
          </p:nvSpPr>
          <p:spPr bwMode="auto">
            <a:xfrm>
              <a:off x="2986" y="1457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77" name="Line 18"/>
            <p:cNvSpPr>
              <a:spLocks noChangeAspect="1" noChangeShapeType="1"/>
            </p:cNvSpPr>
            <p:nvPr/>
          </p:nvSpPr>
          <p:spPr bwMode="auto">
            <a:xfrm>
              <a:off x="3112" y="1774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78" name="Line 18"/>
            <p:cNvSpPr>
              <a:spLocks noChangeAspect="1" noChangeShapeType="1"/>
            </p:cNvSpPr>
            <p:nvPr/>
          </p:nvSpPr>
          <p:spPr bwMode="auto">
            <a:xfrm>
              <a:off x="3239" y="2137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79" name="Line 18"/>
            <p:cNvSpPr>
              <a:spLocks noChangeAspect="1" noChangeShapeType="1"/>
            </p:cNvSpPr>
            <p:nvPr/>
          </p:nvSpPr>
          <p:spPr bwMode="auto">
            <a:xfrm>
              <a:off x="3366" y="2500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80" name="Line 18"/>
            <p:cNvSpPr>
              <a:spLocks noChangeAspect="1" noChangeShapeType="1"/>
            </p:cNvSpPr>
            <p:nvPr/>
          </p:nvSpPr>
          <p:spPr bwMode="auto">
            <a:xfrm>
              <a:off x="3493" y="2818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81" name="Line 18"/>
            <p:cNvSpPr>
              <a:spLocks noChangeAspect="1" noChangeShapeType="1"/>
            </p:cNvSpPr>
            <p:nvPr/>
          </p:nvSpPr>
          <p:spPr bwMode="auto">
            <a:xfrm>
              <a:off x="3619" y="3045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82" name="Line 18"/>
            <p:cNvSpPr>
              <a:spLocks noChangeAspect="1" noChangeShapeType="1"/>
            </p:cNvSpPr>
            <p:nvPr/>
          </p:nvSpPr>
          <p:spPr bwMode="auto">
            <a:xfrm>
              <a:off x="3746" y="3090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83" name="Line 18"/>
            <p:cNvSpPr>
              <a:spLocks noChangeAspect="1" noChangeShapeType="1"/>
            </p:cNvSpPr>
            <p:nvPr/>
          </p:nvSpPr>
          <p:spPr bwMode="auto">
            <a:xfrm>
              <a:off x="3873" y="2999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84" name="Line 18"/>
            <p:cNvSpPr>
              <a:spLocks noChangeAspect="1" noChangeShapeType="1"/>
            </p:cNvSpPr>
            <p:nvPr/>
          </p:nvSpPr>
          <p:spPr bwMode="auto">
            <a:xfrm>
              <a:off x="4000" y="2795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85" name="Line 18"/>
            <p:cNvSpPr>
              <a:spLocks noChangeAspect="1" noChangeShapeType="1"/>
            </p:cNvSpPr>
            <p:nvPr/>
          </p:nvSpPr>
          <p:spPr bwMode="auto">
            <a:xfrm>
              <a:off x="4127" y="2500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86" name="Line 18"/>
            <p:cNvSpPr>
              <a:spLocks noChangeAspect="1" noChangeShapeType="1"/>
            </p:cNvSpPr>
            <p:nvPr/>
          </p:nvSpPr>
          <p:spPr bwMode="auto">
            <a:xfrm>
              <a:off x="2732" y="1230"/>
              <a:ext cx="12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cxnSp>
          <p:nvCxnSpPr>
            <p:cNvPr id="27687" name="AutoShape 258"/>
            <p:cNvCxnSpPr>
              <a:cxnSpLocks noChangeAspect="1" noChangeShapeType="1"/>
              <a:endCxn id="27660" idx="0"/>
            </p:cNvCxnSpPr>
            <p:nvPr/>
          </p:nvCxnSpPr>
          <p:spPr bwMode="auto">
            <a:xfrm flipV="1">
              <a:off x="956" y="3055"/>
              <a:ext cx="1" cy="342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88" name="AutoShape 259"/>
            <p:cNvCxnSpPr>
              <a:cxnSpLocks noChangeAspect="1" noChangeShapeType="1"/>
              <a:stCxn id="27660" idx="1"/>
            </p:cNvCxnSpPr>
            <p:nvPr/>
          </p:nvCxnSpPr>
          <p:spPr bwMode="auto">
            <a:xfrm flipV="1">
              <a:off x="1082" y="2670"/>
              <a:ext cx="2" cy="409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89" name="AutoShape 260"/>
            <p:cNvCxnSpPr>
              <a:cxnSpLocks noChangeAspect="1" noChangeShapeType="1"/>
            </p:cNvCxnSpPr>
            <p:nvPr/>
          </p:nvCxnSpPr>
          <p:spPr bwMode="auto">
            <a:xfrm flipV="1">
              <a:off x="1209" y="2352"/>
              <a:ext cx="2" cy="342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90" name="AutoShape 261"/>
            <p:cNvCxnSpPr>
              <a:cxnSpLocks noChangeAspect="1" noChangeShapeType="1"/>
            </p:cNvCxnSpPr>
            <p:nvPr/>
          </p:nvCxnSpPr>
          <p:spPr bwMode="auto">
            <a:xfrm flipV="1">
              <a:off x="1336" y="2080"/>
              <a:ext cx="2" cy="296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91" name="AutoShape 262"/>
            <p:cNvCxnSpPr>
              <a:cxnSpLocks noChangeAspect="1" noChangeShapeType="1"/>
            </p:cNvCxnSpPr>
            <p:nvPr/>
          </p:nvCxnSpPr>
          <p:spPr bwMode="auto">
            <a:xfrm flipV="1">
              <a:off x="1463" y="1944"/>
              <a:ext cx="1" cy="160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92" name="AutoShape 263"/>
            <p:cNvCxnSpPr>
              <a:cxnSpLocks noChangeAspect="1" noChangeShapeType="1"/>
            </p:cNvCxnSpPr>
            <p:nvPr/>
          </p:nvCxnSpPr>
          <p:spPr bwMode="auto">
            <a:xfrm flipH="1" flipV="1">
              <a:off x="1589" y="1968"/>
              <a:ext cx="2" cy="89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93" name="AutoShape 264"/>
            <p:cNvCxnSpPr>
              <a:cxnSpLocks noChangeAspect="1" noChangeShapeType="1"/>
            </p:cNvCxnSpPr>
            <p:nvPr/>
          </p:nvCxnSpPr>
          <p:spPr bwMode="auto">
            <a:xfrm flipH="1" flipV="1">
              <a:off x="1716" y="2081"/>
              <a:ext cx="2" cy="226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94" name="AutoShape 265"/>
            <p:cNvCxnSpPr>
              <a:cxnSpLocks noChangeAspect="1" noChangeShapeType="1"/>
            </p:cNvCxnSpPr>
            <p:nvPr/>
          </p:nvCxnSpPr>
          <p:spPr bwMode="auto">
            <a:xfrm flipH="1" flipV="1">
              <a:off x="1843" y="2331"/>
              <a:ext cx="2" cy="248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95" name="AutoShape 266"/>
            <p:cNvCxnSpPr>
              <a:cxnSpLocks noChangeAspect="1" noChangeShapeType="1"/>
            </p:cNvCxnSpPr>
            <p:nvPr/>
          </p:nvCxnSpPr>
          <p:spPr bwMode="auto">
            <a:xfrm flipH="1" flipV="1">
              <a:off x="1970" y="2603"/>
              <a:ext cx="1" cy="112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96" name="AutoShape 267"/>
            <p:cNvCxnSpPr>
              <a:cxnSpLocks noChangeAspect="1" noChangeShapeType="1"/>
            </p:cNvCxnSpPr>
            <p:nvPr/>
          </p:nvCxnSpPr>
          <p:spPr bwMode="auto">
            <a:xfrm flipV="1">
              <a:off x="2096" y="2647"/>
              <a:ext cx="2" cy="92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97" name="AutoShape 268"/>
            <p:cNvCxnSpPr>
              <a:cxnSpLocks noChangeAspect="1" noChangeShapeType="1"/>
            </p:cNvCxnSpPr>
            <p:nvPr/>
          </p:nvCxnSpPr>
          <p:spPr bwMode="auto">
            <a:xfrm flipV="1">
              <a:off x="2223" y="2397"/>
              <a:ext cx="2" cy="27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98" name="AutoShape 269"/>
            <p:cNvCxnSpPr>
              <a:cxnSpLocks noChangeAspect="1" noChangeShapeType="1"/>
            </p:cNvCxnSpPr>
            <p:nvPr/>
          </p:nvCxnSpPr>
          <p:spPr bwMode="auto">
            <a:xfrm flipV="1">
              <a:off x="2350" y="2057"/>
              <a:ext cx="2" cy="36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99" name="AutoShape 270"/>
            <p:cNvCxnSpPr>
              <a:cxnSpLocks noChangeAspect="1" noChangeShapeType="1"/>
            </p:cNvCxnSpPr>
            <p:nvPr/>
          </p:nvCxnSpPr>
          <p:spPr bwMode="auto">
            <a:xfrm flipV="1">
              <a:off x="2477" y="1694"/>
              <a:ext cx="2" cy="387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00" name="AutoShape 271"/>
            <p:cNvCxnSpPr>
              <a:cxnSpLocks noChangeAspect="1" noChangeShapeType="1"/>
            </p:cNvCxnSpPr>
            <p:nvPr/>
          </p:nvCxnSpPr>
          <p:spPr bwMode="auto">
            <a:xfrm flipV="1">
              <a:off x="2604" y="1400"/>
              <a:ext cx="1" cy="318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01" name="AutoShape 272"/>
            <p:cNvCxnSpPr>
              <a:cxnSpLocks noChangeAspect="1" noChangeShapeType="1"/>
            </p:cNvCxnSpPr>
            <p:nvPr/>
          </p:nvCxnSpPr>
          <p:spPr bwMode="auto">
            <a:xfrm flipV="1">
              <a:off x="2730" y="1218"/>
              <a:ext cx="2" cy="206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02" name="AutoShape 273"/>
            <p:cNvCxnSpPr>
              <a:cxnSpLocks noChangeAspect="1" noChangeShapeType="1"/>
            </p:cNvCxnSpPr>
            <p:nvPr/>
          </p:nvCxnSpPr>
          <p:spPr bwMode="auto">
            <a:xfrm flipH="1" flipV="1">
              <a:off x="2857" y="1242"/>
              <a:ext cx="2" cy="21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03" name="AutoShape 274"/>
            <p:cNvCxnSpPr>
              <a:cxnSpLocks noChangeAspect="1" noChangeShapeType="1"/>
            </p:cNvCxnSpPr>
            <p:nvPr/>
          </p:nvCxnSpPr>
          <p:spPr bwMode="auto">
            <a:xfrm flipH="1" flipV="1">
              <a:off x="2984" y="1287"/>
              <a:ext cx="2" cy="158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04" name="AutoShape 275"/>
            <p:cNvCxnSpPr>
              <a:cxnSpLocks noChangeAspect="1" noChangeShapeType="1"/>
            </p:cNvCxnSpPr>
            <p:nvPr/>
          </p:nvCxnSpPr>
          <p:spPr bwMode="auto">
            <a:xfrm flipH="1" flipV="1">
              <a:off x="3111" y="1469"/>
              <a:ext cx="1" cy="293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05" name="AutoShape 276"/>
            <p:cNvCxnSpPr>
              <a:cxnSpLocks noChangeAspect="1" noChangeShapeType="1"/>
            </p:cNvCxnSpPr>
            <p:nvPr/>
          </p:nvCxnSpPr>
          <p:spPr bwMode="auto">
            <a:xfrm flipH="1" flipV="1">
              <a:off x="3237" y="1786"/>
              <a:ext cx="2" cy="339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06" name="AutoShape 277"/>
            <p:cNvCxnSpPr>
              <a:cxnSpLocks noChangeAspect="1" noChangeShapeType="1"/>
            </p:cNvCxnSpPr>
            <p:nvPr/>
          </p:nvCxnSpPr>
          <p:spPr bwMode="auto">
            <a:xfrm flipH="1" flipV="1">
              <a:off x="3364" y="2149"/>
              <a:ext cx="2" cy="339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07" name="AutoShape 278"/>
            <p:cNvCxnSpPr>
              <a:cxnSpLocks noChangeAspect="1" noChangeShapeType="1"/>
            </p:cNvCxnSpPr>
            <p:nvPr/>
          </p:nvCxnSpPr>
          <p:spPr bwMode="auto">
            <a:xfrm flipH="1" flipV="1">
              <a:off x="3491" y="2512"/>
              <a:ext cx="2" cy="294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08" name="AutoShape 279"/>
            <p:cNvCxnSpPr>
              <a:cxnSpLocks noChangeAspect="1" noChangeShapeType="1"/>
            </p:cNvCxnSpPr>
            <p:nvPr/>
          </p:nvCxnSpPr>
          <p:spPr bwMode="auto">
            <a:xfrm flipH="1" flipV="1">
              <a:off x="3618" y="2830"/>
              <a:ext cx="1" cy="203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09" name="AutoShape 280"/>
            <p:cNvCxnSpPr>
              <a:cxnSpLocks noChangeAspect="1" noChangeShapeType="1"/>
            </p:cNvCxnSpPr>
            <p:nvPr/>
          </p:nvCxnSpPr>
          <p:spPr bwMode="auto">
            <a:xfrm flipH="1" flipV="1">
              <a:off x="3744" y="3057"/>
              <a:ext cx="2" cy="21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10" name="AutoShape 281"/>
            <p:cNvCxnSpPr>
              <a:cxnSpLocks noChangeAspect="1" noChangeShapeType="1"/>
            </p:cNvCxnSpPr>
            <p:nvPr/>
          </p:nvCxnSpPr>
          <p:spPr bwMode="auto">
            <a:xfrm flipV="1">
              <a:off x="3871" y="2987"/>
              <a:ext cx="2" cy="115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11" name="AutoShape 282"/>
            <p:cNvCxnSpPr>
              <a:cxnSpLocks noChangeAspect="1" noChangeShapeType="1"/>
            </p:cNvCxnSpPr>
            <p:nvPr/>
          </p:nvCxnSpPr>
          <p:spPr bwMode="auto">
            <a:xfrm flipV="1">
              <a:off x="3998" y="2783"/>
              <a:ext cx="2" cy="228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712" name="AutoShape 283"/>
            <p:cNvCxnSpPr>
              <a:cxnSpLocks noChangeAspect="1" noChangeShapeType="1"/>
            </p:cNvCxnSpPr>
            <p:nvPr/>
          </p:nvCxnSpPr>
          <p:spPr bwMode="auto">
            <a:xfrm flipV="1">
              <a:off x="4125" y="2488"/>
              <a:ext cx="2" cy="319"/>
            </a:xfrm>
            <a:prstGeom prst="straightConnector1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713" name="Line 18"/>
            <p:cNvSpPr>
              <a:spLocks noChangeAspect="1" noChangeShapeType="1"/>
            </p:cNvSpPr>
            <p:nvPr/>
          </p:nvSpPr>
          <p:spPr bwMode="auto">
            <a:xfrm>
              <a:off x="793" y="1230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14" name="Line 18"/>
            <p:cNvSpPr>
              <a:spLocks noChangeAspect="1" noChangeShapeType="1"/>
            </p:cNvSpPr>
            <p:nvPr/>
          </p:nvSpPr>
          <p:spPr bwMode="auto">
            <a:xfrm>
              <a:off x="794" y="1275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15" name="Line 18"/>
            <p:cNvSpPr>
              <a:spLocks noChangeAspect="1" noChangeShapeType="1"/>
            </p:cNvSpPr>
            <p:nvPr/>
          </p:nvSpPr>
          <p:spPr bwMode="auto">
            <a:xfrm>
              <a:off x="794" y="1412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16" name="Line 18"/>
            <p:cNvSpPr>
              <a:spLocks noChangeAspect="1" noChangeShapeType="1"/>
            </p:cNvSpPr>
            <p:nvPr/>
          </p:nvSpPr>
          <p:spPr bwMode="auto">
            <a:xfrm>
              <a:off x="794" y="1457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17" name="Line 18"/>
            <p:cNvSpPr>
              <a:spLocks noChangeAspect="1" noChangeShapeType="1"/>
            </p:cNvSpPr>
            <p:nvPr/>
          </p:nvSpPr>
          <p:spPr bwMode="auto">
            <a:xfrm>
              <a:off x="794" y="1707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18" name="Line 18"/>
            <p:cNvSpPr>
              <a:spLocks noChangeAspect="1" noChangeShapeType="1"/>
            </p:cNvSpPr>
            <p:nvPr/>
          </p:nvSpPr>
          <p:spPr bwMode="auto">
            <a:xfrm>
              <a:off x="794" y="1775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19" name="Line 18"/>
            <p:cNvSpPr>
              <a:spLocks noChangeAspect="1" noChangeShapeType="1"/>
            </p:cNvSpPr>
            <p:nvPr/>
          </p:nvSpPr>
          <p:spPr bwMode="auto">
            <a:xfrm>
              <a:off x="794" y="1956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20" name="Line 18"/>
            <p:cNvSpPr>
              <a:spLocks noChangeAspect="1" noChangeShapeType="1"/>
            </p:cNvSpPr>
            <p:nvPr/>
          </p:nvSpPr>
          <p:spPr bwMode="auto">
            <a:xfrm>
              <a:off x="794" y="2069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21" name="Line 18"/>
            <p:cNvSpPr>
              <a:spLocks noChangeAspect="1" noChangeShapeType="1"/>
            </p:cNvSpPr>
            <p:nvPr/>
          </p:nvSpPr>
          <p:spPr bwMode="auto">
            <a:xfrm>
              <a:off x="793" y="2092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22" name="Line 18"/>
            <p:cNvSpPr>
              <a:spLocks noChangeAspect="1" noChangeShapeType="1"/>
            </p:cNvSpPr>
            <p:nvPr/>
          </p:nvSpPr>
          <p:spPr bwMode="auto">
            <a:xfrm>
              <a:off x="794" y="2137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23" name="Line 18"/>
            <p:cNvSpPr>
              <a:spLocks noChangeAspect="1" noChangeShapeType="1"/>
            </p:cNvSpPr>
            <p:nvPr/>
          </p:nvSpPr>
          <p:spPr bwMode="auto">
            <a:xfrm>
              <a:off x="794" y="2319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24" name="Line 18"/>
            <p:cNvSpPr>
              <a:spLocks noChangeAspect="1" noChangeShapeType="1"/>
            </p:cNvSpPr>
            <p:nvPr/>
          </p:nvSpPr>
          <p:spPr bwMode="auto">
            <a:xfrm>
              <a:off x="793" y="2364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25" name="Line 18"/>
            <p:cNvSpPr>
              <a:spLocks noChangeAspect="1" noChangeShapeType="1"/>
            </p:cNvSpPr>
            <p:nvPr/>
          </p:nvSpPr>
          <p:spPr bwMode="auto">
            <a:xfrm>
              <a:off x="794" y="2409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26" name="Line 18"/>
            <p:cNvSpPr>
              <a:spLocks noChangeAspect="1" noChangeShapeType="1"/>
            </p:cNvSpPr>
            <p:nvPr/>
          </p:nvSpPr>
          <p:spPr bwMode="auto">
            <a:xfrm>
              <a:off x="794" y="2500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27" name="Line 18"/>
            <p:cNvSpPr>
              <a:spLocks noChangeAspect="1" noChangeShapeType="1"/>
            </p:cNvSpPr>
            <p:nvPr/>
          </p:nvSpPr>
          <p:spPr bwMode="auto">
            <a:xfrm>
              <a:off x="793" y="2591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28" name="Line 18"/>
            <p:cNvSpPr>
              <a:spLocks noChangeAspect="1" noChangeShapeType="1"/>
            </p:cNvSpPr>
            <p:nvPr/>
          </p:nvSpPr>
          <p:spPr bwMode="auto">
            <a:xfrm>
              <a:off x="794" y="2659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29" name="Line 18"/>
            <p:cNvSpPr>
              <a:spLocks noChangeAspect="1" noChangeShapeType="1"/>
            </p:cNvSpPr>
            <p:nvPr/>
          </p:nvSpPr>
          <p:spPr bwMode="auto">
            <a:xfrm>
              <a:off x="794" y="2681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30" name="Line 18"/>
            <p:cNvSpPr>
              <a:spLocks noChangeAspect="1" noChangeShapeType="1"/>
            </p:cNvSpPr>
            <p:nvPr/>
          </p:nvSpPr>
          <p:spPr bwMode="auto">
            <a:xfrm>
              <a:off x="793" y="2795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31" name="Line 18"/>
            <p:cNvSpPr>
              <a:spLocks noChangeAspect="1" noChangeShapeType="1"/>
            </p:cNvSpPr>
            <p:nvPr/>
          </p:nvSpPr>
          <p:spPr bwMode="auto">
            <a:xfrm>
              <a:off x="794" y="3044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32" name="Line 18"/>
            <p:cNvSpPr>
              <a:spLocks noChangeAspect="1" noChangeShapeType="1"/>
            </p:cNvSpPr>
            <p:nvPr/>
          </p:nvSpPr>
          <p:spPr bwMode="auto">
            <a:xfrm>
              <a:off x="794" y="3067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33" name="Line 18"/>
            <p:cNvSpPr>
              <a:spLocks noChangeAspect="1" noChangeShapeType="1"/>
            </p:cNvSpPr>
            <p:nvPr/>
          </p:nvSpPr>
          <p:spPr bwMode="auto">
            <a:xfrm>
              <a:off x="794" y="3089"/>
              <a:ext cx="45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34" name="Line 18"/>
            <p:cNvSpPr>
              <a:spLocks noChangeAspect="1" noChangeShapeType="1"/>
            </p:cNvSpPr>
            <p:nvPr/>
          </p:nvSpPr>
          <p:spPr bwMode="auto">
            <a:xfrm>
              <a:off x="794" y="3384"/>
              <a:ext cx="45" cy="0"/>
            </a:xfrm>
            <a:prstGeom prst="line">
              <a:avLst/>
            </a:prstGeom>
            <a:noFill/>
            <a:ln w="22225">
              <a:solidFill>
                <a:srgbClr val="66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323850" y="115888"/>
            <a:ext cx="8820150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Соответствие звуков различных характеристик некоторым источникам звука</a:t>
            </a:r>
          </a:p>
        </p:txBody>
      </p:sp>
      <p:sp>
        <p:nvSpPr>
          <p:cNvPr id="28675" name="Line 26"/>
          <p:cNvSpPr>
            <a:spLocks noChangeShapeType="1"/>
          </p:cNvSpPr>
          <p:nvPr/>
        </p:nvSpPr>
        <p:spPr bwMode="auto">
          <a:xfrm>
            <a:off x="360363" y="2159000"/>
            <a:ext cx="8424862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627313" y="3141663"/>
            <a:ext cx="2376487" cy="2547937"/>
            <a:chOff x="1655" y="1979"/>
            <a:chExt cx="1497" cy="1605"/>
          </a:xfrm>
        </p:grpSpPr>
        <p:pic>
          <p:nvPicPr>
            <p:cNvPr id="28690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5" y="1979"/>
              <a:ext cx="817" cy="8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91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" y="2387"/>
              <a:ext cx="1452" cy="1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0667" name="Text Box 11"/>
          <p:cNvSpPr txBox="1">
            <a:spLocks noChangeArrowheads="1"/>
          </p:cNvSpPr>
          <p:nvPr/>
        </p:nvSpPr>
        <p:spPr bwMode="auto">
          <a:xfrm>
            <a:off x="720725" y="5348288"/>
            <a:ext cx="971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b="1" i="1">
                <a:solidFill>
                  <a:srgbClr val="990000"/>
                </a:solidFill>
                <a:latin typeface="Times New Roman" panose="02020603050405020304" pitchFamily="18" charset="0"/>
              </a:rPr>
              <a:t>8</a:t>
            </a:r>
            <a:r>
              <a:rPr lang="en-US" altLang="ru-RU" sz="2400" b="1" i="1">
                <a:solidFill>
                  <a:srgbClr val="99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b="1" i="1">
                <a:solidFill>
                  <a:srgbClr val="990000"/>
                </a:solidFill>
                <a:latin typeface="Times New Roman" panose="02020603050405020304" pitchFamily="18" charset="0"/>
              </a:rPr>
              <a:t>кГц</a:t>
            </a:r>
          </a:p>
        </p:txBody>
      </p:sp>
      <p:sp>
        <p:nvSpPr>
          <p:cNvPr id="70668" name="Text Box 12"/>
          <p:cNvSpPr txBox="1">
            <a:spLocks noChangeArrowheads="1"/>
          </p:cNvSpPr>
          <p:nvPr/>
        </p:nvSpPr>
        <p:spPr bwMode="auto">
          <a:xfrm>
            <a:off x="3419475" y="5348288"/>
            <a:ext cx="1152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b="1" i="1">
                <a:solidFill>
                  <a:srgbClr val="990000"/>
                </a:solidFill>
                <a:latin typeface="Times New Roman" panose="02020603050405020304" pitchFamily="18" charset="0"/>
              </a:rPr>
              <a:t>4</a:t>
            </a:r>
            <a:r>
              <a:rPr lang="en-US" altLang="ru-RU" sz="2400" b="1" i="1">
                <a:solidFill>
                  <a:srgbClr val="990000"/>
                </a:solidFill>
                <a:latin typeface="Times New Roman" panose="02020603050405020304" pitchFamily="18" charset="0"/>
              </a:rPr>
              <a:t>4</a:t>
            </a:r>
            <a:r>
              <a:rPr lang="ru-RU" altLang="ru-RU" sz="2400" b="1" i="1">
                <a:solidFill>
                  <a:srgbClr val="990000"/>
                </a:solidFill>
                <a:latin typeface="Times New Roman" panose="02020603050405020304" pitchFamily="18" charset="0"/>
              </a:rPr>
              <a:t>,1</a:t>
            </a:r>
            <a:r>
              <a:rPr lang="en-US" altLang="ru-RU" sz="2400" b="1" i="1">
                <a:solidFill>
                  <a:srgbClr val="99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b="1" i="1">
                <a:solidFill>
                  <a:srgbClr val="990000"/>
                </a:solidFill>
                <a:latin typeface="Times New Roman" panose="02020603050405020304" pitchFamily="18" charset="0"/>
              </a:rPr>
              <a:t>кГц</a:t>
            </a:r>
          </a:p>
        </p:txBody>
      </p:sp>
      <p:pic>
        <p:nvPicPr>
          <p:cNvPr id="70670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690938"/>
            <a:ext cx="1944688" cy="153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71" name="Text Box 15"/>
          <p:cNvSpPr txBox="1">
            <a:spLocks noChangeArrowheads="1"/>
          </p:cNvSpPr>
          <p:nvPr/>
        </p:nvSpPr>
        <p:spPr bwMode="auto">
          <a:xfrm>
            <a:off x="250825" y="2971800"/>
            <a:ext cx="2663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b="1" i="1">
                <a:solidFill>
                  <a:srgbClr val="990000"/>
                </a:solidFill>
                <a:latin typeface="Times New Roman" panose="02020603050405020304" pitchFamily="18" charset="0"/>
              </a:rPr>
              <a:t>Радиотрансляция</a:t>
            </a:r>
          </a:p>
        </p:txBody>
      </p:sp>
      <p:sp>
        <p:nvSpPr>
          <p:cNvPr id="70672" name="Text Box 16"/>
          <p:cNvSpPr txBox="1">
            <a:spLocks noChangeArrowheads="1"/>
          </p:cNvSpPr>
          <p:nvPr/>
        </p:nvSpPr>
        <p:spPr bwMode="auto">
          <a:xfrm>
            <a:off x="3492500" y="2492375"/>
            <a:ext cx="1800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400" b="1" i="1">
                <a:solidFill>
                  <a:srgbClr val="990000"/>
                </a:solidFill>
                <a:latin typeface="Times New Roman" panose="02020603050405020304" pitchFamily="18" charset="0"/>
              </a:rPr>
              <a:t>AudioCD</a:t>
            </a:r>
            <a:endParaRPr lang="ru-RU" altLang="ru-RU" sz="2400" b="1" i="1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0673" name="Text Box 17"/>
          <p:cNvSpPr txBox="1">
            <a:spLocks noChangeArrowheads="1"/>
          </p:cNvSpPr>
          <p:nvPr/>
        </p:nvSpPr>
        <p:spPr bwMode="auto">
          <a:xfrm>
            <a:off x="6659563" y="5348288"/>
            <a:ext cx="12969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b="1" i="1">
                <a:solidFill>
                  <a:srgbClr val="990000"/>
                </a:solidFill>
                <a:latin typeface="Times New Roman" panose="02020603050405020304" pitchFamily="18" charset="0"/>
              </a:rPr>
              <a:t>192 кГц</a:t>
            </a:r>
          </a:p>
        </p:txBody>
      </p:sp>
      <p:sp>
        <p:nvSpPr>
          <p:cNvPr id="70675" name="Text Box 19"/>
          <p:cNvSpPr txBox="1">
            <a:spLocks noChangeArrowheads="1"/>
          </p:cNvSpPr>
          <p:nvPr/>
        </p:nvSpPr>
        <p:spPr bwMode="auto">
          <a:xfrm>
            <a:off x="6084888" y="2792413"/>
            <a:ext cx="2374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400" b="1" i="1">
                <a:solidFill>
                  <a:srgbClr val="990000"/>
                </a:solidFill>
                <a:latin typeface="Times New Roman" panose="02020603050405020304" pitchFamily="18" charset="0"/>
              </a:rPr>
              <a:t>DVD</a:t>
            </a:r>
            <a:r>
              <a:rPr lang="ru-RU" altLang="ru-RU" sz="2400" b="1" i="1">
                <a:solidFill>
                  <a:srgbClr val="990000"/>
                </a:solidFill>
                <a:latin typeface="Times New Roman" panose="02020603050405020304" pitchFamily="18" charset="0"/>
              </a:rPr>
              <a:t>-</a:t>
            </a:r>
            <a:r>
              <a:rPr lang="en-US" altLang="ru-RU" sz="2400" b="1" i="1">
                <a:solidFill>
                  <a:srgbClr val="990000"/>
                </a:solidFill>
                <a:latin typeface="Times New Roman" panose="02020603050405020304" pitchFamily="18" charset="0"/>
              </a:rPr>
              <a:t>Audio</a:t>
            </a:r>
            <a:endParaRPr lang="ru-RU" altLang="ru-RU" sz="2400" b="1" i="1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5435600" y="3548063"/>
            <a:ext cx="3173413" cy="1825625"/>
            <a:chOff x="3424" y="2235"/>
            <a:chExt cx="1999" cy="1150"/>
          </a:xfrm>
        </p:grpSpPr>
        <p:pic>
          <p:nvPicPr>
            <p:cNvPr id="28688" name="Picture 2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5" y="2235"/>
              <a:ext cx="816" cy="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9" name="Picture 2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4" y="2785"/>
              <a:ext cx="1999" cy="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0679" name="Text Box 23"/>
          <p:cNvSpPr txBox="1">
            <a:spLocks noChangeArrowheads="1"/>
          </p:cNvSpPr>
          <p:nvPr/>
        </p:nvSpPr>
        <p:spPr bwMode="auto">
          <a:xfrm>
            <a:off x="1044575" y="5780088"/>
            <a:ext cx="971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b="1" i="1">
                <a:solidFill>
                  <a:srgbClr val="990000"/>
                </a:solidFill>
                <a:latin typeface="Times New Roman" panose="02020603050405020304" pitchFamily="18" charset="0"/>
              </a:rPr>
              <a:t>8 бит</a:t>
            </a:r>
          </a:p>
        </p:txBody>
      </p:sp>
      <p:sp>
        <p:nvSpPr>
          <p:cNvPr id="70680" name="Text Box 24"/>
          <p:cNvSpPr txBox="1">
            <a:spLocks noChangeArrowheads="1"/>
          </p:cNvSpPr>
          <p:nvPr/>
        </p:nvSpPr>
        <p:spPr bwMode="auto">
          <a:xfrm>
            <a:off x="3779838" y="5780088"/>
            <a:ext cx="971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b="1" i="1">
                <a:solidFill>
                  <a:srgbClr val="990000"/>
                </a:solidFill>
                <a:latin typeface="Times New Roman" panose="02020603050405020304" pitchFamily="18" charset="0"/>
              </a:rPr>
              <a:t>16 бит</a:t>
            </a:r>
          </a:p>
        </p:txBody>
      </p:sp>
      <p:sp>
        <p:nvSpPr>
          <p:cNvPr id="70681" name="Text Box 25"/>
          <p:cNvSpPr txBox="1">
            <a:spLocks noChangeArrowheads="1"/>
          </p:cNvSpPr>
          <p:nvPr/>
        </p:nvSpPr>
        <p:spPr bwMode="auto">
          <a:xfrm>
            <a:off x="6985000" y="5780088"/>
            <a:ext cx="971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b="1" i="1">
                <a:solidFill>
                  <a:srgbClr val="990000"/>
                </a:solidFill>
                <a:latin typeface="Times New Roman" panose="02020603050405020304" pitchFamily="18" charset="0"/>
              </a:rPr>
              <a:t>24 бит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0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0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0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0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0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0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0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0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0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7" grpId="0"/>
      <p:bldP spid="70668" grpId="0"/>
      <p:bldP spid="70671" grpId="0"/>
      <p:bldP spid="70672" grpId="0"/>
      <p:bldP spid="70673" grpId="0"/>
      <p:bldP spid="70675" grpId="0"/>
      <p:bldP spid="70679" grpId="0"/>
      <p:bldP spid="70680" grpId="0"/>
      <p:bldP spid="7068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188913"/>
            <a:ext cx="91440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Расчёт объёма звукового файла</a:t>
            </a:r>
          </a:p>
        </p:txBody>
      </p:sp>
      <p:sp>
        <p:nvSpPr>
          <p:cNvPr id="29699" name="Line 26"/>
          <p:cNvSpPr>
            <a:spLocks noChangeShapeType="1"/>
          </p:cNvSpPr>
          <p:nvPr/>
        </p:nvSpPr>
        <p:spPr bwMode="auto">
          <a:xfrm>
            <a:off x="360363" y="1089025"/>
            <a:ext cx="8424862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20" name="Text Box 100"/>
          <p:cNvSpPr txBox="1">
            <a:spLocks noChangeArrowheads="1"/>
          </p:cNvSpPr>
          <p:nvPr/>
        </p:nvSpPr>
        <p:spPr bwMode="auto">
          <a:xfrm>
            <a:off x="2197100" y="1700213"/>
            <a:ext cx="4535488" cy="1227137"/>
          </a:xfrm>
          <a:prstGeom prst="rect">
            <a:avLst/>
          </a:prstGeom>
          <a:noFill/>
          <a:ln w="38100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7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  <a:sym typeface="Wingdings 2" pitchFamily="18" charset="2"/>
              </a:rPr>
              <a:t>I=k</a:t>
            </a:r>
            <a:r>
              <a:rPr lang="en-US" sz="7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  <a:sym typeface="Wingdings 2" pitchFamily="18" charset="2"/>
              </a:rPr>
              <a:t>·</a:t>
            </a:r>
            <a:r>
              <a:rPr lang="el-GR" sz="7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Wingdings 2" pitchFamily="18" charset="2"/>
              </a:rPr>
              <a:t>ν</a:t>
            </a:r>
            <a:r>
              <a:rPr lang="en-US" sz="7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  <a:sym typeface="Wingdings 2" pitchFamily="18" charset="2"/>
              </a:rPr>
              <a:t>·</a:t>
            </a:r>
            <a:r>
              <a:rPr lang="en-US" sz="7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  <a:sym typeface="Wingdings 2" pitchFamily="18" charset="2"/>
              </a:rPr>
              <a:t>i·</a:t>
            </a:r>
            <a:r>
              <a:rPr lang="en-US" sz="7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  <a:sym typeface="Wingdings 2" pitchFamily="18" charset="2"/>
              </a:rPr>
              <a:t>t</a:t>
            </a:r>
            <a:endParaRPr lang="el-GR" sz="7200" b="1" i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  <a:sym typeface="Wingdings 2" pitchFamily="18" charset="2"/>
            </a:endParaRPr>
          </a:p>
        </p:txBody>
      </p:sp>
      <p:sp>
        <p:nvSpPr>
          <p:cNvPr id="30821" name="Text Box 101"/>
          <p:cNvSpPr txBox="1">
            <a:spLocks noChangeArrowheads="1"/>
          </p:cNvSpPr>
          <p:nvPr/>
        </p:nvSpPr>
        <p:spPr bwMode="auto">
          <a:xfrm>
            <a:off x="827088" y="1866900"/>
            <a:ext cx="1008062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5400">
                <a:solidFill>
                  <a:srgbClr val="008000"/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</a:t>
            </a:r>
          </a:p>
        </p:txBody>
      </p:sp>
      <p:sp>
        <p:nvSpPr>
          <p:cNvPr id="30822" name="Text Box 102"/>
          <p:cNvSpPr txBox="1">
            <a:spLocks noChangeArrowheads="1"/>
          </p:cNvSpPr>
          <p:nvPr/>
        </p:nvSpPr>
        <p:spPr bwMode="auto">
          <a:xfrm>
            <a:off x="179388" y="3357563"/>
            <a:ext cx="8713787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>
                <a:latin typeface="Times New Roman" panose="02020603050405020304" pitchFamily="18" charset="0"/>
              </a:rPr>
              <a:t>Где</a:t>
            </a:r>
            <a:r>
              <a:rPr lang="en-US" altLang="ru-RU" sz="2400">
                <a:latin typeface="Times New Roman" panose="02020603050405020304" pitchFamily="18" charset="0"/>
              </a:rPr>
              <a:t> </a:t>
            </a:r>
            <a:r>
              <a:rPr lang="ru-RU" altLang="ru-RU" sz="2400">
                <a:latin typeface="Times New Roman" panose="02020603050405020304" pitchFamily="18" charset="0"/>
              </a:rPr>
              <a:t> </a:t>
            </a:r>
            <a:r>
              <a:rPr lang="en-US" altLang="ru-RU" sz="2400" b="1" i="1">
                <a:latin typeface="Times New Roman" panose="02020603050405020304" pitchFamily="18" charset="0"/>
                <a:sym typeface="Wingdings 2" panose="05020102010507070707" pitchFamily="18" charset="2"/>
              </a:rPr>
              <a:t>I</a:t>
            </a:r>
            <a:r>
              <a:rPr lang="ru-RU" altLang="ru-RU" sz="2400">
                <a:latin typeface="Times New Roman" panose="02020603050405020304" pitchFamily="18" charset="0"/>
                <a:sym typeface="Wingdings 2" panose="05020102010507070707" pitchFamily="18" charset="2"/>
              </a:rPr>
              <a:t> – размер (объём) звукового файла 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2400">
                <a:latin typeface="Times New Roman" panose="02020603050405020304" pitchFamily="18" charset="0"/>
                <a:sym typeface="Wingdings 2" panose="05020102010507070707" pitchFamily="18" charset="2"/>
              </a:rPr>
              <a:t>       </a:t>
            </a:r>
            <a:r>
              <a:rPr lang="en-US" altLang="ru-RU" sz="2400" b="1" i="1">
                <a:latin typeface="Times New Roman" panose="02020603050405020304" pitchFamily="18" charset="0"/>
                <a:sym typeface="Wingdings 2" panose="05020102010507070707" pitchFamily="18" charset="2"/>
              </a:rPr>
              <a:t>k</a:t>
            </a:r>
            <a:r>
              <a:rPr lang="ru-RU" altLang="ru-RU" sz="2400">
                <a:latin typeface="Times New Roman" panose="02020603050405020304" pitchFamily="18" charset="0"/>
                <a:sym typeface="Wingdings 2" panose="05020102010507070707" pitchFamily="18" charset="2"/>
              </a:rPr>
              <a:t> – количество дорожек в записи (</a:t>
            </a:r>
            <a:r>
              <a:rPr lang="en-US" altLang="ru-RU" sz="2400">
                <a:latin typeface="Times New Roman" panose="02020603050405020304" pitchFamily="18" charset="0"/>
                <a:sym typeface="Wingdings 2" panose="05020102010507070707" pitchFamily="18" charset="2"/>
              </a:rPr>
              <a:t>k</a:t>
            </a:r>
            <a:r>
              <a:rPr lang="ru-RU" altLang="ru-RU" sz="2400">
                <a:latin typeface="Times New Roman" panose="02020603050405020304" pitchFamily="18" charset="0"/>
                <a:sym typeface="Wingdings 2" panose="05020102010507070707" pitchFamily="18" charset="2"/>
              </a:rPr>
              <a:t>=1 – моно, </a:t>
            </a:r>
            <a:r>
              <a:rPr lang="en-US" altLang="ru-RU" sz="2400">
                <a:latin typeface="Times New Roman" panose="02020603050405020304" pitchFamily="18" charset="0"/>
                <a:sym typeface="Wingdings 2" panose="05020102010507070707" pitchFamily="18" charset="2"/>
              </a:rPr>
              <a:t>k</a:t>
            </a:r>
            <a:r>
              <a:rPr lang="ru-RU" altLang="ru-RU" sz="2400">
                <a:latin typeface="Times New Roman" panose="02020603050405020304" pitchFamily="18" charset="0"/>
                <a:sym typeface="Wingdings 2" panose="05020102010507070707" pitchFamily="18" charset="2"/>
              </a:rPr>
              <a:t>=2 – стерео)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2400">
                <a:latin typeface="Times New Roman" panose="02020603050405020304" pitchFamily="18" charset="0"/>
                <a:sym typeface="Wingdings 2" panose="05020102010507070707" pitchFamily="18" charset="2"/>
              </a:rPr>
              <a:t>      </a:t>
            </a:r>
            <a:r>
              <a:rPr lang="ru-RU" altLang="ru-RU" sz="2400" b="1" i="1">
                <a:latin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l-GR" altLang="ru-RU" sz="2400" b="1" i="1">
                <a:latin typeface="Times New Roman" panose="02020603050405020304" pitchFamily="18" charset="0"/>
                <a:sym typeface="Wingdings 2" panose="05020102010507070707" pitchFamily="18" charset="2"/>
              </a:rPr>
              <a:t>ν</a:t>
            </a:r>
            <a:r>
              <a:rPr lang="ru-RU" altLang="ru-RU" sz="2400">
                <a:latin typeface="Times New Roman" panose="02020603050405020304" pitchFamily="18" charset="0"/>
                <a:sym typeface="Wingdings 2" panose="05020102010507070707" pitchFamily="18" charset="2"/>
              </a:rPr>
              <a:t> – частота дискретизации (в Герцах)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2400">
                <a:latin typeface="Times New Roman" panose="02020603050405020304" pitchFamily="18" charset="0"/>
                <a:sym typeface="Wingdings 2" panose="05020102010507070707" pitchFamily="18" charset="2"/>
              </a:rPr>
              <a:t>       </a:t>
            </a:r>
            <a:r>
              <a:rPr lang="en-US" altLang="ru-RU" sz="2400" b="1" i="1">
                <a:latin typeface="Times New Roman" panose="02020603050405020304" pitchFamily="18" charset="0"/>
                <a:sym typeface="Wingdings 2" panose="05020102010507070707" pitchFamily="18" charset="2"/>
              </a:rPr>
              <a:t>i</a:t>
            </a:r>
            <a:r>
              <a:rPr lang="ru-RU" altLang="ru-RU" sz="2400">
                <a:latin typeface="Times New Roman" panose="02020603050405020304" pitchFamily="18" charset="0"/>
                <a:sym typeface="Wingdings 2" panose="05020102010507070707" pitchFamily="18" charset="2"/>
              </a:rPr>
              <a:t> – глубина кодирования (в битах)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2400">
                <a:latin typeface="Times New Roman" panose="02020603050405020304" pitchFamily="18" charset="0"/>
                <a:sym typeface="Wingdings 2" panose="05020102010507070707" pitchFamily="18" charset="2"/>
              </a:rPr>
              <a:t>        </a:t>
            </a:r>
            <a:r>
              <a:rPr lang="en-US" altLang="ru-RU" sz="2400" b="1" i="1">
                <a:latin typeface="Times New Roman" panose="02020603050405020304" pitchFamily="18" charset="0"/>
                <a:sym typeface="Wingdings 2" panose="05020102010507070707" pitchFamily="18" charset="2"/>
              </a:rPr>
              <a:t>t</a:t>
            </a:r>
            <a:r>
              <a:rPr lang="ru-RU" altLang="ru-RU" sz="2400">
                <a:latin typeface="Times New Roman" panose="02020603050405020304" pitchFamily="18" charset="0"/>
                <a:sym typeface="Wingdings 2" panose="05020102010507070707" pitchFamily="18" charset="2"/>
              </a:rPr>
              <a:t> – время звучания (в секундах)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8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8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8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8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8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0" grpId="0" animBg="1"/>
      <p:bldP spid="3082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125538"/>
            <a:ext cx="238125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188913"/>
            <a:ext cx="91440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Оценка объёма звукового файла</a:t>
            </a:r>
          </a:p>
        </p:txBody>
      </p:sp>
      <p:sp>
        <p:nvSpPr>
          <p:cNvPr id="30724" name="Line 26"/>
          <p:cNvSpPr>
            <a:spLocks noChangeShapeType="1"/>
          </p:cNvSpPr>
          <p:nvPr/>
        </p:nvSpPr>
        <p:spPr bwMode="auto">
          <a:xfrm>
            <a:off x="360363" y="1089025"/>
            <a:ext cx="8424862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30725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2349500"/>
            <a:ext cx="1081087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1196975"/>
            <a:ext cx="2605087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7" name="Text Box 20"/>
          <p:cNvSpPr txBox="1">
            <a:spLocks noChangeArrowheads="1"/>
          </p:cNvSpPr>
          <p:nvPr/>
        </p:nvSpPr>
        <p:spPr bwMode="auto">
          <a:xfrm>
            <a:off x="1908175" y="1268413"/>
            <a:ext cx="4391025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200" b="1" i="1">
                <a:solidFill>
                  <a:srgbClr val="990000"/>
                </a:solidFill>
                <a:latin typeface="Times New Roman" panose="02020603050405020304" pitchFamily="18" charset="0"/>
              </a:rPr>
              <a:t>Ю. Антонов «Белый теплоход», время звучания 3 мин 18 сек, качество аудио</a:t>
            </a:r>
            <a:r>
              <a:rPr lang="en-US" altLang="ru-RU" sz="2200" b="1" i="1">
                <a:solidFill>
                  <a:srgbClr val="990000"/>
                </a:solidFill>
                <a:latin typeface="Times New Roman" panose="02020603050405020304" pitchFamily="18" charset="0"/>
              </a:rPr>
              <a:t>-CD </a:t>
            </a:r>
            <a:r>
              <a:rPr lang="ru-RU" altLang="ru-RU" sz="2200" b="1" i="1">
                <a:solidFill>
                  <a:srgbClr val="990000"/>
                </a:solidFill>
                <a:latin typeface="Times New Roman" panose="02020603050405020304" pitchFamily="18" charset="0"/>
              </a:rPr>
              <a:t>диска, стерео</a:t>
            </a:r>
          </a:p>
        </p:txBody>
      </p:sp>
      <p:sp>
        <p:nvSpPr>
          <p:cNvPr id="38934" name="Text Box 22"/>
          <p:cNvSpPr txBox="1">
            <a:spLocks noChangeArrowheads="1"/>
          </p:cNvSpPr>
          <p:nvPr/>
        </p:nvSpPr>
        <p:spPr bwMode="auto">
          <a:xfrm>
            <a:off x="539750" y="3411538"/>
            <a:ext cx="22320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 Дано:</a:t>
            </a:r>
          </a:p>
          <a:p>
            <a:pPr eaLnBrk="1" hangingPunct="1"/>
            <a:r>
              <a:rPr lang="el-GR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ν</a:t>
            </a:r>
            <a:r>
              <a:rPr lang="ru-RU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= 44,1 кГц</a:t>
            </a:r>
          </a:p>
          <a:p>
            <a:pPr eaLnBrk="1" hangingPunct="1"/>
            <a:r>
              <a:rPr lang="en-US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= 16 бит</a:t>
            </a:r>
          </a:p>
          <a:p>
            <a:pPr eaLnBrk="1" hangingPunct="1"/>
            <a:r>
              <a:rPr lang="en-US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= 3 мин 18 с</a:t>
            </a:r>
          </a:p>
          <a:p>
            <a:pPr eaLnBrk="1" hangingPunct="1"/>
            <a:r>
              <a:rPr lang="en-US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= 2</a:t>
            </a:r>
          </a:p>
        </p:txBody>
      </p:sp>
      <p:sp>
        <p:nvSpPr>
          <p:cNvPr id="38935" name="Text Box 23"/>
          <p:cNvSpPr txBox="1">
            <a:spLocks noChangeArrowheads="1"/>
          </p:cNvSpPr>
          <p:nvPr/>
        </p:nvSpPr>
        <p:spPr bwMode="auto">
          <a:xfrm>
            <a:off x="468313" y="5373688"/>
            <a:ext cx="22320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Найти:</a:t>
            </a:r>
          </a:p>
          <a:p>
            <a:pPr eaLnBrk="1" hangingPunct="1"/>
            <a:r>
              <a:rPr lang="en-US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endParaRPr lang="ru-RU" altLang="ru-RU" sz="2400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36" name="Text Box 24"/>
          <p:cNvSpPr txBox="1">
            <a:spLocks noChangeArrowheads="1"/>
          </p:cNvSpPr>
          <p:nvPr/>
        </p:nvSpPr>
        <p:spPr bwMode="auto">
          <a:xfrm>
            <a:off x="2916238" y="3411538"/>
            <a:ext cx="5472112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 Решение:</a:t>
            </a:r>
          </a:p>
          <a:p>
            <a:pPr eaLnBrk="1" hangingPunct="1"/>
            <a:r>
              <a:rPr lang="ru-RU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44,1 кГц = 44100 Гц</a:t>
            </a:r>
          </a:p>
          <a:p>
            <a:pPr eaLnBrk="1" hangingPunct="1"/>
            <a:r>
              <a:rPr lang="ru-RU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3 мин 18 с = 198 с</a:t>
            </a:r>
          </a:p>
          <a:p>
            <a:pPr eaLnBrk="1" hangingPunct="1"/>
            <a:r>
              <a:rPr lang="en-US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 </a:t>
            </a:r>
            <a:r>
              <a:rPr lang="el-GR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ν </a:t>
            </a:r>
            <a:r>
              <a:rPr lang="en-US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I t</a:t>
            </a:r>
            <a:r>
              <a:rPr lang="ru-RU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= 2·44100 Гц·16 бит·198 с =   = 279417600 бит = 34927200 байт ≈      ≈</a:t>
            </a:r>
            <a:r>
              <a:rPr lang="ru-RU" altLang="ru-RU">
                <a:latin typeface="Calibri" panose="020F0502020204030204" pitchFamily="34" charset="0"/>
              </a:rPr>
              <a:t> </a:t>
            </a:r>
            <a:r>
              <a:rPr lang="ru-RU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34108,6 Кб ≈ 33,3 Мб</a:t>
            </a:r>
            <a:endParaRPr lang="en-US" altLang="ru-RU" sz="2400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ru-RU" sz="2400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en-US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= 33,3 Мб</a:t>
            </a:r>
          </a:p>
        </p:txBody>
      </p:sp>
      <p:sp>
        <p:nvSpPr>
          <p:cNvPr id="38937" name="Line 25"/>
          <p:cNvSpPr>
            <a:spLocks noChangeShapeType="1"/>
          </p:cNvSpPr>
          <p:nvPr/>
        </p:nvSpPr>
        <p:spPr bwMode="auto">
          <a:xfrm>
            <a:off x="2627313" y="3429000"/>
            <a:ext cx="0" cy="2952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38" name="Line 26"/>
          <p:cNvSpPr>
            <a:spLocks noChangeShapeType="1"/>
          </p:cNvSpPr>
          <p:nvPr/>
        </p:nvSpPr>
        <p:spPr bwMode="auto">
          <a:xfrm>
            <a:off x="395288" y="5300663"/>
            <a:ext cx="2232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38941" name="Белый теплоход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267335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391" fill="hold"/>
                                        <p:tgtEl>
                                          <p:spTgt spid="389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100"/>
                                        <p:tgtEl>
                                          <p:spTgt spid="38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100"/>
                                        <p:tgtEl>
                                          <p:spTgt spid="38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00"/>
                                        <p:tgtEl>
                                          <p:spTgt spid="38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100"/>
                                        <p:tgtEl>
                                          <p:spTgt spid="389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100"/>
                                        <p:tgtEl>
                                          <p:spTgt spid="389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00"/>
                                        <p:tgtEl>
                                          <p:spTgt spid="389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2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100"/>
                                        <p:tgtEl>
                                          <p:spTgt spid="389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100"/>
                                        <p:tgtEl>
                                          <p:spTgt spid="389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00"/>
                                        <p:tgtEl>
                                          <p:spTgt spid="389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2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100"/>
                                        <p:tgtEl>
                                          <p:spTgt spid="389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100"/>
                                        <p:tgtEl>
                                          <p:spTgt spid="389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00"/>
                                        <p:tgtEl>
                                          <p:spTgt spid="389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3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100"/>
                                        <p:tgtEl>
                                          <p:spTgt spid="389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100"/>
                                        <p:tgtEl>
                                          <p:spTgt spid="389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00"/>
                                        <p:tgtEl>
                                          <p:spTgt spid="389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8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8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4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100"/>
                                        <p:tgtEl>
                                          <p:spTgt spid="389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100"/>
                                        <p:tgtEl>
                                          <p:spTgt spid="389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00"/>
                                        <p:tgtEl>
                                          <p:spTgt spid="389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5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100"/>
                                        <p:tgtEl>
                                          <p:spTgt spid="389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100"/>
                                        <p:tgtEl>
                                          <p:spTgt spid="389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00"/>
                                        <p:tgtEl>
                                          <p:spTgt spid="389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100"/>
                                        <p:tgtEl>
                                          <p:spTgt spid="389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100"/>
                                        <p:tgtEl>
                                          <p:spTgt spid="389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00"/>
                                        <p:tgtEl>
                                          <p:spTgt spid="389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450"/>
                            </p:stCondLst>
                            <p:childTnLst>
                              <p:par>
                                <p:cTn id="66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8" dur="100"/>
                                        <p:tgtEl>
                                          <p:spTgt spid="389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9" dur="100"/>
                                        <p:tgtEl>
                                          <p:spTgt spid="389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00"/>
                                        <p:tgtEl>
                                          <p:spTgt spid="389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72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4" dur="100"/>
                                        <p:tgtEl>
                                          <p:spTgt spid="389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5" dur="100"/>
                                        <p:tgtEl>
                                          <p:spTgt spid="389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00"/>
                                        <p:tgtEl>
                                          <p:spTgt spid="389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78" presetID="27" presetClass="entr" presetSubtype="0" fill="hold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0" dur="100"/>
                                        <p:tgtEl>
                                          <p:spTgt spid="389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1" dur="100"/>
                                        <p:tgtEl>
                                          <p:spTgt spid="389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00"/>
                                        <p:tgtEl>
                                          <p:spTgt spid="389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6550"/>
                            </p:stCondLst>
                            <p:childTnLst>
                              <p:par>
                                <p:cTn id="84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6" dur="100"/>
                                        <p:tgtEl>
                                          <p:spTgt spid="389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7" dur="100"/>
                                        <p:tgtEl>
                                          <p:spTgt spid="389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00"/>
                                        <p:tgtEl>
                                          <p:spTgt spid="389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8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941"/>
                </p:tgtEl>
              </p:cMediaNode>
            </p:audio>
          </p:childTnLst>
        </p:cTn>
      </p:par>
    </p:tnLst>
    <p:bldLst>
      <p:bldP spid="38937" grpId="0" animBg="1"/>
      <p:bldP spid="3893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0"/>
            <a:ext cx="9144000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Изменение качества при сжатии звуковых файлов</a:t>
            </a:r>
          </a:p>
        </p:txBody>
      </p:sp>
      <p:sp>
        <p:nvSpPr>
          <p:cNvPr id="31747" name="Line 26"/>
          <p:cNvSpPr>
            <a:spLocks noChangeShapeType="1"/>
          </p:cNvSpPr>
          <p:nvPr/>
        </p:nvSpPr>
        <p:spPr bwMode="auto">
          <a:xfrm>
            <a:off x="360363" y="1438275"/>
            <a:ext cx="8424862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31748" name="Group 77"/>
          <p:cNvGrpSpPr>
            <a:grpSpLocks/>
          </p:cNvGrpSpPr>
          <p:nvPr/>
        </p:nvGrpSpPr>
        <p:grpSpPr bwMode="auto">
          <a:xfrm>
            <a:off x="107950" y="1662113"/>
            <a:ext cx="7200900" cy="5080000"/>
            <a:chOff x="113" y="1070"/>
            <a:chExt cx="4536" cy="3200"/>
          </a:xfrm>
        </p:grpSpPr>
        <p:sp>
          <p:nvSpPr>
            <p:cNvPr id="31752" name="Text Box 41"/>
            <p:cNvSpPr txBox="1">
              <a:spLocks noChangeArrowheads="1"/>
            </p:cNvSpPr>
            <p:nvPr/>
          </p:nvSpPr>
          <p:spPr bwMode="auto">
            <a:xfrm>
              <a:off x="2789" y="4020"/>
              <a:ext cx="163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sz="2000" b="1" i="1">
                  <a:latin typeface="Times New Roman" panose="02020603050405020304" pitchFamily="18" charset="0"/>
                </a:rPr>
                <a:t>Частота звука, кГц</a:t>
              </a:r>
            </a:p>
          </p:txBody>
        </p:sp>
        <p:grpSp>
          <p:nvGrpSpPr>
            <p:cNvPr id="31753" name="Group 76"/>
            <p:cNvGrpSpPr>
              <a:grpSpLocks/>
            </p:cNvGrpSpPr>
            <p:nvPr/>
          </p:nvGrpSpPr>
          <p:grpSpPr bwMode="auto">
            <a:xfrm>
              <a:off x="113" y="1070"/>
              <a:ext cx="4536" cy="2999"/>
              <a:chOff x="113" y="1070"/>
              <a:chExt cx="4536" cy="2999"/>
            </a:xfrm>
          </p:grpSpPr>
          <p:sp>
            <p:nvSpPr>
              <p:cNvPr id="31754" name="Text Box 58"/>
              <p:cNvSpPr txBox="1">
                <a:spLocks noChangeArrowheads="1"/>
              </p:cNvSpPr>
              <p:nvPr/>
            </p:nvSpPr>
            <p:spPr bwMode="auto">
              <a:xfrm>
                <a:off x="2245" y="3838"/>
                <a:ext cx="27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altLang="ru-RU" b="1" i="1">
                    <a:latin typeface="Times New Roman" panose="02020603050405020304" pitchFamily="18" charset="0"/>
                  </a:rPr>
                  <a:t>10</a:t>
                </a:r>
              </a:p>
            </p:txBody>
          </p:sp>
          <p:sp>
            <p:nvSpPr>
              <p:cNvPr id="31755" name="Text Box 65"/>
              <p:cNvSpPr txBox="1">
                <a:spLocks noChangeArrowheads="1"/>
              </p:cNvSpPr>
              <p:nvPr/>
            </p:nvSpPr>
            <p:spPr bwMode="auto">
              <a:xfrm>
                <a:off x="793" y="3838"/>
                <a:ext cx="27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altLang="ru-RU" b="1" i="1">
                    <a:latin typeface="Times New Roman" panose="02020603050405020304" pitchFamily="18" charset="0"/>
                  </a:rPr>
                  <a:t>5</a:t>
                </a:r>
              </a:p>
            </p:txBody>
          </p:sp>
          <p:pic>
            <p:nvPicPr>
              <p:cNvPr id="31756" name="Picture 36"/>
              <p:cNvPicPr preferRelativeResize="0"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4" y="1071"/>
                <a:ext cx="4081" cy="7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57" name="Picture 37"/>
              <p:cNvPicPr preferRelativeResize="0"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4" y="2976"/>
                <a:ext cx="4081" cy="7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58" name="Picture 38"/>
              <p:cNvPicPr preferRelativeResize="0"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4" y="2023"/>
                <a:ext cx="4081" cy="7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1759" name="Line 40"/>
              <p:cNvSpPr>
                <a:spLocks noChangeShapeType="1"/>
              </p:cNvSpPr>
              <p:nvPr/>
            </p:nvSpPr>
            <p:spPr bwMode="auto">
              <a:xfrm>
                <a:off x="113" y="3838"/>
                <a:ext cx="4536" cy="0"/>
              </a:xfrm>
              <a:prstGeom prst="line">
                <a:avLst/>
              </a:prstGeom>
              <a:noFill/>
              <a:ln w="22225">
                <a:solidFill>
                  <a:srgbClr val="0000FF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60" name="Line 42"/>
              <p:cNvSpPr>
                <a:spLocks noChangeShapeType="1"/>
              </p:cNvSpPr>
              <p:nvPr/>
            </p:nvSpPr>
            <p:spPr bwMode="auto">
              <a:xfrm>
                <a:off x="408" y="3804"/>
                <a:ext cx="0" cy="68"/>
              </a:xfrm>
              <a:prstGeom prst="line">
                <a:avLst/>
              </a:prstGeom>
              <a:noFill/>
              <a:ln w="2222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61" name="Line 43"/>
              <p:cNvSpPr>
                <a:spLocks noChangeShapeType="1"/>
              </p:cNvSpPr>
              <p:nvPr/>
            </p:nvSpPr>
            <p:spPr bwMode="auto">
              <a:xfrm>
                <a:off x="2414" y="3804"/>
                <a:ext cx="0" cy="68"/>
              </a:xfrm>
              <a:prstGeom prst="line">
                <a:avLst/>
              </a:prstGeom>
              <a:noFill/>
              <a:ln w="2222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62" name="Line 44"/>
              <p:cNvSpPr>
                <a:spLocks noChangeShapeType="1"/>
              </p:cNvSpPr>
              <p:nvPr/>
            </p:nvSpPr>
            <p:spPr bwMode="auto">
              <a:xfrm>
                <a:off x="3152" y="3804"/>
                <a:ext cx="0" cy="68"/>
              </a:xfrm>
              <a:prstGeom prst="line">
                <a:avLst/>
              </a:prstGeom>
              <a:noFill/>
              <a:ln w="2222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63" name="Line 45"/>
              <p:cNvSpPr>
                <a:spLocks noChangeShapeType="1"/>
              </p:cNvSpPr>
              <p:nvPr/>
            </p:nvSpPr>
            <p:spPr bwMode="auto">
              <a:xfrm>
                <a:off x="895" y="3804"/>
                <a:ext cx="0" cy="68"/>
              </a:xfrm>
              <a:prstGeom prst="line">
                <a:avLst/>
              </a:prstGeom>
              <a:noFill/>
              <a:ln w="2222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64" name="Line 46"/>
              <p:cNvSpPr>
                <a:spLocks noChangeShapeType="1"/>
              </p:cNvSpPr>
              <p:nvPr/>
            </p:nvSpPr>
            <p:spPr bwMode="auto">
              <a:xfrm>
                <a:off x="1292" y="3804"/>
                <a:ext cx="0" cy="68"/>
              </a:xfrm>
              <a:prstGeom prst="line">
                <a:avLst/>
              </a:prstGeom>
              <a:noFill/>
              <a:ln w="2222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65" name="Line 47"/>
              <p:cNvSpPr>
                <a:spLocks noChangeShapeType="1"/>
              </p:cNvSpPr>
              <p:nvPr/>
            </p:nvSpPr>
            <p:spPr bwMode="auto">
              <a:xfrm>
                <a:off x="1927" y="3804"/>
                <a:ext cx="0" cy="68"/>
              </a:xfrm>
              <a:prstGeom prst="line">
                <a:avLst/>
              </a:prstGeom>
              <a:noFill/>
              <a:ln w="2222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66" name="Line 48"/>
              <p:cNvSpPr>
                <a:spLocks noChangeShapeType="1"/>
              </p:cNvSpPr>
              <p:nvPr/>
            </p:nvSpPr>
            <p:spPr bwMode="auto">
              <a:xfrm>
                <a:off x="3696" y="3804"/>
                <a:ext cx="0" cy="68"/>
              </a:xfrm>
              <a:prstGeom prst="line">
                <a:avLst/>
              </a:prstGeom>
              <a:noFill/>
              <a:ln w="2222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67" name="Line 49"/>
              <p:cNvSpPr>
                <a:spLocks noChangeShapeType="1"/>
              </p:cNvSpPr>
              <p:nvPr/>
            </p:nvSpPr>
            <p:spPr bwMode="auto">
              <a:xfrm>
                <a:off x="4150" y="3804"/>
                <a:ext cx="0" cy="68"/>
              </a:xfrm>
              <a:prstGeom prst="line">
                <a:avLst/>
              </a:prstGeom>
              <a:noFill/>
              <a:ln w="2222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68" name="Line 50"/>
              <p:cNvSpPr>
                <a:spLocks noChangeShapeType="1"/>
              </p:cNvSpPr>
              <p:nvPr/>
            </p:nvSpPr>
            <p:spPr bwMode="auto">
              <a:xfrm>
                <a:off x="408" y="1070"/>
                <a:ext cx="0" cy="2723"/>
              </a:xfrm>
              <a:prstGeom prst="line">
                <a:avLst/>
              </a:prstGeom>
              <a:noFill/>
              <a:ln w="9525">
                <a:solidFill>
                  <a:srgbClr val="3366FF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69" name="Line 51"/>
              <p:cNvSpPr>
                <a:spLocks noChangeShapeType="1"/>
              </p:cNvSpPr>
              <p:nvPr/>
            </p:nvSpPr>
            <p:spPr bwMode="auto">
              <a:xfrm>
                <a:off x="895" y="1070"/>
                <a:ext cx="0" cy="2723"/>
              </a:xfrm>
              <a:prstGeom prst="line">
                <a:avLst/>
              </a:prstGeom>
              <a:noFill/>
              <a:ln w="9525">
                <a:solidFill>
                  <a:srgbClr val="3366FF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70" name="Line 52"/>
              <p:cNvSpPr>
                <a:spLocks noChangeShapeType="1"/>
              </p:cNvSpPr>
              <p:nvPr/>
            </p:nvSpPr>
            <p:spPr bwMode="auto">
              <a:xfrm>
                <a:off x="1292" y="1070"/>
                <a:ext cx="0" cy="2723"/>
              </a:xfrm>
              <a:prstGeom prst="line">
                <a:avLst/>
              </a:prstGeom>
              <a:noFill/>
              <a:ln w="9525">
                <a:solidFill>
                  <a:srgbClr val="3366FF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71" name="Line 53"/>
              <p:cNvSpPr>
                <a:spLocks noChangeShapeType="1"/>
              </p:cNvSpPr>
              <p:nvPr/>
            </p:nvSpPr>
            <p:spPr bwMode="auto">
              <a:xfrm>
                <a:off x="1927" y="1070"/>
                <a:ext cx="0" cy="2723"/>
              </a:xfrm>
              <a:prstGeom prst="line">
                <a:avLst/>
              </a:prstGeom>
              <a:noFill/>
              <a:ln w="9525">
                <a:solidFill>
                  <a:srgbClr val="3366FF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72" name="Line 54"/>
              <p:cNvSpPr>
                <a:spLocks noChangeShapeType="1"/>
              </p:cNvSpPr>
              <p:nvPr/>
            </p:nvSpPr>
            <p:spPr bwMode="auto">
              <a:xfrm>
                <a:off x="2414" y="1070"/>
                <a:ext cx="0" cy="2723"/>
              </a:xfrm>
              <a:prstGeom prst="line">
                <a:avLst/>
              </a:prstGeom>
              <a:noFill/>
              <a:ln w="9525">
                <a:solidFill>
                  <a:srgbClr val="3366FF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73" name="Line 55"/>
              <p:cNvSpPr>
                <a:spLocks noChangeShapeType="1"/>
              </p:cNvSpPr>
              <p:nvPr/>
            </p:nvSpPr>
            <p:spPr bwMode="auto">
              <a:xfrm>
                <a:off x="3152" y="1070"/>
                <a:ext cx="0" cy="2723"/>
              </a:xfrm>
              <a:prstGeom prst="line">
                <a:avLst/>
              </a:prstGeom>
              <a:noFill/>
              <a:ln w="9525">
                <a:solidFill>
                  <a:srgbClr val="3366FF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74" name="Line 56"/>
              <p:cNvSpPr>
                <a:spLocks noChangeShapeType="1"/>
              </p:cNvSpPr>
              <p:nvPr/>
            </p:nvSpPr>
            <p:spPr bwMode="auto">
              <a:xfrm>
                <a:off x="3696" y="1070"/>
                <a:ext cx="0" cy="2723"/>
              </a:xfrm>
              <a:prstGeom prst="line">
                <a:avLst/>
              </a:prstGeom>
              <a:noFill/>
              <a:ln w="9525">
                <a:solidFill>
                  <a:srgbClr val="3366FF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75" name="Line 57"/>
              <p:cNvSpPr>
                <a:spLocks noChangeShapeType="1"/>
              </p:cNvSpPr>
              <p:nvPr/>
            </p:nvSpPr>
            <p:spPr bwMode="auto">
              <a:xfrm>
                <a:off x="4150" y="1070"/>
                <a:ext cx="0" cy="2723"/>
              </a:xfrm>
              <a:prstGeom prst="line">
                <a:avLst/>
              </a:prstGeom>
              <a:noFill/>
              <a:ln w="9525">
                <a:solidFill>
                  <a:srgbClr val="3366FF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76" name="Text Box 60"/>
              <p:cNvSpPr txBox="1">
                <a:spLocks noChangeArrowheads="1"/>
              </p:cNvSpPr>
              <p:nvPr/>
            </p:nvSpPr>
            <p:spPr bwMode="auto">
              <a:xfrm>
                <a:off x="3969" y="3834"/>
                <a:ext cx="40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altLang="ru-RU" b="1" i="1">
                    <a:latin typeface="Times New Roman" panose="02020603050405020304" pitchFamily="18" charset="0"/>
                  </a:rPr>
                  <a:t>22,5</a:t>
                </a:r>
              </a:p>
            </p:txBody>
          </p:sp>
          <p:sp>
            <p:nvSpPr>
              <p:cNvPr id="31777" name="Text Box 61"/>
              <p:cNvSpPr txBox="1">
                <a:spLocks noChangeArrowheads="1"/>
              </p:cNvSpPr>
              <p:nvPr/>
            </p:nvSpPr>
            <p:spPr bwMode="auto">
              <a:xfrm>
                <a:off x="3561" y="3834"/>
                <a:ext cx="27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altLang="ru-RU" b="1" i="1">
                    <a:latin typeface="Times New Roman" panose="02020603050405020304" pitchFamily="18" charset="0"/>
                  </a:rPr>
                  <a:t>18</a:t>
                </a:r>
              </a:p>
            </p:txBody>
          </p:sp>
          <p:sp>
            <p:nvSpPr>
              <p:cNvPr id="31778" name="Text Box 62"/>
              <p:cNvSpPr txBox="1">
                <a:spLocks noChangeArrowheads="1"/>
              </p:cNvSpPr>
              <p:nvPr/>
            </p:nvSpPr>
            <p:spPr bwMode="auto">
              <a:xfrm>
                <a:off x="3015" y="3838"/>
                <a:ext cx="273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altLang="ru-RU" b="1" i="1">
                    <a:latin typeface="Times New Roman" panose="02020603050405020304" pitchFamily="18" charset="0"/>
                  </a:rPr>
                  <a:t>14</a:t>
                </a:r>
              </a:p>
            </p:txBody>
          </p:sp>
          <p:sp>
            <p:nvSpPr>
              <p:cNvPr id="31779" name="Text Box 63"/>
              <p:cNvSpPr txBox="1">
                <a:spLocks noChangeArrowheads="1"/>
              </p:cNvSpPr>
              <p:nvPr/>
            </p:nvSpPr>
            <p:spPr bwMode="auto">
              <a:xfrm>
                <a:off x="1837" y="3838"/>
                <a:ext cx="227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altLang="ru-RU" b="1" i="1">
                    <a:latin typeface="Times New Roman" panose="02020603050405020304" pitchFamily="18" charset="0"/>
                  </a:rPr>
                  <a:t>8</a:t>
                </a:r>
              </a:p>
            </p:txBody>
          </p:sp>
          <p:sp>
            <p:nvSpPr>
              <p:cNvPr id="31780" name="Text Box 64"/>
              <p:cNvSpPr txBox="1">
                <a:spLocks noChangeArrowheads="1"/>
              </p:cNvSpPr>
              <p:nvPr/>
            </p:nvSpPr>
            <p:spPr bwMode="auto">
              <a:xfrm>
                <a:off x="1202" y="3838"/>
                <a:ext cx="227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altLang="ru-RU" b="1" i="1">
                    <a:latin typeface="Times New Roman" panose="02020603050405020304" pitchFamily="18" charset="0"/>
                  </a:rPr>
                  <a:t>6</a:t>
                </a:r>
              </a:p>
            </p:txBody>
          </p:sp>
          <p:sp>
            <p:nvSpPr>
              <p:cNvPr id="31781" name="Text Box 66"/>
              <p:cNvSpPr txBox="1">
                <a:spLocks noChangeArrowheads="1"/>
              </p:cNvSpPr>
              <p:nvPr/>
            </p:nvSpPr>
            <p:spPr bwMode="auto">
              <a:xfrm>
                <a:off x="294" y="3838"/>
                <a:ext cx="227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altLang="ru-RU" b="1" i="1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31782" name="Text Box 67"/>
              <p:cNvSpPr txBox="1">
                <a:spLocks noChangeArrowheads="1"/>
              </p:cNvSpPr>
              <p:nvPr/>
            </p:nvSpPr>
            <p:spPr bwMode="auto">
              <a:xfrm>
                <a:off x="3288" y="3838"/>
                <a:ext cx="27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altLang="ru-RU" b="1" i="1">
                    <a:latin typeface="Times New Roman" panose="02020603050405020304" pitchFamily="18" charset="0"/>
                  </a:rPr>
                  <a:t>16</a:t>
                </a:r>
              </a:p>
            </p:txBody>
          </p:sp>
          <p:sp>
            <p:nvSpPr>
              <p:cNvPr id="31783" name="Line 68"/>
              <p:cNvSpPr>
                <a:spLocks noChangeShapeType="1"/>
              </p:cNvSpPr>
              <p:nvPr/>
            </p:nvSpPr>
            <p:spPr bwMode="auto">
              <a:xfrm>
                <a:off x="3441" y="3804"/>
                <a:ext cx="0" cy="68"/>
              </a:xfrm>
              <a:prstGeom prst="line">
                <a:avLst/>
              </a:prstGeom>
              <a:noFill/>
              <a:ln w="2222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84" name="Line 69"/>
              <p:cNvSpPr>
                <a:spLocks noChangeShapeType="1"/>
              </p:cNvSpPr>
              <p:nvPr/>
            </p:nvSpPr>
            <p:spPr bwMode="auto">
              <a:xfrm>
                <a:off x="3441" y="1070"/>
                <a:ext cx="0" cy="2723"/>
              </a:xfrm>
              <a:prstGeom prst="line">
                <a:avLst/>
              </a:prstGeom>
              <a:noFill/>
              <a:ln w="9525">
                <a:solidFill>
                  <a:srgbClr val="3366FF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31785" name="Group 72"/>
              <p:cNvGrpSpPr>
                <a:grpSpLocks/>
              </p:cNvGrpSpPr>
              <p:nvPr/>
            </p:nvGrpSpPr>
            <p:grpSpPr bwMode="auto">
              <a:xfrm>
                <a:off x="2811" y="1071"/>
                <a:ext cx="0" cy="2802"/>
                <a:chOff x="2789" y="1071"/>
                <a:chExt cx="0" cy="2802"/>
              </a:xfrm>
            </p:grpSpPr>
            <p:sp>
              <p:nvSpPr>
                <p:cNvPr id="31787" name="Line 70"/>
                <p:cNvSpPr>
                  <a:spLocks noChangeShapeType="1"/>
                </p:cNvSpPr>
                <p:nvPr/>
              </p:nvSpPr>
              <p:spPr bwMode="auto">
                <a:xfrm>
                  <a:off x="2789" y="3805"/>
                  <a:ext cx="0" cy="68"/>
                </a:xfrm>
                <a:prstGeom prst="line">
                  <a:avLst/>
                </a:prstGeom>
                <a:noFill/>
                <a:ln w="2222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88" name="Line 71"/>
                <p:cNvSpPr>
                  <a:spLocks noChangeShapeType="1"/>
                </p:cNvSpPr>
                <p:nvPr/>
              </p:nvSpPr>
              <p:spPr bwMode="auto">
                <a:xfrm>
                  <a:off x="2789" y="1071"/>
                  <a:ext cx="0" cy="2723"/>
                </a:xfrm>
                <a:prstGeom prst="line">
                  <a:avLst/>
                </a:prstGeom>
                <a:noFill/>
                <a:ln w="9525">
                  <a:solidFill>
                    <a:srgbClr val="3366FF"/>
                  </a:solidFill>
                  <a:prstDash val="lg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31786" name="Text Box 73"/>
              <p:cNvSpPr txBox="1">
                <a:spLocks noChangeArrowheads="1"/>
              </p:cNvSpPr>
              <p:nvPr/>
            </p:nvSpPr>
            <p:spPr bwMode="auto">
              <a:xfrm>
                <a:off x="2653" y="3838"/>
                <a:ext cx="273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altLang="ru-RU" b="1" i="1">
                    <a:latin typeface="Times New Roman" panose="02020603050405020304" pitchFamily="18" charset="0"/>
                  </a:rPr>
                  <a:t>12</a:t>
                </a:r>
              </a:p>
            </p:txBody>
          </p:sp>
        </p:grpSp>
      </p:grpSp>
      <p:sp>
        <p:nvSpPr>
          <p:cNvPr id="31749" name="Text Box 74"/>
          <p:cNvSpPr txBox="1">
            <a:spLocks noChangeArrowheads="1"/>
          </p:cNvSpPr>
          <p:nvPr/>
        </p:nvSpPr>
        <p:spPr bwMode="auto">
          <a:xfrm>
            <a:off x="6804025" y="1773238"/>
            <a:ext cx="2160588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i="1">
                <a:solidFill>
                  <a:srgbClr val="990000"/>
                </a:solidFill>
                <a:latin typeface="Times New Roman" panose="02020603050405020304" pitchFamily="18" charset="0"/>
              </a:rPr>
              <a:t>Спектрограмма несжатого звука</a:t>
            </a:r>
            <a:r>
              <a:rPr lang="en-US" altLang="ru-RU" b="1" i="1">
                <a:solidFill>
                  <a:srgbClr val="990000"/>
                </a:solidFill>
                <a:latin typeface="Times New Roman" panose="02020603050405020304" pitchFamily="18" charset="0"/>
              </a:rPr>
              <a:t> (</a:t>
            </a:r>
            <a:r>
              <a:rPr lang="ru-RU" altLang="ru-RU" b="1" i="1">
                <a:solidFill>
                  <a:srgbClr val="990000"/>
                </a:solidFill>
                <a:latin typeface="Times New Roman" panose="02020603050405020304" pitchFamily="18" charset="0"/>
              </a:rPr>
              <a:t>формат </a:t>
            </a:r>
            <a:r>
              <a:rPr lang="en-US" altLang="ru-RU" b="1" i="1">
                <a:solidFill>
                  <a:srgbClr val="990000"/>
                </a:solidFill>
                <a:latin typeface="Times New Roman" panose="02020603050405020304" pitchFamily="18" charset="0"/>
              </a:rPr>
              <a:t>WAV)</a:t>
            </a:r>
            <a:endParaRPr lang="ru-RU" altLang="ru-RU" b="1" i="1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50" name="Text Box 75"/>
          <p:cNvSpPr txBox="1">
            <a:spLocks noChangeArrowheads="1"/>
          </p:cNvSpPr>
          <p:nvPr/>
        </p:nvSpPr>
        <p:spPr bwMode="auto">
          <a:xfrm>
            <a:off x="6732588" y="3175000"/>
            <a:ext cx="23399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i="1">
                <a:solidFill>
                  <a:srgbClr val="990000"/>
                </a:solidFill>
                <a:latin typeface="Times New Roman" panose="02020603050405020304" pitchFamily="18" charset="0"/>
              </a:rPr>
              <a:t>Спектрограмма сжатого звука</a:t>
            </a:r>
            <a:r>
              <a:rPr lang="en-US" altLang="ru-RU" b="1" i="1">
                <a:solidFill>
                  <a:srgbClr val="990000"/>
                </a:solidFill>
                <a:latin typeface="Times New Roman" panose="02020603050405020304" pitchFamily="18" charset="0"/>
              </a:rPr>
              <a:t> (</a:t>
            </a:r>
            <a:r>
              <a:rPr lang="ru-RU" altLang="ru-RU" b="1" i="1">
                <a:solidFill>
                  <a:srgbClr val="990000"/>
                </a:solidFill>
                <a:latin typeface="Times New Roman" panose="02020603050405020304" pitchFamily="18" charset="0"/>
              </a:rPr>
              <a:t>формат </a:t>
            </a:r>
            <a:r>
              <a:rPr lang="en-US" altLang="ru-RU" b="1" i="1">
                <a:solidFill>
                  <a:srgbClr val="990000"/>
                </a:solidFill>
                <a:latin typeface="Times New Roman" panose="02020603050405020304" pitchFamily="18" charset="0"/>
              </a:rPr>
              <a:t>mp3, </a:t>
            </a:r>
            <a:r>
              <a:rPr lang="ru-RU" altLang="ru-RU" b="1" i="1">
                <a:solidFill>
                  <a:srgbClr val="990000"/>
                </a:solidFill>
                <a:latin typeface="Times New Roman" panose="02020603050405020304" pitchFamily="18" charset="0"/>
              </a:rPr>
              <a:t>битрейт 128 кбит/с</a:t>
            </a:r>
            <a:r>
              <a:rPr lang="en-US" altLang="ru-RU" b="1" i="1">
                <a:solidFill>
                  <a:srgbClr val="990000"/>
                </a:solidFill>
                <a:latin typeface="Times New Roman" panose="02020603050405020304" pitchFamily="18" charset="0"/>
              </a:rPr>
              <a:t>)</a:t>
            </a:r>
            <a:endParaRPr lang="ru-RU" altLang="ru-RU" b="1" i="1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51" name="Text Box 78"/>
          <p:cNvSpPr txBox="1">
            <a:spLocks noChangeArrowheads="1"/>
          </p:cNvSpPr>
          <p:nvPr/>
        </p:nvSpPr>
        <p:spPr bwMode="auto">
          <a:xfrm>
            <a:off x="6732588" y="4686300"/>
            <a:ext cx="23399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i="1">
                <a:solidFill>
                  <a:srgbClr val="990000"/>
                </a:solidFill>
                <a:latin typeface="Times New Roman" panose="02020603050405020304" pitchFamily="18" charset="0"/>
              </a:rPr>
              <a:t>Спектрограмма сжатого звука</a:t>
            </a:r>
            <a:r>
              <a:rPr lang="en-US" altLang="ru-RU" b="1" i="1">
                <a:solidFill>
                  <a:srgbClr val="990000"/>
                </a:solidFill>
                <a:latin typeface="Times New Roman" panose="02020603050405020304" pitchFamily="18" charset="0"/>
              </a:rPr>
              <a:t> (</a:t>
            </a:r>
            <a:r>
              <a:rPr lang="ru-RU" altLang="ru-RU" b="1" i="1">
                <a:solidFill>
                  <a:srgbClr val="990000"/>
                </a:solidFill>
                <a:latin typeface="Times New Roman" panose="02020603050405020304" pitchFamily="18" charset="0"/>
              </a:rPr>
              <a:t>формат </a:t>
            </a:r>
            <a:r>
              <a:rPr lang="en-US" altLang="ru-RU" b="1" i="1">
                <a:solidFill>
                  <a:srgbClr val="990000"/>
                </a:solidFill>
                <a:latin typeface="Times New Roman" panose="02020603050405020304" pitchFamily="18" charset="0"/>
              </a:rPr>
              <a:t>WMA, </a:t>
            </a:r>
            <a:r>
              <a:rPr lang="ru-RU" altLang="ru-RU" b="1" i="1">
                <a:solidFill>
                  <a:srgbClr val="990000"/>
                </a:solidFill>
                <a:latin typeface="Times New Roman" panose="02020603050405020304" pitchFamily="18" charset="0"/>
              </a:rPr>
              <a:t>битрейт 128 кбит/с</a:t>
            </a:r>
            <a:r>
              <a:rPr lang="en-US" altLang="ru-RU" b="1" i="1">
                <a:solidFill>
                  <a:srgbClr val="990000"/>
                </a:solidFill>
                <a:latin typeface="Times New Roman" panose="02020603050405020304" pitchFamily="18" charset="0"/>
              </a:rPr>
              <a:t>)</a:t>
            </a:r>
            <a:endParaRPr lang="ru-RU" altLang="ru-RU" b="1" i="1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188913"/>
            <a:ext cx="91440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Звук «живой» и оцифрованный</a:t>
            </a:r>
          </a:p>
        </p:txBody>
      </p:sp>
      <p:sp>
        <p:nvSpPr>
          <p:cNvPr id="32771" name="Line 26"/>
          <p:cNvSpPr>
            <a:spLocks noChangeShapeType="1"/>
          </p:cNvSpPr>
          <p:nvPr/>
        </p:nvSpPr>
        <p:spPr bwMode="auto">
          <a:xfrm>
            <a:off x="360363" y="1089025"/>
            <a:ext cx="8424862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32772" name="Picture 7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38" b="19798"/>
          <a:stretch>
            <a:fillRect/>
          </a:stretch>
        </p:blipFill>
        <p:spPr bwMode="auto">
          <a:xfrm>
            <a:off x="3924300" y="3500438"/>
            <a:ext cx="521970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7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341438"/>
            <a:ext cx="3529012" cy="235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774" name="Group 81"/>
          <p:cNvGrpSpPr>
            <a:grpSpLocks noChangeAspect="1"/>
          </p:cNvGrpSpPr>
          <p:nvPr/>
        </p:nvGrpSpPr>
        <p:grpSpPr bwMode="auto">
          <a:xfrm>
            <a:off x="539750" y="4230688"/>
            <a:ext cx="3238500" cy="2078037"/>
            <a:chOff x="1040" y="1173"/>
            <a:chExt cx="4244" cy="2722"/>
          </a:xfrm>
        </p:grpSpPr>
        <p:sp>
          <p:nvSpPr>
            <p:cNvPr id="32782" name="Line 5"/>
            <p:cNvSpPr>
              <a:spLocks noChangeAspect="1" noChangeShapeType="1"/>
            </p:cNvSpPr>
            <p:nvPr/>
          </p:nvSpPr>
          <p:spPr bwMode="auto">
            <a:xfrm flipV="1">
              <a:off x="1043" y="1173"/>
              <a:ext cx="0" cy="27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783" name="Line 6"/>
            <p:cNvSpPr>
              <a:spLocks noChangeAspect="1" noChangeShapeType="1"/>
            </p:cNvSpPr>
            <p:nvPr/>
          </p:nvSpPr>
          <p:spPr bwMode="auto">
            <a:xfrm>
              <a:off x="1043" y="3895"/>
              <a:ext cx="424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32784" name="Group 84"/>
            <p:cNvGrpSpPr>
              <a:grpSpLocks noChangeAspect="1"/>
            </p:cNvGrpSpPr>
            <p:nvPr/>
          </p:nvGrpSpPr>
          <p:grpSpPr bwMode="auto">
            <a:xfrm>
              <a:off x="1040" y="1410"/>
              <a:ext cx="3421" cy="2185"/>
              <a:chOff x="1040" y="1517"/>
              <a:chExt cx="3421" cy="2185"/>
            </a:xfrm>
          </p:grpSpPr>
          <p:grpSp>
            <p:nvGrpSpPr>
              <p:cNvPr id="32785" name="Group 85"/>
              <p:cNvGrpSpPr>
                <a:grpSpLocks noChangeAspect="1"/>
              </p:cNvGrpSpPr>
              <p:nvPr/>
            </p:nvGrpSpPr>
            <p:grpSpPr bwMode="auto">
              <a:xfrm>
                <a:off x="1040" y="1517"/>
                <a:ext cx="3421" cy="2185"/>
                <a:chOff x="1040" y="1412"/>
                <a:chExt cx="3421" cy="2185"/>
              </a:xfrm>
            </p:grpSpPr>
            <p:sp>
              <p:nvSpPr>
                <p:cNvPr id="32787" name="Line 18"/>
                <p:cNvSpPr>
                  <a:spLocks noChangeAspect="1" noChangeShapeType="1"/>
                </p:cNvSpPr>
                <p:nvPr/>
              </p:nvSpPr>
              <p:spPr bwMode="auto">
                <a:xfrm>
                  <a:off x="3575" y="2653"/>
                  <a:ext cx="125" cy="0"/>
                </a:xfrm>
                <a:prstGeom prst="line">
                  <a:avLst/>
                </a:prstGeom>
                <a:noFill/>
                <a:ln w="38100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788" name="Line 18"/>
                <p:cNvSpPr>
                  <a:spLocks noChangeAspect="1" noChangeShapeType="1"/>
                </p:cNvSpPr>
                <p:nvPr/>
              </p:nvSpPr>
              <p:spPr bwMode="auto">
                <a:xfrm>
                  <a:off x="3702" y="2966"/>
                  <a:ext cx="125" cy="0"/>
                </a:xfrm>
                <a:prstGeom prst="line">
                  <a:avLst/>
                </a:prstGeom>
                <a:noFill/>
                <a:ln w="38100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789" name="Line 18"/>
                <p:cNvSpPr>
                  <a:spLocks noChangeAspect="1" noChangeShapeType="1"/>
                </p:cNvSpPr>
                <p:nvPr/>
              </p:nvSpPr>
              <p:spPr bwMode="auto">
                <a:xfrm>
                  <a:off x="3828" y="3284"/>
                  <a:ext cx="125" cy="0"/>
                </a:xfrm>
                <a:prstGeom prst="line">
                  <a:avLst/>
                </a:prstGeom>
                <a:noFill/>
                <a:ln w="38100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790" name="Line 18"/>
                <p:cNvSpPr>
                  <a:spLocks noChangeAspect="1" noChangeShapeType="1"/>
                </p:cNvSpPr>
                <p:nvPr/>
              </p:nvSpPr>
              <p:spPr bwMode="auto">
                <a:xfrm>
                  <a:off x="3955" y="3284"/>
                  <a:ext cx="125" cy="0"/>
                </a:xfrm>
                <a:prstGeom prst="line">
                  <a:avLst/>
                </a:prstGeom>
                <a:noFill/>
                <a:ln w="38100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791" name="Line 18"/>
                <p:cNvSpPr>
                  <a:spLocks noChangeAspect="1" noChangeShapeType="1"/>
                </p:cNvSpPr>
                <p:nvPr/>
              </p:nvSpPr>
              <p:spPr bwMode="auto">
                <a:xfrm>
                  <a:off x="4082" y="3284"/>
                  <a:ext cx="125" cy="0"/>
                </a:xfrm>
                <a:prstGeom prst="line">
                  <a:avLst/>
                </a:prstGeom>
                <a:noFill/>
                <a:ln w="38100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792" name="Line 18"/>
                <p:cNvSpPr>
                  <a:spLocks noChangeAspect="1" noChangeShapeType="1"/>
                </p:cNvSpPr>
                <p:nvPr/>
              </p:nvSpPr>
              <p:spPr bwMode="auto">
                <a:xfrm>
                  <a:off x="4209" y="2966"/>
                  <a:ext cx="125" cy="0"/>
                </a:xfrm>
                <a:prstGeom prst="line">
                  <a:avLst/>
                </a:prstGeom>
                <a:noFill/>
                <a:ln w="38100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793" name="Line 18"/>
                <p:cNvSpPr>
                  <a:spLocks noChangeAspect="1" noChangeShapeType="1"/>
                </p:cNvSpPr>
                <p:nvPr/>
              </p:nvSpPr>
              <p:spPr bwMode="auto">
                <a:xfrm>
                  <a:off x="4336" y="2663"/>
                  <a:ext cx="125" cy="0"/>
                </a:xfrm>
                <a:prstGeom prst="line">
                  <a:avLst/>
                </a:prstGeom>
                <a:noFill/>
                <a:ln w="38100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32794" name="Group 93"/>
                <p:cNvGrpSpPr>
                  <a:grpSpLocks noChangeAspect="1"/>
                </p:cNvGrpSpPr>
                <p:nvPr/>
              </p:nvGrpSpPr>
              <p:grpSpPr bwMode="auto">
                <a:xfrm>
                  <a:off x="1040" y="1412"/>
                  <a:ext cx="2535" cy="2185"/>
                  <a:chOff x="1040" y="1412"/>
                  <a:chExt cx="2535" cy="2185"/>
                </a:xfrm>
              </p:grpSpPr>
              <p:sp>
                <p:nvSpPr>
                  <p:cNvPr id="32799" name="Line 1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3068" y="1424"/>
                    <a:ext cx="125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8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2800" name="Line 1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3195" y="1734"/>
                    <a:ext cx="125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8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2801" name="Line 1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3321" y="2041"/>
                    <a:ext cx="125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8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2802" name="Line 1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3448" y="2354"/>
                    <a:ext cx="125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8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2803" name="Line 1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941" y="1424"/>
                    <a:ext cx="125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8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pSp>
                <p:nvGrpSpPr>
                  <p:cNvPr id="32804" name="Group 9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040" y="1722"/>
                    <a:ext cx="1899" cy="1875"/>
                    <a:chOff x="1040" y="1722"/>
                    <a:chExt cx="1899" cy="1875"/>
                  </a:xfrm>
                </p:grpSpPr>
                <p:sp>
                  <p:nvSpPr>
                    <p:cNvPr id="32810" name="Line 18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927" y="2663"/>
                      <a:ext cx="125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8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2811" name="Line 18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054" y="2663"/>
                      <a:ext cx="125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8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2812" name="Line 18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180" y="2966"/>
                      <a:ext cx="138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8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2813" name="Line 18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307" y="2966"/>
                      <a:ext cx="125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8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2814" name="Line 18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434" y="2663"/>
                      <a:ext cx="125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8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2815" name="Line 18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561" y="2354"/>
                      <a:ext cx="125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8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2816" name="Line 18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688" y="2041"/>
                      <a:ext cx="125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8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2817" name="Line 18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814" y="1734"/>
                      <a:ext cx="125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8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32818" name="Group 10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1040" y="2029"/>
                      <a:ext cx="887" cy="1568"/>
                      <a:chOff x="1040" y="2029"/>
                      <a:chExt cx="887" cy="1568"/>
                    </a:xfrm>
                  </p:grpSpPr>
                  <p:sp>
                    <p:nvSpPr>
                      <p:cNvPr id="32824" name="Line 1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1420" y="2663"/>
                        <a:ext cx="125" cy="0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rgbClr val="8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2825" name="Line 1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1547" y="2354"/>
                        <a:ext cx="125" cy="0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rgbClr val="8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2826" name="Line 1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1673" y="2041"/>
                        <a:ext cx="125" cy="0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rgbClr val="8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2827" name="Line 1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1800" y="2354"/>
                        <a:ext cx="125" cy="0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rgbClr val="8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grpSp>
                    <p:nvGrpSpPr>
                      <p:cNvPr id="32828" name="Group 11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1040" y="2954"/>
                        <a:ext cx="378" cy="643"/>
                        <a:chOff x="1040" y="2954"/>
                        <a:chExt cx="378" cy="643"/>
                      </a:xfrm>
                    </p:grpSpPr>
                    <p:sp>
                      <p:nvSpPr>
                        <p:cNvPr id="32834" name="Line 18"/>
                        <p:cNvSpPr>
                          <a:spLocks noChangeAspect="1" noChangeShapeType="1"/>
                        </p:cNvSpPr>
                        <p:nvPr/>
                      </p:nvSpPr>
                      <p:spPr bwMode="auto">
                        <a:xfrm>
                          <a:off x="1166" y="3287"/>
                          <a:ext cx="125" cy="0"/>
                        </a:xfrm>
                        <a:prstGeom prst="line">
                          <a:avLst/>
                        </a:prstGeom>
                        <a:noFill/>
                        <a:ln w="38100">
                          <a:solidFill>
                            <a:srgbClr val="8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2835" name="Line 18"/>
                        <p:cNvSpPr>
                          <a:spLocks noChangeAspect="1" noChangeShapeType="1"/>
                        </p:cNvSpPr>
                        <p:nvPr/>
                      </p:nvSpPr>
                      <p:spPr bwMode="auto">
                        <a:xfrm>
                          <a:off x="1293" y="2966"/>
                          <a:ext cx="125" cy="0"/>
                        </a:xfrm>
                        <a:prstGeom prst="line">
                          <a:avLst/>
                        </a:prstGeom>
                        <a:noFill/>
                        <a:ln w="38100">
                          <a:solidFill>
                            <a:srgbClr val="8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2836" name="Line 18"/>
                        <p:cNvSpPr>
                          <a:spLocks noChangeAspect="1" noChangeShapeType="1"/>
                        </p:cNvSpPr>
                        <p:nvPr/>
                      </p:nvSpPr>
                      <p:spPr bwMode="auto">
                        <a:xfrm>
                          <a:off x="1040" y="3585"/>
                          <a:ext cx="125" cy="0"/>
                        </a:xfrm>
                        <a:prstGeom prst="line">
                          <a:avLst/>
                        </a:prstGeom>
                        <a:noFill/>
                        <a:ln w="38100">
                          <a:solidFill>
                            <a:srgbClr val="8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cxnSp>
                      <p:nvCxnSpPr>
                        <p:cNvPr id="32837" name="AutoShape 117"/>
                        <p:cNvCxnSpPr>
                          <a:cxnSpLocks noChangeAspect="1" noChangeShapeType="1"/>
                        </p:cNvCxnSpPr>
                        <p:nvPr/>
                      </p:nvCxnSpPr>
                      <p:spPr bwMode="auto">
                        <a:xfrm flipV="1">
                          <a:off x="1165" y="3275"/>
                          <a:ext cx="1" cy="322"/>
                        </a:xfrm>
                        <a:prstGeom prst="straightConnector1">
                          <a:avLst/>
                        </a:prstGeom>
                        <a:noFill/>
                        <a:ln w="38100">
                          <a:solidFill>
                            <a:srgbClr val="8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  <p:cxnSp>
                      <p:nvCxnSpPr>
                        <p:cNvPr id="32838" name="AutoShape 118"/>
                        <p:cNvCxnSpPr>
                          <a:cxnSpLocks noChangeAspect="1" noChangeShapeType="1"/>
                        </p:cNvCxnSpPr>
                        <p:nvPr/>
                      </p:nvCxnSpPr>
                      <p:spPr bwMode="auto">
                        <a:xfrm flipV="1">
                          <a:off x="1291" y="2954"/>
                          <a:ext cx="2" cy="345"/>
                        </a:xfrm>
                        <a:prstGeom prst="straightConnector1">
                          <a:avLst/>
                        </a:prstGeom>
                        <a:noFill/>
                        <a:ln w="38100">
                          <a:solidFill>
                            <a:srgbClr val="8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</p:grpSp>
                  <p:cxnSp>
                    <p:nvCxnSpPr>
                      <p:cNvPr id="32829" name="AutoShape 119"/>
                      <p:cNvCxnSpPr>
                        <a:cxnSpLocks noChangeAspect="1" noChangeShapeType="1"/>
                      </p:cNvCxnSpPr>
                      <p:nvPr/>
                    </p:nvCxnSpPr>
                    <p:spPr bwMode="auto">
                      <a:xfrm flipV="1">
                        <a:off x="1418" y="2651"/>
                        <a:ext cx="2" cy="327"/>
                      </a:xfrm>
                      <a:prstGeom prst="straightConnector1">
                        <a:avLst/>
                      </a:prstGeom>
                      <a:noFill/>
                      <a:ln w="38100">
                        <a:solidFill>
                          <a:srgbClr val="8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32830" name="AutoShape 120"/>
                      <p:cNvCxnSpPr>
                        <a:cxnSpLocks noChangeAspect="1" noChangeShapeType="1"/>
                      </p:cNvCxnSpPr>
                      <p:nvPr/>
                    </p:nvCxnSpPr>
                    <p:spPr bwMode="auto">
                      <a:xfrm flipV="1">
                        <a:off x="1545" y="2342"/>
                        <a:ext cx="2" cy="333"/>
                      </a:xfrm>
                      <a:prstGeom prst="straightConnector1">
                        <a:avLst/>
                      </a:prstGeom>
                      <a:noFill/>
                      <a:ln w="38100">
                        <a:solidFill>
                          <a:srgbClr val="8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32831" name="AutoShape 121"/>
                      <p:cNvCxnSpPr>
                        <a:cxnSpLocks noChangeAspect="1" noChangeShapeType="1"/>
                      </p:cNvCxnSpPr>
                      <p:nvPr/>
                    </p:nvCxnSpPr>
                    <p:spPr bwMode="auto">
                      <a:xfrm flipV="1">
                        <a:off x="1672" y="2029"/>
                        <a:ext cx="1" cy="337"/>
                      </a:xfrm>
                      <a:prstGeom prst="straightConnector1">
                        <a:avLst/>
                      </a:prstGeom>
                      <a:noFill/>
                      <a:ln w="38100">
                        <a:solidFill>
                          <a:srgbClr val="8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32832" name="AutoShape 122"/>
                      <p:cNvCxnSpPr>
                        <a:cxnSpLocks noChangeAspect="1" noChangeShapeType="1"/>
                      </p:cNvCxnSpPr>
                      <p:nvPr/>
                    </p:nvCxnSpPr>
                    <p:spPr bwMode="auto">
                      <a:xfrm flipH="1" flipV="1">
                        <a:off x="1798" y="2053"/>
                        <a:ext cx="2" cy="289"/>
                      </a:xfrm>
                      <a:prstGeom prst="straightConnector1">
                        <a:avLst/>
                      </a:prstGeom>
                      <a:noFill/>
                      <a:ln w="38100">
                        <a:solidFill>
                          <a:srgbClr val="8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32833" name="AutoShape 123"/>
                      <p:cNvCxnSpPr>
                        <a:cxnSpLocks noChangeAspect="1" noChangeShapeType="1"/>
                      </p:cNvCxnSpPr>
                      <p:nvPr/>
                    </p:nvCxnSpPr>
                    <p:spPr bwMode="auto">
                      <a:xfrm flipH="1" flipV="1">
                        <a:off x="1925" y="2366"/>
                        <a:ext cx="2" cy="285"/>
                      </a:xfrm>
                      <a:prstGeom prst="straightConnector1">
                        <a:avLst/>
                      </a:prstGeom>
                      <a:noFill/>
                      <a:ln w="38100">
                        <a:solidFill>
                          <a:srgbClr val="8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</p:grpSp>
                <p:cxnSp>
                  <p:nvCxnSpPr>
                    <p:cNvPr id="32819" name="AutoShape 124"/>
                    <p:cNvCxnSpPr>
                      <a:cxnSpLocks noChangeAspect="1" noChangeShapeType="1"/>
                    </p:cNvCxnSpPr>
                    <p:nvPr/>
                  </p:nvCxnSpPr>
                  <p:spPr bwMode="auto">
                    <a:xfrm flipH="1" flipV="1">
                      <a:off x="2179" y="2675"/>
                      <a:ext cx="1" cy="279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8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32820" name="AutoShape 125"/>
                    <p:cNvCxnSpPr>
                      <a:cxnSpLocks noChangeAspect="1" noChangeShapeType="1"/>
                    </p:cNvCxnSpPr>
                    <p:nvPr/>
                  </p:nvCxnSpPr>
                  <p:spPr bwMode="auto">
                    <a:xfrm flipV="1">
                      <a:off x="2432" y="2651"/>
                      <a:ext cx="2" cy="327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8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32821" name="AutoShape 126"/>
                    <p:cNvCxnSpPr>
                      <a:cxnSpLocks noChangeAspect="1" noChangeShapeType="1"/>
                    </p:cNvCxnSpPr>
                    <p:nvPr/>
                  </p:nvCxnSpPr>
                  <p:spPr bwMode="auto">
                    <a:xfrm flipV="1">
                      <a:off x="2559" y="2342"/>
                      <a:ext cx="2" cy="333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8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32822" name="AutoShape 127"/>
                    <p:cNvCxnSpPr>
                      <a:cxnSpLocks noChangeAspect="1" noChangeShapeType="1"/>
                    </p:cNvCxnSpPr>
                    <p:nvPr/>
                  </p:nvCxnSpPr>
                  <p:spPr bwMode="auto">
                    <a:xfrm flipV="1">
                      <a:off x="2686" y="2029"/>
                      <a:ext cx="2" cy="337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8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32823" name="AutoShape 128"/>
                    <p:cNvCxnSpPr>
                      <a:cxnSpLocks noChangeAspect="1" noChangeShapeType="1"/>
                    </p:cNvCxnSpPr>
                    <p:nvPr/>
                  </p:nvCxnSpPr>
                  <p:spPr bwMode="auto">
                    <a:xfrm flipV="1">
                      <a:off x="2813" y="1722"/>
                      <a:ext cx="1" cy="331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8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</p:grpSp>
              <p:cxnSp>
                <p:nvCxnSpPr>
                  <p:cNvPr id="32805" name="AutoShape 129"/>
                  <p:cNvCxnSpPr>
                    <a:cxnSpLocks noChangeAspect="1" noChangeShapeType="1"/>
                  </p:cNvCxnSpPr>
                  <p:nvPr/>
                </p:nvCxnSpPr>
                <p:spPr bwMode="auto">
                  <a:xfrm flipV="1">
                    <a:off x="2939" y="1412"/>
                    <a:ext cx="2" cy="334"/>
                  </a:xfrm>
                  <a:prstGeom prst="straightConnector1">
                    <a:avLst/>
                  </a:prstGeom>
                  <a:noFill/>
                  <a:ln w="38100">
                    <a:solidFill>
                      <a:srgbClr val="8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32806" name="AutoShape 130"/>
                  <p:cNvCxnSpPr>
                    <a:cxnSpLocks noChangeAspect="1" noChangeShapeType="1"/>
                  </p:cNvCxnSpPr>
                  <p:nvPr/>
                </p:nvCxnSpPr>
                <p:spPr bwMode="auto">
                  <a:xfrm flipH="1" flipV="1">
                    <a:off x="3193" y="1436"/>
                    <a:ext cx="2" cy="286"/>
                  </a:xfrm>
                  <a:prstGeom prst="straightConnector1">
                    <a:avLst/>
                  </a:prstGeom>
                  <a:noFill/>
                  <a:ln w="38100">
                    <a:solidFill>
                      <a:srgbClr val="8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32807" name="AutoShape 131"/>
                  <p:cNvCxnSpPr>
                    <a:cxnSpLocks noChangeAspect="1" noChangeShapeType="1"/>
                  </p:cNvCxnSpPr>
                  <p:nvPr/>
                </p:nvCxnSpPr>
                <p:spPr bwMode="auto">
                  <a:xfrm flipH="1" flipV="1">
                    <a:off x="3320" y="1746"/>
                    <a:ext cx="1" cy="283"/>
                  </a:xfrm>
                  <a:prstGeom prst="straightConnector1">
                    <a:avLst/>
                  </a:prstGeom>
                  <a:noFill/>
                  <a:ln w="38100">
                    <a:solidFill>
                      <a:srgbClr val="8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32808" name="AutoShape 132"/>
                  <p:cNvCxnSpPr>
                    <a:cxnSpLocks noChangeAspect="1" noChangeShapeType="1"/>
                  </p:cNvCxnSpPr>
                  <p:nvPr/>
                </p:nvCxnSpPr>
                <p:spPr bwMode="auto">
                  <a:xfrm flipH="1" flipV="1">
                    <a:off x="3446" y="2053"/>
                    <a:ext cx="2" cy="289"/>
                  </a:xfrm>
                  <a:prstGeom prst="straightConnector1">
                    <a:avLst/>
                  </a:prstGeom>
                  <a:noFill/>
                  <a:ln w="38100">
                    <a:solidFill>
                      <a:srgbClr val="8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32809" name="AutoShape 133"/>
                  <p:cNvCxnSpPr>
                    <a:cxnSpLocks noChangeAspect="1" noChangeShapeType="1"/>
                    <a:stCxn id="32787" idx="0"/>
                  </p:cNvCxnSpPr>
                  <p:nvPr/>
                </p:nvCxnSpPr>
                <p:spPr bwMode="auto">
                  <a:xfrm flipH="1" flipV="1">
                    <a:off x="3573" y="2366"/>
                    <a:ext cx="2" cy="275"/>
                  </a:xfrm>
                  <a:prstGeom prst="straightConnector1">
                    <a:avLst/>
                  </a:prstGeom>
                  <a:noFill/>
                  <a:ln w="38100">
                    <a:solidFill>
                      <a:srgbClr val="8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cxnSp>
              <p:nvCxnSpPr>
                <p:cNvPr id="32795" name="AutoShape 134"/>
                <p:cNvCxnSpPr>
                  <a:cxnSpLocks noChangeAspect="1" noChangeShapeType="1"/>
                  <a:endCxn id="32787" idx="1"/>
                </p:cNvCxnSpPr>
                <p:nvPr/>
              </p:nvCxnSpPr>
              <p:spPr bwMode="auto">
                <a:xfrm flipH="1" flipV="1">
                  <a:off x="3700" y="2665"/>
                  <a:ext cx="2" cy="289"/>
                </a:xfrm>
                <a:prstGeom prst="straightConnector1">
                  <a:avLst/>
                </a:prstGeom>
                <a:noFill/>
                <a:ln w="38100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2796" name="AutoShape 135"/>
                <p:cNvCxnSpPr>
                  <a:cxnSpLocks noChangeAspect="1" noChangeShapeType="1"/>
                </p:cNvCxnSpPr>
                <p:nvPr/>
              </p:nvCxnSpPr>
              <p:spPr bwMode="auto">
                <a:xfrm flipH="1" flipV="1">
                  <a:off x="3827" y="2978"/>
                  <a:ext cx="1" cy="294"/>
                </a:xfrm>
                <a:prstGeom prst="straightConnector1">
                  <a:avLst/>
                </a:prstGeom>
                <a:noFill/>
                <a:ln w="38100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2797" name="AutoShape 136"/>
                <p:cNvCxnSpPr>
                  <a:cxnSpLocks noChangeAspect="1" noChangeShapeType="1"/>
                </p:cNvCxnSpPr>
                <p:nvPr/>
              </p:nvCxnSpPr>
              <p:spPr bwMode="auto">
                <a:xfrm flipV="1">
                  <a:off x="4207" y="2954"/>
                  <a:ext cx="2" cy="342"/>
                </a:xfrm>
                <a:prstGeom prst="straightConnector1">
                  <a:avLst/>
                </a:prstGeom>
                <a:noFill/>
                <a:ln w="38100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2798" name="AutoShape 137"/>
                <p:cNvCxnSpPr>
                  <a:cxnSpLocks noChangeAspect="1" noChangeShapeType="1"/>
                </p:cNvCxnSpPr>
                <p:nvPr/>
              </p:nvCxnSpPr>
              <p:spPr bwMode="auto">
                <a:xfrm flipV="1">
                  <a:off x="4334" y="2651"/>
                  <a:ext cx="2" cy="327"/>
                </a:xfrm>
                <a:prstGeom prst="straightConnector1">
                  <a:avLst/>
                </a:prstGeom>
                <a:noFill/>
                <a:ln w="38100">
                  <a:solidFill>
                    <a:srgbClr val="8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32786" name="AutoShape 138"/>
              <p:cNvCxnSpPr>
                <a:cxnSpLocks noChangeAspect="1" noChangeShapeType="1"/>
              </p:cNvCxnSpPr>
              <p:nvPr/>
            </p:nvCxnSpPr>
            <p:spPr bwMode="auto">
              <a:xfrm flipH="1">
                <a:off x="2052" y="2756"/>
                <a:ext cx="2" cy="24"/>
              </a:xfrm>
              <a:prstGeom prst="straightConnector1">
                <a:avLst/>
              </a:prstGeom>
              <a:noFill/>
              <a:ln w="38100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32775" name="Group 141"/>
          <p:cNvGrpSpPr>
            <a:grpSpLocks/>
          </p:cNvGrpSpPr>
          <p:nvPr/>
        </p:nvGrpSpPr>
        <p:grpSpPr bwMode="auto">
          <a:xfrm>
            <a:off x="4787900" y="1412875"/>
            <a:ext cx="3744913" cy="2447925"/>
            <a:chOff x="2925" y="799"/>
            <a:chExt cx="2359" cy="1542"/>
          </a:xfrm>
        </p:grpSpPr>
        <p:grpSp>
          <p:nvGrpSpPr>
            <p:cNvPr id="32777" name="Group 77"/>
            <p:cNvGrpSpPr>
              <a:grpSpLocks noChangeAspect="1"/>
            </p:cNvGrpSpPr>
            <p:nvPr/>
          </p:nvGrpSpPr>
          <p:grpSpPr bwMode="auto">
            <a:xfrm>
              <a:off x="3108" y="886"/>
              <a:ext cx="2040" cy="1309"/>
              <a:chOff x="1043" y="1173"/>
              <a:chExt cx="4241" cy="2722"/>
            </a:xfrm>
          </p:grpSpPr>
          <p:sp>
            <p:nvSpPr>
              <p:cNvPr id="32779" name="Freeform 2"/>
              <p:cNvSpPr>
                <a:spLocks noChangeAspect="1"/>
              </p:cNvSpPr>
              <p:nvPr/>
            </p:nvSpPr>
            <p:spPr bwMode="auto">
              <a:xfrm>
                <a:off x="1043" y="1355"/>
                <a:ext cx="3542" cy="2224"/>
              </a:xfrm>
              <a:custGeom>
                <a:avLst/>
                <a:gdLst>
                  <a:gd name="T0" fmla="*/ 0 w 3542"/>
                  <a:gd name="T1" fmla="*/ 2224 h 2224"/>
                  <a:gd name="T2" fmla="*/ 605 w 3542"/>
                  <a:gd name="T3" fmla="*/ 797 h 2224"/>
                  <a:gd name="T4" fmla="*/ 1202 w 3542"/>
                  <a:gd name="T5" fmla="*/ 1553 h 2224"/>
                  <a:gd name="T6" fmla="*/ 1965 w 3542"/>
                  <a:gd name="T7" fmla="*/ 63 h 2224"/>
                  <a:gd name="T8" fmla="*/ 2846 w 3542"/>
                  <a:gd name="T9" fmla="*/ 1930 h 2224"/>
                  <a:gd name="T10" fmla="*/ 3542 w 3542"/>
                  <a:gd name="T11" fmla="*/ 706 h 22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42"/>
                  <a:gd name="T19" fmla="*/ 0 h 2224"/>
                  <a:gd name="T20" fmla="*/ 3542 w 3542"/>
                  <a:gd name="T21" fmla="*/ 2224 h 22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42" h="2224">
                    <a:moveTo>
                      <a:pt x="0" y="2224"/>
                    </a:moveTo>
                    <a:cubicBezTo>
                      <a:pt x="101" y="1986"/>
                      <a:pt x="405" y="909"/>
                      <a:pt x="605" y="797"/>
                    </a:cubicBezTo>
                    <a:cubicBezTo>
                      <a:pt x="805" y="686"/>
                      <a:pt x="975" y="1674"/>
                      <a:pt x="1202" y="1553"/>
                    </a:cubicBezTo>
                    <a:cubicBezTo>
                      <a:pt x="1429" y="1431"/>
                      <a:pt x="1691" y="0"/>
                      <a:pt x="1965" y="63"/>
                    </a:cubicBezTo>
                    <a:cubicBezTo>
                      <a:pt x="2239" y="126"/>
                      <a:pt x="2583" y="1823"/>
                      <a:pt x="2846" y="1930"/>
                    </a:cubicBezTo>
                    <a:cubicBezTo>
                      <a:pt x="3109" y="2037"/>
                      <a:pt x="3397" y="961"/>
                      <a:pt x="3542" y="706"/>
                    </a:cubicBezTo>
                  </a:path>
                </a:pathLst>
              </a:cu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80" name="Line 5"/>
              <p:cNvSpPr>
                <a:spLocks noChangeAspect="1" noChangeShapeType="1"/>
              </p:cNvSpPr>
              <p:nvPr/>
            </p:nvSpPr>
            <p:spPr bwMode="auto">
              <a:xfrm flipV="1">
                <a:off x="1043" y="1173"/>
                <a:ext cx="0" cy="272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81" name="Line 6"/>
              <p:cNvSpPr>
                <a:spLocks noChangeAspect="1" noChangeShapeType="1"/>
              </p:cNvSpPr>
              <p:nvPr/>
            </p:nvSpPr>
            <p:spPr bwMode="auto">
              <a:xfrm>
                <a:off x="1043" y="3895"/>
                <a:ext cx="4241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2778" name="AutoShape 139"/>
            <p:cNvSpPr>
              <a:spLocks noChangeArrowheads="1"/>
            </p:cNvSpPr>
            <p:nvPr/>
          </p:nvSpPr>
          <p:spPr bwMode="auto">
            <a:xfrm>
              <a:off x="2925" y="799"/>
              <a:ext cx="2359" cy="1542"/>
            </a:xfrm>
            <a:prstGeom prst="wedgeRectCallout">
              <a:avLst>
                <a:gd name="adj1" fmla="val -870"/>
                <a:gd name="adj2" fmla="val 84176"/>
              </a:avLst>
            </a:prstGeom>
            <a:noFill/>
            <a:ln w="19050">
              <a:solidFill>
                <a:srgbClr val="33333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latin typeface="Calibri" panose="020F0502020204030204" pitchFamily="34" charset="0"/>
              </a:endParaRPr>
            </a:p>
          </p:txBody>
        </p:sp>
      </p:grpSp>
      <p:sp>
        <p:nvSpPr>
          <p:cNvPr id="32776" name="AutoShape 140"/>
          <p:cNvSpPr>
            <a:spLocks noChangeArrowheads="1"/>
          </p:cNvSpPr>
          <p:nvPr/>
        </p:nvSpPr>
        <p:spPr bwMode="auto">
          <a:xfrm>
            <a:off x="322263" y="4076700"/>
            <a:ext cx="3744912" cy="2447925"/>
          </a:xfrm>
          <a:prstGeom prst="wedgeRectCallout">
            <a:avLst>
              <a:gd name="adj1" fmla="val -4176"/>
              <a:gd name="adj2" fmla="val -69194"/>
            </a:avLst>
          </a:prstGeom>
          <a:noFill/>
          <a:ln w="19050">
            <a:solidFill>
              <a:srgbClr val="3333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Задачи</a:t>
            </a:r>
          </a:p>
        </p:txBody>
      </p:sp>
      <p:sp>
        <p:nvSpPr>
          <p:cNvPr id="3379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mtClean="0"/>
              <a:t>1. Оцените информационный объем моноаудиофайла длительностью звучания 20 с, если "глубина" кодирования и частота дискретизации звукового сигнала равны соответственно 8 бит и 8 кГц. </a:t>
            </a:r>
          </a:p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Задачи</a:t>
            </a:r>
          </a:p>
        </p:txBody>
      </p:sp>
      <p:sp>
        <p:nvSpPr>
          <p:cNvPr id="3481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ru-RU" smtClean="0"/>
              <a:t>2</a:t>
            </a:r>
            <a:r>
              <a:rPr lang="ru-RU" altLang="ru-RU" smtClean="0"/>
              <a:t>. Рассчитайте время звучания моноаудиофайла, если при 16-битном кодировании и частоте дискретизации 32 кГц его объем равен 700 Кбайт.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S10188609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</TotalTime>
  <Words>855</Words>
  <Application>Microsoft Office PowerPoint</Application>
  <PresentationFormat>Экран (4:3)</PresentationFormat>
  <Paragraphs>157</Paragraphs>
  <Slides>35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35</vt:i4>
      </vt:variant>
    </vt:vector>
  </HeadingPairs>
  <TitlesOfParts>
    <vt:vector size="44" baseType="lpstr">
      <vt:lpstr>Arial</vt:lpstr>
      <vt:lpstr>Calibri</vt:lpstr>
      <vt:lpstr>Tahoma</vt:lpstr>
      <vt:lpstr>Times New Roman</vt:lpstr>
      <vt:lpstr>Monotype Corsiva</vt:lpstr>
      <vt:lpstr>Wingdings 3</vt:lpstr>
      <vt:lpstr>Wingdings 2</vt:lpstr>
      <vt:lpstr>TS101886093</vt:lpstr>
      <vt:lpstr>Тема Office</vt:lpstr>
      <vt:lpstr>Кодирование звуковой информации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Для измерения громкости звука применяется специальная единица "децибел" (дбл) </vt:lpstr>
      <vt:lpstr>Презентация PowerPoint</vt:lpstr>
      <vt:lpstr>Презентация PowerPoint</vt:lpstr>
      <vt:lpstr>Презентация PowerPoint</vt:lpstr>
      <vt:lpstr>Презентация PowerPoint</vt:lpstr>
      <vt:lpstr>Схема преобразования  звуковой волны в двоичный код</vt:lpstr>
      <vt:lpstr>Схема воспроизведения звука, сохранённого в памяти ЭВМ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Задачи</vt:lpstr>
      <vt:lpstr>Задачи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Кодирование звуковой информации</dc:title>
  <dc:creator>User</dc:creator>
  <cp:lastModifiedBy>Анис Галимянов</cp:lastModifiedBy>
  <cp:revision>25</cp:revision>
  <dcterms:created xsi:type="dcterms:W3CDTF">2010-11-25T14:26:04Z</dcterms:created>
  <dcterms:modified xsi:type="dcterms:W3CDTF">2017-09-27T15:55:55Z</dcterms:modified>
</cp:coreProperties>
</file>