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7" r:id="rId12"/>
    <p:sldId id="278" r:id="rId13"/>
    <p:sldId id="286" r:id="rId14"/>
    <p:sldId id="279" r:id="rId15"/>
    <p:sldId id="280" r:id="rId16"/>
    <p:sldId id="281" r:id="rId17"/>
    <p:sldId id="282" r:id="rId18"/>
    <p:sldId id="287" r:id="rId19"/>
    <p:sldId id="283" r:id="rId20"/>
    <p:sldId id="284" r:id="rId21"/>
    <p:sldId id="285" r:id="rId22"/>
    <p:sldId id="288" r:id="rId23"/>
    <p:sldId id="289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ED746-0647-4EE3-90EB-AB500D901D4F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E49AFA-4C50-4072-8701-64B6127A03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6844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0130C-691E-4773-A4FA-0F1CD2405D00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28F64-872C-4286-95D9-3186A6A7A2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541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FAC5E-9D5D-4F09-862A-2D55A91BB010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7714E9-29BB-462B-9D2E-A0DE9CD3F7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900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D2FA7-20C2-4EAA-A507-B4975E0A4E87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C7387-C997-462C-8B26-4928A4F092F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981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C25C7-CE3D-42D0-82BA-1FAD921201EA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609C5-54D8-49BB-9068-7E6534153D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900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C5E73-5604-47DD-86B3-C54F84B83D43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F3A43-07C2-4A07-959C-9E2AE05CB0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7102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71AA7-6EC6-4616-8A16-82F534BA5228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6D9C6-D847-4AE2-BEFC-F9847BF9DF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063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3B2DF-0BC4-4858-A09C-5243244A6705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41487-AD85-4CE3-9FCC-DC8E6C45B8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27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852C2-5D30-4295-95C3-C7A906524F2A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03BF1-B116-43B3-8A3D-D268180C512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357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CB98F-11CD-432B-B163-E9F44E3D5DE5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00CAD-0C7D-4F3E-92F2-19D5307220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579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3D7D9-D36E-48D7-A233-E3521A63A79C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2C57B-713D-43DB-9C90-19E282E2F3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9156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0448E-BB8A-4E04-880E-E23BE76E701E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9EF58-B6F3-4541-80E6-2293276DF3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357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092E71-EC33-40A4-B163-AFBD253097BC}" type="datetimeFigureOut">
              <a:rPr lang="ru-RU"/>
              <a:pPr>
                <a:defRPr/>
              </a:pPr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84C65F2-960E-431E-8167-6C4FDB42252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http://www.intuit.ru/department/se/devis/class/free/1/1-1.gi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500"/>
            <a:ext cx="7772400" cy="23574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Роль и место экономических информационных систем в экономике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43188"/>
            <a:ext cx="7343775" cy="3571875"/>
          </a:xfrm>
        </p:spPr>
        <p:txBody>
          <a:bodyPr rtlCol="0">
            <a:normAutofit fontScale="92500" lnSpcReduction="20000"/>
          </a:bodyPr>
          <a:lstStyle/>
          <a:p>
            <a:pPr marL="514350" indent="-514350" algn="l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hlinkClick r:id="rId2" action="ppaction://hlinksldjump"/>
              </a:rPr>
              <a:t>Определение и области применения информационных систем.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 algn="l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hlinkClick r:id="rId3" action="ppaction://hlinksldjump"/>
              </a:rPr>
              <a:t>Классификация информационных систем различных типов. 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 algn="l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hlinkClick r:id="rId4" action="ppaction://hlinksldjump"/>
              </a:rPr>
              <a:t>Структура и состав информационных систем. Общая характеристика основных компонентов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pPr marL="514350" indent="-514350" algn="l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Этапы развития АИС в экономике</a:t>
            </a:r>
          </a:p>
          <a:p>
            <a:pPr marL="514350" indent="-514350" algn="l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i="1" smtClean="0"/>
              <a:t>Определение и области применения информационных систем.</a:t>
            </a:r>
            <a:r>
              <a:rPr lang="ru-RU" altLang="ru-RU" sz="3200" b="1" smtClean="0"/>
              <a:t/>
            </a:r>
            <a:br>
              <a:rPr lang="ru-RU" altLang="ru-RU" sz="3200" b="1" smtClean="0"/>
            </a:br>
            <a:endParaRPr lang="ru-RU" altLang="ru-RU" sz="3200" b="1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>Информационная система </a:t>
            </a:r>
            <a:r>
              <a:rPr lang="ru-RU" dirty="0" smtClean="0"/>
              <a:t>— организационно-техническая система, которая предназначена для выполнения информационно-вычислительных работ или предоставления информационно-вычислительных услуг, удовлетворяющих потребности системы управления и ее пользователей — управленческого персонала, внешних пользователей (инвесторов, поставщиков, покупателей) путем использования и/или создания информационных продуктов.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 eaLnBrk="1" hangingPunct="1"/>
            <a:r>
              <a:rPr lang="ru-RU" altLang="ru-RU" b="1" i="1" smtClean="0"/>
              <a:t>Информационно-вычислительная работа</a:t>
            </a:r>
            <a:r>
              <a:rPr lang="ru-RU" altLang="ru-RU" b="1" smtClean="0"/>
              <a:t> </a:t>
            </a:r>
            <a:r>
              <a:rPr lang="ru-RU" altLang="ru-RU" smtClean="0"/>
              <a:t>— деятельность, связанная с использованием информационных продуктов. </a:t>
            </a:r>
          </a:p>
          <a:p>
            <a:pPr eaLnBrk="1" hangingPunct="1"/>
            <a:r>
              <a:rPr lang="ru-RU" altLang="ru-RU" b="1" i="1" smtClean="0"/>
              <a:t>Информационно-вычислительная услуга </a:t>
            </a:r>
            <a:r>
              <a:rPr lang="ru-RU" altLang="ru-RU" smtClean="0"/>
              <a:t>— это разовая информационно-вычислительная работа.</a:t>
            </a:r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554663"/>
          </a:xfrm>
        </p:spPr>
        <p:txBody>
          <a:bodyPr/>
          <a:lstStyle/>
          <a:p>
            <a:pPr eaLnBrk="1" hangingPunct="1"/>
            <a:r>
              <a:rPr lang="ru-RU" altLang="ru-RU" b="1" i="1" smtClean="0"/>
              <a:t>Информационный продукт </a:t>
            </a:r>
            <a:r>
              <a:rPr lang="ru-RU" altLang="ru-RU" i="1" smtClean="0"/>
              <a:t>- в</a:t>
            </a:r>
            <a:r>
              <a:rPr lang="ru-RU" altLang="ru-RU" smtClean="0"/>
              <a:t>ещественный или нематериальный результат интеллектуального человеческого труда, материализованный на определенном носителе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 	</a:t>
            </a:r>
            <a:r>
              <a:rPr lang="ru-RU" altLang="ru-RU" u="sng" smtClean="0"/>
              <a:t>например</a:t>
            </a:r>
            <a:r>
              <a:rPr lang="ru-RU" altLang="ru-RU" smtClean="0"/>
              <a:t>, разнообразные программные продукты (приложения), выходная информация в виде документов управления, баз данных, хранилищ данных, баз знаний, проектов ИС и ИТ.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Принципы:</a:t>
            </a:r>
            <a:br>
              <a:rPr lang="ru-RU" altLang="ru-RU" sz="36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126038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/>
              <a:t>э</a:t>
            </a:r>
            <a:r>
              <a:rPr lang="ru-RU" b="1" i="1" dirty="0" err="1" smtClean="0"/>
              <a:t>мерджентность</a:t>
            </a:r>
            <a:r>
              <a:rPr lang="ru-RU" dirty="0" smtClean="0"/>
              <a:t> (от англ. «</a:t>
            </a:r>
            <a:r>
              <a:rPr lang="en-US" i="1" dirty="0" smtClean="0"/>
              <a:t>emergent</a:t>
            </a:r>
            <a:r>
              <a:rPr lang="ru-RU" dirty="0" smtClean="0"/>
              <a:t>» - внезапно возникающий) — целостность системы на основе общей структуры, когда поведение отдельных элементов рассматривается с позиций функционирования всей системы;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b="1" i="1" dirty="0" smtClean="0"/>
              <a:t>гомеостазис</a:t>
            </a:r>
            <a:r>
              <a:rPr lang="ru-RU" dirty="0" smtClean="0"/>
              <a:t> — устойчивое функционирование системы при достижении общей цели;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b="1" i="1" dirty="0" smtClean="0"/>
              <a:t>адаптивность</a:t>
            </a:r>
            <a:r>
              <a:rPr lang="ru-RU" dirty="0" smtClean="0"/>
              <a:t> — скорость приспосабливания к изменениям внешней среды;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b="1" i="1" smtClean="0"/>
              <a:t>управляемость</a:t>
            </a:r>
            <a:r>
              <a:rPr lang="ru-RU" altLang="ru-RU" smtClean="0"/>
              <a:t> — глубина изменения поведения элементов системы;</a:t>
            </a:r>
          </a:p>
          <a:p>
            <a:pPr eaLnBrk="1" hangingPunct="1"/>
            <a:r>
              <a:rPr lang="ru-RU" altLang="ru-RU" smtClean="0"/>
              <a:t> </a:t>
            </a:r>
            <a:r>
              <a:rPr lang="ru-RU" altLang="ru-RU" b="1" i="1" smtClean="0"/>
              <a:t>самоорганизация</a:t>
            </a:r>
            <a:r>
              <a:rPr lang="ru-RU" altLang="ru-RU" i="1" smtClean="0"/>
              <a:t> </a:t>
            </a:r>
            <a:r>
              <a:rPr lang="ru-RU" altLang="ru-RU" smtClean="0"/>
              <a:t>— возможность изменения структуры системы в соответствии с изменением целей системы.</a:t>
            </a:r>
          </a:p>
          <a:p>
            <a:pPr eaLnBrk="1" hangingPunct="1"/>
            <a:endParaRPr lang="ru-RU" altLang="ru-RU" smtClean="0"/>
          </a:p>
        </p:txBody>
      </p:sp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Принципы:</a:t>
            </a:r>
            <a:br>
              <a:rPr lang="ru-RU" altLang="ru-RU" sz="36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/>
          <a:lstStyle/>
          <a:p>
            <a:pPr eaLnBrk="1" hangingPunct="1"/>
            <a:r>
              <a:rPr lang="ru-RU" altLang="ru-RU" sz="3200" b="1" i="1" smtClean="0"/>
              <a:t>Структура экономической системы</a:t>
            </a:r>
            <a:r>
              <a:rPr lang="ru-RU" altLang="ru-RU" sz="3200" smtClean="0"/>
              <a:t/>
            </a:r>
            <a:br>
              <a:rPr lang="ru-RU" altLang="ru-RU" sz="3200" smtClean="0"/>
            </a:br>
            <a:endParaRPr lang="ru-RU" altLang="ru-RU" sz="3200" smtClean="0"/>
          </a:p>
        </p:txBody>
      </p:sp>
      <p:grpSp>
        <p:nvGrpSpPr>
          <p:cNvPr id="9219" name="Group 36"/>
          <p:cNvGrpSpPr>
            <a:grpSpLocks/>
          </p:cNvGrpSpPr>
          <p:nvPr/>
        </p:nvGrpSpPr>
        <p:grpSpPr bwMode="auto">
          <a:xfrm>
            <a:off x="1714500" y="500063"/>
            <a:ext cx="5715000" cy="6357937"/>
            <a:chOff x="3570" y="5622"/>
            <a:chExt cx="6045" cy="6432"/>
          </a:xfrm>
        </p:grpSpPr>
        <p:grpSp>
          <p:nvGrpSpPr>
            <p:cNvPr id="9222" name="Group 37"/>
            <p:cNvGrpSpPr>
              <a:grpSpLocks/>
            </p:cNvGrpSpPr>
            <p:nvPr/>
          </p:nvGrpSpPr>
          <p:grpSpPr bwMode="auto">
            <a:xfrm>
              <a:off x="3570" y="5622"/>
              <a:ext cx="6045" cy="6285"/>
              <a:chOff x="3570" y="2145"/>
              <a:chExt cx="6045" cy="6285"/>
            </a:xfrm>
          </p:grpSpPr>
          <p:sp>
            <p:nvSpPr>
              <p:cNvPr id="9229" name="Text Box 38"/>
              <p:cNvSpPr txBox="1">
                <a:spLocks noChangeArrowheads="1"/>
              </p:cNvSpPr>
              <p:nvPr/>
            </p:nvSpPr>
            <p:spPr bwMode="auto">
              <a:xfrm>
                <a:off x="3570" y="2145"/>
                <a:ext cx="6045" cy="628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endParaRPr lang="ru-RU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endParaRPr lang="ru-RU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endParaRPr lang="ru-RU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endParaRPr lang="ru-RU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endParaRPr lang="ru-RU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endParaRPr lang="ru-RU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endParaRPr lang="ru-RU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endParaRPr lang="ru-RU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endParaRPr lang="en-US" altLang="ru-RU" sz="1100" b="1">
                  <a:latin typeface="Times New Roman" panose="02020603050405020304" pitchFamily="18" charset="0"/>
                </a:endParaRPr>
              </a:p>
              <a:p>
                <a:pPr eaLnBrk="1" hangingPunct="1">
                  <a:spcAft>
                    <a:spcPts val="1000"/>
                  </a:spcAft>
                </a:pPr>
                <a:r>
                  <a:rPr lang="en-US" altLang="ru-RU" sz="1400" b="1">
                    <a:latin typeface="Times New Roman" panose="02020603050405020304" pitchFamily="18" charset="0"/>
                  </a:rPr>
                  <a:t>                             </a:t>
                </a:r>
                <a:r>
                  <a:rPr lang="en-US" altLang="ru-RU" sz="1400" b="1" i="1">
                    <a:latin typeface="Times New Roman" panose="02020603050405020304" pitchFamily="18" charset="0"/>
                  </a:rPr>
                  <a:t>               </a:t>
                </a:r>
              </a:p>
              <a:p>
                <a:pPr eaLnBrk="1" hangingPunct="1"/>
                <a:endParaRPr lang="ru-RU" altLang="ru-RU" b="1"/>
              </a:p>
            </p:txBody>
          </p:sp>
          <p:sp>
            <p:nvSpPr>
              <p:cNvPr id="9230" name="Text Box 39"/>
              <p:cNvSpPr txBox="1">
                <a:spLocks noChangeArrowheads="1"/>
              </p:cNvSpPr>
              <p:nvPr/>
            </p:nvSpPr>
            <p:spPr bwMode="auto">
              <a:xfrm>
                <a:off x="3945" y="2475"/>
                <a:ext cx="5280" cy="39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ru-RU" altLang="ru-RU" sz="1400" b="1">
                  <a:latin typeface="Times New Roman" panose="02020603050405020304" pitchFamily="18" charset="0"/>
                </a:endParaRPr>
              </a:p>
              <a:p>
                <a:pPr algn="ctr" eaLnBrk="1" hangingPunct="1"/>
                <a:endParaRPr lang="ru-RU" altLang="ru-RU" sz="1400" b="1">
                  <a:latin typeface="Times New Roman" panose="02020603050405020304" pitchFamily="18" charset="0"/>
                </a:endParaRPr>
              </a:p>
              <a:p>
                <a:pPr algn="ctr" eaLnBrk="1" hangingPunct="1"/>
                <a:endParaRPr lang="ru-RU" altLang="ru-RU" sz="1400" b="1">
                  <a:latin typeface="Times New Roman" panose="02020603050405020304" pitchFamily="18" charset="0"/>
                </a:endParaRPr>
              </a:p>
              <a:p>
                <a:pPr algn="ctr" eaLnBrk="1" hangingPunct="1"/>
                <a:endParaRPr lang="ru-RU" altLang="ru-RU" sz="1400" b="1">
                  <a:latin typeface="Times New Roman" panose="02020603050405020304" pitchFamily="18" charset="0"/>
                </a:endParaRPr>
              </a:p>
              <a:p>
                <a:pPr algn="ctr" eaLnBrk="1" hangingPunct="1"/>
                <a:endParaRPr lang="ru-RU" altLang="ru-RU" sz="1400" b="1">
                  <a:latin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ru-RU" altLang="ru-RU" sz="1400" b="1">
                    <a:latin typeface="Times New Roman" panose="02020603050405020304" pitchFamily="18" charset="0"/>
                  </a:rPr>
                  <a:t>    </a:t>
                </a:r>
                <a:r>
                  <a:rPr lang="en-US" altLang="ru-RU" sz="1400" b="1" i="1">
                    <a:latin typeface="Times New Roman" panose="02020603050405020304" pitchFamily="18" charset="0"/>
                  </a:rPr>
                  <a:t>                                               </a:t>
                </a:r>
                <a:endParaRPr lang="ru-RU" altLang="ru-RU" b="1"/>
              </a:p>
            </p:txBody>
          </p:sp>
          <p:sp>
            <p:nvSpPr>
              <p:cNvPr id="9231" name="Text Box 40"/>
              <p:cNvSpPr txBox="1">
                <a:spLocks noChangeArrowheads="1"/>
              </p:cNvSpPr>
              <p:nvPr/>
            </p:nvSpPr>
            <p:spPr bwMode="auto">
              <a:xfrm>
                <a:off x="5340" y="3360"/>
                <a:ext cx="2355" cy="8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ru-RU" altLang="ru-RU" sz="2000" b="1">
                    <a:latin typeface="Times New Roman" panose="02020603050405020304" pitchFamily="18" charset="0"/>
                  </a:rPr>
                  <a:t>Объект </a:t>
                </a:r>
              </a:p>
              <a:p>
                <a:pPr algn="ctr" eaLnBrk="1" hangingPunct="1"/>
                <a:r>
                  <a:rPr lang="ru-RU" altLang="ru-RU" sz="2000" b="1">
                    <a:latin typeface="Times New Roman" panose="02020603050405020304" pitchFamily="18" charset="0"/>
                  </a:rPr>
                  <a:t>управления</a:t>
                </a:r>
                <a:endParaRPr lang="ru-RU" altLang="ru-RU" sz="2000" b="1"/>
              </a:p>
            </p:txBody>
          </p:sp>
          <p:sp>
            <p:nvSpPr>
              <p:cNvPr id="9232" name="Text Box 41"/>
              <p:cNvSpPr txBox="1">
                <a:spLocks noChangeArrowheads="1"/>
              </p:cNvSpPr>
              <p:nvPr/>
            </p:nvSpPr>
            <p:spPr bwMode="auto">
              <a:xfrm>
                <a:off x="5415" y="4650"/>
                <a:ext cx="2355" cy="91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ru-RU" altLang="ru-RU" sz="2000" b="1">
                    <a:latin typeface="Times New Roman" panose="02020603050405020304" pitchFamily="18" charset="0"/>
                  </a:rPr>
                  <a:t>Субъект </a:t>
                </a:r>
              </a:p>
              <a:p>
                <a:pPr algn="ctr" eaLnBrk="1" hangingPunct="1"/>
                <a:r>
                  <a:rPr lang="ru-RU" altLang="ru-RU" sz="2000" b="1">
                    <a:latin typeface="Times New Roman" panose="02020603050405020304" pitchFamily="18" charset="0"/>
                  </a:rPr>
                  <a:t>управления</a:t>
                </a:r>
                <a:endParaRPr lang="ru-RU" altLang="ru-RU" sz="2000" b="1"/>
              </a:p>
            </p:txBody>
          </p:sp>
          <p:cxnSp>
            <p:nvCxnSpPr>
              <p:cNvPr id="9233" name="AutoShape 42"/>
              <p:cNvCxnSpPr>
                <a:cxnSpLocks noChangeShapeType="1"/>
              </p:cNvCxnSpPr>
              <p:nvPr/>
            </p:nvCxnSpPr>
            <p:spPr bwMode="auto">
              <a:xfrm flipH="1" flipV="1">
                <a:off x="4590" y="5100"/>
                <a:ext cx="825" cy="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4" name="AutoShape 43"/>
              <p:cNvCxnSpPr>
                <a:cxnSpLocks noChangeShapeType="1"/>
              </p:cNvCxnSpPr>
              <p:nvPr/>
            </p:nvCxnSpPr>
            <p:spPr bwMode="auto">
              <a:xfrm flipV="1">
                <a:off x="4590" y="4650"/>
                <a:ext cx="0" cy="4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5" name="AutoShape 44"/>
              <p:cNvCxnSpPr>
                <a:cxnSpLocks noChangeShapeType="1"/>
              </p:cNvCxnSpPr>
              <p:nvPr/>
            </p:nvCxnSpPr>
            <p:spPr bwMode="auto">
              <a:xfrm flipV="1">
                <a:off x="4590" y="3735"/>
                <a:ext cx="0" cy="36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6" name="AutoShape 45"/>
              <p:cNvCxnSpPr>
                <a:cxnSpLocks noChangeShapeType="1"/>
              </p:cNvCxnSpPr>
              <p:nvPr/>
            </p:nvCxnSpPr>
            <p:spPr bwMode="auto">
              <a:xfrm>
                <a:off x="4590" y="3735"/>
                <a:ext cx="75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7" name="AutoShape 46"/>
              <p:cNvCxnSpPr>
                <a:cxnSpLocks noChangeShapeType="1"/>
              </p:cNvCxnSpPr>
              <p:nvPr/>
            </p:nvCxnSpPr>
            <p:spPr bwMode="auto">
              <a:xfrm>
                <a:off x="7695" y="3735"/>
                <a:ext cx="67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8" name="AutoShape 47"/>
              <p:cNvCxnSpPr>
                <a:cxnSpLocks noChangeShapeType="1"/>
              </p:cNvCxnSpPr>
              <p:nvPr/>
            </p:nvCxnSpPr>
            <p:spPr bwMode="auto">
              <a:xfrm>
                <a:off x="8370" y="3735"/>
                <a:ext cx="0" cy="36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9" name="AutoShape 48"/>
              <p:cNvCxnSpPr>
                <a:cxnSpLocks noChangeShapeType="1"/>
              </p:cNvCxnSpPr>
              <p:nvPr/>
            </p:nvCxnSpPr>
            <p:spPr bwMode="auto">
              <a:xfrm>
                <a:off x="8370" y="4530"/>
                <a:ext cx="0" cy="57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0" name="AutoShape 49"/>
              <p:cNvCxnSpPr>
                <a:cxnSpLocks noChangeShapeType="1"/>
              </p:cNvCxnSpPr>
              <p:nvPr/>
            </p:nvCxnSpPr>
            <p:spPr bwMode="auto">
              <a:xfrm flipH="1">
                <a:off x="7770" y="5115"/>
                <a:ext cx="60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1" name="AutoShape 50"/>
              <p:cNvCxnSpPr>
                <a:cxnSpLocks noChangeShapeType="1"/>
              </p:cNvCxnSpPr>
              <p:nvPr/>
            </p:nvCxnSpPr>
            <p:spPr bwMode="auto">
              <a:xfrm>
                <a:off x="5850" y="5565"/>
                <a:ext cx="30" cy="12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2" name="AutoShape 51"/>
              <p:cNvCxnSpPr>
                <a:cxnSpLocks noChangeShapeType="1"/>
              </p:cNvCxnSpPr>
              <p:nvPr/>
            </p:nvCxnSpPr>
            <p:spPr bwMode="auto">
              <a:xfrm flipH="1" flipV="1">
                <a:off x="7245" y="7170"/>
                <a:ext cx="15" cy="75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3" name="AutoShape 52"/>
              <p:cNvCxnSpPr>
                <a:cxnSpLocks noChangeShapeType="1"/>
              </p:cNvCxnSpPr>
              <p:nvPr/>
            </p:nvCxnSpPr>
            <p:spPr bwMode="auto">
              <a:xfrm>
                <a:off x="5880" y="7170"/>
                <a:ext cx="0" cy="75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4" name="AutoShape 53"/>
              <p:cNvCxnSpPr>
                <a:cxnSpLocks noChangeShapeType="1"/>
              </p:cNvCxnSpPr>
              <p:nvPr/>
            </p:nvCxnSpPr>
            <p:spPr bwMode="auto">
              <a:xfrm flipV="1">
                <a:off x="7245" y="5565"/>
                <a:ext cx="0" cy="12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223" name="Text Box 54"/>
            <p:cNvSpPr txBox="1">
              <a:spLocks noChangeArrowheads="1"/>
            </p:cNvSpPr>
            <p:nvPr/>
          </p:nvSpPr>
          <p:spPr bwMode="auto">
            <a:xfrm>
              <a:off x="4477" y="6045"/>
              <a:ext cx="4383" cy="5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400" b="1">
                  <a:latin typeface="Times New Roman" panose="02020603050405020304" pitchFamily="18" charset="0"/>
                </a:rPr>
                <a:t>Экономическая система</a:t>
              </a:r>
              <a:endParaRPr lang="ru-RU" altLang="ru-RU" sz="2400" b="1"/>
            </a:p>
          </p:txBody>
        </p:sp>
        <p:sp>
          <p:nvSpPr>
            <p:cNvPr id="9224" name="Text Box 55"/>
            <p:cNvSpPr txBox="1">
              <a:spLocks noChangeArrowheads="1"/>
            </p:cNvSpPr>
            <p:nvPr/>
          </p:nvSpPr>
          <p:spPr bwMode="auto">
            <a:xfrm>
              <a:off x="8130" y="7572"/>
              <a:ext cx="720" cy="4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 altLang="ru-RU" sz="2000" b="1" i="1">
                  <a:latin typeface="Times New Roman" panose="02020603050405020304" pitchFamily="18" charset="0"/>
                </a:rPr>
                <a:t>i-4</a:t>
              </a:r>
              <a:endParaRPr lang="ru-RU" altLang="ru-RU" sz="2000" b="1"/>
            </a:p>
          </p:txBody>
        </p:sp>
        <p:sp>
          <p:nvSpPr>
            <p:cNvPr id="9225" name="Text Box 56"/>
            <p:cNvSpPr txBox="1">
              <a:spLocks noChangeArrowheads="1"/>
            </p:cNvSpPr>
            <p:nvPr/>
          </p:nvSpPr>
          <p:spPr bwMode="auto">
            <a:xfrm>
              <a:off x="4200" y="7572"/>
              <a:ext cx="645" cy="4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 altLang="ru-RU" sz="2000" b="1" i="1">
                  <a:latin typeface="Times New Roman" panose="02020603050405020304" pitchFamily="18" charset="0"/>
                </a:rPr>
                <a:t>i-3</a:t>
              </a:r>
              <a:endParaRPr lang="ru-RU" altLang="ru-RU" sz="2000" b="1"/>
            </a:p>
          </p:txBody>
        </p:sp>
        <p:sp>
          <p:nvSpPr>
            <p:cNvPr id="9226" name="Text Box 57"/>
            <p:cNvSpPr txBox="1">
              <a:spLocks noChangeArrowheads="1"/>
            </p:cNvSpPr>
            <p:nvPr/>
          </p:nvSpPr>
          <p:spPr bwMode="auto">
            <a:xfrm>
              <a:off x="5220" y="11397"/>
              <a:ext cx="2790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000" b="1">
                  <a:latin typeface="Times New Roman" panose="02020603050405020304" pitchFamily="18" charset="0"/>
                </a:rPr>
                <a:t>Внешняя среда</a:t>
              </a:r>
            </a:p>
            <a:p>
              <a:pPr eaLnBrk="1" hangingPunct="1"/>
              <a:endParaRPr lang="ru-RU" altLang="ru-RU" sz="2000" b="1"/>
            </a:p>
          </p:txBody>
        </p:sp>
        <p:sp>
          <p:nvSpPr>
            <p:cNvPr id="9227" name="Text Box 58"/>
            <p:cNvSpPr txBox="1">
              <a:spLocks noChangeArrowheads="1"/>
            </p:cNvSpPr>
            <p:nvPr/>
          </p:nvSpPr>
          <p:spPr bwMode="auto">
            <a:xfrm>
              <a:off x="6885" y="10182"/>
              <a:ext cx="675" cy="4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 altLang="ru-RU" sz="2000" b="1" i="1">
                  <a:latin typeface="Times New Roman" panose="02020603050405020304" pitchFamily="18" charset="0"/>
                </a:rPr>
                <a:t>i-1</a:t>
              </a:r>
              <a:endParaRPr lang="ru-RU" altLang="ru-RU" sz="2000" b="1"/>
            </a:p>
          </p:txBody>
        </p:sp>
        <p:sp>
          <p:nvSpPr>
            <p:cNvPr id="9228" name="Text Box 59"/>
            <p:cNvSpPr txBox="1">
              <a:spLocks noChangeArrowheads="1"/>
            </p:cNvSpPr>
            <p:nvPr/>
          </p:nvSpPr>
          <p:spPr bwMode="auto">
            <a:xfrm>
              <a:off x="5565" y="10257"/>
              <a:ext cx="675" cy="4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US" altLang="ru-RU" sz="2000" b="1" i="1">
                  <a:latin typeface="Times New Roman" panose="02020603050405020304" pitchFamily="18" charset="0"/>
                </a:rPr>
                <a:t>i-2</a:t>
              </a:r>
              <a:endParaRPr lang="en-US" altLang="ru-RU" sz="2000" b="1">
                <a:latin typeface="Times New Roman" panose="02020603050405020304" pitchFamily="18" charset="0"/>
              </a:endParaRPr>
            </a:p>
            <a:p>
              <a:pPr eaLnBrk="1" hangingPunct="1"/>
              <a:endParaRPr lang="ru-RU" altLang="ru-RU" sz="2000" b="1"/>
            </a:p>
          </p:txBody>
        </p:sp>
      </p:grpSp>
      <p:sp>
        <p:nvSpPr>
          <p:cNvPr id="27" name="Прямоугольная выноска 26"/>
          <p:cNvSpPr/>
          <p:nvPr/>
        </p:nvSpPr>
        <p:spPr>
          <a:xfrm>
            <a:off x="5286375" y="214313"/>
            <a:ext cx="3571875" cy="1446212"/>
          </a:xfrm>
          <a:prstGeom prst="wedgeRectCallout">
            <a:avLst>
              <a:gd name="adj1" fmla="val -42205"/>
              <a:gd name="adj2" fmla="val 603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2200" b="1" dirty="0"/>
              <a:t>подсистема материальных элементов экономической деятельности и хозяйственных процессов </a:t>
            </a:r>
          </a:p>
        </p:txBody>
      </p:sp>
      <p:sp>
        <p:nvSpPr>
          <p:cNvPr id="28" name="Прямоугольная выноска 27"/>
          <p:cNvSpPr/>
          <p:nvPr/>
        </p:nvSpPr>
        <p:spPr>
          <a:xfrm>
            <a:off x="285750" y="1785938"/>
            <a:ext cx="3357563" cy="1784350"/>
          </a:xfrm>
          <a:prstGeom prst="wedgeRectCallout">
            <a:avLst>
              <a:gd name="adj1" fmla="val 45506"/>
              <a:gd name="adj2" fmla="val 595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2200" b="1" dirty="0"/>
              <a:t>совокупность взаимодействующих структурных подразделений экономической системы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>Объект управления</a:t>
            </a:r>
            <a:r>
              <a:rPr lang="ru-RU" b="1" dirty="0" smtClean="0"/>
              <a:t> </a:t>
            </a:r>
            <a:r>
              <a:rPr lang="ru-RU" dirty="0" smtClean="0"/>
              <a:t>представляет собой подсистему материальных элементов экономической деятельности (сырье и материалы, оборудование, готовая продукция, работники и др.) и хозяйственных процессов (основное и вспомогательное производство, снабжение, сбыт и др.).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>Субъект управления </a:t>
            </a:r>
            <a:r>
              <a:rPr lang="ru-RU" dirty="0" smtClean="0"/>
              <a:t>- совокупность взаимодействующих структурных подразделений экономической системы (дирекция, финансовый, производственный, снабженческий, сбытовой и другие отделы), осуществляющих функции управления.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управления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72488" cy="57150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планирование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определяет цель функционирования экономической системы на различные периоды времени (стратегическое, тактическое, оперативное планирование);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учет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отображает состояние объекта управления в результате выполнения хозяйственных процессов;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контроль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фиксирует отклонение учетных данных от плановых целей и нормативов;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регулирование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— осуществляет оперативное управление всеми хозяйственными процессами для исключения возникающих отклонений между плановыми и учетными данными;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определяет тенденции в работе экономической системы и резервы, которые учитываются при планировании на следующий временной период.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i="1" smtClean="0"/>
              <a:t>Структура и состав информационных систем. Общая характеристика основных компонентов.</a:t>
            </a:r>
            <a:r>
              <a:rPr lang="ru-RU" altLang="ru-RU" sz="3600" b="1" smtClean="0"/>
              <a:t> </a:t>
            </a:r>
            <a:endParaRPr lang="ru-RU" altLang="ru-RU" sz="3600" b="1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395288" y="1700213"/>
            <a:ext cx="8229600" cy="469741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	ИС представляет собой совокупность </a:t>
            </a:r>
            <a:r>
              <a:rPr lang="ru-RU" altLang="ru-RU" i="1" smtClean="0"/>
              <a:t>функциональной структуры </a:t>
            </a:r>
            <a:r>
              <a:rPr lang="ru-RU" altLang="ru-RU" smtClean="0"/>
              <a:t>и </a:t>
            </a:r>
            <a:r>
              <a:rPr lang="ru-RU" altLang="ru-RU" i="1" smtClean="0"/>
              <a:t>обеспечивающих подсистем</a:t>
            </a:r>
            <a:r>
              <a:rPr lang="ru-RU" altLang="ru-RU" smtClean="0"/>
              <a:t>, которые объединены в единую систему в целях сбора, хранения, обработки и выдачи необходимой информации для выполнения функций управления, формируя различные информационные потоки.</a:t>
            </a:r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Diagram 15"/>
          <p:cNvGrpSpPr>
            <a:grpSpLocks noChangeAspect="1"/>
          </p:cNvGrpSpPr>
          <p:nvPr/>
        </p:nvGrpSpPr>
        <p:grpSpPr bwMode="auto">
          <a:xfrm>
            <a:off x="214313" y="1546225"/>
            <a:ext cx="8572500" cy="4533900"/>
            <a:chOff x="1533" y="776"/>
            <a:chExt cx="2658" cy="2615"/>
          </a:xfrm>
        </p:grpSpPr>
        <p:sp>
          <p:nvSpPr>
            <p:cNvPr id="13316" name="_s1028"/>
            <p:cNvSpPr>
              <a:spLocks noChangeShapeType="1"/>
            </p:cNvSpPr>
            <p:nvPr/>
          </p:nvSpPr>
          <p:spPr bwMode="auto">
            <a:xfrm flipH="1" flipV="1">
              <a:off x="2327" y="1710"/>
              <a:ext cx="267" cy="2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13317" name="_s1029"/>
            <p:cNvSpPr>
              <a:spLocks noChangeArrowheads="1"/>
            </p:cNvSpPr>
            <p:nvPr/>
          </p:nvSpPr>
          <p:spPr bwMode="auto">
            <a:xfrm>
              <a:off x="1729" y="1160"/>
              <a:ext cx="679" cy="6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Техническое </a:t>
              </a:r>
            </a:p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обеспечение</a:t>
              </a:r>
            </a:p>
          </p:txBody>
        </p:sp>
        <p:sp>
          <p:nvSpPr>
            <p:cNvPr id="13318" name="_s1030"/>
            <p:cNvSpPr>
              <a:spLocks noChangeShapeType="1"/>
            </p:cNvSpPr>
            <p:nvPr/>
          </p:nvSpPr>
          <p:spPr bwMode="auto">
            <a:xfrm flipH="1">
              <a:off x="2196" y="2208"/>
              <a:ext cx="332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13319" name="_s1031"/>
            <p:cNvSpPr>
              <a:spLocks noChangeArrowheads="1"/>
            </p:cNvSpPr>
            <p:nvPr/>
          </p:nvSpPr>
          <p:spPr bwMode="auto">
            <a:xfrm>
              <a:off x="1533" y="2022"/>
              <a:ext cx="679" cy="6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Программное </a:t>
              </a:r>
            </a:p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обеспечение</a:t>
              </a:r>
            </a:p>
          </p:txBody>
        </p:sp>
        <p:sp>
          <p:nvSpPr>
            <p:cNvPr id="13320" name="_s1032"/>
            <p:cNvSpPr>
              <a:spLocks noChangeShapeType="1"/>
            </p:cNvSpPr>
            <p:nvPr/>
          </p:nvSpPr>
          <p:spPr bwMode="auto">
            <a:xfrm flipH="1">
              <a:off x="2564" y="2438"/>
              <a:ext cx="147" cy="30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13321" name="_s1033"/>
            <p:cNvSpPr>
              <a:spLocks noChangeArrowheads="1"/>
            </p:cNvSpPr>
            <p:nvPr/>
          </p:nvSpPr>
          <p:spPr bwMode="auto">
            <a:xfrm>
              <a:off x="2079" y="2712"/>
              <a:ext cx="679" cy="6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Математ. </a:t>
              </a:r>
            </a:p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обеспечение</a:t>
              </a:r>
            </a:p>
          </p:txBody>
        </p:sp>
        <p:sp>
          <p:nvSpPr>
            <p:cNvPr id="13322" name="_s1034"/>
            <p:cNvSpPr>
              <a:spLocks noChangeShapeType="1"/>
            </p:cNvSpPr>
            <p:nvPr/>
          </p:nvSpPr>
          <p:spPr bwMode="auto">
            <a:xfrm>
              <a:off x="3005" y="2438"/>
              <a:ext cx="148" cy="30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13323" name="_s1035"/>
            <p:cNvSpPr>
              <a:spLocks noChangeArrowheads="1"/>
            </p:cNvSpPr>
            <p:nvPr/>
          </p:nvSpPr>
          <p:spPr bwMode="auto">
            <a:xfrm>
              <a:off x="2962" y="2711"/>
              <a:ext cx="679" cy="6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правовое</a:t>
              </a:r>
            </a:p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обеспечение</a:t>
              </a:r>
            </a:p>
          </p:txBody>
        </p:sp>
        <p:sp>
          <p:nvSpPr>
            <p:cNvPr id="13324" name="_s1036"/>
            <p:cNvSpPr>
              <a:spLocks noChangeShapeType="1"/>
            </p:cNvSpPr>
            <p:nvPr/>
          </p:nvSpPr>
          <p:spPr bwMode="auto">
            <a:xfrm>
              <a:off x="3188" y="2209"/>
              <a:ext cx="332" cy="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13325" name="_s1037"/>
            <p:cNvSpPr>
              <a:spLocks noChangeArrowheads="1"/>
            </p:cNvSpPr>
            <p:nvPr/>
          </p:nvSpPr>
          <p:spPr bwMode="auto">
            <a:xfrm>
              <a:off x="3512" y="2020"/>
              <a:ext cx="679" cy="6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Лингвист-кое </a:t>
              </a:r>
            </a:p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обеспечение</a:t>
              </a:r>
            </a:p>
          </p:txBody>
        </p:sp>
        <p:sp>
          <p:nvSpPr>
            <p:cNvPr id="13326" name="_s1038"/>
            <p:cNvSpPr>
              <a:spLocks noChangeShapeType="1"/>
            </p:cNvSpPr>
            <p:nvPr/>
          </p:nvSpPr>
          <p:spPr bwMode="auto">
            <a:xfrm flipV="1">
              <a:off x="3123" y="1710"/>
              <a:ext cx="266" cy="2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13327" name="_s1039"/>
            <p:cNvSpPr>
              <a:spLocks noChangeArrowheads="1"/>
            </p:cNvSpPr>
            <p:nvPr/>
          </p:nvSpPr>
          <p:spPr bwMode="auto">
            <a:xfrm>
              <a:off x="3321" y="1159"/>
              <a:ext cx="679" cy="6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Организ-ое </a:t>
              </a:r>
            </a:p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обеспеч.</a:t>
              </a:r>
            </a:p>
          </p:txBody>
        </p:sp>
        <p:sp>
          <p:nvSpPr>
            <p:cNvPr id="13328" name="_s1040"/>
            <p:cNvSpPr>
              <a:spLocks noChangeShapeType="1"/>
            </p:cNvSpPr>
            <p:nvPr/>
          </p:nvSpPr>
          <p:spPr bwMode="auto">
            <a:xfrm flipV="1">
              <a:off x="2858" y="1454"/>
              <a:ext cx="0" cy="3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13329" name="_s1041"/>
            <p:cNvSpPr>
              <a:spLocks noChangeArrowheads="1"/>
            </p:cNvSpPr>
            <p:nvPr/>
          </p:nvSpPr>
          <p:spPr bwMode="auto">
            <a:xfrm>
              <a:off x="2525" y="776"/>
              <a:ext cx="679" cy="6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Информац. </a:t>
              </a:r>
            </a:p>
            <a:p>
              <a:pPr algn="ctr" eaLnBrk="1" hangingPunct="1"/>
              <a:r>
                <a:rPr lang="ru-RU" altLang="ru-RU" sz="2400">
                  <a:solidFill>
                    <a:schemeClr val="bg1"/>
                  </a:solidFill>
                </a:rPr>
                <a:t>обеспечение</a:t>
              </a:r>
            </a:p>
          </p:txBody>
        </p:sp>
        <p:sp>
          <p:nvSpPr>
            <p:cNvPr id="13330" name="_s1042"/>
            <p:cNvSpPr>
              <a:spLocks noChangeArrowheads="1"/>
            </p:cNvSpPr>
            <p:nvPr/>
          </p:nvSpPr>
          <p:spPr bwMode="auto">
            <a:xfrm>
              <a:off x="2525" y="1795"/>
              <a:ext cx="679" cy="6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 b="1">
                  <a:solidFill>
                    <a:schemeClr val="bg1"/>
                  </a:solidFill>
                </a:rPr>
                <a:t>ИС</a:t>
              </a:r>
            </a:p>
          </p:txBody>
        </p:sp>
      </p:grpSp>
      <p:sp>
        <p:nvSpPr>
          <p:cNvPr id="1331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/>
            <a:r>
              <a:rPr lang="ru-RU" altLang="ru-RU" sz="3200" i="1" smtClean="0"/>
              <a:t>Структура и состав информационных систем. Общая характеристика основных компонентов.</a:t>
            </a:r>
            <a:r>
              <a:rPr lang="ru-RU" altLang="ru-RU" sz="32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altLang="ru-RU" sz="3600" smtClean="0"/>
              <a:t>Техническое обеспечение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- </a:t>
            </a:r>
            <a:r>
              <a:rPr lang="ru-RU" altLang="ru-RU" sz="2800" i="1" smtClean="0"/>
              <a:t>комплекс технических средств, предназначенных для работы информационной системы, а также соответствующая документация на эти средства и технологические процессы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49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5363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mtClean="0"/>
              <a:t>Комплекс технических средств составляют: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mtClean="0"/>
              <a:t>компьютеры любых моделей;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mtClean="0"/>
              <a:t>устройства сбора, накопления, обработки, передачи и вывода информации;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mtClean="0"/>
              <a:t>устройства передачи данных и линий связи;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mtClean="0"/>
              <a:t>оргтехника и устройства автоматического съема информации;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mtClean="0"/>
              <a:t>эксплуатационные материалы и др.</a:t>
            </a:r>
          </a:p>
          <a:p>
            <a:endParaRPr lang="ru-RU" alt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Математическое и программное  обеспечение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1341438"/>
            <a:ext cx="8229600" cy="5040312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- </a:t>
            </a:r>
            <a:r>
              <a:rPr lang="ru-RU" altLang="ru-RU" sz="2800" i="1" smtClean="0"/>
              <a:t>совокупность математических методов, моделей, алгоритмов и программ для реализации целей и задач информационной системы, а также нормального функционирования комплекса технических средств.</a:t>
            </a:r>
          </a:p>
          <a:p>
            <a:pPr marL="533400" indent="-53340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К средствам математического обеспечения относятся: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altLang="ru-RU" sz="2800" smtClean="0"/>
              <a:t>средства моделирования процессов управления;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altLang="ru-RU" sz="2800" smtClean="0"/>
              <a:t>типовые задачи управления;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ru-RU" altLang="ru-RU" sz="2800" smtClean="0"/>
              <a:t>методы математического программирования, математической статистики, теории массового обслуживания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Программное обеспечение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800" smtClean="0"/>
              <a:t>- системное  и прикладное программное обеспечение,  а также техническая документация.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800" u="sng" smtClean="0"/>
              <a:t>Системное программное обеспечение включает</a:t>
            </a:r>
            <a:r>
              <a:rPr lang="ru-RU" altLang="ru-RU" sz="2800" smtClean="0"/>
              <a:t> </a:t>
            </a:r>
            <a:r>
              <a:rPr lang="ru-RU" altLang="ru-RU" sz="2800" i="1" smtClean="0"/>
              <a:t>операционные системы</a:t>
            </a:r>
            <a:r>
              <a:rPr lang="ru-RU" altLang="ru-RU" sz="2800" smtClean="0"/>
              <a:t> для используемых аппаратных платформ, различные операционные оболочки, повышающие уровень интерфейса пользователя, </a:t>
            </a:r>
            <a:r>
              <a:rPr lang="ru-RU" altLang="ru-RU" sz="2800" i="1" smtClean="0"/>
              <a:t>системы программирования</a:t>
            </a:r>
            <a:r>
              <a:rPr lang="ru-RU" altLang="ru-RU" sz="2800" smtClean="0"/>
              <a:t>, </a:t>
            </a:r>
            <a:r>
              <a:rPr lang="ru-RU" altLang="ru-RU" sz="2800" i="1" smtClean="0"/>
              <a:t>программы для работы в сети, системные тесты, программы для администрирования сетей, баз данных.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Прикладное программное обеспечение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457200" y="1341438"/>
            <a:ext cx="8229600" cy="52562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типовое и специализированное.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u="sng" smtClean="0"/>
              <a:t>Типовое прикладное</a:t>
            </a:r>
            <a:r>
              <a:rPr lang="ru-RU" altLang="ru-RU" sz="2800" smtClean="0"/>
              <a:t> </a:t>
            </a:r>
            <a:r>
              <a:rPr lang="ru-RU" altLang="ru-RU" sz="2800" u="sng" smtClean="0"/>
              <a:t>программное обеспечение</a:t>
            </a:r>
            <a:r>
              <a:rPr lang="ru-RU" altLang="ru-RU" sz="2800" smtClean="0"/>
              <a:t> ориентировано на классы задач. Оно может настраиваться на конкретный случай использования. 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	СУБД, текстовые процессоры, электронные таблицы, программы распознания текста и речи, генераторы отчетов для систем баз данных и др.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u="sng" smtClean="0"/>
              <a:t>Специализированное программное обеспечение </a:t>
            </a:r>
            <a:r>
              <a:rPr lang="ru-RU" altLang="ru-RU" sz="2800" smtClean="0"/>
              <a:t>создается для конкретной информационной системы или для класса систем, имеющих узкое назначение.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Информационное обеспечение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- совокупность единой системы классификации и кодирования информации, унифицированных систем документации, схем информационных потоков, циркулирующих в организации, а также методология построения баз данных.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Лингвистическое обеспечение ИС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естественные и искусственные языки, а также средства их лингвистической поддержки: словари лексики естественных языков, тезаурусы (специальные словари основных понятий языка, обозначаемых отдельными словами или словосочетаниями, с определенными семантическими отношениями между ними)  предметной области, переводные словари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Организационное обеспечение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	- </a:t>
            </a:r>
            <a:r>
              <a:rPr lang="ru-RU" altLang="ru-RU" sz="2400" i="1" smtClean="0"/>
              <a:t>совокупность методов и средств, регламентирующих взаимодействие работников с техническими средствами и между собой в процессе разработки и эксплуатации информационной системы.</a:t>
            </a:r>
          </a:p>
          <a:p>
            <a:pPr marL="381000" indent="-38100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2400" u="sng" smtClean="0"/>
              <a:t>Функции</a:t>
            </a:r>
            <a:r>
              <a:rPr lang="ru-RU" altLang="ru-RU" sz="2400" smtClean="0"/>
              <a:t>: </a:t>
            </a:r>
          </a:p>
          <a:p>
            <a:pPr marL="381000" indent="-381000" eaLnBrk="1" hangingPunct="1">
              <a:lnSpc>
                <a:spcPct val="90000"/>
              </a:lnSpc>
            </a:pPr>
            <a:r>
              <a:rPr lang="ru-RU" altLang="ru-RU" sz="2400" smtClean="0"/>
              <a:t>анализ существующей системы управления организацией, где будет использоваться ИС, и выявление задач, подлежащих автоматизации;</a:t>
            </a:r>
          </a:p>
          <a:p>
            <a:pPr marL="381000" indent="-381000" eaLnBrk="1" hangingPunct="1">
              <a:lnSpc>
                <a:spcPct val="90000"/>
              </a:lnSpc>
            </a:pPr>
            <a:r>
              <a:rPr lang="ru-RU" altLang="ru-RU" sz="2400" smtClean="0"/>
              <a:t>подготовка задач к решению на компьютере, включая техническое задание на проектирование ИС и технико-экономическое обоснование ее эффективности;</a:t>
            </a:r>
          </a:p>
          <a:p>
            <a:pPr marL="381000" indent="-381000" eaLnBrk="1" hangingPunct="1">
              <a:lnSpc>
                <a:spcPct val="90000"/>
              </a:lnSpc>
            </a:pPr>
            <a:r>
              <a:rPr lang="ru-RU" altLang="ru-RU" sz="2400" smtClean="0"/>
              <a:t>разработка управленческих решений по составу и структуре организации, методологии решения задач, направленных на повышение эффективности системы управления.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Правовое обеспечение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2400" smtClean="0"/>
              <a:t>	- </a:t>
            </a:r>
            <a:r>
              <a:rPr lang="ru-RU" altLang="ru-RU" sz="2400" i="1" smtClean="0"/>
              <a:t>совокупность правовых норм, определяющих создание, юридический статус и функционирование информационных систем, регламентирующих порядок получения, преобразования и использования информации.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2400" u="sng" smtClean="0"/>
              <a:t>В состав правового обеспечения входят</a:t>
            </a:r>
            <a:r>
              <a:rPr lang="ru-RU" altLang="ru-RU" sz="2400" i="1" smtClean="0"/>
              <a:t> </a:t>
            </a:r>
            <a:r>
              <a:rPr lang="ru-RU" altLang="ru-RU" sz="2400" smtClean="0"/>
              <a:t>законы, указы, постановления государственных органов власти, приказы, инструкции и другие нормативные документы министерств, ведомств, организаций, местных органов власти.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2400" smtClean="0"/>
              <a:t>В правовом обеспечении можно выделить общую часть, регулирующую функционирование любой информационной системы, и локальную часть, регулирующую функционирование конкретной системы.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4579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820150" cy="675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5603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1275" y="188913"/>
            <a:ext cx="9523413" cy="6335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12"/>
          </a:xfrm>
        </p:spPr>
        <p:txBody>
          <a:bodyPr/>
          <a:lstStyle/>
          <a:p>
            <a:pPr eaLnBrk="1" hangingPunct="1"/>
            <a:r>
              <a:rPr lang="ru-RU" altLang="ru-RU" b="1" i="1" smtClean="0"/>
              <a:t>Классификация информационных систем</a:t>
            </a:r>
            <a:r>
              <a:rPr lang="ru-RU" altLang="ru-RU" b="1" smtClean="0"/>
              <a:t/>
            </a:r>
            <a:br>
              <a:rPr lang="ru-RU" altLang="ru-RU" b="1" smtClean="0"/>
            </a:b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7652" name="Picture 2" descr="Класcификация информационных систем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5438" cy="721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Группа 21"/>
          <p:cNvGrpSpPr>
            <a:grpSpLocks/>
          </p:cNvGrpSpPr>
          <p:nvPr/>
        </p:nvGrpSpPr>
        <p:grpSpPr bwMode="auto">
          <a:xfrm>
            <a:off x="285750" y="642938"/>
            <a:ext cx="8858250" cy="5978525"/>
            <a:chOff x="285546" y="642918"/>
            <a:chExt cx="8858454" cy="5979241"/>
          </a:xfrm>
        </p:grpSpPr>
        <p:grpSp>
          <p:nvGrpSpPr>
            <p:cNvPr id="28675" name="Group 2"/>
            <p:cNvGrpSpPr>
              <a:grpSpLocks/>
            </p:cNvGrpSpPr>
            <p:nvPr/>
          </p:nvGrpSpPr>
          <p:grpSpPr bwMode="auto">
            <a:xfrm>
              <a:off x="285546" y="642918"/>
              <a:ext cx="8744905" cy="5979241"/>
              <a:chOff x="192" y="2781"/>
              <a:chExt cx="10782" cy="7765"/>
            </a:xfrm>
          </p:grpSpPr>
          <p:grpSp>
            <p:nvGrpSpPr>
              <p:cNvPr id="28677" name="Group 3"/>
              <p:cNvGrpSpPr>
                <a:grpSpLocks/>
              </p:cNvGrpSpPr>
              <p:nvPr/>
            </p:nvGrpSpPr>
            <p:grpSpPr bwMode="auto">
              <a:xfrm>
                <a:off x="2895" y="3075"/>
                <a:ext cx="5526" cy="6306"/>
                <a:chOff x="1200" y="522"/>
                <a:chExt cx="3304" cy="3270"/>
              </a:xfrm>
            </p:grpSpPr>
            <p:sp>
              <p:nvSpPr>
                <p:cNvPr id="28685" name="AutoShape 4"/>
                <p:cNvSpPr>
                  <a:spLocks noChangeArrowheads="1"/>
                </p:cNvSpPr>
                <p:nvPr/>
              </p:nvSpPr>
              <p:spPr bwMode="auto">
                <a:xfrm>
                  <a:off x="1200" y="528"/>
                  <a:ext cx="3304" cy="3256"/>
                </a:xfrm>
                <a:prstGeom prst="triangle">
                  <a:avLst>
                    <a:gd name="adj" fmla="val 49995"/>
                  </a:avLst>
                </a:prstGeom>
                <a:gradFill rotWithShape="0">
                  <a:gsLst>
                    <a:gs pos="0">
                      <a:srgbClr val="645E1E"/>
                    </a:gs>
                    <a:gs pos="50000">
                      <a:srgbClr val="D9CC41"/>
                    </a:gs>
                    <a:gs pos="100000">
                      <a:srgbClr val="645E1E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 sz="2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686" name="Freeform 5"/>
                <p:cNvSpPr>
                  <a:spLocks noChangeArrowheads="1"/>
                </p:cNvSpPr>
                <p:nvPr/>
              </p:nvSpPr>
              <p:spPr bwMode="auto">
                <a:xfrm>
                  <a:off x="1584" y="534"/>
                  <a:ext cx="1278" cy="3258"/>
                </a:xfrm>
                <a:custGeom>
                  <a:avLst/>
                  <a:gdLst>
                    <a:gd name="T0" fmla="*/ 1278 w 1278"/>
                    <a:gd name="T1" fmla="*/ 0 h 3258"/>
                    <a:gd name="T2" fmla="*/ 0 w 1278"/>
                    <a:gd name="T3" fmla="*/ 3258 h 3258"/>
                    <a:gd name="T4" fmla="*/ 0 60000 65536"/>
                    <a:gd name="T5" fmla="*/ 0 60000 65536"/>
                    <a:gd name="T6" fmla="*/ 0 w 1278"/>
                    <a:gd name="T7" fmla="*/ 0 h 3258"/>
                    <a:gd name="T8" fmla="*/ 1278 w 1278"/>
                    <a:gd name="T9" fmla="*/ 3258 h 325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278" h="3258">
                      <a:moveTo>
                        <a:pt x="1278" y="0"/>
                      </a:moveTo>
                      <a:lnTo>
                        <a:pt x="0" y="3258"/>
                      </a:lnTo>
                    </a:path>
                  </a:pathLst>
                </a:custGeom>
                <a:gradFill rotWithShape="0">
                  <a:gsLst>
                    <a:gs pos="0">
                      <a:srgbClr val="645E1E"/>
                    </a:gs>
                    <a:gs pos="50000">
                      <a:srgbClr val="D9CC41"/>
                    </a:gs>
                    <a:gs pos="100000">
                      <a:srgbClr val="645E1E"/>
                    </a:gs>
                  </a:gsLst>
                  <a:lin ang="0" scaled="1"/>
                </a:gra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28687" name="Line 6"/>
                <p:cNvSpPr>
                  <a:spLocks noChangeShapeType="1"/>
                </p:cNvSpPr>
                <p:nvPr/>
              </p:nvSpPr>
              <p:spPr bwMode="auto">
                <a:xfrm flipH="1">
                  <a:off x="2640" y="528"/>
                  <a:ext cx="208" cy="3248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8688" name="Freeform 7"/>
                <p:cNvSpPr>
                  <a:spLocks noChangeArrowheads="1"/>
                </p:cNvSpPr>
                <p:nvPr/>
              </p:nvSpPr>
              <p:spPr bwMode="auto">
                <a:xfrm>
                  <a:off x="2850" y="522"/>
                  <a:ext cx="398" cy="3254"/>
                </a:xfrm>
                <a:custGeom>
                  <a:avLst/>
                  <a:gdLst>
                    <a:gd name="T0" fmla="*/ 0 w 398"/>
                    <a:gd name="T1" fmla="*/ 0 h 3254"/>
                    <a:gd name="T2" fmla="*/ 398 w 398"/>
                    <a:gd name="T3" fmla="*/ 3254 h 3254"/>
                    <a:gd name="T4" fmla="*/ 0 60000 65536"/>
                    <a:gd name="T5" fmla="*/ 0 60000 65536"/>
                    <a:gd name="T6" fmla="*/ 0 w 398"/>
                    <a:gd name="T7" fmla="*/ 0 h 3254"/>
                    <a:gd name="T8" fmla="*/ 398 w 398"/>
                    <a:gd name="T9" fmla="*/ 3254 h 325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398" h="3254">
                      <a:moveTo>
                        <a:pt x="0" y="0"/>
                      </a:moveTo>
                      <a:lnTo>
                        <a:pt x="398" y="3254"/>
                      </a:lnTo>
                    </a:path>
                  </a:pathLst>
                </a:custGeom>
                <a:gradFill rotWithShape="0">
                  <a:gsLst>
                    <a:gs pos="0">
                      <a:srgbClr val="645E1E"/>
                    </a:gs>
                    <a:gs pos="50000">
                      <a:srgbClr val="D9CC41"/>
                    </a:gs>
                    <a:gs pos="100000">
                      <a:srgbClr val="645E1E"/>
                    </a:gs>
                  </a:gsLst>
                  <a:lin ang="0" scaled="1"/>
                </a:gra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28689" name="Line 8"/>
                <p:cNvSpPr>
                  <a:spLocks noChangeShapeType="1"/>
                </p:cNvSpPr>
                <p:nvPr/>
              </p:nvSpPr>
              <p:spPr bwMode="auto">
                <a:xfrm>
                  <a:off x="2880" y="576"/>
                  <a:ext cx="1200" cy="321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8690" name="Line 9"/>
                <p:cNvSpPr>
                  <a:spLocks noChangeShapeType="1"/>
                </p:cNvSpPr>
                <p:nvPr/>
              </p:nvSpPr>
              <p:spPr bwMode="auto">
                <a:xfrm>
                  <a:off x="1884" y="2444"/>
                  <a:ext cx="1936" cy="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8691" name="Line 10"/>
                <p:cNvSpPr>
                  <a:spLocks noChangeShapeType="1"/>
                </p:cNvSpPr>
                <p:nvPr/>
              </p:nvSpPr>
              <p:spPr bwMode="auto">
                <a:xfrm>
                  <a:off x="1500" y="3212"/>
                  <a:ext cx="2704" cy="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8692" name="Line 11"/>
                <p:cNvSpPr>
                  <a:spLocks noChangeShapeType="1"/>
                </p:cNvSpPr>
                <p:nvPr/>
              </p:nvSpPr>
              <p:spPr bwMode="auto">
                <a:xfrm>
                  <a:off x="2268" y="1724"/>
                  <a:ext cx="1168" cy="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6396" name="Rectangle 12"/>
              <p:cNvSpPr>
                <a:spLocks noChangeArrowheads="1"/>
              </p:cNvSpPr>
              <p:nvPr/>
            </p:nvSpPr>
            <p:spPr bwMode="auto">
              <a:xfrm>
                <a:off x="8397" y="7414"/>
                <a:ext cx="2562" cy="91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>
                  <a:defRPr/>
                </a:pPr>
                <a:r>
                  <a:rPr lang="ru-RU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Проектировщики</a:t>
                </a:r>
                <a:endParaRPr lang="ru-RU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ru-RU" sz="20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679" name="Rectangle 13"/>
              <p:cNvSpPr>
                <a:spLocks noChangeArrowheads="1"/>
              </p:cNvSpPr>
              <p:nvPr/>
            </p:nvSpPr>
            <p:spPr bwMode="auto">
              <a:xfrm>
                <a:off x="1161" y="2781"/>
                <a:ext cx="9513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ru-RU" altLang="ru-RU" sz="2200" b="1" u="sng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Виды систем </a:t>
                </a:r>
                <a:r>
                  <a:rPr lang="ru-RU" altLang="ru-RU" sz="2200" b="1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</a:t>
                </a:r>
                <a:r>
                  <a:rPr lang="ru-RU" altLang="ru-RU" sz="2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ru-RU" altLang="ru-RU" sz="2200" b="1" u="sng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Пользователи</a:t>
                </a:r>
                <a:r>
                  <a:rPr lang="ru-RU" altLang="ru-RU" sz="2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16398" name="Rectangle 14"/>
              <p:cNvSpPr>
                <a:spLocks noChangeArrowheads="1"/>
              </p:cNvSpPr>
              <p:nvPr/>
            </p:nvSpPr>
            <p:spPr bwMode="auto">
              <a:xfrm>
                <a:off x="1541" y="3663"/>
                <a:ext cx="8714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>
                  <a:defRPr/>
                </a:pPr>
                <a:r>
                  <a:rPr lang="ru-RU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Стратегический уровень                             Старшие менеджеры</a:t>
                </a:r>
                <a:endParaRPr lang="ru-RU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399" name="Rectangle 15"/>
              <p:cNvSpPr>
                <a:spLocks noChangeArrowheads="1"/>
              </p:cNvSpPr>
              <p:nvPr/>
            </p:nvSpPr>
            <p:spPr bwMode="auto">
              <a:xfrm>
                <a:off x="1541" y="5431"/>
                <a:ext cx="8714" cy="91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>
                  <a:defRPr/>
                </a:pPr>
                <a:r>
                  <a:rPr lang="ru-RU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Тактический уровень</a:t>
                </a:r>
                <a:r>
                  <a:rPr lang="ru-RU" sz="20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                                       </a:t>
                </a:r>
                <a:r>
                  <a:rPr lang="ru-RU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Средние  менеджеры</a:t>
                </a:r>
                <a:endParaRPr lang="ru-RU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400" name="Rectangle 16"/>
              <p:cNvSpPr>
                <a:spLocks noChangeArrowheads="1"/>
              </p:cNvSpPr>
              <p:nvPr/>
            </p:nvSpPr>
            <p:spPr bwMode="auto">
              <a:xfrm>
                <a:off x="953" y="8472"/>
                <a:ext cx="9706" cy="91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>
                  <a:defRPr/>
                </a:pPr>
                <a:r>
                  <a:rPr lang="ru-RU" sz="2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Эксплуатационный </a:t>
                </a:r>
              </a:p>
              <a:p>
                <a:pPr>
                  <a:defRPr/>
                </a:pPr>
                <a:r>
                  <a:rPr lang="ru-RU" sz="2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уровень</a:t>
                </a:r>
                <a:r>
                  <a:rPr lang="ru-RU" sz="2000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                                                                                   </a:t>
                </a:r>
                <a:r>
                  <a:rPr lang="ru-RU" sz="2000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	            </a:t>
                </a:r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401" name="Rectangle 17"/>
              <p:cNvSpPr>
                <a:spLocks noChangeArrowheads="1"/>
              </p:cNvSpPr>
              <p:nvPr/>
            </p:nvSpPr>
            <p:spPr bwMode="auto">
              <a:xfrm>
                <a:off x="1122" y="7096"/>
                <a:ext cx="955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>
                  <a:defRPr/>
                </a:pPr>
                <a:r>
                  <a:rPr lang="ru-RU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Уровень знаний                                                                                               </a:t>
                </a:r>
                <a:endParaRPr lang="ru-RU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684" name="Text Box 18"/>
              <p:cNvSpPr txBox="1">
                <a:spLocks noChangeArrowheads="1"/>
              </p:cNvSpPr>
              <p:nvPr/>
            </p:nvSpPr>
            <p:spPr bwMode="auto">
              <a:xfrm>
                <a:off x="192" y="9646"/>
                <a:ext cx="10481" cy="9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ru-RU" altLang="ru-RU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Продажи и маркетинг	Производство	Финансы	Бухучет	Кадры	</a:t>
                </a:r>
              </a:p>
              <a:p>
                <a:pPr eaLnBrk="1" hangingPunct="1"/>
                <a:endParaRPr lang="ru-RU" altLang="ru-RU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1" name="Прямоугольник 20"/>
            <p:cNvSpPr/>
            <p:nvPr/>
          </p:nvSpPr>
          <p:spPr>
            <a:xfrm>
              <a:off x="6857947" y="5001127"/>
              <a:ext cx="2286053" cy="708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Менеджеры </a:t>
              </a:r>
            </a:p>
            <a:p>
              <a:pPr>
                <a:defRPr/>
              </a:pPr>
              <a:r>
                <a:rPr lang="ru-RU" sz="2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по обработке </a:t>
              </a:r>
              <a:endParaRPr lang="ru-RU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>Информационно-поисковые системы</a:t>
            </a:r>
            <a:r>
              <a:rPr lang="ru-RU" b="1" dirty="0" smtClean="0"/>
              <a:t> </a:t>
            </a:r>
            <a:r>
              <a:rPr lang="ru-RU" dirty="0" smtClean="0"/>
              <a:t>производят ввод, систематизацию, хранение, выдачу информации по запросу пользователя без сложных преобразований данных. Например, информационно-поисковая система в библиотеке, в железнодорожных и авиа кассах продажи билетов.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>Информационно-решающие системы</a:t>
            </a:r>
            <a:r>
              <a:rPr lang="ru-RU" b="1" dirty="0" smtClean="0"/>
              <a:t> </a:t>
            </a:r>
            <a:r>
              <a:rPr lang="ru-RU" dirty="0" smtClean="0"/>
              <a:t>осуществляют все операции переработки информации по определенному алгоритму. Среди них можно провести классификацию по степени воздействия выработанной результатной информации на процесс принятия решений и выделить два класса: управляющие и советующие.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642937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>Управляющие информационные системы</a:t>
            </a:r>
            <a:r>
              <a:rPr lang="ru-RU" b="1" dirty="0" smtClean="0"/>
              <a:t> </a:t>
            </a:r>
            <a:r>
              <a:rPr lang="ru-RU" dirty="0" smtClean="0"/>
              <a:t>вырабатывают информацию, на основании которой человек принимает решение. Для этих систем характерен тип задач расчетного характера и обработка больших объемов данных (система оперативного планирования выпуска продукции, система бухгалтерского учета).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>Советующие информационные системы</a:t>
            </a:r>
            <a:r>
              <a:rPr lang="ru-RU" b="1" dirty="0" smtClean="0"/>
              <a:t> </a:t>
            </a:r>
            <a:r>
              <a:rPr lang="ru-RU" dirty="0" smtClean="0"/>
              <a:t>вырабатывают информацию, которая принимается человеком к сведению и не превращается немедленно в серию конкретных действий. Эти системы обладают более высокой степенью интеллекта, так как для них характерна обработка знаний, а не данных.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25"/>
          </a:xfrm>
        </p:spPr>
        <p:txBody>
          <a:bodyPr/>
          <a:lstStyle/>
          <a:p>
            <a:pPr eaLnBrk="1" hangingPunct="1"/>
            <a:r>
              <a:rPr lang="ru-RU" altLang="ru-RU" sz="3200" b="1" i="1" smtClean="0"/>
              <a:t>Классификация информационных систем по признаку структурированности задач. Понятие структурированности задач</a:t>
            </a:r>
            <a:r>
              <a:rPr lang="ru-RU" altLang="ru-RU" sz="3200" b="1" smtClean="0"/>
              <a:t/>
            </a:r>
            <a:br>
              <a:rPr lang="ru-RU" altLang="ru-RU" sz="3200" b="1" smtClean="0"/>
            </a:br>
            <a:endParaRPr lang="ru-RU" altLang="ru-RU" sz="3200" b="1" smtClean="0"/>
          </a:p>
        </p:txBody>
      </p:sp>
      <p:sp>
        <p:nvSpPr>
          <p:cNvPr id="102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b="1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1412875"/>
          <a:ext cx="8964613" cy="518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Рисунок" r:id="rId3" imgW="6286500" imgH="2581656" progId="Word.Picture.8">
                  <p:embed/>
                </p:oleObj>
              </mc:Choice>
              <mc:Fallback>
                <p:oleObj name="Рисунок" r:id="rId3" imgW="6286500" imgH="2581656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12875"/>
                        <a:ext cx="8964613" cy="518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Структурированная (формализуемая) задача</a:t>
            </a:r>
          </a:p>
        </p:txBody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— </a:t>
            </a:r>
            <a:r>
              <a:rPr lang="ru-RU" altLang="ru-RU" sz="2800" b="1" i="1" smtClean="0"/>
              <a:t>задача, где известны все ее элементы и взаимосвязи между ними.</a:t>
            </a:r>
            <a:r>
              <a:rPr lang="ru-RU" altLang="ru-RU" sz="2800" smtClean="0"/>
              <a:t> </a:t>
            </a:r>
            <a:endParaRPr lang="en-US" altLang="ru-RU" sz="280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ru-RU" sz="2800" smtClean="0"/>
              <a:t>	</a:t>
            </a:r>
            <a:r>
              <a:rPr lang="ru-RU" altLang="ru-RU" sz="2800" smtClean="0"/>
              <a:t>В структурированной задаче удается выразить ее содержание в форме математической модели, имеющей точный алгоритм решения. </a:t>
            </a:r>
            <a:endParaRPr lang="en-US" altLang="ru-RU" sz="280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ru-RU" sz="2800" smtClean="0"/>
              <a:t>	</a:t>
            </a:r>
            <a:r>
              <a:rPr lang="ru-RU" altLang="ru-RU" sz="2800" u="sng" smtClean="0"/>
              <a:t>Цель</a:t>
            </a:r>
            <a:r>
              <a:rPr lang="ru-RU" altLang="ru-RU" sz="2800" smtClean="0"/>
              <a:t> использования информационной системы для решения структурированных задач: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	 полная автоматизация их решения, т. е. сведение роли человека к нулю. 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800" u="sng" smtClean="0"/>
              <a:t>Пример</a:t>
            </a:r>
            <a:r>
              <a:rPr lang="ru-RU" altLang="ru-RU" sz="2800" smtClean="0"/>
              <a:t>. Реализация задачи расчета заработной платы.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Неструктурированная (неформализуемая) задача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— </a:t>
            </a:r>
            <a:r>
              <a:rPr lang="ru-RU" altLang="ru-RU" sz="2800" b="1" i="1" smtClean="0"/>
              <a:t>задача, в которой невозможно выделить элементы и установить между ними связи</a:t>
            </a:r>
            <a:r>
              <a:rPr lang="ru-RU" altLang="ru-RU" sz="2800" smtClean="0"/>
              <a:t>.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	Решение принимается человеком из эвристических соображений на основе своего опыта и, возможно, косвенной информации из разных источников.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2800" smtClean="0"/>
              <a:t>	Для решения неструктурированных  и частично структурированных задач можно применить подходы: </a:t>
            </a:r>
            <a:r>
              <a:rPr lang="ru-RU" altLang="ru-RU" sz="2800" smtClean="0">
                <a:hlinkClick r:id="rId2" action="ppaction://hlinksldjump"/>
              </a:rPr>
              <a:t>создание управленческих отчетов </a:t>
            </a:r>
            <a:r>
              <a:rPr lang="ru-RU" altLang="ru-RU" sz="2800" smtClean="0"/>
              <a:t>и </a:t>
            </a:r>
            <a:r>
              <a:rPr lang="ru-RU" altLang="ru-RU" sz="2800" smtClean="0">
                <a:hlinkClick r:id="rId3" action="ppaction://hlinksldjump"/>
              </a:rPr>
              <a:t>разработка альтернативных решений</a:t>
            </a:r>
            <a:r>
              <a:rPr lang="ru-RU" altLang="ru-RU" sz="28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Информационные системы, основывающие на создании управленческих отчетов, обеспечивают информационную поддержку пользователя, т.е. предоставляют доступ к информации в базе данных и ее частичную обработку. </a:t>
            </a:r>
          </a:p>
        </p:txBody>
      </p:sp>
      <p:sp>
        <p:nvSpPr>
          <p:cNvPr id="3379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877050" y="5516563"/>
            <a:ext cx="863600" cy="433387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/>
          </p:cNvSpPr>
          <p:nvPr>
            <p:ph type="body" idx="1"/>
          </p:nvPr>
        </p:nvSpPr>
        <p:spPr>
          <a:xfrm>
            <a:off x="457200" y="188913"/>
            <a:ext cx="8229600" cy="6669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400" b="1" i="1" smtClean="0"/>
              <a:t>Модельные информационные системы</a:t>
            </a:r>
            <a:r>
              <a:rPr lang="ru-RU" altLang="ru-RU" sz="2400" smtClean="0"/>
              <a:t> предоставляют пользователю математические, статистические, финансовые и другие модели, использование которых облегчает выработку и оценку альтернатив решения. Пользователь может получить недостающую ему для принятия решения информацию путем установления диалога с моделью в процессе ее исследования.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2400" b="1" i="1" smtClean="0"/>
              <a:t>Основные функции</a:t>
            </a:r>
            <a:r>
              <a:rPr lang="ru-RU" altLang="ru-RU" sz="2400" smtClean="0"/>
              <a:t> 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возможность работы в среде типовых математических моделей, включая решение основных задач моделирования типа "как сделать, чтобы?", "что будет, если?", анализ чувствительности и др.;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достаточно быстрая и адекватная интерпретация результатов моделирования;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оперативная подготовка и корректировка входных параметров и ограничений модели;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возможность графического отображения динамики модели;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возможность объяснения пользователю необходимых шагов формирования и работы модели.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i="1" smtClean="0"/>
              <a:t>Экспертная система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altLang="ru-RU" sz="2800" smtClean="0"/>
              <a:t>это вычислительная система, построенная на основе формализованных эмпирических знаниях высококвалифицированных специалистов о некоторой конкретной проблемной области и которая в пределах этой области способна принимать экспертные решения.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smtClean="0"/>
              <a:t>		Экспертные информационные системы обеспечивают выработку и оценку возможных альтернативных решений за счет создания экспертных систем, связанных с обработкой знаний.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1087</Words>
  <Application>Microsoft Office PowerPoint</Application>
  <PresentationFormat>Экран (4:3)</PresentationFormat>
  <Paragraphs>147</Paragraphs>
  <Slides>34</Slides>
  <Notes>0</Notes>
  <HiddenSlides>4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Times New Roman</vt:lpstr>
      <vt:lpstr>Тема Office</vt:lpstr>
      <vt:lpstr>Рисунок Microsoft Word</vt:lpstr>
      <vt:lpstr>  Роль и место экономических информационных систем в экономике </vt:lpstr>
      <vt:lpstr>Определение и области применения информационных систем. </vt:lpstr>
      <vt:lpstr>Презентация PowerPoint</vt:lpstr>
      <vt:lpstr>Презентация PowerPoint</vt:lpstr>
      <vt:lpstr>Принципы: </vt:lpstr>
      <vt:lpstr>Принципы: </vt:lpstr>
      <vt:lpstr>Структура экономической системы </vt:lpstr>
      <vt:lpstr>Презентация PowerPoint</vt:lpstr>
      <vt:lpstr>Функции управления</vt:lpstr>
      <vt:lpstr>Структура и состав информационных систем. Общая характеристика основных компонентов. </vt:lpstr>
      <vt:lpstr>Структура и состав информационных систем. Общая характеристика основных компонентов. </vt:lpstr>
      <vt:lpstr>Техническое обеспечение</vt:lpstr>
      <vt:lpstr>Презентация PowerPoint</vt:lpstr>
      <vt:lpstr>Математическое и программное  обеспечение</vt:lpstr>
      <vt:lpstr>Программное обеспечение</vt:lpstr>
      <vt:lpstr>Прикладное программное обеспечение</vt:lpstr>
      <vt:lpstr>Информационное обеспечение</vt:lpstr>
      <vt:lpstr>Презентация PowerPoint</vt:lpstr>
      <vt:lpstr>Лингвистическое обеспечение ИС</vt:lpstr>
      <vt:lpstr>Организационное обеспечение</vt:lpstr>
      <vt:lpstr>Правовое обеспечение</vt:lpstr>
      <vt:lpstr>Презентация PowerPoint</vt:lpstr>
      <vt:lpstr>Презентация PowerPoint</vt:lpstr>
      <vt:lpstr>Классификация информационных систем 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информационных систем по признаку структурированности задач. Понятие структурированности задач </vt:lpstr>
      <vt:lpstr>Структурированная (формализуемая) задача</vt:lpstr>
      <vt:lpstr>Неструктурированная (неформализуемая) задача</vt:lpstr>
      <vt:lpstr>Презентация PowerPoint</vt:lpstr>
      <vt:lpstr>Презентация PowerPoint</vt:lpstr>
      <vt:lpstr>Экспертная система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Анис Галимянов</cp:lastModifiedBy>
  <cp:revision>23</cp:revision>
  <dcterms:created xsi:type="dcterms:W3CDTF">2011-10-04T11:30:16Z</dcterms:created>
  <dcterms:modified xsi:type="dcterms:W3CDTF">2018-02-02T05:51:16Z</dcterms:modified>
</cp:coreProperties>
</file>