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27" r:id="rId3"/>
    <p:sldId id="419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0" r:id="rId25"/>
    <p:sldId id="441" r:id="rId26"/>
    <p:sldId id="442" r:id="rId27"/>
    <p:sldId id="446" r:id="rId28"/>
    <p:sldId id="443" r:id="rId29"/>
    <p:sldId id="444" r:id="rId30"/>
    <p:sldId id="445" r:id="rId31"/>
    <p:sldId id="447" r:id="rId32"/>
    <p:sldId id="448" r:id="rId33"/>
    <p:sldId id="449" r:id="rId34"/>
    <p:sldId id="450" r:id="rId35"/>
    <p:sldId id="451" r:id="rId36"/>
    <p:sldId id="452" r:id="rId37"/>
    <p:sldId id="453" r:id="rId38"/>
    <p:sldId id="363" r:id="rId39"/>
    <p:sldId id="397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5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58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49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0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3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07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53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1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6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C3BD-964D-4B12-85C4-82809A71B555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33D22-5DD1-41AB-8EF4-C28AAC17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47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bastion-opk.ru/index/http:/bastion-opk.ru/ladya-r-444/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0" y="898047"/>
            <a:ext cx="78594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dirty="0" smtClean="0"/>
              <a:t> </a:t>
            </a:r>
            <a:r>
              <a:rPr lang="ru-RU" sz="3600" b="1" dirty="0" smtClean="0"/>
              <a:t>Лекция </a:t>
            </a:r>
            <a:r>
              <a:rPr lang="en-US" sz="3600" b="1" dirty="0" smtClean="0"/>
              <a:t>1</a:t>
            </a:r>
            <a:r>
              <a:rPr lang="ru-RU" sz="3600" b="1" dirty="0" smtClean="0"/>
              <a:t>1 </a:t>
            </a:r>
            <a:endParaRPr lang="en-US" sz="3600" b="1" dirty="0" smtClean="0"/>
          </a:p>
          <a:p>
            <a:pPr algn="ctr"/>
            <a:endParaRPr lang="ru-RU" dirty="0" smtClean="0"/>
          </a:p>
          <a:p>
            <a:pPr algn="ctr"/>
            <a:r>
              <a:rPr lang="ru-RU" sz="3600" b="1" dirty="0"/>
              <a:t>Рассеяние УКВ на турбулентных неоднородностях </a:t>
            </a:r>
            <a:endParaRPr lang="ru-RU" sz="3600" b="1" dirty="0" smtClean="0"/>
          </a:p>
          <a:p>
            <a:pPr algn="ctr"/>
            <a:r>
              <a:rPr lang="ru-RU" sz="3600" b="1" dirty="0"/>
              <a:t>Полоса  пропускания тропосферного </a:t>
            </a:r>
            <a:r>
              <a:rPr lang="ru-RU" sz="3600" b="1" dirty="0" smtClean="0"/>
              <a:t>канала</a:t>
            </a:r>
          </a:p>
          <a:p>
            <a:pPr algn="ctr"/>
            <a:r>
              <a:rPr lang="ru-RU" sz="3600" b="1" dirty="0"/>
              <a:t>Поглощение радиоволн в тропосфере</a:t>
            </a:r>
          </a:p>
        </p:txBody>
      </p:sp>
    </p:spTree>
    <p:extLst>
      <p:ext uri="{BB962C8B-B14F-4D97-AF65-F5344CB8AC3E}">
        <p14:creationId xmlns:p14="http://schemas.microsoft.com/office/powerpoint/2010/main" val="39546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r>
              <a:rPr lang="ru-RU" sz="2800" dirty="0" smtClean="0"/>
              <a:t>При </a:t>
            </a:r>
            <a:r>
              <a:rPr lang="ru-RU" sz="2800" dirty="0"/>
              <a:t>достижении определенной скорости  упорядоченное, ламинарное движение воздушных масс (при котором один слой газа движется относительно другого  с определённой  скоростью) нарушается, и возникает вихревое, турбулентное  движение. О характере движения можно судить по величине числа </a:t>
            </a:r>
            <a:r>
              <a:rPr lang="ru-RU" sz="2800" dirty="0" err="1"/>
              <a:t>Рейнольдса</a:t>
            </a:r>
            <a:endParaRPr lang="ru-RU" sz="2800" dirty="0"/>
          </a:p>
          <a:p>
            <a:r>
              <a:rPr lang="ru-RU" sz="2800" dirty="0" smtClean="0"/>
              <a:t>								(1)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здесь </a:t>
            </a:r>
            <a:r>
              <a:rPr lang="ru-RU" sz="2800" dirty="0">
                <a:sym typeface="Symbol"/>
              </a:rPr>
              <a:t>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плотность газа, </a:t>
            </a:r>
            <a:r>
              <a:rPr lang="ru-RU" sz="2800" i="1" dirty="0"/>
              <a:t>l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характерный масштаб некоторого объема движущейся среды, </a:t>
            </a:r>
            <a:r>
              <a:rPr lang="ru-RU" sz="2800" dirty="0" err="1"/>
              <a:t>v</a:t>
            </a:r>
            <a:r>
              <a:rPr lang="ru-RU" sz="2800" baseline="-25000" dirty="0" err="1"/>
              <a:t>l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ско­рость его перемещения, </a:t>
            </a:r>
            <a:r>
              <a:rPr lang="ru-RU" sz="2800" dirty="0">
                <a:sym typeface="Symbol"/>
              </a:rPr>
              <a:t>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коэффициент динамической вязкости, </a:t>
            </a:r>
            <a:r>
              <a:rPr lang="ru-RU" sz="2800" dirty="0">
                <a:sym typeface="Symbol"/>
              </a:rPr>
              <a:t>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коэффициент кинематической вязкости.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621" y="3765355"/>
            <a:ext cx="2049236" cy="87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/>
          </a:p>
          <a:p>
            <a:r>
              <a:rPr lang="ru-RU" sz="2800" dirty="0" smtClean="0"/>
              <a:t>Если </a:t>
            </a:r>
            <a:r>
              <a:rPr lang="ru-RU" sz="2800" dirty="0"/>
              <a:t>число </a:t>
            </a:r>
            <a:r>
              <a:rPr lang="ru-RU" sz="2800" dirty="0" err="1"/>
              <a:t>Re</a:t>
            </a:r>
            <a:r>
              <a:rPr lang="ru-RU" sz="2800" dirty="0"/>
              <a:t> больше некоторого критического значения </a:t>
            </a:r>
            <a:r>
              <a:rPr lang="ru-RU" sz="2800" dirty="0" err="1"/>
              <a:t>Re</a:t>
            </a:r>
            <a:r>
              <a:rPr lang="ru-RU" sz="2800" baseline="-25000" dirty="0" err="1"/>
              <a:t>кр</a:t>
            </a:r>
            <a:r>
              <a:rPr lang="ru-RU" sz="2800" dirty="0"/>
              <a:t>, движение становится турбулентным. </a:t>
            </a:r>
            <a:r>
              <a:rPr lang="ru-RU" sz="2800" dirty="0" smtClean="0"/>
              <a:t>Если </a:t>
            </a:r>
            <a:r>
              <a:rPr lang="ru-RU" sz="2800" dirty="0"/>
              <a:t>в </a:t>
            </a:r>
            <a:r>
              <a:rPr lang="ru-RU" sz="2800" dirty="0" err="1"/>
              <a:t>турбулизованной</a:t>
            </a:r>
            <a:r>
              <a:rPr lang="ru-RU" sz="2800" dirty="0"/>
              <a:t> среде возникает вихрь масштаба </a:t>
            </a:r>
            <a:r>
              <a:rPr lang="ru-RU" sz="2800" i="1" dirty="0"/>
              <a:t>l</a:t>
            </a:r>
            <a:r>
              <a:rPr lang="ru-RU" sz="2800" dirty="0"/>
              <a:t> такого,  что соответствующее ему число </a:t>
            </a:r>
            <a:r>
              <a:rPr lang="ru-RU" sz="2800" dirty="0" err="1"/>
              <a:t>Re</a:t>
            </a:r>
            <a:r>
              <a:rPr lang="ru-RU" sz="2800" dirty="0"/>
              <a:t> &gt;&gt; </a:t>
            </a:r>
            <a:r>
              <a:rPr lang="ru-RU" sz="2800" dirty="0" err="1"/>
              <a:t>Re</a:t>
            </a:r>
            <a:r>
              <a:rPr lang="ru-RU" sz="2800" baseline="-25000" dirty="0" err="1"/>
              <a:t>кр</a:t>
            </a:r>
            <a:r>
              <a:rPr lang="ru-RU" sz="2800" dirty="0"/>
              <a:t>,  то он неустойчив, быстро разрушается,  и на его  месте возникают вихри масштаба </a:t>
            </a:r>
            <a:r>
              <a:rPr lang="ru-RU" sz="2800" i="1" dirty="0"/>
              <a:t>l</a:t>
            </a:r>
            <a:r>
              <a:rPr lang="ru-RU" sz="2800" dirty="0"/>
              <a:t>' &lt; </a:t>
            </a:r>
            <a:r>
              <a:rPr lang="ru-RU" sz="2800" i="1" dirty="0"/>
              <a:t>l</a:t>
            </a:r>
            <a:r>
              <a:rPr lang="ru-RU" sz="2800" dirty="0"/>
              <a:t>.  В случае выполнения и для этих вихрей ус­ловия </a:t>
            </a:r>
            <a:r>
              <a:rPr lang="ru-RU" sz="2800" dirty="0" err="1"/>
              <a:t>Re</a:t>
            </a:r>
            <a:r>
              <a:rPr lang="ru-RU" sz="2800" dirty="0"/>
              <a:t> &gt; </a:t>
            </a:r>
            <a:r>
              <a:rPr lang="ru-RU" sz="2800" dirty="0" err="1"/>
              <a:t>Re</a:t>
            </a:r>
            <a:r>
              <a:rPr lang="ru-RU" sz="2800" baseline="-25000" dirty="0" err="1"/>
              <a:t>кр</a:t>
            </a:r>
            <a:r>
              <a:rPr lang="ru-RU" sz="2800" dirty="0"/>
              <a:t>, они также разрушаются и т. д. до тех пор, пока для некоторого масштаба </a:t>
            </a:r>
            <a:r>
              <a:rPr lang="ru-RU" sz="2800" i="1" dirty="0"/>
              <a:t>l</a:t>
            </a:r>
            <a:r>
              <a:rPr lang="ru-RU" sz="2800" baseline="-25000" dirty="0"/>
              <a:t>0</a:t>
            </a:r>
            <a:r>
              <a:rPr lang="ru-RU" sz="2800" dirty="0"/>
              <a:t> не получим  &lt; </a:t>
            </a:r>
            <a:r>
              <a:rPr lang="ru-RU" sz="2800" dirty="0" err="1"/>
              <a:t>Re</a:t>
            </a:r>
            <a:r>
              <a:rPr lang="ru-RU" sz="2800" baseline="-25000" dirty="0" err="1"/>
              <a:t>кр</a:t>
            </a:r>
            <a:r>
              <a:rPr lang="ru-RU" sz="2800" dirty="0"/>
              <a:t>.  Неоднородности масштаба </a:t>
            </a:r>
            <a:r>
              <a:rPr lang="ru-RU" sz="2800" i="1" dirty="0"/>
              <a:t>l</a:t>
            </a:r>
            <a:r>
              <a:rPr lang="ru-RU" sz="2800" dirty="0"/>
              <a:t> &lt; </a:t>
            </a:r>
            <a:r>
              <a:rPr lang="ru-RU" sz="2800" i="1" dirty="0"/>
              <a:t>l</a:t>
            </a:r>
            <a:r>
              <a:rPr lang="ru-RU" sz="2800" baseline="-25000" dirty="0"/>
              <a:t>0</a:t>
            </a:r>
            <a:r>
              <a:rPr lang="ru-RU" sz="2800" dirty="0"/>
              <a:t> исчезают под действием сил вяз­кости, кинетическая энергия вихрей переходит в тепловую. </a:t>
            </a:r>
          </a:p>
        </p:txBody>
      </p:sp>
    </p:spTree>
    <p:extLst>
      <p:ext uri="{BB962C8B-B14F-4D97-AF65-F5344CB8AC3E}">
        <p14:creationId xmlns:p14="http://schemas.microsoft.com/office/powerpoint/2010/main" val="25629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/>
          </a:p>
          <a:p>
            <a:r>
              <a:rPr lang="ru-RU" sz="2800" dirty="0" smtClean="0"/>
              <a:t> </a:t>
            </a:r>
            <a:r>
              <a:rPr lang="ru-RU" sz="2800" dirty="0"/>
              <a:t>Масштаб </a:t>
            </a:r>
            <a:r>
              <a:rPr lang="ru-RU" sz="2800" i="1" dirty="0"/>
              <a:t>l</a:t>
            </a:r>
            <a:r>
              <a:rPr lang="ru-RU" sz="2800" baseline="-25000" dirty="0"/>
              <a:t>0</a:t>
            </a:r>
            <a:r>
              <a:rPr lang="ru-RU" sz="2800" dirty="0"/>
              <a:t> называется внутренним масштабом турбулентности. В тропосфере </a:t>
            </a:r>
            <a:r>
              <a:rPr lang="ru-RU" sz="2800" i="1" dirty="0"/>
              <a:t>l</a:t>
            </a:r>
            <a:r>
              <a:rPr lang="ru-RU" sz="2800" baseline="-25000" dirty="0"/>
              <a:t>0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нескольким мм.  Таким образом, в турбулентной атмосфере существует целый спектр масштабов </a:t>
            </a:r>
            <a:r>
              <a:rPr lang="ru-RU" sz="2800" i="1" dirty="0"/>
              <a:t>l</a:t>
            </a:r>
            <a:r>
              <a:rPr lang="ru-RU" sz="2800" dirty="0"/>
              <a:t> турбулентных неодно­родностей скорости ветра от </a:t>
            </a:r>
            <a:r>
              <a:rPr lang="ru-RU" sz="2800" i="1" dirty="0"/>
              <a:t>l</a:t>
            </a:r>
            <a:r>
              <a:rPr lang="ru-RU" sz="2800" baseline="-25000" dirty="0"/>
              <a:t>0</a:t>
            </a:r>
            <a:r>
              <a:rPr lang="ru-RU" sz="2800" dirty="0"/>
              <a:t> до максимального масштаба турбулентности L (в тропосфере L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50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100 м).  </a:t>
            </a:r>
          </a:p>
          <a:p>
            <a:r>
              <a:rPr lang="ru-RU" sz="2800" dirty="0" smtClean="0"/>
              <a:t>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633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/>
          </a:p>
          <a:p>
            <a:r>
              <a:rPr lang="ru-RU" sz="2800" dirty="0" smtClean="0"/>
              <a:t> </a:t>
            </a:r>
            <a:r>
              <a:rPr lang="ru-RU" sz="2800" dirty="0"/>
              <a:t>Благодаря турбулентному движению различ­ные  элементы  объема  воздуха могут переноситься из одной области пространства в другую почти без изменения своих параметров. В результате, в каждой точке </a:t>
            </a:r>
            <a:r>
              <a:rPr lang="ru-RU" sz="2800" dirty="0" err="1"/>
              <a:t>тур­булизованной</a:t>
            </a:r>
            <a:r>
              <a:rPr lang="ru-RU" sz="2800" dirty="0"/>
              <a:t> среды имеются флуктуации давления,  плотности,  тем­пературы, что приводит к пульсациям коэффициента преломления n. </a:t>
            </a:r>
            <a:r>
              <a:rPr lang="ru-RU" sz="2800" dirty="0" smtClean="0"/>
              <a:t> В </a:t>
            </a:r>
            <a:r>
              <a:rPr lang="ru-RU" sz="2800" dirty="0"/>
              <a:t>тропосфере турбулентные </a:t>
            </a:r>
            <a:r>
              <a:rPr lang="ru-RU" sz="2800" dirty="0" smtClean="0"/>
              <a:t>флуктуации</a:t>
            </a:r>
          </a:p>
          <a:p>
            <a:r>
              <a:rPr lang="ru-RU" sz="2800" dirty="0"/>
              <a:t>	</a:t>
            </a:r>
            <a:r>
              <a:rPr lang="ru-RU" sz="2800" dirty="0" smtClean="0"/>
              <a:t>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n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(1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2)10</a:t>
            </a:r>
            <a:r>
              <a:rPr lang="ru-RU" sz="2800" baseline="30000" dirty="0">
                <a:sym typeface="Symbol"/>
              </a:rPr>
              <a:t></a:t>
            </a:r>
            <a:r>
              <a:rPr lang="ru-RU" sz="2800" baseline="30000" dirty="0"/>
              <a:t>6</a:t>
            </a:r>
            <a:r>
              <a:rPr lang="ru-RU" sz="2800" dirty="0"/>
              <a:t>.</a:t>
            </a:r>
          </a:p>
          <a:p>
            <a:r>
              <a:rPr lang="ru-RU" sz="28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5191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/>
          </a:p>
          <a:p>
            <a:r>
              <a:rPr lang="ru-RU" sz="2800" dirty="0" smtClean="0"/>
              <a:t>Турбулентные </a:t>
            </a:r>
            <a:r>
              <a:rPr lang="ru-RU" sz="2800" dirty="0"/>
              <a:t>флуктуации n вызывают рассеяние радиоволн, характер которого зависит от соотношения между размером неоднородностей </a:t>
            </a:r>
            <a:r>
              <a:rPr lang="ru-RU" sz="2800" i="1" dirty="0"/>
              <a:t>l</a:t>
            </a:r>
            <a:r>
              <a:rPr lang="ru-RU" sz="2800" dirty="0"/>
              <a:t> и длиной волны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. Если </a:t>
            </a:r>
            <a:r>
              <a:rPr lang="ru-RU" sz="2800" i="1" dirty="0"/>
              <a:t>l</a:t>
            </a:r>
            <a:r>
              <a:rPr lang="ru-RU" sz="2800" dirty="0"/>
              <a:t> &gt;&gt;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, неоднородности действуют как оптическая  линза: максимум </a:t>
            </a:r>
            <a:r>
              <a:rPr lang="ru-RU" sz="2800" dirty="0" err="1"/>
              <a:t>переизлучения</a:t>
            </a:r>
            <a:r>
              <a:rPr lang="ru-RU" sz="2800" dirty="0"/>
              <a:t> в направлении первоначального распространения, и чем больше отношение </a:t>
            </a:r>
            <a:r>
              <a:rPr lang="ru-RU" sz="2800" i="1" dirty="0"/>
              <a:t>l</a:t>
            </a:r>
            <a:r>
              <a:rPr lang="ru-RU" sz="2800" dirty="0"/>
              <a:t> /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, тем </a:t>
            </a:r>
            <a:r>
              <a:rPr lang="ru-RU" sz="2800" dirty="0" err="1"/>
              <a:t>ýже</a:t>
            </a:r>
            <a:r>
              <a:rPr lang="ru-RU" sz="2800" dirty="0"/>
              <a:t> диаг­рамма направленности.  Однако рассеяние будет наблюдаться и по другим направлениям. </a:t>
            </a:r>
          </a:p>
          <a:p>
            <a:r>
              <a:rPr lang="ru-RU" sz="2800" dirty="0" smtClean="0"/>
              <a:t>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9346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r>
              <a:rPr lang="ru-RU" sz="2800" dirty="0"/>
              <a:t>Рис. 1 К определению масштаба рассеивающих неоднородностей</a:t>
            </a:r>
          </a:p>
          <a:p>
            <a:pPr algn="ctr"/>
            <a:endParaRPr lang="ru-RU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96" y="1326794"/>
            <a:ext cx="45910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9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 smtClean="0"/>
          </a:p>
          <a:p>
            <a:r>
              <a:rPr lang="ru-RU" sz="2800" dirty="0"/>
              <a:t>Рассмотрим наземную радиотрассу и выясним условия, наиболее благоприятные для приема рассеянного сигнала. Пусть AC = </a:t>
            </a:r>
            <a:r>
              <a:rPr lang="ru-RU" sz="2800" i="1" dirty="0"/>
              <a:t>l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расстояние между рассеивающими неоднородностями по вертикали (рис. 1). В точке  приема волны от вторичных источников А и С интерферируют, максимум сигнала полу­чится при совпадении  этих волн по фазе, для чего разность хода лучей</a:t>
            </a:r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должна </a:t>
            </a:r>
            <a:r>
              <a:rPr lang="ru-RU" sz="2800" dirty="0"/>
              <a:t>быть равна (кратна) </a:t>
            </a:r>
            <a:r>
              <a:rPr lang="ru-RU" sz="2800" dirty="0" smtClean="0">
                <a:sym typeface="Symbol"/>
              </a:rPr>
              <a:t></a:t>
            </a:r>
            <a:r>
              <a:rPr lang="ru-RU" sz="2800" smtClean="0">
                <a:sym typeface="Symbol"/>
              </a:rPr>
              <a:t>.</a:t>
            </a:r>
            <a:r>
              <a:rPr lang="ru-RU" sz="2800" smtClean="0"/>
              <a:t> </a:t>
            </a:r>
            <a:endParaRPr lang="ru-RU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918" y="4723183"/>
            <a:ext cx="4444999" cy="87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32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307977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Тогда </a:t>
            </a:r>
            <a:r>
              <a:rPr lang="ru-RU" sz="2800" dirty="0"/>
              <a:t>получаем связь между углом рассеяния </a:t>
            </a:r>
            <a:r>
              <a:rPr lang="ru-RU" sz="2800" dirty="0">
                <a:sym typeface="Symbol"/>
              </a:rPr>
              <a:t></a:t>
            </a:r>
            <a:r>
              <a:rPr lang="ru-RU" sz="2800" dirty="0"/>
              <a:t> и минимальным размером рассеивающих неоднородностей </a:t>
            </a:r>
            <a:r>
              <a:rPr lang="ru-RU" sz="2800" i="1" dirty="0"/>
              <a:t>l</a:t>
            </a:r>
            <a:r>
              <a:rPr lang="ru-RU" sz="2800" dirty="0"/>
              <a:t>: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r>
              <a:rPr lang="ru-RU" sz="2800" dirty="0"/>
              <a:t>Таким образом, рассеянный сигнал в точке  приема формируется определенными масштабами турбулентных неоднородностей, т. е. рассеяние носит селектив­ный характер. </a:t>
            </a:r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443" y="2496060"/>
            <a:ext cx="1665178" cy="14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15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4995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pPr algn="ctr"/>
            <a:endParaRPr lang="ru-RU" sz="2800" b="1" dirty="0" smtClean="0"/>
          </a:p>
          <a:p>
            <a:r>
              <a:rPr lang="ru-RU" sz="2800" dirty="0"/>
              <a:t>Для трасс,  использующих тропосферное рассеяние,  характерны следующие параметры: </a:t>
            </a:r>
          </a:p>
          <a:p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высота пересечения главных максимумов диаграмм направленности 3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5 км, что обеспечи­вает связь на расстояниях  до 900 км;</a:t>
            </a:r>
          </a:p>
          <a:p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мощность передатчика  Р</a:t>
            </a:r>
            <a:r>
              <a:rPr lang="ru-RU" sz="2800" baseline="-25000" dirty="0"/>
              <a:t>0</a:t>
            </a:r>
            <a:r>
              <a:rPr lang="ru-RU" sz="2800" dirty="0"/>
              <a:t> = 10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100 кВт, ширина диаграмм  направленности  не более 1</a:t>
            </a:r>
            <a:r>
              <a:rPr lang="ru-RU" sz="2800" baseline="30000" dirty="0"/>
              <a:t>0</a:t>
            </a:r>
            <a:r>
              <a:rPr lang="ru-RU" sz="2800" dirty="0"/>
              <a:t> (обеспечивается параболическими  антеннами диаметром до 40 м), что обусловлено большими потерями энергии при рассеянии</a:t>
            </a:r>
            <a:r>
              <a:rPr lang="ru-RU" sz="2800" dirty="0" smtClean="0"/>
              <a:t>;</a:t>
            </a:r>
          </a:p>
          <a:p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8554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4995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 рабочая полоса частот 300 </a:t>
            </a:r>
            <a:r>
              <a:rPr lang="ru-RU" sz="2800" dirty="0">
                <a:sym typeface="Symbol"/>
              </a:rPr>
              <a:t></a:t>
            </a:r>
            <a:r>
              <a:rPr lang="ru-RU" sz="2800" dirty="0"/>
              <a:t> 5000 МГц определяется как спектром наблюдающихся масштабов неоднородностей, так и тем, что на больших частотах сильно растут потери энергии, а на более низких требуют­ся большие антенны.</a:t>
            </a:r>
          </a:p>
          <a:p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618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4995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endParaRPr lang="ru-RU" sz="2800" dirty="0" smtClean="0"/>
          </a:p>
          <a:p>
            <a:r>
              <a:rPr lang="ru-RU" sz="2800" dirty="0" smtClean="0"/>
              <a:t> </a:t>
            </a:r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080" y="859073"/>
            <a:ext cx="4116434" cy="578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42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49956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Пусть передающая (A) и приёмная (B) антенны направлены на горизонт, и высота пересечения главных максимумов диаграмм направленности над серединой трассы h = 5 км. Найдём угол рассеяния </a:t>
            </a:r>
            <a:r>
              <a:rPr lang="ru-RU" sz="2800" dirty="0">
                <a:sym typeface="Symbol"/>
              </a:rPr>
              <a:t></a:t>
            </a:r>
            <a:r>
              <a:rPr lang="ru-RU" sz="2800" dirty="0"/>
              <a:t>, полагая R</a:t>
            </a:r>
            <a:r>
              <a:rPr lang="ru-RU" sz="2800" baseline="-25000" dirty="0"/>
              <a:t>З</a:t>
            </a:r>
            <a:r>
              <a:rPr lang="ru-RU" sz="2800" dirty="0"/>
              <a:t> = 6378 км. Из  </a:t>
            </a:r>
            <a:r>
              <a:rPr lang="ru-RU" sz="2800" dirty="0">
                <a:sym typeface="Symbol"/>
              </a:rPr>
              <a:t></a:t>
            </a:r>
            <a:r>
              <a:rPr lang="ru-RU" sz="2800" baseline="-25000" dirty="0"/>
              <a:t>OAC</a:t>
            </a:r>
            <a:r>
              <a:rPr lang="ru-RU" sz="2800" dirty="0"/>
              <a:t> имеем   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Тогда </a:t>
            </a:r>
            <a:r>
              <a:rPr lang="ru-RU" sz="2800" dirty="0">
                <a:sym typeface="Symbol"/>
              </a:rPr>
              <a:t>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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</a:t>
            </a:r>
            <a:r>
              <a:rPr lang="ru-RU" sz="2800" dirty="0"/>
              <a:t> = 4,54</a:t>
            </a:r>
            <a:r>
              <a:rPr lang="ru-RU" sz="2800" baseline="30000" dirty="0"/>
              <a:t>0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>
                <a:sym typeface="Symbol"/>
              </a:rPr>
              <a:t></a:t>
            </a:r>
            <a:r>
              <a:rPr lang="ru-RU" sz="2800" dirty="0"/>
              <a:t>r = R</a:t>
            </a:r>
            <a:r>
              <a:rPr lang="ru-RU" sz="2800" baseline="-25000" dirty="0"/>
              <a:t>З</a:t>
            </a:r>
            <a:r>
              <a:rPr lang="ru-RU" sz="2800" dirty="0">
                <a:sym typeface="Symbol"/>
              </a:rPr>
              <a:t></a:t>
            </a:r>
            <a:r>
              <a:rPr lang="ru-RU" sz="2800" dirty="0"/>
              <a:t> = 6378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0,039584 = 252,46 км, следовательно, расстояние между концами трассы </a:t>
            </a:r>
            <a:r>
              <a:rPr lang="ru-RU" sz="2800" dirty="0">
                <a:sym typeface="Symbol"/>
              </a:rPr>
              <a:t></a:t>
            </a:r>
            <a:r>
              <a:rPr lang="ru-RU" sz="2800" dirty="0"/>
              <a:t>AB = 2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r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505 </a:t>
            </a:r>
            <a:r>
              <a:rPr lang="ru-RU" sz="2800" dirty="0" smtClean="0"/>
              <a:t>км</a:t>
            </a: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05" y="2787424"/>
            <a:ext cx="6986761" cy="110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3" y="4416877"/>
            <a:ext cx="10279055" cy="61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4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633" y="372687"/>
            <a:ext cx="84995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Рассеяние УКВ на турбулентных неоднородностях </a:t>
            </a:r>
          </a:p>
          <a:p>
            <a:endParaRPr lang="ru-RU" sz="2800" dirty="0" smtClean="0"/>
          </a:p>
          <a:p>
            <a:r>
              <a:rPr lang="ru-RU" sz="2800" dirty="0" smtClean="0"/>
              <a:t>Если </a:t>
            </a:r>
            <a:r>
              <a:rPr lang="ru-RU" sz="2800" dirty="0"/>
              <a:t>предположить, что рассеяние эффективно на масштабах неоднородностей, не превышающих 10 м, то на данной трассе следует использовать радиоволны с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&lt; 20</a:t>
            </a:r>
            <a:r>
              <a:rPr lang="ru-RU" sz="2800" dirty="0">
                <a:sym typeface="Symbol"/>
              </a:rPr>
              <a:t></a:t>
            </a:r>
            <a:r>
              <a:rPr lang="ru-RU" sz="2800" dirty="0"/>
              <a:t>sin2,27</a:t>
            </a:r>
            <a:r>
              <a:rPr lang="ru-RU" sz="2800" baseline="30000" dirty="0"/>
              <a:t>0</a:t>
            </a:r>
            <a:r>
              <a:rPr lang="ru-RU" sz="2800" dirty="0"/>
              <a:t> = 0,79 м, т. е. частоты f &gt; 380 МГц.</a:t>
            </a:r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1050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Полоса  пропускания тропосферного канала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Рассеяние </a:t>
            </a:r>
            <a:r>
              <a:rPr lang="ru-RU" sz="2800" dirty="0"/>
              <a:t>по своей природе </a:t>
            </a:r>
            <a:r>
              <a:rPr lang="ru-RU" sz="2800" dirty="0" err="1"/>
              <a:t>многолучевый</a:t>
            </a:r>
            <a:r>
              <a:rPr lang="ru-RU" sz="2800" dirty="0"/>
              <a:t> процесс, поэтому сигнал в точке приема будет флуктуировать, что ограничивает, например, полосу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f пропускания тропосферного канала. Оценим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f. Пусть точку приема достигают как лучи, рассеянные самой низкой точкой рассеивающего объема </a:t>
            </a:r>
            <a:r>
              <a:rPr lang="ru-RU" sz="2800" dirty="0" err="1"/>
              <a:t>V</a:t>
            </a:r>
            <a:r>
              <a:rPr lang="ru-RU" sz="2800" baseline="-25000" dirty="0" err="1"/>
              <a:t>расс</a:t>
            </a:r>
            <a:r>
              <a:rPr lang="ru-RU" sz="2800" dirty="0"/>
              <a:t> (т. A), так и лучи от самой высокой точки рассеяния (т. B) (рис. </a:t>
            </a:r>
            <a:r>
              <a:rPr lang="ru-RU" sz="2800" dirty="0" smtClean="0"/>
              <a:t>9</a:t>
            </a:r>
            <a:r>
              <a:rPr lang="ru-RU" sz="2800" dirty="0"/>
              <a:t>).  Между лучами,  распространяющимися по этим  крайним путям, существует разность хода </a:t>
            </a:r>
            <a:r>
              <a:rPr lang="ru-RU" sz="2800" dirty="0">
                <a:sym typeface="Symbol"/>
              </a:rPr>
              <a:t></a:t>
            </a:r>
            <a:r>
              <a:rPr lang="ru-RU" sz="2800" dirty="0"/>
              <a:t>r.  Сдвиг фаз </a:t>
            </a:r>
            <a:r>
              <a:rPr lang="ru-RU" sz="2800" dirty="0">
                <a:sym typeface="Symbol"/>
              </a:rPr>
              <a:t></a:t>
            </a:r>
            <a:r>
              <a:rPr lang="ru-RU" sz="2800" dirty="0"/>
              <a:t> на различных частотах для одного и того же пути будет различен. </a:t>
            </a:r>
            <a:endParaRPr lang="ru-RU" sz="2800" b="1" dirty="0"/>
          </a:p>
          <a:p>
            <a:pPr algn="ctr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7460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Полоса  пропускания тропосферного канала</a:t>
            </a:r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pPr algn="ctr"/>
            <a:r>
              <a:rPr lang="ru-RU" sz="2800" dirty="0"/>
              <a:t>Рис. 9. К определению полосы пропускания канала тропосферного </a:t>
            </a:r>
            <a:r>
              <a:rPr lang="ru-RU" sz="2800" dirty="0" smtClean="0"/>
              <a:t>рассеяния</a:t>
            </a:r>
          </a:p>
          <a:p>
            <a:pPr algn="ctr"/>
            <a:endParaRPr lang="ru-RU" sz="2800" b="1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658" y="1065184"/>
            <a:ext cx="5313467" cy="314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51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Полоса  пропускания тропосферного канала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.На </a:t>
            </a:r>
            <a:r>
              <a:rPr lang="ru-RU" sz="2800" dirty="0"/>
              <a:t>несущей частоте f</a:t>
            </a:r>
          </a:p>
          <a:p>
            <a:r>
              <a:rPr lang="ru-RU" sz="2800" dirty="0"/>
              <a:t>     </a:t>
            </a:r>
          </a:p>
          <a:p>
            <a:r>
              <a:rPr lang="ru-RU" sz="2800" dirty="0"/>
              <a:t>где </a:t>
            </a:r>
            <a:r>
              <a:rPr lang="ru-RU" sz="2800" dirty="0">
                <a:sym typeface="Symbol"/>
              </a:rPr>
              <a:t></a:t>
            </a:r>
            <a:r>
              <a:rPr lang="en-US" sz="2800" dirty="0"/>
              <a:t>r = TBR </a:t>
            </a:r>
            <a:r>
              <a:rPr lang="ru-RU" sz="2800" dirty="0">
                <a:sym typeface="Symbol"/>
              </a:rPr>
              <a:t></a:t>
            </a:r>
            <a:r>
              <a:rPr lang="en-US" sz="2800" dirty="0"/>
              <a:t> TAR. </a:t>
            </a:r>
            <a:endParaRPr lang="ru-RU" sz="2800" dirty="0" smtClean="0"/>
          </a:p>
          <a:p>
            <a:r>
              <a:rPr lang="ru-RU" sz="2800" dirty="0" smtClean="0"/>
              <a:t>На </a:t>
            </a:r>
            <a:r>
              <a:rPr lang="ru-RU" sz="2800" dirty="0"/>
              <a:t>крайней  боковой частоте </a:t>
            </a:r>
            <a:r>
              <a:rPr lang="ru-RU" sz="2800" dirty="0" smtClean="0"/>
              <a:t> </a:t>
            </a:r>
            <a:r>
              <a:rPr lang="ru-RU" sz="2800" dirty="0" err="1"/>
              <a:t>f</a:t>
            </a:r>
            <a:r>
              <a:rPr lang="ru-RU" sz="2800" baseline="-25000" dirty="0" err="1"/>
              <a:t>n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f + </a:t>
            </a:r>
            <a:r>
              <a:rPr lang="ru-RU" sz="2800" dirty="0" err="1"/>
              <a:t>F</a:t>
            </a:r>
            <a:r>
              <a:rPr lang="ru-RU" sz="2800" baseline="-25000" dirty="0" err="1"/>
              <a:t>n</a:t>
            </a:r>
            <a:r>
              <a:rPr lang="ru-RU" sz="2800" dirty="0"/>
              <a:t> сдвиг фаз изменится до величины 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r>
              <a:rPr lang="ru-RU" sz="2800" dirty="0"/>
              <a:t>Таким образом, в один и тот же момент времени на разных частотах напряженность полей волн  складывается  в  разных фазах. </a:t>
            </a:r>
            <a:endParaRPr lang="ru-RU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63" y="1040266"/>
            <a:ext cx="2924004" cy="88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1" y="3568365"/>
            <a:ext cx="5575824" cy="100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38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Полоса  пропускания тропосферного канала</a:t>
            </a:r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Для </a:t>
            </a:r>
            <a:r>
              <a:rPr lang="ru-RU" sz="2800" dirty="0"/>
              <a:t>минимизации искажений необходимо, чтобы </a:t>
            </a:r>
            <a:r>
              <a:rPr lang="ru-RU" sz="2800" dirty="0" smtClean="0"/>
              <a:t>разность</a:t>
            </a:r>
          </a:p>
          <a:p>
            <a:endParaRPr lang="ru-RU" sz="2800" dirty="0" smtClean="0"/>
          </a:p>
          <a:p>
            <a:r>
              <a:rPr lang="ru-RU" sz="2800" dirty="0">
                <a:sym typeface="Symbol"/>
              </a:rPr>
              <a:t>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</a:t>
            </a:r>
            <a:r>
              <a:rPr lang="en-US" sz="2800" baseline="-25000" dirty="0"/>
              <a:t>n</a:t>
            </a:r>
            <a:r>
              <a:rPr lang="en-US" sz="2800" dirty="0"/>
              <a:t> =  2</a:t>
            </a:r>
            <a:r>
              <a:rPr lang="ru-RU" sz="2800" dirty="0">
                <a:sym typeface="Symbol"/>
              </a:rPr>
              <a:t></a:t>
            </a:r>
            <a:r>
              <a:rPr lang="en-US" sz="2800" dirty="0" err="1"/>
              <a:t>F</a:t>
            </a:r>
            <a:r>
              <a:rPr lang="en-US" sz="2800" baseline="-25000" dirty="0" err="1"/>
              <a:t>n</a:t>
            </a:r>
            <a:r>
              <a:rPr lang="ru-RU" sz="2800" dirty="0">
                <a:sym typeface="Symbol"/>
              </a:rPr>
              <a:t></a:t>
            </a:r>
            <a:r>
              <a:rPr lang="en-US" sz="2800" dirty="0"/>
              <a:t>t &lt;&lt; 2</a:t>
            </a:r>
            <a:r>
              <a:rPr lang="ru-RU" sz="2800" dirty="0">
                <a:sym typeface="Symbol"/>
              </a:rPr>
              <a:t></a:t>
            </a:r>
            <a:r>
              <a:rPr lang="en-US" sz="2800" dirty="0" smtClean="0"/>
              <a:t>,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/>
              <a:t>следовательно, </a:t>
            </a:r>
            <a:r>
              <a:rPr lang="ru-RU" sz="2800" dirty="0" smtClean="0"/>
              <a:t> </a:t>
            </a:r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961" y="4472051"/>
            <a:ext cx="2082954" cy="111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740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Полоса  пропускания тропосферного канала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Примерные </a:t>
            </a:r>
            <a:r>
              <a:rPr lang="ru-RU" sz="2800" dirty="0"/>
              <a:t>значения полосы пропускания для раз­личных тропосферных трасс при условии AB </a:t>
            </a:r>
            <a:r>
              <a:rPr lang="ru-RU" sz="2800" dirty="0">
                <a:sym typeface="Symbol"/>
              </a:rPr>
              <a:t></a:t>
            </a:r>
            <a:r>
              <a:rPr lang="ru-RU" sz="2800" dirty="0"/>
              <a:t> 3h</a:t>
            </a:r>
            <a:r>
              <a:rPr lang="ru-RU" sz="2800" baseline="-25000" dirty="0"/>
              <a:t>0</a:t>
            </a:r>
            <a:r>
              <a:rPr lang="ru-RU" sz="2800" dirty="0"/>
              <a:t> приведены в табл. </a:t>
            </a:r>
            <a:r>
              <a:rPr lang="ru-RU" sz="2800" dirty="0" smtClean="0"/>
              <a:t>1</a:t>
            </a:r>
            <a:r>
              <a:rPr lang="ru-RU" sz="2800" dirty="0"/>
              <a:t>. </a:t>
            </a:r>
            <a:endParaRPr lang="ru-RU" sz="2800" dirty="0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370" y="2619456"/>
            <a:ext cx="4228733" cy="396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8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радиоволн в </a:t>
            </a:r>
            <a:r>
              <a:rPr lang="ru-RU" sz="2800" b="1" dirty="0" smtClean="0"/>
              <a:t>тропосфере</a:t>
            </a:r>
          </a:p>
          <a:p>
            <a:pPr algn="ctr"/>
            <a:endParaRPr lang="ru-RU" sz="2800" b="1" dirty="0" smtClean="0"/>
          </a:p>
          <a:p>
            <a:r>
              <a:rPr lang="ru-RU" sz="2800" dirty="0"/>
              <a:t>Основной причиной поглощения в тропосфере  является селективное или резонансное поглощение молекулами газов (N</a:t>
            </a:r>
            <a:r>
              <a:rPr lang="ru-RU" sz="2800" baseline="-25000" dirty="0"/>
              <a:t>2</a:t>
            </a:r>
            <a:r>
              <a:rPr lang="ru-RU" sz="2800" dirty="0"/>
              <a:t>,  O</a:t>
            </a:r>
            <a:r>
              <a:rPr lang="ru-RU" sz="2800" baseline="-25000" dirty="0"/>
              <a:t>2</a:t>
            </a:r>
            <a:r>
              <a:rPr lang="ru-RU" sz="2800" dirty="0"/>
              <a:t>,  H</a:t>
            </a:r>
            <a:r>
              <a:rPr lang="ru-RU" sz="2800" baseline="-25000" dirty="0"/>
              <a:t>2</a:t>
            </a:r>
            <a:r>
              <a:rPr lang="ru-RU" sz="2800" dirty="0"/>
              <a:t>O) и поглощение в  каплях  воды. Резонансное  поглощение обусловлено усилением взаимодействия  радиоволн с молекулой при совпадении  их  частот  с  частотой  внутриатомного  движения электронов внешних  орбит.  Резонансные линии всех газов тропосферы, за исключением кислорода и водяного пара,  расположены вне  радиодиапазона.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04711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радиоволн в </a:t>
            </a:r>
            <a:r>
              <a:rPr lang="ru-RU" sz="2800" b="1" dirty="0" smtClean="0"/>
              <a:t>тропосфере</a:t>
            </a:r>
          </a:p>
          <a:p>
            <a:pPr algn="ctr"/>
            <a:endParaRPr lang="ru-RU" sz="2800" b="1" dirty="0" smtClean="0"/>
          </a:p>
          <a:p>
            <a:r>
              <a:rPr lang="ru-RU" sz="2800" dirty="0" smtClean="0"/>
              <a:t>При </a:t>
            </a:r>
            <a:r>
              <a:rPr lang="ru-RU" sz="2800" dirty="0"/>
              <a:t>распространении в поглощающей среде амплитуда напряжённости поля радиоволны уменьшается по </a:t>
            </a:r>
            <a:r>
              <a:rPr lang="ru-RU" sz="2800" dirty="0" smtClean="0"/>
              <a:t>закону</a:t>
            </a:r>
          </a:p>
          <a:p>
            <a:r>
              <a:rPr lang="ru-RU" sz="2800" dirty="0" smtClean="0"/>
              <a:t> </a:t>
            </a:r>
            <a:r>
              <a:rPr lang="ru-RU" sz="2800" dirty="0" err="1"/>
              <a:t>E</a:t>
            </a:r>
            <a:r>
              <a:rPr lang="ru-RU" sz="2800" baseline="-25000" dirty="0" err="1"/>
              <a:t>m</a:t>
            </a:r>
            <a:r>
              <a:rPr lang="ru-RU" sz="2800" dirty="0"/>
              <a:t>(r) = E</a:t>
            </a:r>
            <a:r>
              <a:rPr lang="ru-RU" sz="2800" baseline="-25000" dirty="0"/>
              <a:t>0m</a:t>
            </a:r>
            <a:r>
              <a:rPr lang="ru-RU" sz="2800" dirty="0"/>
              <a:t>e</a:t>
            </a:r>
            <a:r>
              <a:rPr lang="ru-RU" sz="2800" baseline="30000" dirty="0"/>
              <a:t>-</a:t>
            </a:r>
            <a:r>
              <a:rPr lang="ru-RU" sz="2800" baseline="30000" dirty="0">
                <a:sym typeface="Symbol"/>
              </a:rPr>
              <a:t></a:t>
            </a:r>
            <a:r>
              <a:rPr lang="ru-RU" sz="2800" baseline="30000" dirty="0"/>
              <a:t>r</a:t>
            </a:r>
            <a:r>
              <a:rPr lang="ru-RU" sz="2800" dirty="0"/>
              <a:t> </a:t>
            </a:r>
            <a:endParaRPr lang="ru-RU" sz="2800" dirty="0" smtClean="0"/>
          </a:p>
          <a:p>
            <a:r>
              <a:rPr lang="ru-RU" sz="2800" dirty="0" smtClean="0"/>
              <a:t>(</a:t>
            </a:r>
            <a:r>
              <a:rPr lang="ru-RU" sz="2800" dirty="0"/>
              <a:t>E</a:t>
            </a:r>
            <a:r>
              <a:rPr lang="ru-RU" sz="2800" baseline="-25000" dirty="0"/>
              <a:t>0m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начальная амплитуда, </a:t>
            </a:r>
            <a:r>
              <a:rPr lang="ru-RU" sz="2800" dirty="0">
                <a:sym typeface="Symbol"/>
              </a:rPr>
              <a:t></a:t>
            </a:r>
            <a:r>
              <a:rPr lang="ru-RU" sz="2800" dirty="0"/>
              <a:t>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коэффициент затухания).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9477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радиоволн в </a:t>
            </a:r>
            <a:r>
              <a:rPr lang="ru-RU" sz="2800" b="1" dirty="0" smtClean="0"/>
              <a:t>тропосфере</a:t>
            </a:r>
          </a:p>
          <a:p>
            <a:pPr algn="ctr"/>
            <a:endParaRPr lang="ru-RU" sz="2800" b="1" dirty="0" smtClean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729" y="1089225"/>
            <a:ext cx="6111326" cy="545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2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радиоволн в </a:t>
            </a:r>
            <a:r>
              <a:rPr lang="ru-RU" sz="2800" b="1" dirty="0" smtClean="0"/>
              <a:t>тропосфере</a:t>
            </a:r>
          </a:p>
          <a:p>
            <a:r>
              <a:rPr lang="ru-RU" sz="2800" dirty="0"/>
              <a:t>На  рис. </a:t>
            </a:r>
            <a:r>
              <a:rPr lang="ru-RU" sz="2800" dirty="0" smtClean="0"/>
              <a:t>10 </a:t>
            </a:r>
            <a:r>
              <a:rPr lang="ru-RU" sz="2800" dirty="0"/>
              <a:t>приведена зависимость коэффициента ослабления Г, определяемого здесь как</a:t>
            </a:r>
          </a:p>
          <a:p>
            <a:r>
              <a:rPr lang="ru-RU" sz="2800" dirty="0"/>
              <a:t>     </a:t>
            </a:r>
            <a:r>
              <a:rPr lang="ru-RU" sz="2800" dirty="0" smtClean="0"/>
              <a:t>					[</a:t>
            </a:r>
            <a:r>
              <a:rPr lang="ru-RU" sz="2800" dirty="0"/>
              <a:t>дБ / км],</a:t>
            </a:r>
          </a:p>
          <a:p>
            <a:r>
              <a:rPr lang="ru-RU" sz="2800" dirty="0"/>
              <a:t>от длины волны для O</a:t>
            </a:r>
            <a:r>
              <a:rPr lang="ru-RU" sz="2800" baseline="-25000" dirty="0"/>
              <a:t>2</a:t>
            </a:r>
            <a:r>
              <a:rPr lang="ru-RU" sz="2800" dirty="0"/>
              <a:t> и паров H</a:t>
            </a:r>
            <a:r>
              <a:rPr lang="ru-RU" sz="2800" baseline="-25000" dirty="0"/>
              <a:t>2</a:t>
            </a:r>
            <a:r>
              <a:rPr lang="ru-RU" sz="2800" dirty="0"/>
              <a:t>O. У кислорода в радиодиапазоне имеются две резонансные линии: при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= 0,5 </a:t>
            </a:r>
            <a:r>
              <a:rPr lang="ru-RU" sz="2800" dirty="0" smtClean="0"/>
              <a:t>см  </a:t>
            </a:r>
            <a:r>
              <a:rPr lang="ru-RU" sz="2800" dirty="0"/>
              <a:t>Г = 14 дБ / км и при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= 0,25 см </a:t>
            </a:r>
            <a:r>
              <a:rPr lang="ru-RU" sz="2800" dirty="0" smtClean="0"/>
              <a:t> Г </a:t>
            </a:r>
            <a:r>
              <a:rPr lang="ru-RU" sz="2800" dirty="0"/>
              <a:t>= 3,5  дБ / км.  У водяного пара резонансное поглощение имеет место при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= 1,35 см. Зависимость поглощения от удельной влажности линейна: чем выше влажность, тем выше пог­лощение.</a:t>
            </a:r>
          </a:p>
          <a:p>
            <a:r>
              <a:rPr lang="ru-RU" sz="2800" dirty="0"/>
              <a:t>     Поглощение радиоволн с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&lt; 1 см тропосферными  газами настолько  велико, что они могут быть использованы для радиосвязи лишь на весьма короткие расстояния</a:t>
            </a:r>
            <a:r>
              <a:rPr lang="ru-RU" sz="2800" dirty="0" smtClean="0"/>
              <a:t>.</a:t>
            </a:r>
            <a:endParaRPr lang="ru-RU" sz="2800" b="1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100" y="1745797"/>
            <a:ext cx="2105025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08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Поглощение радиоволн в </a:t>
            </a:r>
            <a:r>
              <a:rPr lang="ru-RU" sz="2800" b="1" dirty="0" smtClean="0"/>
              <a:t>тропосфере</a:t>
            </a:r>
          </a:p>
          <a:p>
            <a:r>
              <a:rPr lang="ru-RU" sz="2800" dirty="0" err="1"/>
              <a:t>Капельковые</a:t>
            </a:r>
            <a:r>
              <a:rPr lang="ru-RU" sz="2800" dirty="0"/>
              <a:t> образования (гидрометеоры </a:t>
            </a:r>
            <a:r>
              <a:rPr lang="ru-RU" sz="2800" dirty="0">
                <a:sym typeface="Symbol"/>
              </a:rPr>
              <a:t></a:t>
            </a:r>
            <a:r>
              <a:rPr lang="ru-RU" sz="2800" dirty="0"/>
              <a:t> дождь, туман, снег) могут вызвать заметное поглощение радиоволн с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 &lt; 3 см, потому что, во-первых, радиоволны наводят в каплях токи смещения, и часть их энергии переходит в </a:t>
            </a:r>
            <a:r>
              <a:rPr lang="ru-RU" sz="2800" dirty="0" err="1"/>
              <a:t>джоуле­во</a:t>
            </a:r>
            <a:r>
              <a:rPr lang="ru-RU" sz="2800" dirty="0"/>
              <a:t> тепло.  Во-вторых,  токи  являются источником вторичного излучения,  что приводит к рассеянию энергии радиоволн.  Затухание растет с уменьшением </a:t>
            </a:r>
            <a:r>
              <a:rPr lang="ru-RU" sz="2800" dirty="0">
                <a:sym typeface="Symbol"/>
              </a:rPr>
              <a:t></a:t>
            </a:r>
            <a:r>
              <a:rPr lang="ru-RU" sz="2800" dirty="0"/>
              <a:t>, ростом размеров капель и интенсивности осадков. Рассеяние см радиоволн гидрометеорами ведет к появлению отраженных сиг­налов, мешающих нормальной работе РЛС.</a:t>
            </a:r>
          </a:p>
        </p:txBody>
      </p:sp>
    </p:spTree>
    <p:extLst>
      <p:ext uri="{BB962C8B-B14F-4D97-AF65-F5344CB8AC3E}">
        <p14:creationId xmlns:p14="http://schemas.microsoft.com/office/powerpoint/2010/main" val="118595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r>
              <a:rPr lang="ru-RU" sz="2800" dirty="0"/>
              <a:t>Обычно тропосферные радиорелейные линии используют там, где невозможно либо очень дорого построить радиорелейные линии прямой видимости: в малонаселенной и труднодоступной местности, горных районах и т. п.</a:t>
            </a:r>
          </a:p>
          <a:p>
            <a:r>
              <a:rPr lang="ru-RU" sz="2800" dirty="0"/>
              <a:t>Первая отечественная тропосферная радиорелейная аппаратура «Горизонт-М», разработанная в 1963 г., позволила создать сеть «Север» общей протяженностью 14 тыс. км. Расстояние между ретрансляторами от 100 до 420 км, мощность передатчиков 2,5 кВт. Для борьбы с замираниями сигнала применен четырехкратный разнесенный по частоте и в пространстве прием. Пропускная способность системы 60 телефонных каналов. </a:t>
            </a:r>
          </a:p>
        </p:txBody>
      </p:sp>
    </p:spTree>
    <p:extLst>
      <p:ext uri="{BB962C8B-B14F-4D97-AF65-F5344CB8AC3E}">
        <p14:creationId xmlns:p14="http://schemas.microsoft.com/office/powerpoint/2010/main" val="262966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r>
              <a:rPr lang="ru-RU" sz="2800" dirty="0" smtClean="0"/>
              <a:t>Аппаратура </a:t>
            </a:r>
            <a:r>
              <a:rPr lang="ru-RU" sz="2800" dirty="0"/>
              <a:t>«Горизонт-М» постоянно модернизировалась с учетом эксплуатации сети «Север». Для борьбы с интерференционными замираниями была разработана система «Аккорд», в которой наряду с разнесенным приемом использовался автокорреляционный </a:t>
            </a:r>
            <a:r>
              <a:rPr lang="ru-RU" sz="2800" dirty="0" err="1"/>
              <a:t>црием</a:t>
            </a:r>
            <a:r>
              <a:rPr lang="ru-RU" sz="2800" dirty="0"/>
              <a:t> составных сигналов. Велись работы по повышению надежности оборудования. В результате в 1977 г. коэффициент исправного действия сети «Север» составил 99,99%. На ряде направлений была повышена пропускная способность линии до 72…84 каналов.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044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8" y="2573"/>
            <a:ext cx="84995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r>
              <a:rPr lang="ru-RU" sz="2800" dirty="0" smtClean="0"/>
              <a:t>Антенный комплекс состоял </a:t>
            </a:r>
            <a:r>
              <a:rPr lang="ru-RU" sz="2800" dirty="0"/>
              <a:t>из </a:t>
            </a:r>
            <a:r>
              <a:rPr lang="ru-RU" sz="2800" dirty="0" smtClean="0"/>
              <a:t>параболических </a:t>
            </a:r>
            <a:r>
              <a:rPr lang="ru-RU" sz="2800" dirty="0"/>
              <a:t>антенн размером 20х20 или 30х30 метров. Рабочий диапазон — 700-1000 МГц.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57" y="1818455"/>
            <a:ext cx="8813553" cy="5039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83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r>
              <a:rPr lang="ru-RU" sz="2800" dirty="0"/>
              <a:t>Минобороны РФ в 2015 году получит первые малогабаритные станции тропосферной связи «Ладья</a:t>
            </a:r>
            <a:r>
              <a:rPr lang="ru-RU" sz="2800" dirty="0" smtClean="0"/>
              <a:t>»</a:t>
            </a:r>
            <a:endParaRPr lang="ru-RU" sz="2800" dirty="0"/>
          </a:p>
          <a:p>
            <a:r>
              <a:rPr lang="ru-RU" sz="2800" dirty="0" smtClean="0"/>
              <a:t>Цифровая малогабаритная помехозащищенная тропосферная станция «Ладья» (Р-444) разработана Московским научно-исследовательским радиотехническим институтом (МНИРТИ, главный конструктор техники тропосферной связи ОАО «МНИРТИ» Р. Муха) с участием НПП «</a:t>
            </a:r>
            <a:r>
              <a:rPr lang="ru-RU" sz="2800" dirty="0" err="1" smtClean="0"/>
              <a:t>РАДИОСВЯЗЬ».Источник</a:t>
            </a:r>
            <a:r>
              <a:rPr lang="ru-RU" sz="2800" dirty="0" smtClean="0"/>
              <a:t>: </a:t>
            </a:r>
            <a:r>
              <a:rPr lang="ru-RU" sz="2800" dirty="0" smtClean="0">
                <a:hlinkClick r:id="rId2"/>
              </a:rPr>
              <a:t>http://bastion-opk.ru/ladya-r-444/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091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r>
              <a:rPr lang="ru-RU" sz="2800" dirty="0" smtClean="0"/>
              <a:t>ХАРАКТЕРИСТИКИ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диапазон частот – 4,4-5,0 ГГц; </a:t>
            </a:r>
            <a:endParaRPr lang="ru-RU" sz="2800" dirty="0" smtClean="0"/>
          </a:p>
          <a:p>
            <a:r>
              <a:rPr lang="ru-RU" sz="2800" dirty="0" smtClean="0"/>
              <a:t>скорость </a:t>
            </a:r>
            <a:r>
              <a:rPr lang="ru-RU" sz="2800" dirty="0"/>
              <a:t>передаваемой информации (1; 2; 4; 8) x64; 2048 кбит/с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диаметр антенны – 1,25; 2,5 м; </a:t>
            </a:r>
            <a:endParaRPr lang="ru-RU" sz="2800" dirty="0" smtClean="0"/>
          </a:p>
          <a:p>
            <a:r>
              <a:rPr lang="ru-RU" sz="2800" dirty="0" smtClean="0"/>
              <a:t>мощность </a:t>
            </a:r>
            <a:r>
              <a:rPr lang="ru-RU" sz="2800" dirty="0"/>
              <a:t>излучения – 100 Вт; </a:t>
            </a:r>
            <a:endParaRPr lang="ru-RU" sz="2800" dirty="0" smtClean="0"/>
          </a:p>
          <a:p>
            <a:r>
              <a:rPr lang="ru-RU" sz="2800" dirty="0" smtClean="0"/>
              <a:t>метод </a:t>
            </a:r>
            <a:r>
              <a:rPr lang="ru-RU" sz="2800" dirty="0"/>
              <a:t>разделения сигналов передачи и приема – временное разделение; </a:t>
            </a:r>
            <a:endParaRPr lang="ru-RU" sz="2800" dirty="0" smtClean="0"/>
          </a:p>
          <a:p>
            <a:r>
              <a:rPr lang="ru-RU" sz="2800" dirty="0" smtClean="0"/>
              <a:t>ширина </a:t>
            </a:r>
            <a:r>
              <a:rPr lang="ru-RU" sz="2800" dirty="0"/>
              <a:t>полосы частот – до 32 МГц; </a:t>
            </a:r>
            <a:r>
              <a:rPr lang="ru-RU" sz="2800" dirty="0" smtClean="0"/>
              <a:t>энергопотребление </a:t>
            </a:r>
            <a:r>
              <a:rPr lang="ru-RU" sz="2800" dirty="0"/>
              <a:t>– не более 500 Вт; </a:t>
            </a:r>
            <a:endParaRPr lang="ru-RU" sz="2800" dirty="0" smtClean="0"/>
          </a:p>
          <a:p>
            <a:r>
              <a:rPr lang="ru-RU" sz="2800" dirty="0" smtClean="0"/>
              <a:t>масса </a:t>
            </a:r>
            <a:r>
              <a:rPr lang="ru-RU" sz="2800" dirty="0"/>
              <a:t>аппаратуры станции (без антенного устройства) – до 70 кг. </a:t>
            </a:r>
            <a:endParaRPr lang="ru-RU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180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 smtClean="0"/>
              <a:t>Антенна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020" y="1757682"/>
            <a:ext cx="3577866" cy="499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1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pPr algn="ctr"/>
            <a:endParaRPr lang="ru-RU" sz="2800" b="1" dirty="0" smtClean="0"/>
          </a:p>
          <a:p>
            <a:pPr algn="ctr"/>
            <a:r>
              <a:rPr lang="ru-RU" sz="2800" dirty="0"/>
              <a:t>Мобильная малогабаритная цифровая тропосферной станция </a:t>
            </a:r>
            <a:r>
              <a:rPr lang="ru-RU" sz="2800" dirty="0" smtClean="0"/>
              <a:t>(США)</a:t>
            </a:r>
            <a:endParaRPr lang="ru-RU" sz="2800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84" y="2600325"/>
            <a:ext cx="6986336" cy="260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91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</a:t>
            </a:r>
          </a:p>
          <a:p>
            <a:pPr algn="ctr"/>
            <a:endParaRPr lang="ru-RU" sz="2800" b="1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26" y="1520145"/>
            <a:ext cx="7220715" cy="36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4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9" y="372687"/>
            <a:ext cx="84995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 (Публикации)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9" y="799573"/>
            <a:ext cx="8556397" cy="2456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015" y="3430638"/>
            <a:ext cx="4370754" cy="310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31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34" y="224110"/>
            <a:ext cx="8289713" cy="199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668" y="2222318"/>
            <a:ext cx="5433513" cy="463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53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7" y="135421"/>
            <a:ext cx="84995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Практическое применение (Публикации)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82" y="658641"/>
            <a:ext cx="8296992" cy="206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12" y="2721429"/>
            <a:ext cx="8500462" cy="326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36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40" y="239485"/>
            <a:ext cx="66675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719" y="2222046"/>
            <a:ext cx="5813339" cy="463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10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607" y="135421"/>
            <a:ext cx="866067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/>
              <a:t>Влияние на сигналы спутниковых навигационных систем</a:t>
            </a:r>
          </a:p>
          <a:p>
            <a:endParaRPr lang="ru-RU" sz="2800" dirty="0" smtClean="0"/>
          </a:p>
          <a:p>
            <a:r>
              <a:rPr lang="ru-RU" sz="2800" dirty="0" smtClean="0"/>
              <a:t>Нейтральная </a:t>
            </a:r>
            <a:r>
              <a:rPr lang="ru-RU" sz="2800" dirty="0"/>
              <a:t>атмосфера (тропосфера, тропопауза и стратосфера) является </a:t>
            </a:r>
            <a:r>
              <a:rPr lang="ru-RU" sz="2800" dirty="0" err="1"/>
              <a:t>недиспергирующей</a:t>
            </a:r>
            <a:r>
              <a:rPr lang="ru-RU" sz="2800" dirty="0"/>
              <a:t> средой. О ее влиянии говорят как о тропосферной </a:t>
            </a:r>
            <a:r>
              <a:rPr lang="ru-RU" sz="2800" dirty="0" smtClean="0"/>
              <a:t>рефракции. </a:t>
            </a:r>
            <a:r>
              <a:rPr lang="ru-RU" sz="2800" dirty="0"/>
              <a:t>Влияние представляет </a:t>
            </a:r>
            <a:r>
              <a:rPr lang="ru-RU" sz="2800" dirty="0" smtClean="0"/>
              <a:t>задержку), </a:t>
            </a:r>
            <a:r>
              <a:rPr lang="ru-RU" sz="2800" dirty="0"/>
              <a:t>которая достигает 2.0-2.5 м в зенитном направлении и увеличивается примерно пропорционально косекансу угла высоты, достигая 20-28 м на высоте 5°. Измеренные дальности оказываются </a:t>
            </a:r>
            <a:r>
              <a:rPr lang="ru-RU" sz="2800" dirty="0" smtClean="0"/>
              <a:t>больше, </a:t>
            </a:r>
            <a:r>
              <a:rPr lang="ru-RU" sz="2800" dirty="0"/>
              <a:t>чем геометрическое расстояние между приемником и спутником. </a:t>
            </a:r>
            <a:r>
              <a:rPr lang="ru-RU" sz="2800" dirty="0" smtClean="0"/>
              <a:t>Из-за </a:t>
            </a:r>
            <a:r>
              <a:rPr lang="ru-RU" sz="2800" dirty="0"/>
              <a:t>того, что тропосферная рефракция не зависит от частоты несущей, ее невозможно устранять в двухчастотных наблюдениях, в отличие от ионосферной рефракции.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37434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5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2504</TotalTime>
  <Words>1600</Words>
  <Application>Microsoft Office PowerPoint</Application>
  <PresentationFormat>Экран (4:3)</PresentationFormat>
  <Paragraphs>157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124</cp:revision>
  <dcterms:created xsi:type="dcterms:W3CDTF">2014-04-07T05:31:05Z</dcterms:created>
  <dcterms:modified xsi:type="dcterms:W3CDTF">2020-04-11T07:09:14Z</dcterms:modified>
</cp:coreProperties>
</file>