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4"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186825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62691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341584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0EE5719-E51D-4F57-BF34-82C80EE5C6DB}" type="datetimeFigureOut">
              <a:rPr lang="ru-RU" smtClean="0"/>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281162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0EE5719-E51D-4F57-BF34-82C80EE5C6DB}" type="datetimeFigureOut">
              <a:rPr lang="ru-RU" smtClean="0"/>
              <a:t>01.11.2017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594280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0EE5719-E51D-4F57-BF34-82C80EE5C6DB}" type="datetimeFigureOut">
              <a:rPr lang="ru-RU" smtClean="0"/>
              <a:t>01.11.2017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2332382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0EE5719-E51D-4F57-BF34-82C80EE5C6DB}" type="datetimeFigureOut">
              <a:rPr lang="ru-RU" smtClean="0"/>
              <a:t>01.11.2017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330523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EE5719-E51D-4F57-BF34-82C80EE5C6DB}" type="datetimeFigureOut">
              <a:rPr lang="ru-RU" smtClean="0"/>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2095339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EE5719-E51D-4F57-BF34-82C80EE5C6DB}" type="datetimeFigureOut">
              <a:rPr lang="ru-RU" smtClean="0"/>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3663678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812697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78C9CB-EBC8-40E8-A683-6FD03A9B7009}" type="slidenum">
              <a:rPr lang="ru-RU" smtClean="0"/>
              <a:t>‹#›</a:t>
            </a:fld>
            <a:endParaRPr lang="ru-RU"/>
          </a:p>
        </p:txBody>
      </p:sp>
    </p:spTree>
    <p:extLst>
      <p:ext uri="{BB962C8B-B14F-4D97-AF65-F5344CB8AC3E}">
        <p14:creationId xmlns:p14="http://schemas.microsoft.com/office/powerpoint/2010/main" val="236694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EE5719-E51D-4F57-BF34-82C80EE5C6DB}" type="datetimeFigureOut">
              <a:rPr lang="ru-RU" smtClean="0"/>
              <a:t>01.11.2017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8C9CB-EBC8-40E8-A683-6FD03A9B7009}" type="slidenum">
              <a:rPr lang="ru-RU" smtClean="0"/>
              <a:t>‹#›</a:t>
            </a:fld>
            <a:endParaRPr lang="ru-RU"/>
          </a:p>
        </p:txBody>
      </p:sp>
    </p:spTree>
    <p:extLst>
      <p:ext uri="{BB962C8B-B14F-4D97-AF65-F5344CB8AC3E}">
        <p14:creationId xmlns:p14="http://schemas.microsoft.com/office/powerpoint/2010/main" val="3283335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ru.wikipedia.org/wiki/IETF" TargetMode="External"/><Relationship Id="rId3" Type="http://schemas.openxmlformats.org/officeDocument/2006/relationships/hyperlink" Target="https://ru.wikipedia.org/wiki/%D0%A1%D0%B5%D1%82%D0%B5%D0%B2%D0%BE%D0%B9_%D0%BF%D1%80%D0%BE%D1%82%D0%BE%D0%BA%D0%BE%D0%BB" TargetMode="External"/><Relationship Id="rId7" Type="http://schemas.openxmlformats.org/officeDocument/2006/relationships/hyperlink" Target="https://ru.wikipedia.org/wiki/%D0%91%D0%B8%D1%82"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2.xml"/><Relationship Id="rId6" Type="http://schemas.openxmlformats.org/officeDocument/2006/relationships/hyperlink" Target="https://ru.wikipedia.org/wiki/%D0%98%D0%BD%D1%82%D0%B5%D1%80%D0%BD%D0%B5%D1%82" TargetMode="External"/><Relationship Id="rId5" Type="http://schemas.openxmlformats.org/officeDocument/2006/relationships/hyperlink" Target="https://ru.wikipedia.org/wiki/IPv4" TargetMode="External"/><Relationship Id="rId4" Type="http://schemas.openxmlformats.org/officeDocument/2006/relationships/hyperlink" Target="https://ru.wikipedia.org/wiki/IP"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Работа с информацией в Интернете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83815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743919"/>
            <a:ext cx="10515600" cy="5433044"/>
          </a:xfrm>
        </p:spPr>
        <p:txBody>
          <a:bodyPr>
            <a:normAutofit lnSpcReduction="10000"/>
          </a:bodyPr>
          <a:lstStyle/>
          <a:p>
            <a:r>
              <a:rPr lang="ru-RU" b="1" dirty="0"/>
              <a:t>Интернет </a:t>
            </a:r>
            <a:r>
              <a:rPr lang="ru-RU" dirty="0"/>
              <a:t>– глобальная компьютерная сеть, объединяющая </a:t>
            </a:r>
            <a:r>
              <a:rPr lang="ru-RU" dirty="0" err="1"/>
              <a:t>компью-теры</a:t>
            </a:r>
            <a:r>
              <a:rPr lang="ru-RU" dirty="0"/>
              <a:t> тысяч региональных сетей и миллионов пользователей всего мира. </a:t>
            </a:r>
            <a:endParaRPr lang="ru-RU" dirty="0" smtClean="0"/>
          </a:p>
          <a:p>
            <a:r>
              <a:rPr lang="ru-RU" dirty="0"/>
              <a:t>С функциональной точки зрения, Интернет – новая </a:t>
            </a:r>
            <a:r>
              <a:rPr lang="ru-RU" dirty="0" smtClean="0"/>
              <a:t>коммуникационная </a:t>
            </a:r>
            <a:r>
              <a:rPr lang="ru-RU" dirty="0"/>
              <a:t>платформа, соединяющая людей и организации в самых разных сферах жизни и деятельности. Интернет (</a:t>
            </a:r>
            <a:r>
              <a:rPr lang="ru-RU" dirty="0" err="1"/>
              <a:t>Internet</a:t>
            </a:r>
            <a:r>
              <a:rPr lang="ru-RU" dirty="0"/>
              <a:t> – </a:t>
            </a:r>
            <a:r>
              <a:rPr lang="ru-RU" dirty="0" err="1"/>
              <a:t>Interconnected</a:t>
            </a:r>
            <a:r>
              <a:rPr lang="ru-RU" dirty="0"/>
              <a:t> </a:t>
            </a:r>
            <a:r>
              <a:rPr lang="ru-RU" dirty="0" err="1"/>
              <a:t>networks</a:t>
            </a:r>
            <a:r>
              <a:rPr lang="ru-RU" dirty="0"/>
              <a:t>, связанные сети) </a:t>
            </a:r>
            <a:r>
              <a:rPr lang="ru-RU" dirty="0" smtClean="0"/>
              <a:t>обеспечивает </a:t>
            </a:r>
            <a:r>
              <a:rPr lang="ru-RU" dirty="0"/>
              <a:t>пользователю ПК доступ к информации, размещенной на Интернет-серверах. Интернет – инструмент, позволяющий людям всего мира </a:t>
            </a:r>
            <a:r>
              <a:rPr lang="ru-RU" dirty="0" smtClean="0"/>
              <a:t>свободно </a:t>
            </a:r>
            <a:r>
              <a:rPr lang="ru-RU" dirty="0"/>
              <a:t>получать любую необходимую им информацию и свободно </a:t>
            </a:r>
            <a:r>
              <a:rPr lang="ru-RU" dirty="0" smtClean="0"/>
              <a:t>общаться </a:t>
            </a:r>
            <a:r>
              <a:rPr lang="ru-RU" dirty="0"/>
              <a:t>друг с другом. </a:t>
            </a:r>
            <a:r>
              <a:rPr lang="ru-RU" dirty="0" smtClean="0"/>
              <a:t>Ежемесячная аудитория интернета в России по состоянию на октябрь 2016 — март 2017 года достигла 87 млн, человек, что составляет 71 % от всего населения страны.</a:t>
            </a:r>
            <a:endParaRPr lang="ru-RU" dirty="0"/>
          </a:p>
        </p:txBody>
      </p:sp>
    </p:spTree>
    <p:extLst>
      <p:ext uri="{BB962C8B-B14F-4D97-AF65-F5344CB8AC3E}">
        <p14:creationId xmlns:p14="http://schemas.microsoft.com/office/powerpoint/2010/main" val="148116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743200" y="805912"/>
            <a:ext cx="7004847" cy="5765810"/>
          </a:xfrm>
          <a:prstGeom prst="rect">
            <a:avLst/>
          </a:prstGeom>
        </p:spPr>
      </p:pic>
    </p:spTree>
    <p:extLst>
      <p:ext uri="{BB962C8B-B14F-4D97-AF65-F5344CB8AC3E}">
        <p14:creationId xmlns:p14="http://schemas.microsoft.com/office/powerpoint/2010/main" val="43921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42265"/>
          </a:xfrm>
        </p:spPr>
        <p:txBody>
          <a:bodyPr>
            <a:normAutofit fontScale="90000"/>
          </a:bodyPr>
          <a:lstStyle/>
          <a:p>
            <a:r>
              <a:rPr lang="ru-RU" b="1" dirty="0"/>
              <a:t>История Интернета </a:t>
            </a:r>
            <a:endParaRPr lang="ru-RU" dirty="0"/>
          </a:p>
        </p:txBody>
      </p:sp>
      <p:sp>
        <p:nvSpPr>
          <p:cNvPr id="3" name="Объект 2"/>
          <p:cNvSpPr>
            <a:spLocks noGrp="1"/>
          </p:cNvSpPr>
          <p:nvPr>
            <p:ph idx="1"/>
          </p:nvPr>
        </p:nvSpPr>
        <p:spPr>
          <a:xfrm>
            <a:off x="838200" y="1007390"/>
            <a:ext cx="10515600" cy="5169573"/>
          </a:xfrm>
        </p:spPr>
        <p:txBody>
          <a:bodyPr>
            <a:normAutofit fontScale="92500" lnSpcReduction="20000"/>
          </a:bodyPr>
          <a:lstStyle/>
          <a:p>
            <a:r>
              <a:rPr lang="ru-RU" dirty="0"/>
              <a:t>Зарождение Интернета связано с программой Агентства передовых исследовательских проектов в области обороны (DARPA) при </a:t>
            </a:r>
            <a:r>
              <a:rPr lang="ru-RU" dirty="0" smtClean="0"/>
              <a:t>Министерстве </a:t>
            </a:r>
            <a:r>
              <a:rPr lang="ru-RU" dirty="0"/>
              <a:t>обороны США. Первая исследовательская программа DARPA, </a:t>
            </a:r>
            <a:r>
              <a:rPr lang="ru-RU" dirty="0" err="1"/>
              <a:t>посвя</a:t>
            </a:r>
            <a:r>
              <a:rPr lang="ru-RU" dirty="0"/>
              <a:t>-щенная системе глобальной коммуникации, была начата 4 октября 1962 года. Возглавлявший программу Дж. </a:t>
            </a:r>
            <a:r>
              <a:rPr lang="ru-RU" dirty="0" err="1"/>
              <a:t>Ликлайдер</a:t>
            </a:r>
            <a:r>
              <a:rPr lang="ru-RU" dirty="0"/>
              <a:t> (J. C. R. </a:t>
            </a:r>
            <a:r>
              <a:rPr lang="ru-RU" dirty="0" err="1"/>
              <a:t>Licklider</a:t>
            </a:r>
            <a:r>
              <a:rPr lang="ru-RU" dirty="0"/>
              <a:t>) </a:t>
            </a:r>
            <a:r>
              <a:rPr lang="ru-RU" dirty="0" smtClean="0"/>
              <a:t>опубликовал </a:t>
            </a:r>
            <a:r>
              <a:rPr lang="ru-RU" dirty="0"/>
              <a:t>работу «</a:t>
            </a:r>
            <a:r>
              <a:rPr lang="ru-RU" dirty="0" err="1"/>
              <a:t>Galactic</a:t>
            </a:r>
            <a:r>
              <a:rPr lang="ru-RU" dirty="0"/>
              <a:t> </a:t>
            </a:r>
            <a:r>
              <a:rPr lang="ru-RU" dirty="0" err="1"/>
              <a:t>Network</a:t>
            </a:r>
            <a:r>
              <a:rPr lang="ru-RU" dirty="0"/>
              <a:t>», в которой предсказывал возможность существования в будущем глобальной компьютерной связи между </a:t>
            </a:r>
            <a:r>
              <a:rPr lang="ru-RU" dirty="0" smtClean="0"/>
              <a:t>людь</a:t>
            </a:r>
            <a:r>
              <a:rPr lang="ru-RU" dirty="0"/>
              <a:t>ми, имеющими мгновенный доступ к программам и базам данных из </a:t>
            </a:r>
            <a:r>
              <a:rPr lang="ru-RU" dirty="0" smtClean="0"/>
              <a:t>любой </a:t>
            </a:r>
            <a:r>
              <a:rPr lang="ru-RU" dirty="0"/>
              <a:t>точки земного шара. Большое значение для разработки принципов организации </a:t>
            </a:r>
            <a:r>
              <a:rPr lang="ru-RU" dirty="0" smtClean="0"/>
              <a:t>компьютерных </a:t>
            </a:r>
            <a:r>
              <a:rPr lang="ru-RU" dirty="0"/>
              <a:t>сетей имела теория коммутации пакетов передачи данных, </a:t>
            </a:r>
            <a:r>
              <a:rPr lang="ru-RU" dirty="0" smtClean="0"/>
              <a:t>которую </a:t>
            </a:r>
            <a:r>
              <a:rPr lang="ru-RU" dirty="0"/>
              <a:t>Леонард </a:t>
            </a:r>
            <a:r>
              <a:rPr lang="ru-RU" dirty="0" err="1"/>
              <a:t>Клейнрок</a:t>
            </a:r>
            <a:r>
              <a:rPr lang="ru-RU" dirty="0"/>
              <a:t> (</a:t>
            </a:r>
            <a:r>
              <a:rPr lang="ru-RU" dirty="0" err="1"/>
              <a:t>Leonard</a:t>
            </a:r>
            <a:r>
              <a:rPr lang="ru-RU" dirty="0"/>
              <a:t> </a:t>
            </a:r>
            <a:r>
              <a:rPr lang="ru-RU" dirty="0" err="1"/>
              <a:t>Kleinrock</a:t>
            </a:r>
            <a:r>
              <a:rPr lang="ru-RU" dirty="0"/>
              <a:t>) впервые опубликовал в июле 1964 года. При коммутации пакетов передаваемая информация разбивается на части, к каждой части присоединяется заголовок, который содержит полную адресную информацию. При коммутации же каналов во время </a:t>
            </a:r>
            <a:r>
              <a:rPr lang="ru-RU" dirty="0" smtClean="0"/>
              <a:t>передачи </a:t>
            </a:r>
            <a:r>
              <a:rPr lang="ru-RU" dirty="0"/>
              <a:t>информации пара компьютеров соединяется «один к одному». </a:t>
            </a:r>
          </a:p>
        </p:txBody>
      </p:sp>
    </p:spTree>
    <p:extLst>
      <p:ext uri="{BB962C8B-B14F-4D97-AF65-F5344CB8AC3E}">
        <p14:creationId xmlns:p14="http://schemas.microsoft.com/office/powerpoint/2010/main" val="3187386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588936"/>
            <a:ext cx="10515600" cy="5588027"/>
          </a:xfrm>
        </p:spPr>
        <p:txBody>
          <a:bodyPr>
            <a:normAutofit fontScale="92500"/>
          </a:bodyPr>
          <a:lstStyle/>
          <a:p>
            <a:r>
              <a:rPr lang="ru-RU" dirty="0"/>
              <a:t>В 1966 году DARPA приступило к разработке проекта компьютерной сети </a:t>
            </a:r>
            <a:r>
              <a:rPr lang="ru-RU" b="1" dirty="0"/>
              <a:t>ARPANET</a:t>
            </a:r>
            <a:r>
              <a:rPr lang="ru-RU" dirty="0"/>
              <a:t>. Проект имел сугубо военные цели, отвечающие задачам управления военными и гражданскими объектами в период войны. </a:t>
            </a:r>
            <a:r>
              <a:rPr lang="ru-RU" dirty="0" smtClean="0"/>
              <a:t>Принципиально </a:t>
            </a:r>
            <a:r>
              <a:rPr lang="ru-RU" dirty="0"/>
              <a:t>важна была децентрализация, позволяющая сети </a:t>
            </a:r>
            <a:r>
              <a:rPr lang="ru-RU" dirty="0" smtClean="0"/>
              <a:t>функционировать </a:t>
            </a:r>
            <a:r>
              <a:rPr lang="ru-RU" dirty="0"/>
              <a:t>даже при уничтожении нескольких узлов сети. </a:t>
            </a:r>
          </a:p>
          <a:p>
            <a:r>
              <a:rPr lang="ru-RU" dirty="0"/>
              <a:t>В декабре 1969 года была сдана в эксплуатацию экспериментальная сеть, объединявшая четыре узла со скоростью передачи данных 56 Кбит/с. В 1970-х годах сеть в основном использовалась для пересылки </a:t>
            </a:r>
            <a:r>
              <a:rPr lang="ru-RU" dirty="0" smtClean="0"/>
              <a:t>электронной </a:t>
            </a:r>
            <a:r>
              <a:rPr lang="ru-RU" dirty="0"/>
              <a:t>почты, тогда же появились первые списки почтовой рассылки, </a:t>
            </a:r>
            <a:r>
              <a:rPr lang="ru-RU" dirty="0" smtClean="0"/>
              <a:t>новостные </a:t>
            </a:r>
            <a:r>
              <a:rPr lang="ru-RU" dirty="0"/>
              <a:t>группы и доски объявлений. Впоследствии к сети </a:t>
            </a:r>
            <a:r>
              <a:rPr lang="ru-RU" b="1" dirty="0"/>
              <a:t>ARPANET </a:t>
            </a:r>
            <a:r>
              <a:rPr lang="ru-RU" dirty="0"/>
              <a:t>были подключены тысячи серверов и отдельных сетей (главным образом </a:t>
            </a:r>
            <a:r>
              <a:rPr lang="ru-RU" dirty="0" smtClean="0"/>
              <a:t>университетских </a:t>
            </a:r>
            <a:r>
              <a:rPr lang="ru-RU" dirty="0"/>
              <a:t>и государственных), что привело к созданию так называемой «</a:t>
            </a:r>
            <a:r>
              <a:rPr lang="ru-RU" b="1" dirty="0"/>
              <a:t>ARPA </a:t>
            </a:r>
            <a:r>
              <a:rPr lang="ru-RU" b="1" dirty="0" err="1"/>
              <a:t>Internet</a:t>
            </a:r>
            <a:r>
              <a:rPr lang="ru-RU" dirty="0"/>
              <a:t>» – прародительницы современной сети </a:t>
            </a:r>
            <a:r>
              <a:rPr lang="ru-RU" b="1" dirty="0"/>
              <a:t>Интернет </a:t>
            </a:r>
            <a:endParaRPr lang="ru-RU" dirty="0"/>
          </a:p>
        </p:txBody>
      </p:sp>
    </p:spTree>
    <p:extLst>
      <p:ext uri="{BB962C8B-B14F-4D97-AF65-F5344CB8AC3E}">
        <p14:creationId xmlns:p14="http://schemas.microsoft.com/office/powerpoint/2010/main" val="198673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92500" lnSpcReduction="20000"/>
          </a:bodyPr>
          <a:lstStyle/>
          <a:p>
            <a:r>
              <a:rPr lang="ru-RU" dirty="0"/>
              <a:t>В 1983 году сеть </a:t>
            </a:r>
            <a:r>
              <a:rPr lang="ru-RU" b="1" dirty="0"/>
              <a:t>ARPANET </a:t>
            </a:r>
            <a:r>
              <a:rPr lang="ru-RU" dirty="0"/>
              <a:t>перешла с протокола NCP на TCP/IP (протокол управления передачей/</a:t>
            </a:r>
            <a:r>
              <a:rPr lang="ru-RU" dirty="0" err="1"/>
              <a:t>Инернет</a:t>
            </a:r>
            <a:r>
              <a:rPr lang="ru-RU" dirty="0"/>
              <a:t>-протокол), как основу </a:t>
            </a:r>
            <a:r>
              <a:rPr lang="ru-RU" dirty="0" smtClean="0"/>
              <a:t>архитектуры</a:t>
            </a:r>
            <a:r>
              <a:rPr lang="ru-RU" dirty="0"/>
              <a:t>. </a:t>
            </a:r>
            <a:r>
              <a:rPr lang="ru-RU" b="1" dirty="0"/>
              <a:t>ARPANET </a:t>
            </a:r>
            <a:r>
              <a:rPr lang="ru-RU" dirty="0"/>
              <a:t>сыграл важную роль в развитии Интернета. Однако, к тому времени стали возникать проблемы при расширении сетей, наиболее очевидными из которых являлись перегрузки на линиях связи. Помехой развития был также набор правил для пользователей сети, обязательный для всех (так называемая </a:t>
            </a:r>
            <a:r>
              <a:rPr lang="ru-RU" dirty="0" err="1"/>
              <a:t>Acceptable</a:t>
            </a:r>
            <a:r>
              <a:rPr lang="ru-RU" dirty="0"/>
              <a:t> </a:t>
            </a:r>
            <a:r>
              <a:rPr lang="ru-RU" dirty="0" err="1"/>
              <a:t>Usage</a:t>
            </a:r>
            <a:r>
              <a:rPr lang="ru-RU" dirty="0"/>
              <a:t> </a:t>
            </a:r>
            <a:r>
              <a:rPr lang="ru-RU" dirty="0" err="1"/>
              <a:t>Policy</a:t>
            </a:r>
            <a:r>
              <a:rPr lang="ru-RU" dirty="0"/>
              <a:t> – AUP). Согласно этому своду правил, запрещалось использование сети </a:t>
            </a:r>
            <a:r>
              <a:rPr lang="ru-RU" b="1" dirty="0"/>
              <a:t>ARPANET </a:t>
            </a:r>
            <a:r>
              <a:rPr lang="ru-RU" dirty="0"/>
              <a:t>в </a:t>
            </a:r>
            <a:r>
              <a:rPr lang="ru-RU" dirty="0" smtClean="0"/>
              <a:t>коммерческих </a:t>
            </a:r>
            <a:r>
              <a:rPr lang="ru-RU" dirty="0"/>
              <a:t>целях. </a:t>
            </a:r>
          </a:p>
          <a:p>
            <a:r>
              <a:rPr lang="ru-RU" dirty="0"/>
              <a:t>В 1985 году Национальный научный фонд (</a:t>
            </a:r>
            <a:r>
              <a:rPr lang="ru-RU" dirty="0" err="1"/>
              <a:t>National</a:t>
            </a:r>
            <a:r>
              <a:rPr lang="ru-RU" dirty="0"/>
              <a:t> </a:t>
            </a:r>
            <a:r>
              <a:rPr lang="ru-RU" dirty="0" err="1"/>
              <a:t>Science</a:t>
            </a:r>
            <a:r>
              <a:rPr lang="ru-RU" dirty="0"/>
              <a:t> </a:t>
            </a:r>
            <a:r>
              <a:rPr lang="ru-RU" dirty="0" err="1" smtClean="0"/>
              <a:t>Foundation</a:t>
            </a:r>
            <a:r>
              <a:rPr lang="ru-RU" dirty="0" smtClean="0"/>
              <a:t> </a:t>
            </a:r>
            <a:r>
              <a:rPr lang="ru-RU" dirty="0"/>
              <a:t>– </a:t>
            </a:r>
            <a:r>
              <a:rPr lang="ru-RU" b="1" dirty="0"/>
              <a:t>NSF</a:t>
            </a:r>
            <a:r>
              <a:rPr lang="ru-RU" dirty="0"/>
              <a:t>) приступил к созданию новой сети </a:t>
            </a:r>
            <a:r>
              <a:rPr lang="ru-RU" b="1" dirty="0"/>
              <a:t>NSFNET</a:t>
            </a:r>
            <a:r>
              <a:rPr lang="ru-RU" dirty="0"/>
              <a:t>. </a:t>
            </a:r>
            <a:r>
              <a:rPr lang="ru-RU" b="1" dirty="0"/>
              <a:t>NSF </a:t>
            </a:r>
            <a:r>
              <a:rPr lang="ru-RU" dirty="0" smtClean="0"/>
              <a:t>финансировал </a:t>
            </a:r>
            <a:r>
              <a:rPr lang="ru-RU" dirty="0"/>
              <a:t>создание сети, объединившей пять суперкомпьютерных центров и предложил любым региональным и университетским компьютерным </a:t>
            </a:r>
            <a:r>
              <a:rPr lang="ru-RU" dirty="0" smtClean="0"/>
              <a:t>центрам</a:t>
            </a:r>
            <a:r>
              <a:rPr lang="ru-RU" dirty="0"/>
              <a:t>, находившимся в пределах физической досягаемости от этой сети подсоединиться к ней. Это был зародыш сети Интернет в нынешнем ее </a:t>
            </a:r>
            <a:r>
              <a:rPr lang="ru-RU" dirty="0" smtClean="0"/>
              <a:t>виде</a:t>
            </a:r>
            <a:r>
              <a:rPr lang="ru-RU" dirty="0"/>
              <a:t>. Целый ряд университетов подсоединились к сети </a:t>
            </a:r>
            <a:r>
              <a:rPr lang="ru-RU" b="1" dirty="0"/>
              <a:t>NSF</a:t>
            </a:r>
            <a:r>
              <a:rPr lang="ru-RU" dirty="0"/>
              <a:t>, чтобы получить доступ к суперкомпьютерам. Кроме исследовательских задач сеть </a:t>
            </a:r>
            <a:r>
              <a:rPr lang="ru-RU" dirty="0" smtClean="0"/>
              <a:t>использовалась </a:t>
            </a:r>
            <a:r>
              <a:rPr lang="ru-RU" dirty="0"/>
              <a:t>для передачи электронной почти, файлов и новостей. </a:t>
            </a:r>
          </a:p>
        </p:txBody>
      </p:sp>
    </p:spTree>
    <p:extLst>
      <p:ext uri="{BB962C8B-B14F-4D97-AF65-F5344CB8AC3E}">
        <p14:creationId xmlns:p14="http://schemas.microsoft.com/office/powerpoint/2010/main" val="34475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r>
              <a:rPr lang="ru-RU" dirty="0"/>
              <a:t>Большое значение для развития Интернета имела разработка </a:t>
            </a:r>
            <a:r>
              <a:rPr lang="ru-RU" dirty="0" smtClean="0"/>
              <a:t>международного </a:t>
            </a:r>
            <a:r>
              <a:rPr lang="ru-RU" dirty="0"/>
              <a:t>стандарта локальных сетей </a:t>
            </a:r>
            <a:r>
              <a:rPr lang="ru-RU" dirty="0" err="1"/>
              <a:t>Ethernet</a:t>
            </a:r>
            <a:r>
              <a:rPr lang="ru-RU" dirty="0"/>
              <a:t>. Локальные сети произвели революцию, позволив существенно увеличить производительность труда работников управленческого аппарата, разработать и внедрить </a:t>
            </a:r>
            <a:r>
              <a:rPr lang="ru-RU" dirty="0" smtClean="0"/>
              <a:t>автоматизированные </a:t>
            </a:r>
            <a:r>
              <a:rPr lang="ru-RU" dirty="0"/>
              <a:t>системы управления предприятиями. Но они были явно </a:t>
            </a:r>
            <a:r>
              <a:rPr lang="ru-RU" dirty="0" smtClean="0"/>
              <a:t>недостаточными </a:t>
            </a:r>
            <a:r>
              <a:rPr lang="ru-RU" dirty="0"/>
              <a:t>для крупных корпораций, имеющих отделения в разных </a:t>
            </a:r>
            <a:r>
              <a:rPr lang="ru-RU" dirty="0" smtClean="0"/>
              <a:t>городах </a:t>
            </a:r>
            <a:r>
              <a:rPr lang="ru-RU" dirty="0"/>
              <a:t>и даже странах. Поэтому вполне естественным стал интерес их интерес к подключению своих локальных сетей к общенациональной сети </a:t>
            </a:r>
            <a:r>
              <a:rPr lang="ru-RU" b="1" dirty="0"/>
              <a:t>NSFNET</a:t>
            </a:r>
            <a:r>
              <a:rPr lang="ru-RU" dirty="0"/>
              <a:t>. </a:t>
            </a:r>
          </a:p>
        </p:txBody>
      </p:sp>
    </p:spTree>
    <p:extLst>
      <p:ext uri="{BB962C8B-B14F-4D97-AF65-F5344CB8AC3E}">
        <p14:creationId xmlns:p14="http://schemas.microsoft.com/office/powerpoint/2010/main" val="1841306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ru-RU" dirty="0"/>
              <a:t>Всемирная паутина – </a:t>
            </a:r>
            <a:r>
              <a:rPr lang="ru-RU" dirty="0" err="1"/>
              <a:t>World</a:t>
            </a:r>
            <a:r>
              <a:rPr lang="ru-RU" dirty="0"/>
              <a:t> </a:t>
            </a:r>
            <a:r>
              <a:rPr lang="ru-RU" dirty="0" err="1"/>
              <a:t>Wide</a:t>
            </a:r>
            <a:r>
              <a:rPr lang="ru-RU" dirty="0"/>
              <a:t> </a:t>
            </a:r>
            <a:r>
              <a:rPr lang="ru-RU" dirty="0" err="1"/>
              <a:t>Web</a:t>
            </a:r>
            <a:r>
              <a:rPr lang="ru-RU" dirty="0"/>
              <a:t> (</a:t>
            </a:r>
            <a:r>
              <a:rPr lang="ru-RU" b="1" dirty="0"/>
              <a:t>WWW</a:t>
            </a:r>
            <a:r>
              <a:rPr lang="ru-RU" dirty="0"/>
              <a:t>, или просто </a:t>
            </a:r>
            <a:r>
              <a:rPr lang="ru-RU" dirty="0" err="1"/>
              <a:t>Web</a:t>
            </a:r>
            <a:r>
              <a:rPr lang="ru-RU" dirty="0"/>
              <a:t>) – появилась после разработки в 1990 году проекта гипертекстовой разметки документов. Автор разработки – Тим </a:t>
            </a:r>
            <a:r>
              <a:rPr lang="ru-RU" dirty="0" err="1"/>
              <a:t>Бернер</a:t>
            </a:r>
            <a:r>
              <a:rPr lang="ru-RU" dirty="0"/>
              <a:t>-Ли – программист </a:t>
            </a:r>
            <a:r>
              <a:rPr lang="ru-RU" dirty="0" smtClean="0"/>
              <a:t>Европейского </a:t>
            </a:r>
            <a:r>
              <a:rPr lang="ru-RU" dirty="0"/>
              <a:t>центра ядерных исследований (CERN), расположенного в Женеве. В документе 1990 года рассматривались понятия, имеющие принципиальное значение для гипертекстовых документов: общий протокол обмена доку-ментами (протокол </a:t>
            </a:r>
            <a:r>
              <a:rPr lang="ru-RU" b="1" dirty="0"/>
              <a:t>HTTP</a:t>
            </a:r>
            <a:r>
              <a:rPr lang="ru-RU" dirty="0"/>
              <a:t>); общий документальный протокол для </a:t>
            </a:r>
            <a:r>
              <a:rPr lang="ru-RU" dirty="0" smtClean="0"/>
              <a:t>постав</a:t>
            </a:r>
            <a:r>
              <a:rPr lang="ru-RU" dirty="0"/>
              <a:t>щиков информации и потребителей (язык разметки гипертекстов); </a:t>
            </a:r>
            <a:r>
              <a:rPr lang="ru-RU" dirty="0" smtClean="0"/>
              <a:t>поддержка </a:t>
            </a:r>
            <a:r>
              <a:rPr lang="ru-RU" dirty="0"/>
              <a:t>поиска по индексу и возможность просмотра этих документов при помощи браузеров текста и графики. Слово </a:t>
            </a:r>
            <a:r>
              <a:rPr lang="ru-RU" b="1" dirty="0" err="1"/>
              <a:t>Web</a:t>
            </a:r>
            <a:r>
              <a:rPr lang="ru-RU" b="1" dirty="0"/>
              <a:t> </a:t>
            </a:r>
            <a:r>
              <a:rPr lang="ru-RU" dirty="0"/>
              <a:t>также используется для обозначения многих </a:t>
            </a:r>
            <a:r>
              <a:rPr lang="ru-RU" dirty="0" smtClean="0"/>
              <a:t>компонентов </a:t>
            </a:r>
            <a:r>
              <a:rPr lang="ru-RU" dirty="0"/>
              <a:t>WWW: </a:t>
            </a:r>
            <a:r>
              <a:rPr lang="ru-RU" dirty="0" err="1"/>
              <a:t>Web</a:t>
            </a:r>
            <a:r>
              <a:rPr lang="ru-RU" dirty="0"/>
              <a:t>-браузер, </a:t>
            </a:r>
            <a:r>
              <a:rPr lang="ru-RU" dirty="0" err="1"/>
              <a:t>Web</a:t>
            </a:r>
            <a:r>
              <a:rPr lang="ru-RU" dirty="0"/>
              <a:t>-страница, </a:t>
            </a:r>
            <a:r>
              <a:rPr lang="ru-RU" dirty="0" err="1"/>
              <a:t>Web</a:t>
            </a:r>
            <a:r>
              <a:rPr lang="ru-RU" dirty="0"/>
              <a:t>-почта, </a:t>
            </a:r>
            <a:r>
              <a:rPr lang="ru-RU" dirty="0" err="1"/>
              <a:t>Web</a:t>
            </a:r>
            <a:r>
              <a:rPr lang="ru-RU" dirty="0"/>
              <a:t>-чат, </a:t>
            </a:r>
            <a:r>
              <a:rPr lang="ru-RU" dirty="0" err="1"/>
              <a:t>Web</a:t>
            </a:r>
            <a:r>
              <a:rPr lang="ru-RU" dirty="0"/>
              <a:t>-конференция и пр. </a:t>
            </a:r>
          </a:p>
        </p:txBody>
      </p:sp>
    </p:spTree>
    <p:extLst>
      <p:ext uri="{BB962C8B-B14F-4D97-AF65-F5344CB8AC3E}">
        <p14:creationId xmlns:p14="http://schemas.microsoft.com/office/powerpoint/2010/main" val="3502004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20000"/>
          </a:bodyPr>
          <a:lstStyle/>
          <a:p>
            <a:r>
              <a:rPr lang="ru-RU" dirty="0"/>
              <a:t>В 1993 году </a:t>
            </a:r>
            <a:r>
              <a:rPr lang="ru-RU" b="1" dirty="0"/>
              <a:t>NSF </a:t>
            </a:r>
            <a:r>
              <a:rPr lang="ru-RU" dirty="0"/>
              <a:t>предложил радикальным образом изменить </a:t>
            </a:r>
            <a:r>
              <a:rPr lang="ru-RU" dirty="0" smtClean="0"/>
              <a:t>архитектуру </a:t>
            </a:r>
            <a:r>
              <a:rPr lang="ru-RU" dirty="0"/>
              <a:t>сети: </a:t>
            </a:r>
          </a:p>
          <a:p>
            <a:r>
              <a:rPr lang="ru-RU" dirty="0" smtClean="0"/>
              <a:t> </a:t>
            </a:r>
            <a:r>
              <a:rPr lang="ru-RU" dirty="0"/>
              <a:t>создать разветвленную сеть точек доступа к сети (</a:t>
            </a:r>
            <a:r>
              <a:rPr lang="ru-RU" b="1" dirty="0"/>
              <a:t>NAP</a:t>
            </a:r>
            <a:r>
              <a:rPr lang="ru-RU" dirty="0"/>
              <a:t>), посредством которых провайдеры (поставщики Интернет-услуг) могли бы </a:t>
            </a:r>
            <a:r>
              <a:rPr lang="ru-RU" dirty="0" smtClean="0"/>
              <a:t>осуществлять </a:t>
            </a:r>
            <a:r>
              <a:rPr lang="ru-RU" dirty="0"/>
              <a:t>обмен трафиком; </a:t>
            </a:r>
          </a:p>
          <a:p>
            <a:r>
              <a:rPr lang="ru-RU" dirty="0" smtClean="0"/>
              <a:t> </a:t>
            </a:r>
            <a:r>
              <a:rPr lang="ru-RU" dirty="0"/>
              <a:t>реализовать проект арбитража маршрутизации в сети (</a:t>
            </a:r>
            <a:r>
              <a:rPr lang="ru-RU" dirty="0" err="1"/>
              <a:t>Routing</a:t>
            </a:r>
            <a:r>
              <a:rPr lang="ru-RU" dirty="0"/>
              <a:t> </a:t>
            </a:r>
            <a:r>
              <a:rPr lang="ru-RU" dirty="0" err="1"/>
              <a:t>Arbiter</a:t>
            </a:r>
            <a:r>
              <a:rPr lang="ru-RU" dirty="0"/>
              <a:t> </a:t>
            </a:r>
            <a:r>
              <a:rPr lang="ru-RU" dirty="0" err="1"/>
              <a:t>project</a:t>
            </a:r>
            <a:r>
              <a:rPr lang="ru-RU" dirty="0"/>
              <a:t> – RA), что облегчило бы согласование правил работы в сети и управление адресами между несколькими провайдерами, </a:t>
            </a:r>
            <a:r>
              <a:rPr lang="ru-RU" dirty="0" smtClean="0"/>
              <a:t>подключенными </a:t>
            </a:r>
            <a:r>
              <a:rPr lang="ru-RU" dirty="0"/>
              <a:t>к </a:t>
            </a:r>
            <a:r>
              <a:rPr lang="ru-RU" b="1" dirty="0"/>
              <a:t>NAP</a:t>
            </a:r>
            <a:r>
              <a:rPr lang="ru-RU" dirty="0"/>
              <a:t>; </a:t>
            </a:r>
          </a:p>
          <a:p>
            <a:r>
              <a:rPr lang="ru-RU" dirty="0" smtClean="0"/>
              <a:t> </a:t>
            </a:r>
            <a:r>
              <a:rPr lang="ru-RU" dirty="0"/>
              <a:t>утвердить единого провайдера для службы обеспечения </a:t>
            </a:r>
            <a:r>
              <a:rPr lang="ru-RU" dirty="0" smtClean="0"/>
              <a:t>высокоскоростной </a:t>
            </a:r>
            <a:r>
              <a:rPr lang="ru-RU" dirty="0"/>
              <a:t>магистральной сети (</a:t>
            </a:r>
            <a:r>
              <a:rPr lang="ru-RU" dirty="0" err="1"/>
              <a:t>very</a:t>
            </a:r>
            <a:r>
              <a:rPr lang="ru-RU" dirty="0"/>
              <a:t> </a:t>
            </a:r>
            <a:r>
              <a:rPr lang="ru-RU" dirty="0" err="1"/>
              <a:t>high-speed</a:t>
            </a:r>
            <a:r>
              <a:rPr lang="ru-RU" dirty="0"/>
              <a:t> </a:t>
            </a:r>
            <a:r>
              <a:rPr lang="ru-RU" dirty="0" err="1"/>
              <a:t>Backbone</a:t>
            </a:r>
            <a:r>
              <a:rPr lang="ru-RU" dirty="0"/>
              <a:t> </a:t>
            </a:r>
            <a:r>
              <a:rPr lang="ru-RU" dirty="0" err="1"/>
              <a:t>Network</a:t>
            </a:r>
            <a:r>
              <a:rPr lang="ru-RU" dirty="0"/>
              <a:t> </a:t>
            </a:r>
            <a:r>
              <a:rPr lang="ru-RU" dirty="0" err="1" smtClean="0"/>
              <a:t>Service</a:t>
            </a:r>
            <a:r>
              <a:rPr lang="ru-RU" dirty="0" smtClean="0"/>
              <a:t> </a:t>
            </a:r>
            <a:r>
              <a:rPr lang="ru-RU" dirty="0"/>
              <a:t>– </a:t>
            </a:r>
            <a:r>
              <a:rPr lang="ru-RU" b="1" dirty="0" err="1"/>
              <a:t>vBNS</a:t>
            </a:r>
            <a:r>
              <a:rPr lang="ru-RU" dirty="0"/>
              <a:t>); </a:t>
            </a:r>
          </a:p>
          <a:p>
            <a:r>
              <a:rPr lang="ru-RU" dirty="0" smtClean="0"/>
              <a:t> </a:t>
            </a:r>
            <a:r>
              <a:rPr lang="ru-RU" dirty="0"/>
              <a:t>обеспечить транзит трафика по существующим сетям в целях </a:t>
            </a:r>
            <a:r>
              <a:rPr lang="ru-RU" dirty="0" smtClean="0"/>
              <a:t>поддержки </a:t>
            </a:r>
            <a:r>
              <a:rPr lang="ru-RU" dirty="0"/>
              <a:t>межрегиональных соединений путем подключения к </a:t>
            </a:r>
            <a:r>
              <a:rPr lang="ru-RU" dirty="0" smtClean="0"/>
              <a:t>провайдерам</a:t>
            </a:r>
            <a:r>
              <a:rPr lang="ru-RU" dirty="0"/>
              <a:t>, которые подключены к </a:t>
            </a:r>
            <a:r>
              <a:rPr lang="ru-RU" b="1" dirty="0"/>
              <a:t>NAP </a:t>
            </a:r>
            <a:r>
              <a:rPr lang="ru-RU" dirty="0"/>
              <a:t>или напрямую к </a:t>
            </a:r>
            <a:r>
              <a:rPr lang="ru-RU" b="1" dirty="0"/>
              <a:t>NAP</a:t>
            </a:r>
            <a:r>
              <a:rPr lang="ru-RU" dirty="0"/>
              <a:t>. Любой избранный для этой цели провайдер должен иметь соединения по крайней мере с тремя </a:t>
            </a:r>
            <a:r>
              <a:rPr lang="ru-RU" b="1" dirty="0"/>
              <a:t>NAP</a:t>
            </a:r>
            <a:r>
              <a:rPr lang="ru-RU" dirty="0"/>
              <a:t>. </a:t>
            </a:r>
          </a:p>
          <a:p>
            <a:endParaRPr lang="ru-RU" dirty="0"/>
          </a:p>
        </p:txBody>
      </p:sp>
    </p:spTree>
    <p:extLst>
      <p:ext uri="{BB962C8B-B14F-4D97-AF65-F5344CB8AC3E}">
        <p14:creationId xmlns:p14="http://schemas.microsoft.com/office/powerpoint/2010/main" val="103622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lstStyle/>
          <a:p>
            <a:r>
              <a:rPr lang="ru-RU" dirty="0"/>
              <a:t>В 1994 году </a:t>
            </a:r>
            <a:r>
              <a:rPr lang="ru-RU" b="1" dirty="0"/>
              <a:t>NSF </a:t>
            </a:r>
            <a:r>
              <a:rPr lang="ru-RU" dirty="0"/>
              <a:t>объявил о строительстве четырех </a:t>
            </a:r>
            <a:r>
              <a:rPr lang="ru-RU" b="1" dirty="0"/>
              <a:t>NAP </a:t>
            </a:r>
            <a:r>
              <a:rPr lang="ru-RU" dirty="0"/>
              <a:t>в Сан-Франциско, Нью-Йорке, Чикаго и Вашингтоне. </a:t>
            </a:r>
            <a:endParaRPr lang="ru-RU" dirty="0" smtClean="0"/>
          </a:p>
          <a:p>
            <a:r>
              <a:rPr lang="ru-RU" dirty="0" smtClean="0"/>
              <a:t>Согласно </a:t>
            </a:r>
            <a:r>
              <a:rPr lang="ru-RU" dirty="0"/>
              <a:t>терминологии </a:t>
            </a:r>
            <a:r>
              <a:rPr lang="ru-RU" b="1" dirty="0"/>
              <a:t>NSF</a:t>
            </a:r>
            <a:r>
              <a:rPr lang="ru-RU" dirty="0"/>
              <a:t>, точка доступа к сети </a:t>
            </a:r>
            <a:r>
              <a:rPr lang="ru-RU" b="1" dirty="0"/>
              <a:t>NAP </a:t>
            </a:r>
            <a:r>
              <a:rPr lang="ru-RU" dirty="0"/>
              <a:t>– это </a:t>
            </a:r>
            <a:r>
              <a:rPr lang="ru-RU" dirty="0" smtClean="0"/>
              <a:t>высокоскоростной </a:t>
            </a:r>
            <a:r>
              <a:rPr lang="ru-RU" dirty="0"/>
              <a:t>коммутатор или сеть коммутаторов, к которой подключается определенное число маршрутизаторов для обмена трафиком. Любая </a:t>
            </a:r>
            <a:r>
              <a:rPr lang="ru-RU" b="1" dirty="0"/>
              <a:t>NAP </a:t>
            </a:r>
            <a:r>
              <a:rPr lang="ru-RU" dirty="0"/>
              <a:t>должна работать со скоростью не ниже 100 Мбит/с и иметь возможность повышения пропускной способности по запросу или в зависимости от </a:t>
            </a:r>
            <a:r>
              <a:rPr lang="ru-RU" dirty="0" smtClean="0"/>
              <a:t>нагрузки</a:t>
            </a:r>
            <a:r>
              <a:rPr lang="ru-RU" dirty="0"/>
              <a:t>. </a:t>
            </a:r>
            <a:endParaRPr lang="ru-RU" dirty="0" smtClean="0"/>
          </a:p>
          <a:p>
            <a:r>
              <a:rPr lang="ru-RU" dirty="0" smtClean="0"/>
              <a:t>30 </a:t>
            </a:r>
            <a:r>
              <a:rPr lang="ru-RU" dirty="0"/>
              <a:t>апреля 1995 года опорная сеть </a:t>
            </a:r>
            <a:r>
              <a:rPr lang="ru-RU" b="1" dirty="0"/>
              <a:t>NSF </a:t>
            </a:r>
            <a:r>
              <a:rPr lang="ru-RU" dirty="0"/>
              <a:t>была закрыта, а архитектура </a:t>
            </a:r>
            <a:r>
              <a:rPr lang="ru-RU" b="1" dirty="0"/>
              <a:t>NAP </a:t>
            </a:r>
            <a:r>
              <a:rPr lang="ru-RU" dirty="0"/>
              <a:t>превратилась в Интернет. </a:t>
            </a:r>
          </a:p>
        </p:txBody>
      </p:sp>
    </p:spTree>
    <p:extLst>
      <p:ext uri="{BB962C8B-B14F-4D97-AF65-F5344CB8AC3E}">
        <p14:creationId xmlns:p14="http://schemas.microsoft.com/office/powerpoint/2010/main" val="2785776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78794"/>
          </a:xfrm>
        </p:spPr>
        <p:txBody>
          <a:bodyPr>
            <a:normAutofit fontScale="90000"/>
          </a:bodyPr>
          <a:lstStyle/>
          <a:p>
            <a:r>
              <a:rPr lang="ru-RU" b="1" dirty="0"/>
              <a:t>Структура </a:t>
            </a:r>
            <a:r>
              <a:rPr lang="ru-RU" b="1" dirty="0" smtClean="0"/>
              <a:t>Интернета</a:t>
            </a:r>
            <a:endParaRPr lang="ru-RU" dirty="0"/>
          </a:p>
        </p:txBody>
      </p:sp>
      <p:sp>
        <p:nvSpPr>
          <p:cNvPr id="3" name="Объект 2"/>
          <p:cNvSpPr>
            <a:spLocks noGrp="1"/>
          </p:cNvSpPr>
          <p:nvPr>
            <p:ph idx="1"/>
          </p:nvPr>
        </p:nvSpPr>
        <p:spPr>
          <a:xfrm>
            <a:off x="838200" y="743920"/>
            <a:ext cx="10515600" cy="5433043"/>
          </a:xfrm>
        </p:spPr>
        <p:txBody>
          <a:bodyPr>
            <a:normAutofit lnSpcReduction="10000"/>
          </a:bodyPr>
          <a:lstStyle/>
          <a:p>
            <a:r>
              <a:rPr lang="ru-RU" dirty="0"/>
              <a:t>Современная сеть Интернет представляет собой объединение опера-торов Интернет-услуг (провайдеров), у которых в нескольких регионах имеются узлы, называемые точками присутствия (</a:t>
            </a:r>
            <a:r>
              <a:rPr lang="ru-RU" dirty="0" err="1"/>
              <a:t>Points</a:t>
            </a:r>
            <a:r>
              <a:rPr lang="ru-RU" dirty="0"/>
              <a:t> </a:t>
            </a:r>
            <a:r>
              <a:rPr lang="ru-RU" dirty="0" err="1"/>
              <a:t>Of</a:t>
            </a:r>
            <a:r>
              <a:rPr lang="ru-RU" dirty="0"/>
              <a:t> </a:t>
            </a:r>
            <a:r>
              <a:rPr lang="ru-RU" dirty="0" err="1"/>
              <a:t>Presence</a:t>
            </a:r>
            <a:r>
              <a:rPr lang="ru-RU" dirty="0"/>
              <a:t> – </a:t>
            </a:r>
            <a:r>
              <a:rPr lang="ru-RU" b="1" dirty="0"/>
              <a:t>POP</a:t>
            </a:r>
            <a:r>
              <a:rPr lang="ru-RU" dirty="0"/>
              <a:t>). Все подключения клиентов к Интернет-провайдерам </a:t>
            </a:r>
            <a:r>
              <a:rPr lang="ru-RU" dirty="0" smtClean="0"/>
              <a:t>осуществляются </a:t>
            </a:r>
            <a:r>
              <a:rPr lang="ru-RU" dirty="0"/>
              <a:t>через серверы доступа или маршрутизаторы, расположенные на </a:t>
            </a:r>
            <a:r>
              <a:rPr lang="ru-RU" b="1" dirty="0"/>
              <a:t>POP </a:t>
            </a:r>
            <a:r>
              <a:rPr lang="ru-RU" dirty="0"/>
              <a:t>провайдера. Строгая иерархическая структура в Интернете отсутствует. Решением проблем функционирования Интернета, разработкой </a:t>
            </a:r>
            <a:r>
              <a:rPr lang="ru-RU" dirty="0" smtClean="0"/>
              <a:t>новых </a:t>
            </a:r>
            <a:r>
              <a:rPr lang="ru-RU" dirty="0"/>
              <a:t>технологий и стандартов сети, распределением доменных имен </a:t>
            </a:r>
            <a:r>
              <a:rPr lang="ru-RU" dirty="0" smtClean="0"/>
              <a:t>выполняет </a:t>
            </a:r>
            <a:r>
              <a:rPr lang="ru-RU" dirty="0"/>
              <a:t>достаточно большой круг общественных и научных организаций. Ведущей среди них является специальная негосударственная </a:t>
            </a:r>
            <a:r>
              <a:rPr lang="ru-RU" dirty="0" smtClean="0"/>
              <a:t>некоммерческая </a:t>
            </a:r>
            <a:r>
              <a:rPr lang="ru-RU" dirty="0"/>
              <a:t>организация, расположенная в США, – </a:t>
            </a:r>
            <a:r>
              <a:rPr lang="ru-RU" b="1" dirty="0" err="1"/>
              <a:t>Internet</a:t>
            </a:r>
            <a:r>
              <a:rPr lang="ru-RU" b="1" dirty="0"/>
              <a:t> </a:t>
            </a:r>
            <a:r>
              <a:rPr lang="ru-RU" b="1" dirty="0" err="1"/>
              <a:t>Society</a:t>
            </a:r>
            <a:r>
              <a:rPr lang="ru-RU" b="1" dirty="0"/>
              <a:t> </a:t>
            </a:r>
            <a:r>
              <a:rPr lang="ru-RU" dirty="0"/>
              <a:t>(</a:t>
            </a:r>
            <a:r>
              <a:rPr lang="ru-RU" b="1" dirty="0"/>
              <a:t>ISOC</a:t>
            </a:r>
            <a:r>
              <a:rPr lang="ru-RU" dirty="0"/>
              <a:t>). Членами </a:t>
            </a:r>
            <a:r>
              <a:rPr lang="ru-RU" b="1" dirty="0"/>
              <a:t>ISOC </a:t>
            </a:r>
            <a:r>
              <a:rPr lang="ru-RU" dirty="0"/>
              <a:t>могут быть как частные лица, так и организации, но правом голоса на выборах в управляющие органы </a:t>
            </a:r>
            <a:r>
              <a:rPr lang="ru-RU" b="1" dirty="0"/>
              <a:t>ISOC </a:t>
            </a:r>
            <a:r>
              <a:rPr lang="ru-RU" dirty="0"/>
              <a:t>обладают только частные лица. </a:t>
            </a:r>
          </a:p>
        </p:txBody>
      </p:sp>
    </p:spTree>
    <p:extLst>
      <p:ext uri="{BB962C8B-B14F-4D97-AF65-F5344CB8AC3E}">
        <p14:creationId xmlns:p14="http://schemas.microsoft.com/office/powerpoint/2010/main" val="4127628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1783"/>
          </a:xfrm>
        </p:spPr>
        <p:txBody>
          <a:bodyPr>
            <a:normAutofit fontScale="90000"/>
          </a:bodyPr>
          <a:lstStyle/>
          <a:p>
            <a:r>
              <a:rPr lang="ru-RU" sz="3200" dirty="0">
                <a:solidFill>
                  <a:srgbClr val="FF0000"/>
                </a:solidFill>
              </a:rPr>
              <a:t>В рамках </a:t>
            </a:r>
            <a:r>
              <a:rPr lang="ru-RU" sz="3200" b="1" dirty="0">
                <a:solidFill>
                  <a:srgbClr val="FF0000"/>
                </a:solidFill>
              </a:rPr>
              <a:t>ISOC </a:t>
            </a:r>
            <a:r>
              <a:rPr lang="ru-RU" sz="3200" dirty="0">
                <a:solidFill>
                  <a:srgbClr val="FF0000"/>
                </a:solidFill>
              </a:rPr>
              <a:t>действуют несколько специальных групп: </a:t>
            </a:r>
          </a:p>
        </p:txBody>
      </p:sp>
      <p:sp>
        <p:nvSpPr>
          <p:cNvPr id="3" name="Объект 2"/>
          <p:cNvSpPr>
            <a:spLocks noGrp="1"/>
          </p:cNvSpPr>
          <p:nvPr>
            <p:ph idx="1"/>
          </p:nvPr>
        </p:nvSpPr>
        <p:spPr>
          <a:xfrm>
            <a:off x="838200" y="836908"/>
            <a:ext cx="10515600" cy="5340055"/>
          </a:xfrm>
        </p:spPr>
        <p:txBody>
          <a:bodyPr/>
          <a:lstStyle/>
          <a:p>
            <a:r>
              <a:rPr lang="ru-RU" dirty="0" smtClean="0"/>
              <a:t>1</a:t>
            </a:r>
            <a:r>
              <a:rPr lang="ru-RU" dirty="0"/>
              <a:t>) </a:t>
            </a:r>
            <a:r>
              <a:rPr lang="ru-RU" b="1" dirty="0"/>
              <a:t>Совет по архитектуре Интернета </a:t>
            </a:r>
            <a:r>
              <a:rPr lang="ru-RU" dirty="0"/>
              <a:t>– </a:t>
            </a:r>
            <a:r>
              <a:rPr lang="ru-RU" b="1" dirty="0"/>
              <a:t>IAB </a:t>
            </a:r>
            <a:r>
              <a:rPr lang="ru-RU" dirty="0"/>
              <a:t>(</a:t>
            </a:r>
            <a:r>
              <a:rPr lang="ru-RU" dirty="0" err="1"/>
              <a:t>Internet</a:t>
            </a:r>
            <a:r>
              <a:rPr lang="ru-RU" dirty="0"/>
              <a:t> </a:t>
            </a:r>
            <a:r>
              <a:rPr lang="ru-RU" dirty="0" err="1"/>
              <a:t>Architecture</a:t>
            </a:r>
            <a:r>
              <a:rPr lang="ru-RU" dirty="0"/>
              <a:t> </a:t>
            </a:r>
            <a:r>
              <a:rPr lang="ru-RU" dirty="0" err="1"/>
              <a:t>Board</a:t>
            </a:r>
            <a:r>
              <a:rPr lang="ru-RU" dirty="0"/>
              <a:t>) – занимается перспективами развития семейства протоколов TCP/IP: рассматривает различные идеи усовершенствования, принципы </a:t>
            </a:r>
            <a:r>
              <a:rPr lang="ru-RU" dirty="0" smtClean="0"/>
              <a:t>построения </a:t>
            </a:r>
            <a:r>
              <a:rPr lang="ru-RU" dirty="0"/>
              <a:t>новых систем и пр.; </a:t>
            </a:r>
          </a:p>
          <a:p>
            <a:r>
              <a:rPr lang="ru-RU" dirty="0"/>
              <a:t>2) </a:t>
            </a:r>
            <a:r>
              <a:rPr lang="ru-RU" b="1" dirty="0"/>
              <a:t>Рабочая инженерная группа по Интернету </a:t>
            </a:r>
            <a:r>
              <a:rPr lang="ru-RU" dirty="0"/>
              <a:t>– </a:t>
            </a:r>
            <a:r>
              <a:rPr lang="ru-RU" b="1" dirty="0"/>
              <a:t>IETF </a:t>
            </a:r>
            <a:r>
              <a:rPr lang="ru-RU" dirty="0"/>
              <a:t>(</a:t>
            </a:r>
            <a:r>
              <a:rPr lang="ru-RU" dirty="0" err="1"/>
              <a:t>Internet</a:t>
            </a:r>
            <a:r>
              <a:rPr lang="ru-RU" dirty="0"/>
              <a:t> </a:t>
            </a:r>
            <a:r>
              <a:rPr lang="ru-RU" dirty="0" err="1"/>
              <a:t>Engineering</a:t>
            </a:r>
            <a:r>
              <a:rPr lang="ru-RU" dirty="0"/>
              <a:t> </a:t>
            </a:r>
            <a:r>
              <a:rPr lang="ru-RU" dirty="0" err="1"/>
              <a:t>Task</a:t>
            </a:r>
            <a:r>
              <a:rPr lang="ru-RU" dirty="0"/>
              <a:t> </a:t>
            </a:r>
            <a:r>
              <a:rPr lang="ru-RU" dirty="0" err="1"/>
              <a:t>Force</a:t>
            </a:r>
            <a:r>
              <a:rPr lang="ru-RU" dirty="0"/>
              <a:t>) – занимается оперативным разрешением </a:t>
            </a:r>
            <a:r>
              <a:rPr lang="ru-RU" dirty="0" smtClean="0"/>
              <a:t>текущих </a:t>
            </a:r>
            <a:r>
              <a:rPr lang="ru-RU" dirty="0"/>
              <a:t>проблем эксплуатации и развития, а также разработкой новых стандартов и протоколов; </a:t>
            </a:r>
          </a:p>
          <a:p>
            <a:r>
              <a:rPr lang="ru-RU" dirty="0"/>
              <a:t>3) </a:t>
            </a:r>
            <a:r>
              <a:rPr lang="ru-RU" b="1" dirty="0"/>
              <a:t>Центр сетевой информации – </a:t>
            </a:r>
            <a:r>
              <a:rPr lang="ru-RU" b="1" dirty="0" err="1"/>
              <a:t>InterNIC</a:t>
            </a:r>
            <a:r>
              <a:rPr lang="ru-RU" b="1" dirty="0"/>
              <a:t> </a:t>
            </a:r>
            <a:r>
              <a:rPr lang="ru-RU" dirty="0"/>
              <a:t>занимается регулированием IP-адресов, доменных имен, справочных служб и хранением </a:t>
            </a:r>
            <a:r>
              <a:rPr lang="ru-RU" dirty="0" smtClean="0"/>
              <a:t>документов </a:t>
            </a:r>
            <a:r>
              <a:rPr lang="ru-RU" dirty="0"/>
              <a:t>по стандартам Интернета. </a:t>
            </a:r>
          </a:p>
          <a:p>
            <a:endParaRPr lang="ru-RU" dirty="0"/>
          </a:p>
        </p:txBody>
      </p:sp>
    </p:spTree>
    <p:extLst>
      <p:ext uri="{BB962C8B-B14F-4D97-AF65-F5344CB8AC3E}">
        <p14:creationId xmlns:p14="http://schemas.microsoft.com/office/powerpoint/2010/main" val="1827644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a:t>В 1998 г. функции </a:t>
            </a:r>
            <a:r>
              <a:rPr lang="ru-RU" b="1" dirty="0" err="1"/>
              <a:t>InterNIC</a:t>
            </a:r>
            <a:r>
              <a:rPr lang="ru-RU" b="1" dirty="0"/>
              <a:t> </a:t>
            </a:r>
            <a:r>
              <a:rPr lang="ru-RU" dirty="0"/>
              <a:t>были переданы специально созданной организации </a:t>
            </a:r>
            <a:r>
              <a:rPr lang="ru-RU" b="1" dirty="0"/>
              <a:t>ICANN </a:t>
            </a:r>
            <a:r>
              <a:rPr lang="ru-RU" dirty="0"/>
              <a:t>(</a:t>
            </a:r>
            <a:r>
              <a:rPr lang="ru-RU" dirty="0" err="1"/>
              <a:t>Internet</a:t>
            </a:r>
            <a:r>
              <a:rPr lang="ru-RU" dirty="0"/>
              <a:t> </a:t>
            </a:r>
            <a:r>
              <a:rPr lang="ru-RU" dirty="0" err="1"/>
              <a:t>Corporation</a:t>
            </a:r>
            <a:r>
              <a:rPr lang="ru-RU" dirty="0"/>
              <a:t> </a:t>
            </a:r>
            <a:r>
              <a:rPr lang="ru-RU" dirty="0" err="1"/>
              <a:t>for</a:t>
            </a:r>
            <a:r>
              <a:rPr lang="ru-RU" dirty="0"/>
              <a:t> </a:t>
            </a:r>
            <a:r>
              <a:rPr lang="ru-RU" dirty="0" err="1"/>
              <a:t>Assigned</a:t>
            </a:r>
            <a:r>
              <a:rPr lang="ru-RU" dirty="0"/>
              <a:t> </a:t>
            </a:r>
            <a:r>
              <a:rPr lang="ru-RU" dirty="0" err="1"/>
              <a:t>Names</a:t>
            </a:r>
            <a:r>
              <a:rPr lang="ru-RU" dirty="0"/>
              <a:t> </a:t>
            </a:r>
            <a:r>
              <a:rPr lang="ru-RU" dirty="0" err="1"/>
              <a:t>and</a:t>
            </a:r>
            <a:r>
              <a:rPr lang="ru-RU" dirty="0"/>
              <a:t> </a:t>
            </a:r>
            <a:r>
              <a:rPr lang="ru-RU" dirty="0" err="1"/>
              <a:t>Numbers</a:t>
            </a:r>
            <a:r>
              <a:rPr lang="ru-RU" dirty="0"/>
              <a:t>), которая занимается вопросами стратегического регулирования назначения IP-адресов и доменных имен. Международной организацией оперативного управления распределением IP-адресов и доменных имен является </a:t>
            </a:r>
            <a:r>
              <a:rPr lang="ru-RU" b="1" dirty="0"/>
              <a:t>IANA </a:t>
            </a:r>
            <a:r>
              <a:rPr lang="ru-RU" dirty="0"/>
              <a:t>– </a:t>
            </a:r>
            <a:r>
              <a:rPr lang="ru-RU" dirty="0" err="1"/>
              <a:t>Internet</a:t>
            </a:r>
            <a:r>
              <a:rPr lang="ru-RU" dirty="0"/>
              <a:t> </a:t>
            </a:r>
            <a:r>
              <a:rPr lang="ru-RU" dirty="0" err="1"/>
              <a:t>Assigned</a:t>
            </a:r>
            <a:r>
              <a:rPr lang="ru-RU" dirty="0"/>
              <a:t> </a:t>
            </a:r>
            <a:r>
              <a:rPr lang="ru-RU" dirty="0" err="1"/>
              <a:t>Numbers</a:t>
            </a:r>
            <a:r>
              <a:rPr lang="ru-RU" dirty="0"/>
              <a:t> </a:t>
            </a:r>
            <a:r>
              <a:rPr lang="ru-RU" dirty="0" err="1"/>
              <a:t>Authority</a:t>
            </a:r>
            <a:r>
              <a:rPr lang="ru-RU" dirty="0"/>
              <a:t> (Уполномоченная организация по рас-</a:t>
            </a:r>
            <a:r>
              <a:rPr lang="ru-RU" dirty="0" err="1"/>
              <a:t>пределению</a:t>
            </a:r>
            <a:r>
              <a:rPr lang="ru-RU" dirty="0"/>
              <a:t> нумерации в сети Интернет). </a:t>
            </a:r>
            <a:endParaRPr lang="ru-RU" dirty="0" smtClean="0"/>
          </a:p>
          <a:p>
            <a:r>
              <a:rPr lang="ru-RU" b="1" dirty="0"/>
              <a:t>IANA </a:t>
            </a:r>
            <a:r>
              <a:rPr lang="ru-RU" dirty="0"/>
              <a:t>определила Региональных регистраторов сети Интернет (</a:t>
            </a:r>
            <a:r>
              <a:rPr lang="ru-RU" dirty="0" err="1" smtClean="0"/>
              <a:t>Regional</a:t>
            </a:r>
            <a:r>
              <a:rPr lang="ru-RU" dirty="0" smtClean="0"/>
              <a:t> </a:t>
            </a:r>
            <a:r>
              <a:rPr lang="ru-RU" dirty="0" err="1"/>
              <a:t>Internet</a:t>
            </a:r>
            <a:r>
              <a:rPr lang="ru-RU" dirty="0"/>
              <a:t> </a:t>
            </a:r>
            <a:r>
              <a:rPr lang="ru-RU" dirty="0" err="1"/>
              <a:t>Registry</a:t>
            </a:r>
            <a:r>
              <a:rPr lang="ru-RU" dirty="0"/>
              <a:t> – </a:t>
            </a:r>
            <a:r>
              <a:rPr lang="ru-RU" b="1" dirty="0"/>
              <a:t>RIR</a:t>
            </a:r>
            <a:r>
              <a:rPr lang="ru-RU" dirty="0"/>
              <a:t>), обеспечивающих распределение </a:t>
            </a:r>
            <a:r>
              <a:rPr lang="ru-RU" dirty="0" smtClean="0"/>
              <a:t>пространства </a:t>
            </a:r>
            <a:r>
              <a:rPr lang="ru-RU" dirty="0"/>
              <a:t>IP-адресов и назначения номеров автономным системам в сети </a:t>
            </a:r>
            <a:r>
              <a:rPr lang="ru-RU" dirty="0" smtClean="0"/>
              <a:t>Интернет </a:t>
            </a:r>
            <a:r>
              <a:rPr lang="ru-RU" dirty="0"/>
              <a:t>по всему земному шару: </a:t>
            </a:r>
          </a:p>
        </p:txBody>
      </p:sp>
    </p:spTree>
    <p:extLst>
      <p:ext uri="{BB962C8B-B14F-4D97-AF65-F5344CB8AC3E}">
        <p14:creationId xmlns:p14="http://schemas.microsoft.com/office/powerpoint/2010/main" val="2865426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6688" y="117153"/>
            <a:ext cx="10515600" cy="99824"/>
          </a:xfrm>
        </p:spPr>
        <p:txBody>
          <a:bodyPr>
            <a:normAutofit fontScale="90000"/>
          </a:bodyPr>
          <a:lstStyle/>
          <a:p>
            <a:endParaRPr lang="ru-RU" dirty="0"/>
          </a:p>
        </p:txBody>
      </p:sp>
      <p:sp>
        <p:nvSpPr>
          <p:cNvPr id="3" name="Объект 2"/>
          <p:cNvSpPr>
            <a:spLocks noGrp="1"/>
          </p:cNvSpPr>
          <p:nvPr>
            <p:ph idx="1"/>
          </p:nvPr>
        </p:nvSpPr>
        <p:spPr>
          <a:xfrm>
            <a:off x="838200" y="402956"/>
            <a:ext cx="10515600" cy="5774007"/>
          </a:xfrm>
        </p:spPr>
        <p:txBody>
          <a:bodyPr/>
          <a:lstStyle/>
          <a:p>
            <a:r>
              <a:rPr lang="ru-RU" dirty="0" smtClean="0"/>
              <a:t> </a:t>
            </a:r>
            <a:r>
              <a:rPr lang="ru-RU" dirty="0"/>
              <a:t>Американский реестр адресов сети Интернет (</a:t>
            </a:r>
            <a:r>
              <a:rPr lang="en-US" dirty="0"/>
              <a:t>American Registry for the Internet Numbers – </a:t>
            </a:r>
            <a:r>
              <a:rPr lang="en-US" b="1" dirty="0"/>
              <a:t>ARIN</a:t>
            </a:r>
            <a:r>
              <a:rPr lang="en-US" dirty="0"/>
              <a:t>); </a:t>
            </a:r>
          </a:p>
          <a:p>
            <a:r>
              <a:rPr lang="ru-RU" dirty="0" smtClean="0"/>
              <a:t> </a:t>
            </a:r>
            <a:r>
              <a:rPr lang="ru-RU" dirty="0"/>
              <a:t>Европейский сетевой координационный центр (</a:t>
            </a:r>
            <a:r>
              <a:rPr lang="en-US" dirty="0" err="1"/>
              <a:t>Reseaux</a:t>
            </a:r>
            <a:r>
              <a:rPr lang="en-US" dirty="0"/>
              <a:t> IP </a:t>
            </a:r>
            <a:r>
              <a:rPr lang="en-US" dirty="0" err="1"/>
              <a:t>Europeens</a:t>
            </a:r>
            <a:r>
              <a:rPr lang="en-US" dirty="0"/>
              <a:t> Network Coordination Center – </a:t>
            </a:r>
            <a:r>
              <a:rPr lang="en-US" b="1" dirty="0"/>
              <a:t>RIPE NCC</a:t>
            </a:r>
            <a:r>
              <a:rPr lang="en-US" dirty="0"/>
              <a:t>); </a:t>
            </a:r>
          </a:p>
          <a:p>
            <a:r>
              <a:rPr lang="ru-RU" dirty="0" smtClean="0"/>
              <a:t> </a:t>
            </a:r>
            <a:r>
              <a:rPr lang="ru-RU" dirty="0"/>
              <a:t>Азиатско-Тихоокеанский сетевой информационный центр (</a:t>
            </a:r>
            <a:r>
              <a:rPr lang="ru-RU" b="1" dirty="0"/>
              <a:t>APNIC</a:t>
            </a:r>
            <a:r>
              <a:rPr lang="ru-RU" dirty="0"/>
              <a:t>); </a:t>
            </a:r>
            <a:endParaRPr lang="ru-RU" dirty="0" smtClean="0"/>
          </a:p>
          <a:p>
            <a:r>
              <a:rPr lang="ru-RU" dirty="0" smtClean="0"/>
              <a:t>Региональный </a:t>
            </a:r>
            <a:r>
              <a:rPr lang="ru-RU" dirty="0"/>
              <a:t>центр Латинской Америки и Карибских островов (</a:t>
            </a:r>
            <a:r>
              <a:rPr lang="en-US" dirty="0" smtClean="0"/>
              <a:t>Regional </a:t>
            </a:r>
            <a:r>
              <a:rPr lang="en-US" dirty="0"/>
              <a:t>Latin-American and Caribbean IP Address Registry – </a:t>
            </a:r>
            <a:r>
              <a:rPr lang="en-US" b="1" dirty="0"/>
              <a:t>LACNIC</a:t>
            </a:r>
            <a:r>
              <a:rPr lang="en-US" dirty="0"/>
              <a:t>). </a:t>
            </a:r>
          </a:p>
          <a:p>
            <a:endParaRPr lang="ru-RU" dirty="0"/>
          </a:p>
          <a:p>
            <a:endParaRPr lang="ru-RU" dirty="0"/>
          </a:p>
        </p:txBody>
      </p:sp>
    </p:spTree>
    <p:extLst>
      <p:ext uri="{BB962C8B-B14F-4D97-AF65-F5344CB8AC3E}">
        <p14:creationId xmlns:p14="http://schemas.microsoft.com/office/powerpoint/2010/main" val="3213587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08312"/>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normAutofit fontScale="92500" lnSpcReduction="10000"/>
          </a:bodyPr>
          <a:lstStyle/>
          <a:p>
            <a:r>
              <a:rPr lang="ru-RU" dirty="0"/>
              <a:t>Общее администрирование и техническое сопровождение </a:t>
            </a:r>
            <a:r>
              <a:rPr lang="ru-RU" dirty="0" smtClean="0"/>
              <a:t>российского </a:t>
            </a:r>
            <a:r>
              <a:rPr lang="ru-RU" dirty="0"/>
              <a:t>национального домена (</a:t>
            </a:r>
            <a:r>
              <a:rPr lang="ru-RU" b="1" dirty="0"/>
              <a:t>.RU</a:t>
            </a:r>
            <a:r>
              <a:rPr lang="ru-RU" dirty="0"/>
              <a:t>) первоначально (в 1993 году) было </a:t>
            </a:r>
            <a:r>
              <a:rPr lang="ru-RU" dirty="0" smtClean="0"/>
              <a:t>поручено </a:t>
            </a:r>
            <a:r>
              <a:rPr lang="ru-RU" dirty="0"/>
              <a:t>нейтральной организации – Российскому научно-исследовательскому Институту развития общественных сетей (</a:t>
            </a:r>
            <a:r>
              <a:rPr lang="ru-RU" b="1" dirty="0" err="1"/>
              <a:t>РосНИИРОС</a:t>
            </a:r>
            <a:r>
              <a:rPr lang="ru-RU" dirty="0"/>
              <a:t>). </a:t>
            </a:r>
          </a:p>
          <a:p>
            <a:r>
              <a:rPr lang="ru-RU" dirty="0"/>
              <a:t>7 апреля 1994 года </a:t>
            </a:r>
            <a:r>
              <a:rPr lang="ru-RU" b="1" dirty="0"/>
              <a:t>IANA </a:t>
            </a:r>
            <a:r>
              <a:rPr lang="ru-RU" dirty="0"/>
              <a:t>занесла в международную базу данных </a:t>
            </a:r>
            <a:r>
              <a:rPr lang="ru-RU" dirty="0" smtClean="0"/>
              <a:t>национальных </a:t>
            </a:r>
            <a:r>
              <a:rPr lang="ru-RU" dirty="0"/>
              <a:t>доменов верхнего уровня российский национальный домен RU. </a:t>
            </a:r>
          </a:p>
          <a:p>
            <a:r>
              <a:rPr lang="ru-RU" dirty="0"/>
              <a:t>В 2001 году был учрежден российский Координационный центр национального доме-на сети Интернет. В 2002 году </a:t>
            </a:r>
            <a:r>
              <a:rPr lang="ru-RU" dirty="0" smtClean="0"/>
              <a:t>Координационному </a:t>
            </a:r>
            <a:r>
              <a:rPr lang="ru-RU" dirty="0"/>
              <a:t>центру переданы полномочия по </a:t>
            </a:r>
            <a:r>
              <a:rPr lang="ru-RU" dirty="0" smtClean="0"/>
              <a:t>выработке </a:t>
            </a:r>
            <a:r>
              <a:rPr lang="ru-RU" dirty="0"/>
              <a:t>правил регистрации доменных имен в домене </a:t>
            </a:r>
            <a:r>
              <a:rPr lang="ru-RU" b="1" i="1" dirty="0"/>
              <a:t>RU</a:t>
            </a:r>
            <a:r>
              <a:rPr lang="ru-RU" dirty="0"/>
              <a:t>, аккредитации </a:t>
            </a:r>
            <a:r>
              <a:rPr lang="ru-RU" dirty="0" smtClean="0"/>
              <a:t>регистраторов </a:t>
            </a:r>
            <a:r>
              <a:rPr lang="ru-RU" dirty="0"/>
              <a:t>и разработке перспективных проектов, связанных с развитием российского национального домена. В целях сохранения стабильности функционирования домена </a:t>
            </a:r>
            <a:r>
              <a:rPr lang="ru-RU" b="1" i="1" dirty="0"/>
              <a:t>RU </a:t>
            </a:r>
            <a:r>
              <a:rPr lang="ru-RU" dirty="0"/>
              <a:t>на </a:t>
            </a:r>
            <a:r>
              <a:rPr lang="ru-RU" b="1" dirty="0" err="1"/>
              <a:t>РосНИИРОС</a:t>
            </a:r>
            <a:r>
              <a:rPr lang="ru-RU" b="1" dirty="0"/>
              <a:t> </a:t>
            </a:r>
            <a:r>
              <a:rPr lang="ru-RU" dirty="0"/>
              <a:t>возложены функции </a:t>
            </a:r>
            <a:r>
              <a:rPr lang="ru-RU" dirty="0" smtClean="0"/>
              <a:t>Технического </a:t>
            </a:r>
            <a:r>
              <a:rPr lang="ru-RU" dirty="0"/>
              <a:t>центра домена </a:t>
            </a:r>
            <a:r>
              <a:rPr lang="ru-RU" b="1" i="1" dirty="0"/>
              <a:t>RU</a:t>
            </a:r>
            <a:r>
              <a:rPr lang="ru-RU" dirty="0"/>
              <a:t>. </a:t>
            </a:r>
          </a:p>
        </p:txBody>
      </p:sp>
    </p:spTree>
    <p:extLst>
      <p:ext uri="{BB962C8B-B14F-4D97-AF65-F5344CB8AC3E}">
        <p14:creationId xmlns:p14="http://schemas.microsoft.com/office/powerpoint/2010/main" val="171718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92814"/>
          </a:xfrm>
        </p:spPr>
        <p:txBody>
          <a:bodyPr>
            <a:normAutofit fontScale="90000"/>
          </a:bodyPr>
          <a:lstStyle/>
          <a:p>
            <a:endParaRPr lang="ru-RU" dirty="0"/>
          </a:p>
        </p:txBody>
      </p:sp>
      <p:sp>
        <p:nvSpPr>
          <p:cNvPr id="3" name="Объект 2"/>
          <p:cNvSpPr>
            <a:spLocks noGrp="1"/>
          </p:cNvSpPr>
          <p:nvPr>
            <p:ph idx="1"/>
          </p:nvPr>
        </p:nvSpPr>
        <p:spPr>
          <a:xfrm>
            <a:off x="838200" y="774915"/>
            <a:ext cx="10515600" cy="5402048"/>
          </a:xfrm>
        </p:spPr>
        <p:txBody>
          <a:bodyPr>
            <a:normAutofit fontScale="77500" lnSpcReduction="20000"/>
          </a:bodyPr>
          <a:lstStyle/>
          <a:p>
            <a:r>
              <a:rPr lang="ru-RU" dirty="0" smtClean="0"/>
              <a:t>.</a:t>
            </a:r>
            <a:r>
              <a:rPr lang="ru-RU" dirty="0" err="1" smtClean="0"/>
              <a:t>рф</a:t>
            </a:r>
            <a:r>
              <a:rPr lang="ru-RU" dirty="0" smtClean="0"/>
              <a:t> (Российская Федерация) — национальный домен верхнего уровня для России. Первый в Интернете домен на кириллице. Отличием от введённого ранее домена «.</a:t>
            </a:r>
            <a:r>
              <a:rPr lang="ru-RU" dirty="0" err="1" smtClean="0"/>
              <a:t>ru</a:t>
            </a:r>
            <a:r>
              <a:rPr lang="ru-RU" dirty="0" smtClean="0"/>
              <a:t>» является то, что в домене «.</a:t>
            </a:r>
            <a:r>
              <a:rPr lang="ru-RU" dirty="0" err="1" smtClean="0"/>
              <a:t>рф</a:t>
            </a:r>
            <a:r>
              <a:rPr lang="ru-RU" dirty="0" smtClean="0"/>
              <a:t>» все имена второго уровня пишутся исключительно кириллицей.</a:t>
            </a:r>
          </a:p>
          <a:p>
            <a:r>
              <a:rPr lang="ru-RU" dirty="0" smtClean="0"/>
              <a:t>По словам главы делегации Министерства связи и массовых коммуникаций России Владимира Васильева, предварительное решение о введении нового домена было принято на 32-й Международной конференции ICANN в Париже. За введение домена также высказался президент России Дмитрий Медведев. Некоторые скептически отнеслись к созданию кириллической зоны.</a:t>
            </a:r>
          </a:p>
          <a:p>
            <a:endParaRPr lang="ru-RU" dirty="0" smtClean="0"/>
          </a:p>
          <a:p>
            <a:r>
              <a:rPr lang="ru-RU" dirty="0" smtClean="0"/>
              <a:t>На прошедшей в Каире 2—7 ноября 2008 года 33-й конференции ICANN было принято Решение о выделении России кириллического домена верхнего уровня «.</a:t>
            </a:r>
            <a:r>
              <a:rPr lang="ru-RU" dirty="0" err="1" smtClean="0"/>
              <a:t>рф</a:t>
            </a:r>
            <a:r>
              <a:rPr lang="ru-RU" dirty="0" smtClean="0"/>
              <a:t>».</a:t>
            </a:r>
          </a:p>
          <a:p>
            <a:endParaRPr lang="ru-RU" dirty="0" smtClean="0"/>
          </a:p>
          <a:p>
            <a:r>
              <a:rPr lang="ru-RU" dirty="0" smtClean="0"/>
              <a:t>Презентация домена произошла 30 октября 2009 в Сеуле.</a:t>
            </a:r>
          </a:p>
          <a:p>
            <a:endParaRPr lang="ru-RU" dirty="0" smtClean="0"/>
          </a:p>
          <a:p>
            <a:r>
              <a:rPr lang="ru-RU" dirty="0" smtClean="0"/>
              <a:t>16 ноября 2009 года Координационный центр домена RU подал заявку на делегирование домена «.</a:t>
            </a:r>
            <a:r>
              <a:rPr lang="ru-RU" dirty="0" err="1" smtClean="0"/>
              <a:t>рф</a:t>
            </a:r>
            <a:r>
              <a:rPr lang="ru-RU" dirty="0" smtClean="0"/>
              <a:t>» в ICANN.</a:t>
            </a:r>
            <a:endParaRPr lang="ru-RU" dirty="0"/>
          </a:p>
        </p:txBody>
      </p:sp>
    </p:spTree>
    <p:extLst>
      <p:ext uri="{BB962C8B-B14F-4D97-AF65-F5344CB8AC3E}">
        <p14:creationId xmlns:p14="http://schemas.microsoft.com/office/powerpoint/2010/main" val="32531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805912"/>
            <a:ext cx="10515600" cy="5371051"/>
          </a:xfrm>
        </p:spPr>
        <p:txBody>
          <a:bodyPr/>
          <a:lstStyle/>
          <a:p>
            <a:r>
              <a:rPr lang="ru-RU" dirty="0" smtClean="0"/>
              <a:t>1 декабря 2014 года начался третий этап регистрации в доменной зоне первого уровня .</a:t>
            </a:r>
            <a:r>
              <a:rPr lang="ru-RU" dirty="0" err="1" smtClean="0"/>
              <a:t>tatar</a:t>
            </a:r>
            <a:r>
              <a:rPr lang="ru-RU" dirty="0" smtClean="0"/>
              <a:t>. Право зарегистрировать свои доменные имена получили некоммерческие организации, владельцы торговых марок (знаков) и СМИ. </a:t>
            </a:r>
          </a:p>
          <a:p>
            <a:r>
              <a:rPr lang="ru-RU" dirty="0" smtClean="0"/>
              <a:t>На предыдущих двух регистрировались: владельцы товарных знаков, внесенных в Депозитарий ICANN (первый этап); органы государственной власти РТ, органы управления государственными внебюджетными фондами, органы местного самоуправления и государственных учреждений РТ (второй этап).</a:t>
            </a:r>
            <a:endParaRPr lang="ru-RU" dirty="0"/>
          </a:p>
        </p:txBody>
      </p:sp>
    </p:spTree>
    <p:extLst>
      <p:ext uri="{BB962C8B-B14F-4D97-AF65-F5344CB8AC3E}">
        <p14:creationId xmlns:p14="http://schemas.microsoft.com/office/powerpoint/2010/main" val="618093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805912"/>
            <a:ext cx="10515600" cy="5371051"/>
          </a:xfrm>
        </p:spPr>
        <p:txBody>
          <a:bodyPr/>
          <a:lstStyle/>
          <a:p>
            <a:r>
              <a:rPr lang="ru-RU" dirty="0"/>
              <a:t>Операторы Интернет-доступа по функционально-географическому признаку разделяются на следующие типы: </a:t>
            </a:r>
          </a:p>
          <a:p>
            <a:r>
              <a:rPr lang="ru-RU" dirty="0" smtClean="0"/>
              <a:t> </a:t>
            </a:r>
            <a:r>
              <a:rPr lang="ru-RU" dirty="0"/>
              <a:t>магистральные операторы (</a:t>
            </a:r>
            <a:r>
              <a:rPr lang="ru-RU" dirty="0" err="1"/>
              <a:t>Internet</a:t>
            </a:r>
            <a:r>
              <a:rPr lang="ru-RU" dirty="0"/>
              <a:t> </a:t>
            </a:r>
            <a:r>
              <a:rPr lang="ru-RU" dirty="0" err="1"/>
              <a:t>Backbone</a:t>
            </a:r>
            <a:r>
              <a:rPr lang="ru-RU" dirty="0"/>
              <a:t> </a:t>
            </a:r>
            <a:r>
              <a:rPr lang="ru-RU" dirty="0" err="1"/>
              <a:t>Provider</a:t>
            </a:r>
            <a:r>
              <a:rPr lang="ru-RU" dirty="0"/>
              <a:t> – </a:t>
            </a:r>
            <a:r>
              <a:rPr lang="ru-RU" b="1" dirty="0"/>
              <a:t>IBP</a:t>
            </a:r>
            <a:r>
              <a:rPr lang="ru-RU" dirty="0"/>
              <a:t>) – </a:t>
            </a:r>
            <a:r>
              <a:rPr lang="ru-RU" dirty="0" smtClean="0"/>
              <a:t>операторы </a:t>
            </a:r>
            <a:r>
              <a:rPr lang="ru-RU" dirty="0"/>
              <a:t>межрегиональных IP-сетей, обеспечивающие перенос </a:t>
            </a:r>
            <a:r>
              <a:rPr lang="ru-RU" dirty="0" smtClean="0"/>
              <a:t>Интернет-трафика </a:t>
            </a:r>
            <a:r>
              <a:rPr lang="ru-RU" dirty="0"/>
              <a:t>между регионами страны и за рубеж; </a:t>
            </a:r>
            <a:endParaRPr lang="en-US" dirty="0" smtClean="0"/>
          </a:p>
          <a:p>
            <a:endParaRPr lang="ru-RU" dirty="0"/>
          </a:p>
          <a:p>
            <a:r>
              <a:rPr lang="ru-RU" dirty="0"/>
              <a:t>конечные провайдеры (Интернет-сервис-провайдеры – </a:t>
            </a:r>
            <a:r>
              <a:rPr lang="ru-RU" b="1" dirty="0"/>
              <a:t>ISP</a:t>
            </a:r>
            <a:r>
              <a:rPr lang="ru-RU" dirty="0"/>
              <a:t>), </a:t>
            </a:r>
            <a:r>
              <a:rPr lang="ru-RU" dirty="0" smtClean="0"/>
              <a:t>обеспечивающие </a:t>
            </a:r>
            <a:r>
              <a:rPr lang="ru-RU" dirty="0"/>
              <a:t>предоставление Интернет-услуг конечным пользователям: </a:t>
            </a:r>
          </a:p>
          <a:p>
            <a:r>
              <a:rPr lang="en-US" dirty="0" smtClean="0"/>
              <a:t>-</a:t>
            </a:r>
            <a:r>
              <a:rPr lang="ru-RU" dirty="0" smtClean="0"/>
              <a:t> </a:t>
            </a:r>
            <a:r>
              <a:rPr lang="ru-RU" dirty="0"/>
              <a:t>региональные </a:t>
            </a:r>
            <a:r>
              <a:rPr lang="ru-RU" b="1" dirty="0"/>
              <a:t>ISP – </a:t>
            </a:r>
            <a:r>
              <a:rPr lang="ru-RU" dirty="0"/>
              <a:t>действующие на региональном уровне; </a:t>
            </a:r>
          </a:p>
          <a:p>
            <a:r>
              <a:rPr lang="en-US" dirty="0" smtClean="0"/>
              <a:t>-</a:t>
            </a:r>
            <a:r>
              <a:rPr lang="ru-RU" dirty="0" smtClean="0"/>
              <a:t> </a:t>
            </a:r>
            <a:r>
              <a:rPr lang="ru-RU" dirty="0"/>
              <a:t>локальные </a:t>
            </a:r>
            <a:r>
              <a:rPr lang="ru-RU" b="1" dirty="0"/>
              <a:t>ISP </a:t>
            </a:r>
            <a:r>
              <a:rPr lang="ru-RU" dirty="0"/>
              <a:t>– действующие на локальном уровне. </a:t>
            </a:r>
          </a:p>
          <a:p>
            <a:endParaRPr lang="ru-RU" dirty="0"/>
          </a:p>
          <a:p>
            <a:endParaRPr lang="ru-RU" dirty="0"/>
          </a:p>
        </p:txBody>
      </p:sp>
    </p:spTree>
    <p:extLst>
      <p:ext uri="{BB962C8B-B14F-4D97-AF65-F5344CB8AC3E}">
        <p14:creationId xmlns:p14="http://schemas.microsoft.com/office/powerpoint/2010/main" val="3330389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r>
              <a:rPr lang="ru-RU" dirty="0"/>
              <a:t>Обычному пользователю для получения доступа в сеть необходимо воспользоваться услугами локального Интернет-провайдера. Кроме операторов Интернет-доступа существуют также операторы контент-ресурсов – компании, деятельность которых направлена на ин-формационное наполнение сети Интернет и предоставление конечным пользователям услуг информационного характера. </a:t>
            </a:r>
          </a:p>
        </p:txBody>
      </p:sp>
    </p:spTree>
    <p:extLst>
      <p:ext uri="{BB962C8B-B14F-4D97-AF65-F5344CB8AC3E}">
        <p14:creationId xmlns:p14="http://schemas.microsoft.com/office/powerpoint/2010/main" val="471182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7282"/>
          </a:xfrm>
        </p:spPr>
        <p:txBody>
          <a:bodyPr>
            <a:normAutofit fontScale="90000"/>
          </a:bodyPr>
          <a:lstStyle/>
          <a:p>
            <a:r>
              <a:rPr lang="ru-RU" sz="3200" dirty="0"/>
              <a:t>Различают следующие типы операторов контент-ресурсов: </a:t>
            </a:r>
          </a:p>
        </p:txBody>
      </p:sp>
      <p:sp>
        <p:nvSpPr>
          <p:cNvPr id="3" name="Объект 2"/>
          <p:cNvSpPr>
            <a:spLocks noGrp="1"/>
          </p:cNvSpPr>
          <p:nvPr>
            <p:ph idx="1"/>
          </p:nvPr>
        </p:nvSpPr>
        <p:spPr>
          <a:xfrm>
            <a:off x="838200" y="852408"/>
            <a:ext cx="10515600" cy="5324555"/>
          </a:xfrm>
        </p:spPr>
        <p:txBody>
          <a:bodyPr/>
          <a:lstStyle/>
          <a:p>
            <a:endParaRPr lang="ru-RU" dirty="0"/>
          </a:p>
          <a:p>
            <a:r>
              <a:rPr lang="ru-RU" dirty="0" smtClean="0"/>
              <a:t> </a:t>
            </a:r>
            <a:r>
              <a:rPr lang="ru-RU" dirty="0"/>
              <a:t>операторы дата-центров, предоставляющие возможность своим пользователям разместить их информацию на серверах и сделать ее доступной в сети </a:t>
            </a:r>
            <a:r>
              <a:rPr lang="ru-RU" b="1" dirty="0"/>
              <a:t>И</a:t>
            </a:r>
            <a:r>
              <a:rPr lang="ru-RU" dirty="0"/>
              <a:t>нтернет; </a:t>
            </a:r>
          </a:p>
          <a:p>
            <a:r>
              <a:rPr lang="ru-RU" dirty="0" smtClean="0"/>
              <a:t> </a:t>
            </a:r>
            <a:r>
              <a:rPr lang="ru-RU" dirty="0"/>
              <a:t>провайдеры приложений (</a:t>
            </a:r>
            <a:r>
              <a:rPr lang="ru-RU" dirty="0" err="1"/>
              <a:t>Application</a:t>
            </a:r>
            <a:r>
              <a:rPr lang="ru-RU" dirty="0"/>
              <a:t> </a:t>
            </a:r>
            <a:r>
              <a:rPr lang="ru-RU" dirty="0" err="1"/>
              <a:t>Service</a:t>
            </a:r>
            <a:r>
              <a:rPr lang="ru-RU" dirty="0"/>
              <a:t> </a:t>
            </a:r>
            <a:r>
              <a:rPr lang="ru-RU" dirty="0" err="1"/>
              <a:t>Provider</a:t>
            </a:r>
            <a:r>
              <a:rPr lang="ru-RU" dirty="0"/>
              <a:t> – </a:t>
            </a:r>
            <a:r>
              <a:rPr lang="ru-RU" b="1" dirty="0"/>
              <a:t>ASP</a:t>
            </a:r>
            <a:r>
              <a:rPr lang="ru-RU" dirty="0"/>
              <a:t>) – </a:t>
            </a:r>
            <a:r>
              <a:rPr lang="ru-RU" dirty="0" smtClean="0"/>
              <a:t>компании</a:t>
            </a:r>
            <a:r>
              <a:rPr lang="ru-RU" dirty="0"/>
              <a:t>, предоставляющие пользователям программные приложения, использующие Интернет-технологии и доступные из сети Интернет; </a:t>
            </a:r>
          </a:p>
          <a:p>
            <a:r>
              <a:rPr lang="ru-RU" dirty="0" smtClean="0"/>
              <a:t> </a:t>
            </a:r>
            <a:r>
              <a:rPr lang="ru-RU" dirty="0"/>
              <a:t>контент-провайдеры (</a:t>
            </a:r>
            <a:r>
              <a:rPr lang="ru-RU" dirty="0" err="1"/>
              <a:t>Content</a:t>
            </a:r>
            <a:r>
              <a:rPr lang="ru-RU" dirty="0"/>
              <a:t> </a:t>
            </a:r>
            <a:r>
              <a:rPr lang="ru-RU" dirty="0" err="1"/>
              <a:t>Service</a:t>
            </a:r>
            <a:r>
              <a:rPr lang="ru-RU" dirty="0"/>
              <a:t> </a:t>
            </a:r>
            <a:r>
              <a:rPr lang="ru-RU" dirty="0" err="1"/>
              <a:t>Provider</a:t>
            </a:r>
            <a:r>
              <a:rPr lang="ru-RU" dirty="0"/>
              <a:t> – </a:t>
            </a:r>
            <a:r>
              <a:rPr lang="ru-RU" b="1" dirty="0"/>
              <a:t>CSP</a:t>
            </a:r>
            <a:r>
              <a:rPr lang="ru-RU" dirty="0"/>
              <a:t>) – компании, предоставляющие пользователям Интернета ту или иную </a:t>
            </a:r>
            <a:r>
              <a:rPr lang="ru-RU" dirty="0" smtClean="0"/>
              <a:t>информацию </a:t>
            </a:r>
            <a:r>
              <a:rPr lang="ru-RU" dirty="0"/>
              <a:t>или службу (контент). </a:t>
            </a:r>
          </a:p>
          <a:p>
            <a:endParaRPr lang="ru-RU" dirty="0"/>
          </a:p>
        </p:txBody>
      </p:sp>
    </p:spTree>
    <p:extLst>
      <p:ext uri="{BB962C8B-B14F-4D97-AF65-F5344CB8AC3E}">
        <p14:creationId xmlns:p14="http://schemas.microsoft.com/office/powerpoint/2010/main" val="763938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348353" y="825404"/>
            <a:ext cx="8916897" cy="5503877"/>
          </a:xfrm>
          <a:prstGeom prst="rect">
            <a:avLst/>
          </a:prstGeom>
        </p:spPr>
      </p:pic>
    </p:spTree>
    <p:extLst>
      <p:ext uri="{BB962C8B-B14F-4D97-AF65-F5344CB8AC3E}">
        <p14:creationId xmlns:p14="http://schemas.microsoft.com/office/powerpoint/2010/main" val="1157542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92500" lnSpcReduction="10000"/>
          </a:bodyPr>
          <a:lstStyle/>
          <a:p>
            <a:r>
              <a:rPr lang="ru-RU" dirty="0" smtClean="0"/>
              <a:t>Сетевой протокол – это установленный язык, на котором происходит общение программ. Пересылка данных представляет собой перемещение какого-то потока битов по кабелю. Для того чтобы он доходил до целевого компьютера и представлялся в нем в виде данных, требуется определенный набор правил. Именно они и прописаны в стандартных протоколах. Про них обычно говорят, что они имеют уровень вложенности. Как это понимать? Есть физический уровень, который представляет собой перечень определений, к примеру, каким может быть сетевой кабель, толщина его жил и прочие параметры. Допустим, речь идет об исправном кабеле. Тогда пакеты данных будут отправляться по нему. Но какой из компьютеров будет их принимать? Тут в работу включается канальный уровень, при этом в заголовке пакетов указывается физический адрес каждой машины – определенное число, вшитое в сетевую карту. Его называют MAC-адресом. </a:t>
            </a:r>
            <a:r>
              <a:rPr lang="en-US" dirty="0" smtClean="0"/>
              <a:t>(</a:t>
            </a:r>
            <a:r>
              <a:rPr lang="ru-RU" dirty="0" smtClean="0"/>
              <a:t>http://fb.ru/article/148419/setevoy-protokol---eto-chto-osnovnyie-setevyie-protokolyi</a:t>
            </a:r>
            <a:r>
              <a:rPr lang="en-US" dirty="0" smtClean="0"/>
              <a:t>)</a:t>
            </a:r>
            <a:endParaRPr lang="ru-RU" dirty="0"/>
          </a:p>
        </p:txBody>
      </p:sp>
    </p:spTree>
    <p:extLst>
      <p:ext uri="{BB962C8B-B14F-4D97-AF65-F5344CB8AC3E}">
        <p14:creationId xmlns:p14="http://schemas.microsoft.com/office/powerpoint/2010/main" val="1147729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normAutofit fontScale="92500" lnSpcReduction="10000"/>
          </a:bodyPr>
          <a:lstStyle/>
          <a:p>
            <a:r>
              <a:rPr lang="ru-RU" dirty="0"/>
              <a:t>Все компьютеры, участвующие в передаче данных в сети (в </a:t>
            </a:r>
            <a:r>
              <a:rPr lang="ru-RU" dirty="0" smtClean="0"/>
              <a:t>настоящее </a:t>
            </a:r>
            <a:r>
              <a:rPr lang="ru-RU" dirty="0"/>
              <a:t>время и в локальной при использовании в качестве сетевой </a:t>
            </a:r>
            <a:r>
              <a:rPr lang="ru-RU" dirty="0" smtClean="0"/>
              <a:t>операционной </a:t>
            </a:r>
            <a:r>
              <a:rPr lang="ru-RU" dirty="0"/>
              <a:t>системы </a:t>
            </a:r>
            <a:r>
              <a:rPr lang="ru-RU" dirty="0" err="1"/>
              <a:t>Windows</a:t>
            </a:r>
            <a:r>
              <a:rPr lang="ru-RU" dirty="0"/>
              <a:t>), используют протокол </a:t>
            </a:r>
            <a:r>
              <a:rPr lang="ru-RU" b="1" dirty="0" smtClean="0"/>
              <a:t>TCP/IP.</a:t>
            </a:r>
          </a:p>
          <a:p>
            <a:r>
              <a:rPr lang="ru-RU" dirty="0"/>
              <a:t>На самом деле протокол </a:t>
            </a:r>
            <a:r>
              <a:rPr lang="ru-RU" b="1" dirty="0"/>
              <a:t>TCP/IP </a:t>
            </a:r>
            <a:r>
              <a:rPr lang="ru-RU" dirty="0"/>
              <a:t>– это два разных протокола, </a:t>
            </a:r>
            <a:r>
              <a:rPr lang="ru-RU" dirty="0" smtClean="0"/>
              <a:t>определяющих </a:t>
            </a:r>
            <a:r>
              <a:rPr lang="ru-RU" dirty="0"/>
              <a:t>различные аспекты передачи данных в сети: </a:t>
            </a:r>
            <a:endParaRPr lang="ru-RU" dirty="0" smtClean="0"/>
          </a:p>
          <a:p>
            <a:endParaRPr lang="ru-RU" dirty="0"/>
          </a:p>
          <a:p>
            <a:r>
              <a:rPr lang="ru-RU" dirty="0"/>
              <a:t>– </a:t>
            </a:r>
            <a:r>
              <a:rPr lang="ru-RU" b="1" dirty="0"/>
              <a:t>TCP </a:t>
            </a:r>
            <a:r>
              <a:rPr lang="ru-RU" dirty="0"/>
              <a:t>(</a:t>
            </a:r>
            <a:r>
              <a:rPr lang="ru-RU" dirty="0" err="1"/>
              <a:t>Transmission</a:t>
            </a:r>
            <a:r>
              <a:rPr lang="ru-RU" dirty="0"/>
              <a:t> </a:t>
            </a:r>
            <a:r>
              <a:rPr lang="ru-RU" dirty="0" err="1"/>
              <a:t>Control</a:t>
            </a:r>
            <a:r>
              <a:rPr lang="ru-RU" dirty="0"/>
              <a:t> </a:t>
            </a:r>
            <a:r>
              <a:rPr lang="ru-RU" dirty="0" err="1"/>
              <a:t>Protocol</a:t>
            </a:r>
            <a:r>
              <a:rPr lang="ru-RU" dirty="0"/>
              <a:t>) – протокол управления </a:t>
            </a:r>
            <a:r>
              <a:rPr lang="ru-RU" dirty="0" smtClean="0"/>
              <a:t>передачей </a:t>
            </a:r>
            <a:r>
              <a:rPr lang="ru-RU" dirty="0"/>
              <a:t>данных, использующий автоматическую повторную передачу пакетов, содержащих ошибки; этот протокол отвечает за разбиение передаваемой информации на пакеты и правильное восстановление информации из пакетов получателя; </a:t>
            </a:r>
          </a:p>
          <a:p>
            <a:r>
              <a:rPr lang="ru-RU" dirty="0"/>
              <a:t>– </a:t>
            </a:r>
            <a:r>
              <a:rPr lang="ru-RU" b="1" dirty="0"/>
              <a:t>IP </a:t>
            </a:r>
            <a:r>
              <a:rPr lang="ru-RU" dirty="0"/>
              <a:t>(</a:t>
            </a:r>
            <a:r>
              <a:rPr lang="ru-RU" dirty="0" err="1"/>
              <a:t>Internet</a:t>
            </a:r>
            <a:r>
              <a:rPr lang="ru-RU" dirty="0"/>
              <a:t> </a:t>
            </a:r>
            <a:r>
              <a:rPr lang="ru-RU" dirty="0" err="1"/>
              <a:t>Protocol</a:t>
            </a:r>
            <a:r>
              <a:rPr lang="ru-RU" dirty="0"/>
              <a:t>) – протокол межсетевого взаимодействия, </a:t>
            </a:r>
            <a:r>
              <a:rPr lang="ru-RU" dirty="0" smtClean="0"/>
              <a:t>отвечающий </a:t>
            </a:r>
            <a:r>
              <a:rPr lang="ru-RU" dirty="0"/>
              <a:t>за адресацию и позволяющий пакету на пути к конечному пункту назначения проходить по нескольким сетям. </a:t>
            </a:r>
          </a:p>
          <a:p>
            <a:endParaRPr lang="ru-RU" dirty="0"/>
          </a:p>
        </p:txBody>
      </p:sp>
    </p:spTree>
    <p:extLst>
      <p:ext uri="{BB962C8B-B14F-4D97-AF65-F5344CB8AC3E}">
        <p14:creationId xmlns:p14="http://schemas.microsoft.com/office/powerpoint/2010/main" val="3563406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lstStyle/>
          <a:p>
            <a:r>
              <a:rPr lang="ru-RU" dirty="0"/>
              <a:t>Схема передачи информации по протоколу </a:t>
            </a:r>
            <a:r>
              <a:rPr lang="ru-RU" b="1" dirty="0"/>
              <a:t>TCP/IP </a:t>
            </a:r>
            <a:r>
              <a:rPr lang="ru-RU" dirty="0"/>
              <a:t>такова: протокол </a:t>
            </a:r>
            <a:r>
              <a:rPr lang="ru-RU" b="1" dirty="0"/>
              <a:t>TCP </a:t>
            </a:r>
            <a:r>
              <a:rPr lang="ru-RU" dirty="0"/>
              <a:t>разбивает информацию на пакеты и нумерует все пакеты; далее с </a:t>
            </a:r>
            <a:r>
              <a:rPr lang="ru-RU" dirty="0" smtClean="0"/>
              <a:t>помощью </a:t>
            </a:r>
            <a:r>
              <a:rPr lang="ru-RU" dirty="0"/>
              <a:t>протокола </a:t>
            </a:r>
            <a:r>
              <a:rPr lang="ru-RU" b="1" dirty="0"/>
              <a:t>IP </a:t>
            </a:r>
            <a:r>
              <a:rPr lang="ru-RU" dirty="0"/>
              <a:t>все пакеты передаются получателю, где с помощью протокола </a:t>
            </a:r>
            <a:r>
              <a:rPr lang="ru-RU" b="1" dirty="0"/>
              <a:t>TCP </a:t>
            </a:r>
            <a:r>
              <a:rPr lang="ru-RU" dirty="0"/>
              <a:t>проверяется, все ли пакеты получены; после получения всех пакетов протокол </a:t>
            </a:r>
            <a:r>
              <a:rPr lang="ru-RU" b="1" dirty="0"/>
              <a:t>TCP </a:t>
            </a:r>
            <a:r>
              <a:rPr lang="ru-RU" dirty="0"/>
              <a:t>располагает их в нужном порядке и собирает в единое целое. </a:t>
            </a:r>
          </a:p>
        </p:txBody>
      </p:sp>
    </p:spTree>
    <p:extLst>
      <p:ext uri="{BB962C8B-B14F-4D97-AF65-F5344CB8AC3E}">
        <p14:creationId xmlns:p14="http://schemas.microsoft.com/office/powerpoint/2010/main" val="145207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074787" y="790415"/>
            <a:ext cx="8014610" cy="5228862"/>
          </a:xfrm>
          <a:prstGeom prst="rect">
            <a:avLst/>
          </a:prstGeom>
        </p:spPr>
      </p:pic>
    </p:spTree>
    <p:extLst>
      <p:ext uri="{BB962C8B-B14F-4D97-AF65-F5344CB8AC3E}">
        <p14:creationId xmlns:p14="http://schemas.microsoft.com/office/powerpoint/2010/main" val="757383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25289"/>
          </a:xfrm>
        </p:spPr>
        <p:txBody>
          <a:bodyPr>
            <a:normAutofit fontScale="90000"/>
          </a:bodyPr>
          <a:lstStyle/>
          <a:p>
            <a:r>
              <a:rPr lang="ru-RU" b="1" dirty="0"/>
              <a:t>Адресация в Интернете </a:t>
            </a:r>
            <a:endParaRPr lang="ru-RU" dirty="0"/>
          </a:p>
        </p:txBody>
      </p:sp>
      <p:sp>
        <p:nvSpPr>
          <p:cNvPr id="3" name="Объект 2"/>
          <p:cNvSpPr>
            <a:spLocks noGrp="1"/>
          </p:cNvSpPr>
          <p:nvPr>
            <p:ph idx="1"/>
          </p:nvPr>
        </p:nvSpPr>
        <p:spPr>
          <a:xfrm>
            <a:off x="838200" y="960895"/>
            <a:ext cx="10515600" cy="5216068"/>
          </a:xfrm>
        </p:spPr>
        <p:txBody>
          <a:bodyPr/>
          <a:lstStyle/>
          <a:p>
            <a:r>
              <a:rPr lang="ru-RU" dirty="0"/>
              <a:t>Каждый компьютер, подключенный к Интернету имеет два равно-ценных уникальных адреса: цифровой </a:t>
            </a:r>
            <a:r>
              <a:rPr lang="ru-RU" b="1" dirty="0"/>
              <a:t>IP</a:t>
            </a:r>
            <a:r>
              <a:rPr lang="ru-RU" dirty="0"/>
              <a:t>-адрес и символический домен-</a:t>
            </a:r>
            <a:r>
              <a:rPr lang="ru-RU" dirty="0" err="1"/>
              <a:t>ный</a:t>
            </a:r>
            <a:r>
              <a:rPr lang="ru-RU" dirty="0"/>
              <a:t> адрес </a:t>
            </a:r>
            <a:r>
              <a:rPr lang="ru-RU" b="1" dirty="0"/>
              <a:t>DNS </a:t>
            </a:r>
            <a:r>
              <a:rPr lang="ru-RU" dirty="0"/>
              <a:t>(</a:t>
            </a:r>
            <a:r>
              <a:rPr lang="ru-RU" dirty="0" err="1"/>
              <a:t>Domain</a:t>
            </a:r>
            <a:r>
              <a:rPr lang="ru-RU" dirty="0"/>
              <a:t> </a:t>
            </a:r>
            <a:r>
              <a:rPr lang="ru-RU" dirty="0" err="1"/>
              <a:t>Name</a:t>
            </a:r>
            <a:r>
              <a:rPr lang="ru-RU" dirty="0"/>
              <a:t> </a:t>
            </a:r>
            <a:r>
              <a:rPr lang="ru-RU" dirty="0" err="1"/>
              <a:t>System</a:t>
            </a:r>
            <a:r>
              <a:rPr lang="ru-RU" dirty="0"/>
              <a:t>, доменная система имен). В настоя-</a:t>
            </a:r>
            <a:r>
              <a:rPr lang="ru-RU" dirty="0" err="1"/>
              <a:t>щее</a:t>
            </a:r>
            <a:r>
              <a:rPr lang="ru-RU" dirty="0"/>
              <a:t> время существует и используется две версии цифровой адресации: </a:t>
            </a:r>
            <a:r>
              <a:rPr lang="ru-RU" b="1" dirty="0"/>
              <a:t>Iрv4 </a:t>
            </a:r>
            <a:r>
              <a:rPr lang="ru-RU" dirty="0"/>
              <a:t>и </a:t>
            </a:r>
            <a:r>
              <a:rPr lang="ru-RU" b="1" dirty="0"/>
              <a:t>Iрv6 </a:t>
            </a:r>
            <a:endParaRPr lang="ru-RU" b="1" dirty="0" smtClean="0"/>
          </a:p>
          <a:p>
            <a:r>
              <a:rPr lang="ru-RU" b="1" dirty="0"/>
              <a:t>IPv6</a:t>
            </a:r>
            <a:r>
              <a:rPr lang="ru-RU" dirty="0"/>
              <a:t> (</a:t>
            </a:r>
            <a:r>
              <a:rPr lang="ru-RU" dirty="0">
                <a:hlinkClick r:id="rId2" tooltip="Английский язык"/>
              </a:rPr>
              <a:t>англ.</a:t>
            </a:r>
            <a:r>
              <a:rPr lang="ru-RU" dirty="0"/>
              <a:t> </a:t>
            </a:r>
            <a:r>
              <a:rPr lang="ru-RU" i="1" dirty="0" err="1"/>
              <a:t>Internet</a:t>
            </a:r>
            <a:r>
              <a:rPr lang="ru-RU" i="1" dirty="0"/>
              <a:t> </a:t>
            </a:r>
            <a:r>
              <a:rPr lang="ru-RU" i="1" dirty="0" err="1"/>
              <a:t>Protocol</a:t>
            </a:r>
            <a:r>
              <a:rPr lang="ru-RU" i="1" dirty="0"/>
              <a:t> </a:t>
            </a:r>
            <a:r>
              <a:rPr lang="ru-RU" i="1" dirty="0" err="1"/>
              <a:t>version</a:t>
            </a:r>
            <a:r>
              <a:rPr lang="ru-RU" i="1" dirty="0"/>
              <a:t> 6</a:t>
            </a:r>
            <a:r>
              <a:rPr lang="ru-RU" dirty="0"/>
              <a:t>) — новая версия </a:t>
            </a:r>
            <a:r>
              <a:rPr lang="ru-RU" dirty="0">
                <a:hlinkClick r:id="rId3" tooltip="Сетевой протокол"/>
              </a:rPr>
              <a:t>протокола</a:t>
            </a:r>
            <a:r>
              <a:rPr lang="ru-RU" dirty="0"/>
              <a:t> </a:t>
            </a:r>
            <a:r>
              <a:rPr lang="ru-RU" dirty="0">
                <a:hlinkClick r:id="rId4" tooltip="IP"/>
              </a:rPr>
              <a:t>IP</a:t>
            </a:r>
            <a:r>
              <a:rPr lang="ru-RU" dirty="0"/>
              <a:t>, призванная решить проблемы, с которыми столкнулась предыдущая версия (</a:t>
            </a:r>
            <a:r>
              <a:rPr lang="ru-RU" dirty="0">
                <a:hlinkClick r:id="rId5" tooltip="IPv4"/>
              </a:rPr>
              <a:t>IPv4</a:t>
            </a:r>
            <a:r>
              <a:rPr lang="ru-RU" dirty="0"/>
              <a:t>) при её использовании в </a:t>
            </a:r>
            <a:r>
              <a:rPr lang="ru-RU" dirty="0">
                <a:hlinkClick r:id="rId6" tooltip="Интернет"/>
              </a:rPr>
              <a:t>Интернете</a:t>
            </a:r>
            <a:r>
              <a:rPr lang="ru-RU" dirty="0"/>
              <a:t>, за счёт использования длины адреса 128 </a:t>
            </a:r>
            <a:r>
              <a:rPr lang="ru-RU" dirty="0">
                <a:hlinkClick r:id="rId7" tooltip="Бит"/>
              </a:rPr>
              <a:t>бит</a:t>
            </a:r>
            <a:r>
              <a:rPr lang="ru-RU" dirty="0"/>
              <a:t> вместо 32. Протокол был разработан </a:t>
            </a:r>
            <a:r>
              <a:rPr lang="ru-RU" dirty="0">
                <a:hlinkClick r:id="rId8" tooltip="IETF"/>
              </a:rPr>
              <a:t>IETF</a:t>
            </a:r>
            <a:r>
              <a:rPr lang="ru-RU" dirty="0"/>
              <a:t>.</a:t>
            </a:r>
          </a:p>
        </p:txBody>
      </p:sp>
    </p:spTree>
    <p:extLst>
      <p:ext uri="{BB962C8B-B14F-4D97-AF65-F5344CB8AC3E}">
        <p14:creationId xmlns:p14="http://schemas.microsoft.com/office/powerpoint/2010/main" val="813896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normAutofit lnSpcReduction="10000"/>
          </a:bodyPr>
          <a:lstStyle/>
          <a:p>
            <a:r>
              <a:rPr lang="ru-RU" b="1" dirty="0"/>
              <a:t>IP</a:t>
            </a:r>
            <a:r>
              <a:rPr lang="ru-RU" dirty="0"/>
              <a:t>-адрес представляет собой уникальную </a:t>
            </a:r>
            <a:r>
              <a:rPr lang="ru-RU" dirty="0" err="1"/>
              <a:t>четырехоктетную</a:t>
            </a:r>
            <a:r>
              <a:rPr lang="ru-RU" dirty="0"/>
              <a:t> (32-битовую) величину, выраженную в десятичных числах, разделенных </a:t>
            </a:r>
            <a:r>
              <a:rPr lang="ru-RU" dirty="0" smtClean="0"/>
              <a:t>точками</a:t>
            </a:r>
            <a:r>
              <a:rPr lang="ru-RU" dirty="0"/>
              <a:t>, в форме W.X.Y.Z, где точки используются для разделения октетов (например, 10.0.0.1). Поле адреса размером 32 бита состоит из двух частей: адрес сети или связи – сетевая часть адреса, и адрес компьютера в сети (хоста) – идентифицирующий хост в сетевом сегменте. </a:t>
            </a:r>
            <a:endParaRPr lang="ru-RU" dirty="0" smtClean="0"/>
          </a:p>
          <a:p>
            <a:r>
              <a:rPr lang="ru-RU" dirty="0" smtClean="0"/>
              <a:t>Для </a:t>
            </a:r>
            <a:r>
              <a:rPr lang="ru-RU" b="1" dirty="0"/>
              <a:t>Ipv4, </a:t>
            </a:r>
            <a:r>
              <a:rPr lang="ru-RU" dirty="0"/>
              <a:t>кроме обычного распределения адресов по классам, </a:t>
            </a:r>
            <a:r>
              <a:rPr lang="ru-RU" dirty="0" smtClean="0"/>
              <a:t>используются </a:t>
            </a:r>
            <a:r>
              <a:rPr lang="ru-RU" dirty="0"/>
              <a:t>также методы использования масок переменной длины (</a:t>
            </a:r>
            <a:r>
              <a:rPr lang="ru-RU" b="1" dirty="0"/>
              <a:t>VLSM </a:t>
            </a:r>
            <a:r>
              <a:rPr lang="ru-RU" dirty="0"/>
              <a:t>– </a:t>
            </a:r>
            <a:r>
              <a:rPr lang="ru-RU" dirty="0" err="1"/>
              <a:t>Variable-Length</a:t>
            </a:r>
            <a:r>
              <a:rPr lang="ru-RU" dirty="0"/>
              <a:t> </a:t>
            </a:r>
            <a:r>
              <a:rPr lang="ru-RU" dirty="0" err="1"/>
              <a:t>Subnet</a:t>
            </a:r>
            <a:r>
              <a:rPr lang="ru-RU" dirty="0"/>
              <a:t> </a:t>
            </a:r>
            <a:r>
              <a:rPr lang="ru-RU" dirty="0" err="1"/>
              <a:t>Mask</a:t>
            </a:r>
            <a:r>
              <a:rPr lang="ru-RU" dirty="0"/>
              <a:t>) и бесклассовая </a:t>
            </a:r>
            <a:r>
              <a:rPr lang="ru-RU" dirty="0" err="1"/>
              <a:t>междоменная</a:t>
            </a:r>
            <a:r>
              <a:rPr lang="ru-RU" dirty="0"/>
              <a:t> </a:t>
            </a:r>
            <a:r>
              <a:rPr lang="ru-RU" dirty="0" smtClean="0"/>
              <a:t>маршрутизация </a:t>
            </a:r>
            <a:r>
              <a:rPr lang="ru-RU" dirty="0"/>
              <a:t>(</a:t>
            </a:r>
            <a:r>
              <a:rPr lang="ru-RU" b="1" dirty="0"/>
              <a:t>CIDR </a:t>
            </a:r>
            <a:r>
              <a:rPr lang="ru-RU" dirty="0"/>
              <a:t>– </a:t>
            </a:r>
            <a:r>
              <a:rPr lang="ru-RU" dirty="0" err="1"/>
              <a:t>Classless</a:t>
            </a:r>
            <a:r>
              <a:rPr lang="ru-RU" dirty="0"/>
              <a:t> </a:t>
            </a:r>
            <a:r>
              <a:rPr lang="ru-RU" dirty="0" err="1"/>
              <a:t>Interdomain</a:t>
            </a:r>
            <a:r>
              <a:rPr lang="ru-RU" dirty="0"/>
              <a:t> </a:t>
            </a:r>
            <a:r>
              <a:rPr lang="ru-RU" dirty="0" err="1"/>
              <a:t>Routing</a:t>
            </a:r>
            <a:r>
              <a:rPr lang="ru-RU" dirty="0"/>
              <a:t>). </a:t>
            </a:r>
            <a:endParaRPr lang="ru-RU" dirty="0" smtClean="0"/>
          </a:p>
          <a:p>
            <a:r>
              <a:rPr lang="ru-RU" dirty="0"/>
              <a:t>Вся информация по получению и распределению адресов находится на </a:t>
            </a:r>
            <a:r>
              <a:rPr lang="ru-RU" dirty="0" err="1"/>
              <a:t>Web</a:t>
            </a:r>
            <a:r>
              <a:rPr lang="ru-RU" dirty="0"/>
              <a:t>-сервере ARIN (www.arin.net). </a:t>
            </a:r>
          </a:p>
        </p:txBody>
      </p:sp>
    </p:spTree>
    <p:extLst>
      <p:ext uri="{BB962C8B-B14F-4D97-AF65-F5344CB8AC3E}">
        <p14:creationId xmlns:p14="http://schemas.microsoft.com/office/powerpoint/2010/main" val="1897619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47797"/>
          </a:xfrm>
        </p:spPr>
        <p:txBody>
          <a:bodyPr>
            <a:normAutofit fontScale="90000"/>
          </a:bodyPr>
          <a:lstStyle/>
          <a:p>
            <a:r>
              <a:rPr lang="ru-RU" sz="3200" dirty="0"/>
              <a:t>Распределение адресного пространства по регионам </a:t>
            </a:r>
          </a:p>
        </p:txBody>
      </p:sp>
      <p:pic>
        <p:nvPicPr>
          <p:cNvPr id="4" name="Объект 3"/>
          <p:cNvPicPr>
            <a:picLocks noGrp="1" noChangeAspect="1"/>
          </p:cNvPicPr>
          <p:nvPr>
            <p:ph idx="1"/>
          </p:nvPr>
        </p:nvPicPr>
        <p:blipFill>
          <a:blip r:embed="rId2"/>
          <a:stretch>
            <a:fillRect/>
          </a:stretch>
        </p:blipFill>
        <p:spPr>
          <a:xfrm>
            <a:off x="1115878" y="973135"/>
            <a:ext cx="9701939" cy="5559197"/>
          </a:xfrm>
          <a:prstGeom prst="rect">
            <a:avLst/>
          </a:prstGeom>
        </p:spPr>
      </p:pic>
    </p:spTree>
    <p:extLst>
      <p:ext uri="{BB962C8B-B14F-4D97-AF65-F5344CB8AC3E}">
        <p14:creationId xmlns:p14="http://schemas.microsoft.com/office/powerpoint/2010/main" val="623856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normAutofit lnSpcReduction="10000"/>
          </a:bodyPr>
          <a:lstStyle/>
          <a:p>
            <a:r>
              <a:rPr lang="ru-RU" dirty="0"/>
              <a:t>Протокол </a:t>
            </a:r>
            <a:r>
              <a:rPr lang="ru-RU" b="1" dirty="0"/>
              <a:t>IPv6 </a:t>
            </a:r>
            <a:r>
              <a:rPr lang="ru-RU" dirty="0"/>
              <a:t>выделяет на адрес 128 бит вместо 32 для IPv4. Новая версия IP-протокола </a:t>
            </a:r>
            <a:r>
              <a:rPr lang="ru-RU" b="1" dirty="0"/>
              <a:t>IPv6 </a:t>
            </a:r>
            <a:r>
              <a:rPr lang="ru-RU" dirty="0"/>
              <a:t>даст Интернету 1 миллиард адресов в квадрате, которых должно хватить на много лет. </a:t>
            </a:r>
            <a:endParaRPr lang="ru-RU" dirty="0" smtClean="0"/>
          </a:p>
          <a:p>
            <a:r>
              <a:rPr lang="ru-RU" dirty="0"/>
              <a:t>Формат и семантика адресов </a:t>
            </a:r>
            <a:r>
              <a:rPr lang="ru-RU" b="1" dirty="0"/>
              <a:t>IPv6 </a:t>
            </a:r>
            <a:r>
              <a:rPr lang="ru-RU" dirty="0"/>
              <a:t>описаны в документе RFC-1884. Версия ICMP </a:t>
            </a:r>
            <a:r>
              <a:rPr lang="ru-RU" b="1" dirty="0"/>
              <a:t>IPv6 </a:t>
            </a:r>
            <a:r>
              <a:rPr lang="ru-RU" dirty="0"/>
              <a:t>рассмотрена в RFC-1885. </a:t>
            </a:r>
            <a:endParaRPr lang="ru-RU" dirty="0" smtClean="0"/>
          </a:p>
          <a:p>
            <a:r>
              <a:rPr lang="ru-RU" dirty="0"/>
              <a:t>Существует три стандартные формы для представления </a:t>
            </a:r>
            <a:r>
              <a:rPr lang="ru-RU" b="1" dirty="0"/>
              <a:t>IPv6 </a:t>
            </a:r>
            <a:r>
              <a:rPr lang="ru-RU" dirty="0"/>
              <a:t>адресов в виде текстовых строк: </a:t>
            </a:r>
          </a:p>
          <a:p>
            <a:r>
              <a:rPr lang="ru-RU" dirty="0"/>
              <a:t>Основная форма имеет вид x:x:x:x:x:x:x:x, где 'x' шестнадцатеричные 16-битовые числа. Например: </a:t>
            </a:r>
          </a:p>
          <a:p>
            <a:r>
              <a:rPr lang="ru-RU" dirty="0"/>
              <a:t>fedc:ba98:7654:3210:FEDC:BA98:7654:3210 1080:0:0:0:8:800:200C:417A Начальные нули в каждом из конкретных полей не пишутся, но в каждом поле должна быть, по крайней мере, одна цифра </a:t>
            </a:r>
          </a:p>
        </p:txBody>
      </p:sp>
    </p:spTree>
    <p:extLst>
      <p:ext uri="{BB962C8B-B14F-4D97-AF65-F5344CB8AC3E}">
        <p14:creationId xmlns:p14="http://schemas.microsoft.com/office/powerpoint/2010/main" val="1153448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92500" lnSpcReduction="20000"/>
          </a:bodyPr>
          <a:lstStyle/>
          <a:p>
            <a:r>
              <a:rPr lang="ru-RU" b="1" dirty="0"/>
              <a:t>Доменный адрес DNS</a:t>
            </a:r>
            <a:r>
              <a:rPr lang="ru-RU" dirty="0"/>
              <a:t>, в отличие от цифрового, является текстовым и легче запоминается человеком. Пример доменного адреса: </a:t>
            </a:r>
            <a:r>
              <a:rPr lang="ru-RU" dirty="0" smtClean="0"/>
              <a:t>maestro.it3207.agtu.ru</a:t>
            </a:r>
            <a:r>
              <a:rPr lang="ru-RU" dirty="0"/>
              <a:t>. Здесь </a:t>
            </a:r>
            <a:r>
              <a:rPr lang="ru-RU" dirty="0" err="1"/>
              <a:t>maestro</a:t>
            </a:r>
            <a:r>
              <a:rPr lang="ru-RU" dirty="0"/>
              <a:t> – имя реального компьютера в домене it3207 (третьего уровня), принадлежащем домену более высокого второго уровня </a:t>
            </a:r>
            <a:r>
              <a:rPr lang="ru-RU" dirty="0" err="1"/>
              <a:t>agtu</a:t>
            </a:r>
            <a:r>
              <a:rPr lang="ru-RU" dirty="0"/>
              <a:t>, </a:t>
            </a:r>
            <a:r>
              <a:rPr lang="ru-RU" dirty="0" err="1"/>
              <a:t>ru</a:t>
            </a:r>
            <a:r>
              <a:rPr lang="ru-RU" dirty="0"/>
              <a:t> – обозначение группы русскоязычных доменов первого уровня. Доменов первого (высшего) уровня немного – около 250. Большая часть из них – так называемые географические домены. Например,.</a:t>
            </a:r>
            <a:r>
              <a:rPr lang="ru-RU" dirty="0" err="1"/>
              <a:t>ru</a:t>
            </a:r>
            <a:r>
              <a:rPr lang="ru-RU" dirty="0"/>
              <a:t> (</a:t>
            </a:r>
            <a:r>
              <a:rPr lang="ru-RU" dirty="0" err="1" smtClean="0"/>
              <a:t>Russia</a:t>
            </a:r>
            <a:r>
              <a:rPr lang="ru-RU" dirty="0"/>
              <a:t>, Россия),.</a:t>
            </a:r>
            <a:r>
              <a:rPr lang="ru-RU" dirty="0" err="1"/>
              <a:t>jp</a:t>
            </a:r>
            <a:r>
              <a:rPr lang="ru-RU" dirty="0"/>
              <a:t> (</a:t>
            </a:r>
            <a:r>
              <a:rPr lang="ru-RU" dirty="0" err="1"/>
              <a:t>Japan</a:t>
            </a:r>
            <a:r>
              <a:rPr lang="ru-RU" dirty="0"/>
              <a:t>, Япония),.</a:t>
            </a:r>
            <a:r>
              <a:rPr lang="ru-RU" dirty="0" err="1"/>
              <a:t>us</a:t>
            </a:r>
            <a:r>
              <a:rPr lang="ru-RU" dirty="0"/>
              <a:t> (</a:t>
            </a:r>
            <a:r>
              <a:rPr lang="ru-RU" dirty="0" err="1"/>
              <a:t>United</a:t>
            </a:r>
            <a:r>
              <a:rPr lang="ru-RU" dirty="0"/>
              <a:t> </a:t>
            </a:r>
            <a:r>
              <a:rPr lang="ru-RU" dirty="0" err="1"/>
              <a:t>States</a:t>
            </a:r>
            <a:r>
              <a:rPr lang="ru-RU" dirty="0"/>
              <a:t>, США),.</a:t>
            </a:r>
            <a:r>
              <a:rPr lang="ru-RU" dirty="0" err="1"/>
              <a:t>uk</a:t>
            </a:r>
            <a:r>
              <a:rPr lang="ru-RU" dirty="0"/>
              <a:t> (</a:t>
            </a:r>
            <a:r>
              <a:rPr lang="ru-RU" dirty="0" err="1"/>
              <a:t>United</a:t>
            </a:r>
            <a:r>
              <a:rPr lang="ru-RU" dirty="0"/>
              <a:t> </a:t>
            </a:r>
            <a:r>
              <a:rPr lang="ru-RU" dirty="0" err="1" smtClean="0"/>
              <a:t>Kingdom</a:t>
            </a:r>
            <a:r>
              <a:rPr lang="ru-RU" dirty="0"/>
              <a:t>, Великобритания),.</a:t>
            </a:r>
            <a:r>
              <a:rPr lang="ru-RU" dirty="0" err="1"/>
              <a:t>ca</a:t>
            </a:r>
            <a:r>
              <a:rPr lang="ru-RU" dirty="0"/>
              <a:t> (</a:t>
            </a:r>
            <a:r>
              <a:rPr lang="ru-RU" dirty="0" err="1"/>
              <a:t>Canada</a:t>
            </a:r>
            <a:r>
              <a:rPr lang="ru-RU" dirty="0"/>
              <a:t>, Канада),.</a:t>
            </a:r>
            <a:r>
              <a:rPr lang="ru-RU" dirty="0" err="1"/>
              <a:t>au</a:t>
            </a:r>
            <a:r>
              <a:rPr lang="ru-RU" dirty="0"/>
              <a:t> (</a:t>
            </a:r>
            <a:r>
              <a:rPr lang="ru-RU" dirty="0" err="1"/>
              <a:t>Australia</a:t>
            </a:r>
            <a:r>
              <a:rPr lang="ru-RU" dirty="0"/>
              <a:t>, Австралия) и т. д.. Негеографические домены верхнего уровня –.</a:t>
            </a:r>
            <a:r>
              <a:rPr lang="ru-RU" dirty="0" err="1"/>
              <a:t>com</a:t>
            </a:r>
            <a:r>
              <a:rPr lang="ru-RU" dirty="0"/>
              <a:t> (для коммерческих компаний),.</a:t>
            </a:r>
            <a:r>
              <a:rPr lang="ru-RU" dirty="0" err="1"/>
              <a:t>net</a:t>
            </a:r>
            <a:r>
              <a:rPr lang="ru-RU" dirty="0"/>
              <a:t> (для сетевых ресурсов),.</a:t>
            </a:r>
            <a:r>
              <a:rPr lang="ru-RU" dirty="0" err="1"/>
              <a:t>edu</a:t>
            </a:r>
            <a:r>
              <a:rPr lang="ru-RU" dirty="0"/>
              <a:t> (образовательные </a:t>
            </a:r>
            <a:r>
              <a:rPr lang="ru-RU" dirty="0" smtClean="0"/>
              <a:t>учреждения</a:t>
            </a:r>
            <a:r>
              <a:rPr lang="ru-RU" dirty="0"/>
              <a:t>),.</a:t>
            </a:r>
            <a:r>
              <a:rPr lang="ru-RU" dirty="0" err="1"/>
              <a:t>mil</a:t>
            </a:r>
            <a:r>
              <a:rPr lang="ru-RU" dirty="0"/>
              <a:t> (военные организации),.</a:t>
            </a:r>
            <a:r>
              <a:rPr lang="ru-RU" dirty="0" err="1"/>
              <a:t>org</a:t>
            </a:r>
            <a:r>
              <a:rPr lang="ru-RU" dirty="0"/>
              <a:t> (некоммерческие организации),.</a:t>
            </a:r>
            <a:r>
              <a:rPr lang="ru-RU" dirty="0" err="1"/>
              <a:t>gov</a:t>
            </a:r>
            <a:r>
              <a:rPr lang="ru-RU" dirty="0"/>
              <a:t> (правительственные ведомства),.</a:t>
            </a:r>
            <a:r>
              <a:rPr lang="ru-RU" dirty="0" err="1"/>
              <a:t>int</a:t>
            </a:r>
            <a:r>
              <a:rPr lang="ru-RU" dirty="0"/>
              <a:t> (интернациональные корпорации) и др. В процессе передачи данных доменный адрес преобразуются в </a:t>
            </a:r>
            <a:r>
              <a:rPr lang="ru-RU" b="1" dirty="0"/>
              <a:t>IP</a:t>
            </a:r>
            <a:r>
              <a:rPr lang="ru-RU" dirty="0"/>
              <a:t>-адрес. В сети существуют специальные DNS-серверы, отвечающие за </a:t>
            </a:r>
            <a:r>
              <a:rPr lang="ru-RU" dirty="0" smtClean="0"/>
              <a:t>адресацию </a:t>
            </a:r>
            <a:r>
              <a:rPr lang="ru-RU" dirty="0"/>
              <a:t>некоторой части сети и сохраняющие информацию о соответствии </a:t>
            </a:r>
            <a:r>
              <a:rPr lang="ru-RU" b="1" dirty="0"/>
              <a:t>IP</a:t>
            </a:r>
            <a:r>
              <a:rPr lang="ru-RU" dirty="0"/>
              <a:t>-адресов и </a:t>
            </a:r>
            <a:r>
              <a:rPr lang="ru-RU" b="1" dirty="0"/>
              <a:t>DNS</a:t>
            </a:r>
            <a:r>
              <a:rPr lang="ru-RU" dirty="0"/>
              <a:t>-имен. </a:t>
            </a:r>
          </a:p>
        </p:txBody>
      </p:sp>
    </p:spTree>
    <p:extLst>
      <p:ext uri="{BB962C8B-B14F-4D97-AF65-F5344CB8AC3E}">
        <p14:creationId xmlns:p14="http://schemas.microsoft.com/office/powerpoint/2010/main" val="1388146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lstStyle/>
          <a:p>
            <a:r>
              <a:rPr lang="ru-RU" dirty="0"/>
              <a:t>Для приобретения в собственность имени домена второго уровня (например www.agtu.ru), необходимо обратиться к одному из </a:t>
            </a:r>
            <a:r>
              <a:rPr lang="ru-RU" dirty="0" smtClean="0"/>
              <a:t>регистраторов </a:t>
            </a:r>
            <a:r>
              <a:rPr lang="ru-RU" dirty="0"/>
              <a:t>доменных имен. Аккредитацией регистраторов в домене.ru занимается Координационный центр национального домена сети </a:t>
            </a:r>
            <a:r>
              <a:rPr lang="ru-RU" dirty="0" smtClean="0"/>
              <a:t>Интернет. За </a:t>
            </a:r>
            <a:r>
              <a:rPr lang="ru-RU" dirty="0"/>
              <a:t>зарегистрированные имена необходимо ежегодную плату (например, в Центре регистрации доменов RU-</a:t>
            </a:r>
            <a:r>
              <a:rPr lang="ru-RU" dirty="0" err="1"/>
              <a:t>Сenter</a:t>
            </a:r>
            <a:r>
              <a:rPr lang="ru-RU" dirty="0"/>
              <a:t> около 600 руб. в </a:t>
            </a:r>
            <a:r>
              <a:rPr lang="ru-RU" dirty="0" smtClean="0"/>
              <a:t>домене .</a:t>
            </a:r>
            <a:r>
              <a:rPr lang="ru-RU" dirty="0"/>
              <a:t>ru, 450 руб. в доменах NET, COM, ORG, BIZ, INFO). </a:t>
            </a:r>
            <a:endParaRPr lang="ru-RU" dirty="0" smtClean="0"/>
          </a:p>
          <a:p>
            <a:r>
              <a:rPr lang="ru-RU" dirty="0" smtClean="0"/>
              <a:t>Для </a:t>
            </a:r>
            <a:r>
              <a:rPr lang="ru-RU" dirty="0"/>
              <a:t>поиска нужной информации в сети используется адрес ресурса (</a:t>
            </a:r>
            <a:r>
              <a:rPr lang="ru-RU" b="1" dirty="0"/>
              <a:t>URL</a:t>
            </a:r>
            <a:r>
              <a:rPr lang="ru-RU" dirty="0"/>
              <a:t>-адрес, англ. </a:t>
            </a:r>
            <a:r>
              <a:rPr lang="ru-RU" dirty="0" err="1"/>
              <a:t>Uniform</a:t>
            </a:r>
            <a:r>
              <a:rPr lang="ru-RU" dirty="0"/>
              <a:t> </a:t>
            </a:r>
            <a:r>
              <a:rPr lang="ru-RU" dirty="0" err="1"/>
              <a:t>Resource</a:t>
            </a:r>
            <a:r>
              <a:rPr lang="ru-RU" dirty="0"/>
              <a:t> </a:t>
            </a:r>
            <a:r>
              <a:rPr lang="ru-RU" dirty="0" err="1"/>
              <a:t>Locator</a:t>
            </a:r>
            <a:r>
              <a:rPr lang="ru-RU" dirty="0"/>
              <a:t>), содержащий имя протокола по которому нужно обращаться к требуемой информации, адрес сервера и имя файла на этом сервере. </a:t>
            </a:r>
          </a:p>
        </p:txBody>
      </p:sp>
    </p:spTree>
    <p:extLst>
      <p:ext uri="{BB962C8B-B14F-4D97-AF65-F5344CB8AC3E}">
        <p14:creationId xmlns:p14="http://schemas.microsoft.com/office/powerpoint/2010/main" val="3022732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lnSpcReduction="10000"/>
          </a:bodyPr>
          <a:lstStyle/>
          <a:p>
            <a:r>
              <a:rPr lang="ru-RU" dirty="0"/>
              <a:t>В общем виде формат URL выглядит так: </a:t>
            </a:r>
            <a:r>
              <a:rPr lang="ru-RU" b="1" dirty="0"/>
              <a:t>method://host.domain[:port]/path/filename </a:t>
            </a:r>
            <a:r>
              <a:rPr lang="ru-RU" dirty="0"/>
              <a:t>где: </a:t>
            </a:r>
            <a:r>
              <a:rPr lang="ru-RU" b="1" dirty="0" err="1"/>
              <a:t>method</a:t>
            </a:r>
            <a:r>
              <a:rPr lang="ru-RU" b="1" dirty="0"/>
              <a:t> </a:t>
            </a:r>
            <a:r>
              <a:rPr lang="ru-RU" dirty="0"/>
              <a:t>- одно из значений, перечисленных ниже: </a:t>
            </a:r>
          </a:p>
          <a:p>
            <a:r>
              <a:rPr lang="ru-RU" dirty="0"/>
              <a:t>· </a:t>
            </a:r>
            <a:r>
              <a:rPr lang="ru-RU" dirty="0" err="1"/>
              <a:t>file</a:t>
            </a:r>
            <a:r>
              <a:rPr lang="ru-RU" dirty="0"/>
              <a:t> – файл на локальной системе; </a:t>
            </a:r>
          </a:p>
          <a:p>
            <a:r>
              <a:rPr lang="ru-RU" dirty="0"/>
              <a:t>· </a:t>
            </a:r>
            <a:r>
              <a:rPr lang="ru-RU" dirty="0" err="1"/>
              <a:t>http</a:t>
            </a:r>
            <a:r>
              <a:rPr lang="ru-RU" dirty="0"/>
              <a:t> – файл на </a:t>
            </a:r>
            <a:r>
              <a:rPr lang="ru-RU" dirty="0" err="1"/>
              <a:t>World</a:t>
            </a:r>
            <a:r>
              <a:rPr lang="ru-RU" dirty="0"/>
              <a:t> </a:t>
            </a:r>
            <a:r>
              <a:rPr lang="ru-RU" dirty="0" err="1"/>
              <a:t>Wide</a:t>
            </a:r>
            <a:r>
              <a:rPr lang="ru-RU" dirty="0"/>
              <a:t> </a:t>
            </a:r>
            <a:r>
              <a:rPr lang="ru-RU" dirty="0" err="1"/>
              <a:t>Web</a:t>
            </a:r>
            <a:r>
              <a:rPr lang="ru-RU" dirty="0"/>
              <a:t> сервере; </a:t>
            </a:r>
          </a:p>
          <a:p>
            <a:r>
              <a:rPr lang="ru-RU" dirty="0"/>
              <a:t>· </a:t>
            </a:r>
            <a:r>
              <a:rPr lang="ru-RU" dirty="0" err="1"/>
              <a:t>gopher</a:t>
            </a:r>
            <a:r>
              <a:rPr lang="ru-RU" dirty="0"/>
              <a:t> – файл на </a:t>
            </a:r>
            <a:r>
              <a:rPr lang="ru-RU" dirty="0" err="1"/>
              <a:t>Gopher</a:t>
            </a:r>
            <a:r>
              <a:rPr lang="ru-RU" dirty="0"/>
              <a:t> сервере; </a:t>
            </a:r>
          </a:p>
          <a:p>
            <a:r>
              <a:rPr lang="en-US" dirty="0"/>
              <a:t>· </a:t>
            </a:r>
            <a:r>
              <a:rPr lang="en-US" dirty="0" err="1"/>
              <a:t>wais</a:t>
            </a:r>
            <a:r>
              <a:rPr lang="en-US" dirty="0"/>
              <a:t> – </a:t>
            </a:r>
            <a:r>
              <a:rPr lang="ru-RU" dirty="0"/>
              <a:t>файл на </a:t>
            </a:r>
            <a:r>
              <a:rPr lang="en-US" dirty="0"/>
              <a:t>WAIS (Wide Area Information Server) </a:t>
            </a:r>
            <a:r>
              <a:rPr lang="ru-RU" dirty="0"/>
              <a:t>сервере; </a:t>
            </a:r>
          </a:p>
          <a:p>
            <a:r>
              <a:rPr lang="ru-RU" dirty="0"/>
              <a:t>· </a:t>
            </a:r>
            <a:r>
              <a:rPr lang="ru-RU" dirty="0" err="1"/>
              <a:t>news</a:t>
            </a:r>
            <a:r>
              <a:rPr lang="ru-RU" dirty="0"/>
              <a:t> – группа новостей телеконференции </a:t>
            </a:r>
            <a:r>
              <a:rPr lang="ru-RU" dirty="0" err="1"/>
              <a:t>Usenet</a:t>
            </a:r>
            <a:r>
              <a:rPr lang="ru-RU" dirty="0"/>
              <a:t>; </a:t>
            </a:r>
          </a:p>
          <a:p>
            <a:r>
              <a:rPr lang="ru-RU" dirty="0" smtClean="0"/>
              <a:t>· </a:t>
            </a:r>
            <a:r>
              <a:rPr lang="ru-RU" dirty="0" err="1"/>
              <a:t>telnet</a:t>
            </a:r>
            <a:r>
              <a:rPr lang="ru-RU" dirty="0"/>
              <a:t> – выход на ресурсы сети </a:t>
            </a:r>
            <a:r>
              <a:rPr lang="ru-RU" dirty="0" err="1"/>
              <a:t>Telnet</a:t>
            </a:r>
            <a:r>
              <a:rPr lang="ru-RU" dirty="0"/>
              <a:t>; </a:t>
            </a:r>
          </a:p>
          <a:p>
            <a:r>
              <a:rPr lang="en-US" dirty="0"/>
              <a:t>· ftp – </a:t>
            </a:r>
            <a:r>
              <a:rPr lang="ru-RU" dirty="0"/>
              <a:t>файл на </a:t>
            </a:r>
            <a:r>
              <a:rPr lang="en-US" dirty="0"/>
              <a:t>FTP-</a:t>
            </a:r>
            <a:r>
              <a:rPr lang="ru-RU" dirty="0"/>
              <a:t>сервере. </a:t>
            </a:r>
          </a:p>
          <a:p>
            <a:r>
              <a:rPr lang="en-US" b="1" dirty="0" err="1"/>
              <a:t>host.domain</a:t>
            </a:r>
            <a:r>
              <a:rPr lang="en-US" b="1" dirty="0"/>
              <a:t> </a:t>
            </a:r>
            <a:r>
              <a:rPr lang="en-US" dirty="0"/>
              <a:t>– </a:t>
            </a:r>
            <a:r>
              <a:rPr lang="ru-RU" dirty="0"/>
              <a:t>доменное имя в сети Интернет. </a:t>
            </a:r>
            <a:r>
              <a:rPr lang="en-US" b="1" dirty="0"/>
              <a:t>port </a:t>
            </a:r>
            <a:r>
              <a:rPr lang="en-US" dirty="0"/>
              <a:t>– </a:t>
            </a:r>
            <a:r>
              <a:rPr lang="ru-RU" dirty="0"/>
              <a:t>номер </a:t>
            </a:r>
            <a:r>
              <a:rPr lang="en-US" dirty="0"/>
              <a:t>UDP-</a:t>
            </a:r>
            <a:r>
              <a:rPr lang="ru-RU" dirty="0"/>
              <a:t>порта (</a:t>
            </a:r>
            <a:r>
              <a:rPr lang="en-US" dirty="0"/>
              <a:t>User Datagram Protocol – </a:t>
            </a:r>
            <a:r>
              <a:rPr lang="ru-RU" dirty="0"/>
              <a:t>протокол </a:t>
            </a:r>
            <a:r>
              <a:rPr lang="ru-RU" dirty="0" smtClean="0"/>
              <a:t>пользовательских </a:t>
            </a:r>
            <a:r>
              <a:rPr lang="ru-RU" dirty="0" err="1"/>
              <a:t>датаграмм</a:t>
            </a:r>
            <a:r>
              <a:rPr lang="ru-RU" dirty="0"/>
              <a:t>). </a:t>
            </a:r>
          </a:p>
        </p:txBody>
      </p:sp>
    </p:spTree>
    <p:extLst>
      <p:ext uri="{BB962C8B-B14F-4D97-AF65-F5344CB8AC3E}">
        <p14:creationId xmlns:p14="http://schemas.microsoft.com/office/powerpoint/2010/main" val="2747892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normAutofit fontScale="92500" lnSpcReduction="10000"/>
          </a:bodyPr>
          <a:lstStyle/>
          <a:p>
            <a:r>
              <a:rPr lang="ru-RU" dirty="0"/>
              <a:t>Пример: </a:t>
            </a:r>
            <a:r>
              <a:rPr lang="en-US" b="1" i="1" dirty="0"/>
              <a:t>http://www.agtu.ru/archive/index.html</a:t>
            </a:r>
            <a:r>
              <a:rPr lang="en-US" dirty="0"/>
              <a:t>. </a:t>
            </a:r>
            <a:endParaRPr lang="ru-RU" dirty="0" smtClean="0"/>
          </a:p>
          <a:p>
            <a:r>
              <a:rPr lang="ru-RU" dirty="0"/>
              <a:t>Префикс http:// указывает, что далее следует адрес </a:t>
            </a:r>
            <a:r>
              <a:rPr lang="ru-RU" dirty="0" err="1"/>
              <a:t>Web</a:t>
            </a:r>
            <a:r>
              <a:rPr lang="ru-RU" dirty="0"/>
              <a:t>-страницы, </a:t>
            </a:r>
            <a:r>
              <a:rPr lang="ru-RU" b="1" dirty="0"/>
              <a:t>www.agtu.ru </a:t>
            </a:r>
            <a:r>
              <a:rPr lang="ru-RU" dirty="0"/>
              <a:t>– зарегистрированное доменное имя и, одновременно, имя Интернет-сервера</a:t>
            </a:r>
            <a:r>
              <a:rPr lang="ru-RU" i="1" dirty="0"/>
              <a:t>, </a:t>
            </a:r>
            <a:r>
              <a:rPr lang="ru-RU" dirty="0"/>
              <a:t>/</a:t>
            </a:r>
            <a:r>
              <a:rPr lang="ru-RU" dirty="0" err="1"/>
              <a:t>archive</a:t>
            </a:r>
            <a:r>
              <a:rPr lang="ru-RU" dirty="0"/>
              <a:t> описывает каталог с именем </a:t>
            </a:r>
            <a:r>
              <a:rPr lang="ru-RU" dirty="0" err="1"/>
              <a:t>archiv</a:t>
            </a:r>
            <a:r>
              <a:rPr lang="ru-RU" dirty="0"/>
              <a:t> на сервере, а index.html – имя файла. Часто имена файлов на Интернет-серверах выглядят непривычно. Это связано с тем, что большинство серверов работают под управлением операционной системы UNIX, в которой имена файлов чаще всего не </a:t>
            </a:r>
            <a:r>
              <a:rPr lang="ru-RU" dirty="0" smtClean="0"/>
              <a:t>имеют </a:t>
            </a:r>
            <a:r>
              <a:rPr lang="ru-RU" dirty="0"/>
              <a:t>расширения файла, идентифицирующего его тип. Основной </a:t>
            </a:r>
            <a:r>
              <a:rPr lang="ru-RU" dirty="0" smtClean="0"/>
              <a:t>кодировкой </a:t>
            </a:r>
            <a:r>
              <a:rPr lang="ru-RU" dirty="0"/>
              <a:t>кириллицы в текстовых файлах на UNIX-серверах является KOI8-R. В Интернете в настоящее время основным протоколом работы с ин-формацией является гипертекстовый протокол </a:t>
            </a:r>
            <a:r>
              <a:rPr lang="ru-RU" b="1" dirty="0" err="1"/>
              <a:t>http</a:t>
            </a:r>
            <a:r>
              <a:rPr lang="ru-RU" b="1" dirty="0"/>
              <a:t> </a:t>
            </a:r>
            <a:r>
              <a:rPr lang="ru-RU" dirty="0"/>
              <a:t>(</a:t>
            </a:r>
            <a:r>
              <a:rPr lang="ru-RU" dirty="0" err="1"/>
              <a:t>hyper</a:t>
            </a:r>
            <a:r>
              <a:rPr lang="ru-RU" dirty="0"/>
              <a:t> </a:t>
            </a:r>
            <a:r>
              <a:rPr lang="ru-RU" dirty="0" err="1"/>
              <a:t>text</a:t>
            </a:r>
            <a:r>
              <a:rPr lang="ru-RU" dirty="0"/>
              <a:t> </a:t>
            </a:r>
            <a:r>
              <a:rPr lang="ru-RU" dirty="0" err="1"/>
              <a:t>transfer</a:t>
            </a:r>
            <a:r>
              <a:rPr lang="ru-RU" dirty="0"/>
              <a:t> </a:t>
            </a:r>
            <a:r>
              <a:rPr lang="ru-RU" dirty="0" err="1"/>
              <a:t>protocol</a:t>
            </a:r>
            <a:r>
              <a:rPr lang="ru-RU" dirty="0"/>
              <a:t>) – основной режим работы современных Интернет-обозревателей (браузеров). В состав операционной системы </a:t>
            </a:r>
            <a:r>
              <a:rPr lang="ru-RU" dirty="0" err="1"/>
              <a:t>Windows</a:t>
            </a:r>
            <a:r>
              <a:rPr lang="ru-RU" dirty="0"/>
              <a:t> входит </a:t>
            </a:r>
            <a:r>
              <a:rPr lang="ru-RU" b="1" dirty="0" err="1"/>
              <a:t>Internet</a:t>
            </a:r>
            <a:r>
              <a:rPr lang="ru-RU" b="1" dirty="0"/>
              <a:t> </a:t>
            </a:r>
            <a:r>
              <a:rPr lang="ru-RU" b="1" dirty="0" err="1" smtClean="0"/>
              <a:t>Explorer</a:t>
            </a:r>
            <a:r>
              <a:rPr lang="ru-RU" dirty="0"/>
              <a:t>, </a:t>
            </a:r>
            <a:r>
              <a:rPr lang="ru-RU" dirty="0" smtClean="0"/>
              <a:t>но пользователи пользуются другими, более популярными браузерами. </a:t>
            </a:r>
            <a:endParaRPr lang="ru-RU" dirty="0"/>
          </a:p>
        </p:txBody>
      </p:sp>
    </p:spTree>
    <p:extLst>
      <p:ext uri="{BB962C8B-B14F-4D97-AF65-F5344CB8AC3E}">
        <p14:creationId xmlns:p14="http://schemas.microsoft.com/office/powerpoint/2010/main" val="399837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lstStyle/>
          <a:p>
            <a:r>
              <a:rPr lang="ru-RU" dirty="0"/>
              <a:t>Основными протоколами работы с электронная почтой (e-</a:t>
            </a:r>
            <a:r>
              <a:rPr lang="ru-RU" dirty="0" err="1"/>
              <a:t>mail</a:t>
            </a:r>
            <a:r>
              <a:rPr lang="ru-RU" dirty="0"/>
              <a:t>) </a:t>
            </a:r>
            <a:r>
              <a:rPr lang="ru-RU" dirty="0" smtClean="0"/>
              <a:t>являются </a:t>
            </a:r>
            <a:r>
              <a:rPr lang="ru-RU" b="1" dirty="0"/>
              <a:t>SMTP и POP3</a:t>
            </a:r>
            <a:r>
              <a:rPr lang="ru-RU" dirty="0"/>
              <a:t>. Отправка сообщений электронной почты </a:t>
            </a:r>
            <a:r>
              <a:rPr lang="ru-RU" dirty="0" smtClean="0"/>
              <a:t>осуществляется </a:t>
            </a:r>
            <a:r>
              <a:rPr lang="ru-RU" dirty="0"/>
              <a:t>по протоколу SMTP (</a:t>
            </a:r>
            <a:r>
              <a:rPr lang="ru-RU" dirty="0" err="1"/>
              <a:t>Simple</a:t>
            </a:r>
            <a:r>
              <a:rPr lang="ru-RU" dirty="0"/>
              <a:t> </a:t>
            </a:r>
            <a:r>
              <a:rPr lang="ru-RU" dirty="0" err="1"/>
              <a:t>Mail</a:t>
            </a:r>
            <a:r>
              <a:rPr lang="ru-RU" dirty="0"/>
              <a:t> </a:t>
            </a:r>
            <a:r>
              <a:rPr lang="ru-RU" dirty="0" err="1"/>
              <a:t>Transfer</a:t>
            </a:r>
            <a:r>
              <a:rPr lang="ru-RU" dirty="0"/>
              <a:t> </a:t>
            </a:r>
            <a:r>
              <a:rPr lang="ru-RU" dirty="0" err="1"/>
              <a:t>Protocol</a:t>
            </a:r>
            <a:r>
              <a:rPr lang="ru-RU" dirty="0"/>
              <a:t>, 25-й UDP-порт), а прием по протоколу POP3 (</a:t>
            </a:r>
            <a:r>
              <a:rPr lang="ru-RU" dirty="0" err="1"/>
              <a:t>Post</a:t>
            </a:r>
            <a:r>
              <a:rPr lang="ru-RU" dirty="0"/>
              <a:t> </a:t>
            </a:r>
            <a:r>
              <a:rPr lang="ru-RU" dirty="0" err="1"/>
              <a:t>Office</a:t>
            </a:r>
            <a:r>
              <a:rPr lang="ru-RU" dirty="0"/>
              <a:t> </a:t>
            </a:r>
            <a:r>
              <a:rPr lang="ru-RU" dirty="0" err="1"/>
              <a:t>Protocol</a:t>
            </a:r>
            <a:r>
              <a:rPr lang="ru-RU" dirty="0"/>
              <a:t>, 110-й UDP-порт). Для работы с этими протоколами служат программы </a:t>
            </a:r>
            <a:r>
              <a:rPr lang="ru-RU" dirty="0" err="1"/>
              <a:t>Outlook</a:t>
            </a:r>
            <a:r>
              <a:rPr lang="ru-RU" dirty="0"/>
              <a:t> </a:t>
            </a:r>
            <a:r>
              <a:rPr lang="ru-RU" dirty="0" err="1"/>
              <a:t>Express</a:t>
            </a:r>
            <a:r>
              <a:rPr lang="ru-RU" dirty="0"/>
              <a:t> в ОС </a:t>
            </a:r>
            <a:r>
              <a:rPr lang="ru-RU" dirty="0" err="1"/>
              <a:t>Windows</a:t>
            </a:r>
            <a:r>
              <a:rPr lang="ru-RU" dirty="0"/>
              <a:t>, </a:t>
            </a:r>
            <a:r>
              <a:rPr lang="ru-RU" dirty="0" err="1"/>
              <a:t>Microsoft</a:t>
            </a:r>
            <a:r>
              <a:rPr lang="ru-RU" dirty="0"/>
              <a:t> </a:t>
            </a:r>
            <a:r>
              <a:rPr lang="ru-RU" dirty="0" err="1"/>
              <a:t>Office</a:t>
            </a:r>
            <a:r>
              <a:rPr lang="ru-RU" dirty="0"/>
              <a:t> </a:t>
            </a:r>
            <a:r>
              <a:rPr lang="ru-RU" dirty="0" err="1"/>
              <a:t>Outlook</a:t>
            </a:r>
            <a:r>
              <a:rPr lang="ru-RU" dirty="0"/>
              <a:t>, и пр. </a:t>
            </a:r>
            <a:endParaRPr lang="ru-RU" dirty="0" smtClean="0"/>
          </a:p>
          <a:p>
            <a:r>
              <a:rPr lang="ru-RU" dirty="0" smtClean="0"/>
              <a:t>При </a:t>
            </a:r>
            <a:r>
              <a:rPr lang="ru-RU" dirty="0"/>
              <a:t>использовании электронной почты, работающей по протоколам POP3/SMTP, каждому абоненту присваивается уникальный почтовый </a:t>
            </a:r>
            <a:r>
              <a:rPr lang="ru-RU" dirty="0" smtClean="0"/>
              <a:t>адрес</a:t>
            </a:r>
            <a:r>
              <a:rPr lang="ru-RU" dirty="0"/>
              <a:t>, формат которого имеет вид: &lt;имя пользователя&gt; @ &lt; имя почтового сервера&gt;, например a.ivanov@agtu.ru. </a:t>
            </a:r>
          </a:p>
        </p:txBody>
      </p:sp>
    </p:spTree>
    <p:extLst>
      <p:ext uri="{BB962C8B-B14F-4D97-AF65-F5344CB8AC3E}">
        <p14:creationId xmlns:p14="http://schemas.microsoft.com/office/powerpoint/2010/main" val="731389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ru-RU" dirty="0"/>
              <a:t>Организация информации в Интернете в таком виде, когда файлы связаны между собой информационными связями в виде гипертекстовых ссылок, называется всемирной паутиной и обозначается </a:t>
            </a:r>
            <a:r>
              <a:rPr lang="ru-RU" b="1" dirty="0" err="1"/>
              <a:t>www</a:t>
            </a:r>
            <a:r>
              <a:rPr lang="ru-RU" dirty="0"/>
              <a:t>. Под «</a:t>
            </a:r>
            <a:r>
              <a:rPr lang="ru-RU" dirty="0" smtClean="0"/>
              <a:t>паутиной</a:t>
            </a:r>
            <a:r>
              <a:rPr lang="ru-RU" dirty="0"/>
              <a:t>» подразумеваются не линии связи, по которым идет сигнал, а связи информационные. </a:t>
            </a:r>
          </a:p>
          <a:p>
            <a:r>
              <a:rPr lang="ru-RU" dirty="0"/>
              <a:t>Набор файлов на одном Интернет-сервере, связанных между собой гипертекстовыми ссылками, называется </a:t>
            </a:r>
            <a:r>
              <a:rPr lang="ru-RU" b="1" dirty="0"/>
              <a:t>сайтом</a:t>
            </a:r>
            <a:r>
              <a:rPr lang="ru-RU" dirty="0"/>
              <a:t>. Например, сайт в </a:t>
            </a:r>
            <a:r>
              <a:rPr lang="ru-RU" dirty="0" smtClean="0"/>
              <a:t>Интернете </a:t>
            </a:r>
            <a:r>
              <a:rPr lang="ru-RU" dirty="0"/>
              <a:t>может содержать информацию о фирме. Он имеет свой «входной» файл – домашнюю страницу (</a:t>
            </a:r>
            <a:r>
              <a:rPr lang="ru-RU" dirty="0" err="1"/>
              <a:t>home</a:t>
            </a:r>
            <a:r>
              <a:rPr lang="ru-RU" dirty="0"/>
              <a:t> </a:t>
            </a:r>
            <a:r>
              <a:rPr lang="ru-RU" dirty="0" err="1"/>
              <a:t>page</a:t>
            </a:r>
            <a:r>
              <a:rPr lang="ru-RU" dirty="0"/>
              <a:t>), которая содержит в виде меню и названий разделов гипертекстовые ссылки на остальные части сайта. Обычно структура ссылок имеют иерархическую или более сложную структуру. </a:t>
            </a:r>
          </a:p>
        </p:txBody>
      </p:sp>
    </p:spTree>
    <p:extLst>
      <p:ext uri="{BB962C8B-B14F-4D97-AF65-F5344CB8AC3E}">
        <p14:creationId xmlns:p14="http://schemas.microsoft.com/office/powerpoint/2010/main" val="1285483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6285"/>
          </a:xfrm>
        </p:spPr>
        <p:txBody>
          <a:bodyPr>
            <a:normAutofit fontScale="90000"/>
          </a:bodyPr>
          <a:lstStyle/>
          <a:p>
            <a:r>
              <a:rPr lang="ru-RU" b="1" dirty="0"/>
              <a:t>Поиск информации в Интернете </a:t>
            </a:r>
            <a:endParaRPr lang="ru-RU" dirty="0"/>
          </a:p>
        </p:txBody>
      </p:sp>
      <p:sp>
        <p:nvSpPr>
          <p:cNvPr id="3" name="Объект 2"/>
          <p:cNvSpPr>
            <a:spLocks noGrp="1"/>
          </p:cNvSpPr>
          <p:nvPr>
            <p:ph idx="1"/>
          </p:nvPr>
        </p:nvSpPr>
        <p:spPr>
          <a:xfrm>
            <a:off x="838200" y="1038386"/>
            <a:ext cx="10515600" cy="5138577"/>
          </a:xfrm>
        </p:spPr>
        <p:txBody>
          <a:bodyPr/>
          <a:lstStyle/>
          <a:p>
            <a:r>
              <a:rPr lang="ru-RU" b="1" dirty="0"/>
              <a:t>Поисковая система </a:t>
            </a:r>
            <a:r>
              <a:rPr lang="ru-RU" dirty="0"/>
              <a:t>– комплекс программных и аппаратных средств для автоматического просмотра ресурсов Интернет, индексации их </a:t>
            </a:r>
            <a:r>
              <a:rPr lang="ru-RU" dirty="0" smtClean="0"/>
              <a:t>содержания </a:t>
            </a:r>
            <a:r>
              <a:rPr lang="ru-RU" dirty="0"/>
              <a:t>и предоставления услуг по поиску информации Интернет-пользователям. Поисковые системы могут отличаться по эффективности поиска, по языку поиска (русский, английский и др.) и по некоторым </a:t>
            </a:r>
            <a:r>
              <a:rPr lang="ru-RU" dirty="0" smtClean="0"/>
              <a:t>другим </a:t>
            </a:r>
            <a:r>
              <a:rPr lang="ru-RU" dirty="0"/>
              <a:t>возможностям. Например, одни поисковые системы находят </a:t>
            </a:r>
            <a:r>
              <a:rPr lang="ru-RU" dirty="0" smtClean="0"/>
              <a:t>информацию </a:t>
            </a:r>
            <a:r>
              <a:rPr lang="ru-RU" dirty="0"/>
              <a:t>только в виде </a:t>
            </a:r>
            <a:r>
              <a:rPr lang="ru-RU" dirty="0" err="1"/>
              <a:t>Web</a:t>
            </a:r>
            <a:r>
              <a:rPr lang="ru-RU" dirty="0"/>
              <a:t>-страниц, другие могут просматривать и группы новостей, и файловые серверы. </a:t>
            </a:r>
          </a:p>
        </p:txBody>
      </p:sp>
    </p:spTree>
    <p:extLst>
      <p:ext uri="{BB962C8B-B14F-4D97-AF65-F5344CB8AC3E}">
        <p14:creationId xmlns:p14="http://schemas.microsoft.com/office/powerpoint/2010/main" val="3485039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0272"/>
          </a:xfrm>
        </p:spPr>
        <p:txBody>
          <a:bodyPr>
            <a:normAutofit fontScale="90000"/>
          </a:bodyPr>
          <a:lstStyle/>
          <a:p>
            <a:r>
              <a:rPr lang="ru-RU" dirty="0" smtClean="0"/>
              <a:t>Другие популярные сервисы:</a:t>
            </a:r>
            <a:endParaRPr lang="ru-RU" dirty="0"/>
          </a:p>
        </p:txBody>
      </p:sp>
      <p:sp>
        <p:nvSpPr>
          <p:cNvPr id="3" name="Объект 2"/>
          <p:cNvSpPr>
            <a:spLocks noGrp="1"/>
          </p:cNvSpPr>
          <p:nvPr>
            <p:ph idx="1"/>
          </p:nvPr>
        </p:nvSpPr>
        <p:spPr>
          <a:xfrm>
            <a:off x="838200" y="945398"/>
            <a:ext cx="10515600" cy="5231565"/>
          </a:xfrm>
        </p:spPr>
        <p:txBody>
          <a:bodyPr>
            <a:normAutofit fontScale="92500" lnSpcReduction="10000"/>
          </a:bodyPr>
          <a:lstStyle/>
          <a:p>
            <a:r>
              <a:rPr lang="ru-RU" b="1" dirty="0"/>
              <a:t>Электронная почта в Интернете </a:t>
            </a:r>
            <a:endParaRPr lang="ru-RU" b="1" dirty="0" smtClean="0"/>
          </a:p>
          <a:p>
            <a:r>
              <a:rPr lang="en-US" b="1" dirty="0"/>
              <a:t>RRS-</a:t>
            </a:r>
            <a:r>
              <a:rPr lang="ru-RU" b="1" dirty="0"/>
              <a:t>каналы </a:t>
            </a:r>
            <a:r>
              <a:rPr lang="ru-RU" b="1" dirty="0" smtClean="0"/>
              <a:t>(вил представления списка новостей) </a:t>
            </a:r>
            <a:r>
              <a:rPr lang="ru-RU" dirty="0"/>
              <a:t>отображается в браузере, почтовом клиенте или </a:t>
            </a:r>
            <a:r>
              <a:rPr lang="ru-RU" dirty="0" err="1" smtClean="0"/>
              <a:t>агрегаторе</a:t>
            </a:r>
            <a:r>
              <a:rPr lang="ru-RU" dirty="0"/>
              <a:t>, как список заголовков. Заголовки обновляются автоматически. Выбрав любой заголовок, можно прочитать информацию по этой теме. </a:t>
            </a:r>
            <a:endParaRPr lang="ru-RU" dirty="0" smtClean="0"/>
          </a:p>
          <a:p>
            <a:r>
              <a:rPr lang="ru-RU" b="1" dirty="0"/>
              <a:t>Общение в Интернете в реальном времени </a:t>
            </a:r>
            <a:r>
              <a:rPr lang="ru-RU" b="1" dirty="0" smtClean="0"/>
              <a:t>- </a:t>
            </a:r>
            <a:r>
              <a:rPr lang="ru-RU" dirty="0"/>
              <a:t>службы мгновенных сообщений или </a:t>
            </a:r>
            <a:r>
              <a:rPr lang="ru-RU" dirty="0" smtClean="0"/>
              <a:t>Интернет-пейджеры </a:t>
            </a:r>
            <a:r>
              <a:rPr lang="ru-RU" dirty="0"/>
              <a:t>и чат (</a:t>
            </a:r>
            <a:r>
              <a:rPr lang="ru-RU" dirty="0" err="1"/>
              <a:t>chat</a:t>
            </a:r>
            <a:r>
              <a:rPr lang="ru-RU" dirty="0"/>
              <a:t>) двух видов – IRC (</a:t>
            </a:r>
            <a:r>
              <a:rPr lang="ru-RU" dirty="0" err="1"/>
              <a:t>Internet</a:t>
            </a:r>
            <a:r>
              <a:rPr lang="ru-RU" dirty="0"/>
              <a:t> </a:t>
            </a:r>
            <a:r>
              <a:rPr lang="ru-RU" dirty="0" err="1"/>
              <a:t>Relay</a:t>
            </a:r>
            <a:r>
              <a:rPr lang="ru-RU" dirty="0"/>
              <a:t> </a:t>
            </a:r>
            <a:r>
              <a:rPr lang="ru-RU" dirty="0" err="1"/>
              <a:t>Chat</a:t>
            </a:r>
            <a:r>
              <a:rPr lang="ru-RU" dirty="0"/>
              <a:t>) и </a:t>
            </a:r>
            <a:r>
              <a:rPr lang="ru-RU" dirty="0" err="1"/>
              <a:t>Web</a:t>
            </a:r>
            <a:r>
              <a:rPr lang="ru-RU" dirty="0"/>
              <a:t>-чат. Самой известной </a:t>
            </a:r>
            <a:r>
              <a:rPr lang="en-US" b="1" dirty="0" smtClean="0"/>
              <a:t>IM</a:t>
            </a:r>
            <a:r>
              <a:rPr lang="ru-RU" b="1" dirty="0" smtClean="0"/>
              <a:t> (</a:t>
            </a:r>
            <a:r>
              <a:rPr lang="ru-RU" dirty="0"/>
              <a:t>(</a:t>
            </a:r>
            <a:r>
              <a:rPr lang="ru-RU" dirty="0" err="1"/>
              <a:t>Instant</a:t>
            </a:r>
            <a:r>
              <a:rPr lang="ru-RU" dirty="0"/>
              <a:t> </a:t>
            </a:r>
            <a:r>
              <a:rPr lang="ru-RU" dirty="0" err="1"/>
              <a:t>Messaging</a:t>
            </a:r>
            <a:r>
              <a:rPr lang="ru-RU" dirty="0"/>
              <a:t>) – обмена мгновенными </a:t>
            </a:r>
            <a:r>
              <a:rPr lang="ru-RU" dirty="0" smtClean="0"/>
              <a:t>сообщениями )</a:t>
            </a:r>
            <a:r>
              <a:rPr lang="en-US" dirty="0" smtClean="0"/>
              <a:t>-</a:t>
            </a:r>
            <a:r>
              <a:rPr lang="ru-RU" dirty="0"/>
              <a:t>программой (Интернет-пейджером) является </a:t>
            </a:r>
            <a:r>
              <a:rPr lang="ru-RU" dirty="0" smtClean="0"/>
              <a:t>программа </a:t>
            </a:r>
            <a:r>
              <a:rPr lang="en-US" b="1" dirty="0"/>
              <a:t>ICQ </a:t>
            </a:r>
            <a:r>
              <a:rPr lang="en-US" dirty="0"/>
              <a:t>(</a:t>
            </a:r>
            <a:r>
              <a:rPr lang="ru-RU" dirty="0"/>
              <a:t>аббревиатура </a:t>
            </a:r>
            <a:r>
              <a:rPr lang="en-US" dirty="0"/>
              <a:t>ICQ </a:t>
            </a:r>
            <a:r>
              <a:rPr lang="ru-RU" dirty="0"/>
              <a:t>созвучна английской фразе «</a:t>
            </a:r>
            <a:r>
              <a:rPr lang="en-US" dirty="0"/>
              <a:t>I seek you» – </a:t>
            </a:r>
            <a:r>
              <a:rPr lang="ru-RU" dirty="0"/>
              <a:t>я ищу тебя, произносится ай-</a:t>
            </a:r>
            <a:r>
              <a:rPr lang="ru-RU" dirty="0" err="1"/>
              <a:t>сик</a:t>
            </a:r>
            <a:r>
              <a:rPr lang="ru-RU" dirty="0"/>
              <a:t>-ю или, в РФ, «аська»). Доля </a:t>
            </a:r>
            <a:r>
              <a:rPr lang="en-US" b="1" dirty="0"/>
              <a:t>ICQ </a:t>
            </a:r>
            <a:r>
              <a:rPr lang="ru-RU" dirty="0"/>
              <a:t>среди аналогичных программ в РФ составляет более 70%, </a:t>
            </a:r>
            <a:r>
              <a:rPr lang="en-US" b="1" dirty="0"/>
              <a:t>Microsoft Manager </a:t>
            </a:r>
            <a:r>
              <a:rPr lang="en-US" dirty="0"/>
              <a:t>– </a:t>
            </a:r>
            <a:r>
              <a:rPr lang="ru-RU" dirty="0"/>
              <a:t>менее 10%, </a:t>
            </a:r>
            <a:r>
              <a:rPr lang="en-US" b="1" dirty="0"/>
              <a:t>QIP </a:t>
            </a:r>
            <a:r>
              <a:rPr lang="en-US" dirty="0"/>
              <a:t>– 7%, </a:t>
            </a:r>
            <a:r>
              <a:rPr lang="en-US" b="1" dirty="0"/>
              <a:t>Skype </a:t>
            </a:r>
            <a:r>
              <a:rPr lang="en-US" dirty="0"/>
              <a:t>– 4%, </a:t>
            </a:r>
            <a:r>
              <a:rPr lang="ru-RU" dirty="0"/>
              <a:t>прочие (</a:t>
            </a:r>
            <a:r>
              <a:rPr lang="en-US" b="1" dirty="0"/>
              <a:t>Jabber, Google Talk, Miranda </a:t>
            </a:r>
            <a:r>
              <a:rPr lang="ru-RU" dirty="0"/>
              <a:t>и др.) – 8%. Число зарегистрированных пользователей </a:t>
            </a:r>
            <a:r>
              <a:rPr lang="en-US" b="1" dirty="0"/>
              <a:t>ICQ </a:t>
            </a:r>
            <a:r>
              <a:rPr lang="ru-RU" dirty="0"/>
              <a:t>более 50 млн. человек. </a:t>
            </a:r>
          </a:p>
        </p:txBody>
      </p:sp>
    </p:spTree>
    <p:extLst>
      <p:ext uri="{BB962C8B-B14F-4D97-AF65-F5344CB8AC3E}">
        <p14:creationId xmlns:p14="http://schemas.microsoft.com/office/powerpoint/2010/main" val="3402833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743919"/>
            <a:ext cx="10515600" cy="5433044"/>
          </a:xfrm>
        </p:spPr>
        <p:txBody>
          <a:bodyPr/>
          <a:lstStyle/>
          <a:p>
            <a:r>
              <a:rPr lang="ru-RU" b="1" dirty="0"/>
              <a:t>Блоги </a:t>
            </a:r>
            <a:r>
              <a:rPr lang="ru-RU" dirty="0"/>
              <a:t>– личные электронные дневники на </a:t>
            </a:r>
            <a:r>
              <a:rPr lang="ru-RU" dirty="0" err="1"/>
              <a:t>Web</a:t>
            </a:r>
            <a:r>
              <a:rPr lang="ru-RU" dirty="0"/>
              <a:t>-страницах. </a:t>
            </a:r>
          </a:p>
          <a:p>
            <a:r>
              <a:rPr lang="ru-RU" dirty="0"/>
              <a:t>В Интернете имеются сайты, главное назначение которых – </a:t>
            </a:r>
            <a:r>
              <a:rPr lang="ru-RU" dirty="0" err="1"/>
              <a:t>разме-щение</a:t>
            </a:r>
            <a:r>
              <a:rPr lang="ru-RU" dirty="0"/>
              <a:t> блогов всех желающих, например, </a:t>
            </a:r>
            <a:r>
              <a:rPr lang="ru-RU" i="1" dirty="0"/>
              <a:t>www.livejournal.com</a:t>
            </a:r>
            <a:r>
              <a:rPr lang="ru-RU" dirty="0"/>
              <a:t>. </a:t>
            </a:r>
            <a:r>
              <a:rPr lang="ru-RU" dirty="0" smtClean="0"/>
              <a:t>Пользователям </a:t>
            </a:r>
            <a:r>
              <a:rPr lang="ru-RU" dirty="0" err="1"/>
              <a:t>Web</a:t>
            </a:r>
            <a:r>
              <a:rPr lang="ru-RU" dirty="0"/>
              <a:t>-почты также часто предоставляется возможность вести свои дневники на страницах почтового сайта, например, очень большое </a:t>
            </a:r>
            <a:r>
              <a:rPr lang="ru-RU" dirty="0" smtClean="0"/>
              <a:t>количество </a:t>
            </a:r>
            <a:r>
              <a:rPr lang="ru-RU" dirty="0"/>
              <a:t>блогов можно найти на @mail.ru. Особенность этого вида общения – любой желающий может читать блоги и писать свои комментарии к </a:t>
            </a:r>
            <a:r>
              <a:rPr lang="ru-RU" dirty="0" smtClean="0"/>
              <a:t>записям </a:t>
            </a:r>
            <a:r>
              <a:rPr lang="ru-RU" dirty="0"/>
              <a:t>автора блога, каждая такая запись имеет дату и время создания. </a:t>
            </a:r>
          </a:p>
        </p:txBody>
      </p:sp>
    </p:spTree>
    <p:extLst>
      <p:ext uri="{BB962C8B-B14F-4D97-AF65-F5344CB8AC3E}">
        <p14:creationId xmlns:p14="http://schemas.microsoft.com/office/powerpoint/2010/main" val="3575336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43919"/>
            <a:ext cx="10515600" cy="5433044"/>
          </a:xfrm>
        </p:spPr>
        <p:txBody>
          <a:bodyPr/>
          <a:lstStyle/>
          <a:p>
            <a:r>
              <a:rPr lang="ru-RU" dirty="0"/>
              <a:t>IP-телефония (Интернет-телефония) – технология, которая </a:t>
            </a:r>
            <a:r>
              <a:rPr lang="ru-RU" dirty="0" smtClean="0"/>
              <a:t>использует </a:t>
            </a:r>
            <a:r>
              <a:rPr lang="ru-RU" dirty="0"/>
              <a:t>Интернет для передачи речевых сигналов. При разговоре по </a:t>
            </a:r>
            <a:r>
              <a:rPr lang="ru-RU" dirty="0" err="1"/>
              <a:t>ip</a:t>
            </a:r>
            <a:r>
              <a:rPr lang="ru-RU" dirty="0"/>
              <a:t>-телефону голосовые сигналы (слова, которые мы произносим) преобразуются в сжатые пакеты данных. Эти пакеты данных посылаются через Интернет другой стороне. Когда пакеты данных </a:t>
            </a:r>
            <a:r>
              <a:rPr lang="ru-RU" dirty="0" smtClean="0"/>
              <a:t>достигают </a:t>
            </a:r>
            <a:r>
              <a:rPr lang="ru-RU" dirty="0"/>
              <a:t>адресата, они декодируются в исходные голосовые сигналы. </a:t>
            </a:r>
          </a:p>
        </p:txBody>
      </p:sp>
    </p:spTree>
    <p:extLst>
      <p:ext uri="{BB962C8B-B14F-4D97-AF65-F5344CB8AC3E}">
        <p14:creationId xmlns:p14="http://schemas.microsoft.com/office/powerpoint/2010/main" val="862433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lstStyle/>
          <a:p>
            <a:r>
              <a:rPr lang="ru-RU" dirty="0"/>
              <a:t>Интернет вещание – радиоканалы и телеканалы, которые можно слушать и смотреть на </a:t>
            </a:r>
            <a:r>
              <a:rPr lang="ru-RU" dirty="0" err="1"/>
              <a:t>Web</a:t>
            </a:r>
            <a:r>
              <a:rPr lang="ru-RU" dirty="0"/>
              <a:t>-страницах сайтов, посвященных этому или </a:t>
            </a:r>
            <a:r>
              <a:rPr lang="ru-RU" dirty="0" smtClean="0"/>
              <a:t>через </a:t>
            </a:r>
            <a:r>
              <a:rPr lang="ru-RU" dirty="0"/>
              <a:t>мультимедийные приложения – </a:t>
            </a:r>
            <a:r>
              <a:rPr lang="ru-RU" dirty="0" err="1"/>
              <a:t>Windows</a:t>
            </a:r>
            <a:r>
              <a:rPr lang="ru-RU" dirty="0"/>
              <a:t> </a:t>
            </a:r>
            <a:r>
              <a:rPr lang="ru-RU" dirty="0" err="1"/>
              <a:t>Media</a:t>
            </a:r>
            <a:r>
              <a:rPr lang="ru-RU" dirty="0"/>
              <a:t> </a:t>
            </a:r>
            <a:r>
              <a:rPr lang="ru-RU" dirty="0" err="1"/>
              <a:t>Player</a:t>
            </a:r>
            <a:r>
              <a:rPr lang="ru-RU" dirty="0"/>
              <a:t>, </a:t>
            </a:r>
            <a:r>
              <a:rPr lang="ru-RU" dirty="0" err="1"/>
              <a:t>WinAmp</a:t>
            </a:r>
            <a:r>
              <a:rPr lang="ru-RU" dirty="0"/>
              <a:t>, </a:t>
            </a:r>
            <a:r>
              <a:rPr lang="ru-RU" dirty="0" err="1"/>
              <a:t>Real-Player</a:t>
            </a:r>
            <a:r>
              <a:rPr lang="ru-RU" dirty="0"/>
              <a:t> и пр. </a:t>
            </a:r>
          </a:p>
        </p:txBody>
      </p:sp>
    </p:spTree>
    <p:extLst>
      <p:ext uri="{BB962C8B-B14F-4D97-AF65-F5344CB8AC3E}">
        <p14:creationId xmlns:p14="http://schemas.microsoft.com/office/powerpoint/2010/main" val="716888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normAutofit fontScale="85000" lnSpcReduction="20000"/>
          </a:bodyPr>
          <a:lstStyle/>
          <a:p>
            <a:r>
              <a:rPr lang="ru-RU" dirty="0"/>
              <a:t>Электронная коммерция – форма взаимодействия продавцов и </a:t>
            </a:r>
            <a:r>
              <a:rPr lang="ru-RU" dirty="0" smtClean="0"/>
              <a:t>покупателей</a:t>
            </a:r>
            <a:r>
              <a:rPr lang="ru-RU" dirty="0"/>
              <a:t>, при которой выбор и заказ товаров осуществляется через </a:t>
            </a:r>
            <a:r>
              <a:rPr lang="ru-RU" dirty="0" smtClean="0"/>
              <a:t>компьютерные </a:t>
            </a:r>
            <a:r>
              <a:rPr lang="ru-RU" dirty="0"/>
              <a:t>сети, а расчеты между покупателем и поставщиком </a:t>
            </a:r>
            <a:r>
              <a:rPr lang="ru-RU" dirty="0" smtClean="0"/>
              <a:t>осуществляются </a:t>
            </a:r>
            <a:r>
              <a:rPr lang="ru-RU" dirty="0"/>
              <a:t>с использованием электронных документов или средств платежа. При классификации электронного бизнеса выделяют несколько </a:t>
            </a:r>
            <a:r>
              <a:rPr lang="ru-RU" dirty="0" smtClean="0"/>
              <a:t>категорий</a:t>
            </a:r>
            <a:r>
              <a:rPr lang="ru-RU" dirty="0"/>
              <a:t>: </a:t>
            </a:r>
            <a:endParaRPr lang="ru-RU" dirty="0" smtClean="0"/>
          </a:p>
          <a:p>
            <a:r>
              <a:rPr lang="ru-RU" b="1" dirty="0" smtClean="0"/>
              <a:t>В2В </a:t>
            </a:r>
            <a:r>
              <a:rPr lang="ru-RU" dirty="0"/>
              <a:t>(</a:t>
            </a:r>
            <a:r>
              <a:rPr lang="ru-RU" dirty="0" err="1"/>
              <a:t>business-to-business</a:t>
            </a:r>
            <a:r>
              <a:rPr lang="ru-RU" dirty="0"/>
              <a:t>) – бизнес для бизнеса – электронная ком-</a:t>
            </a:r>
            <a:r>
              <a:rPr lang="ru-RU" dirty="0" err="1"/>
              <a:t>мерция</a:t>
            </a:r>
            <a:r>
              <a:rPr lang="ru-RU" dirty="0"/>
              <a:t> между двумя компаниям; </a:t>
            </a:r>
            <a:endParaRPr lang="ru-RU" dirty="0" smtClean="0"/>
          </a:p>
          <a:p>
            <a:r>
              <a:rPr lang="ru-RU" b="1" dirty="0" smtClean="0"/>
              <a:t>В2С </a:t>
            </a:r>
            <a:r>
              <a:rPr lang="ru-RU" dirty="0"/>
              <a:t>(</a:t>
            </a:r>
            <a:r>
              <a:rPr lang="ru-RU" dirty="0" err="1"/>
              <a:t>business-to-consumer</a:t>
            </a:r>
            <a:r>
              <a:rPr lang="ru-RU" dirty="0"/>
              <a:t>) – бизнес, ориентированный на конечного физического потребителя; </a:t>
            </a:r>
            <a:endParaRPr lang="ru-RU" dirty="0" smtClean="0"/>
          </a:p>
          <a:p>
            <a:r>
              <a:rPr lang="ru-RU" b="1" dirty="0" smtClean="0"/>
              <a:t>С2С </a:t>
            </a:r>
            <a:r>
              <a:rPr lang="ru-RU" dirty="0"/>
              <a:t>(</a:t>
            </a:r>
            <a:r>
              <a:rPr lang="ru-RU" dirty="0" err="1"/>
              <a:t>consumer-to-consumer</a:t>
            </a:r>
            <a:r>
              <a:rPr lang="ru-RU" dirty="0"/>
              <a:t>) – бизнес, обеспечивающий </a:t>
            </a:r>
            <a:r>
              <a:rPr lang="ru-RU" dirty="0" smtClean="0"/>
              <a:t>взаимодействие </a:t>
            </a:r>
            <a:r>
              <a:rPr lang="ru-RU" dirty="0"/>
              <a:t>между большим количеством физических потребителей; </a:t>
            </a:r>
            <a:endParaRPr lang="ru-RU" dirty="0" smtClean="0"/>
          </a:p>
          <a:p>
            <a:r>
              <a:rPr lang="ru-RU" b="1" dirty="0" smtClean="0"/>
              <a:t>С2В </a:t>
            </a:r>
            <a:r>
              <a:rPr lang="ru-RU" dirty="0"/>
              <a:t>(</a:t>
            </a:r>
            <a:r>
              <a:rPr lang="ru-RU" dirty="0" err="1"/>
              <a:t>consumer-to-business</a:t>
            </a:r>
            <a:r>
              <a:rPr lang="ru-RU" dirty="0"/>
              <a:t>) – системы обработки ценовых заявок, по которым потребители хотели бы приобрести товары и услуги; </a:t>
            </a:r>
            <a:endParaRPr lang="ru-RU" dirty="0" smtClean="0"/>
          </a:p>
          <a:p>
            <a:r>
              <a:rPr lang="ru-RU" b="1" dirty="0" smtClean="0"/>
              <a:t>В2А </a:t>
            </a:r>
            <a:r>
              <a:rPr lang="ru-RU" dirty="0"/>
              <a:t>(</a:t>
            </a:r>
            <a:r>
              <a:rPr lang="ru-RU" dirty="0" err="1"/>
              <a:t>business-to-administration</a:t>
            </a:r>
            <a:r>
              <a:rPr lang="ru-RU" dirty="0"/>
              <a:t>) – бизнес, оперирующий сделками между частными компаниями и правительственными организациями (</a:t>
            </a:r>
            <a:r>
              <a:rPr lang="ru-RU" dirty="0" smtClean="0"/>
              <a:t>администрацией</a:t>
            </a:r>
            <a:r>
              <a:rPr lang="ru-RU" dirty="0"/>
              <a:t>); </a:t>
            </a:r>
            <a:endParaRPr lang="ru-RU" dirty="0" smtClean="0"/>
          </a:p>
          <a:p>
            <a:r>
              <a:rPr lang="ru-RU" b="1" dirty="0" smtClean="0"/>
              <a:t>С2А </a:t>
            </a:r>
            <a:r>
              <a:rPr lang="ru-RU" dirty="0"/>
              <a:t>(</a:t>
            </a:r>
            <a:r>
              <a:rPr lang="ru-RU" dirty="0" err="1"/>
              <a:t>consumer-to-administration</a:t>
            </a:r>
            <a:r>
              <a:rPr lang="ru-RU" dirty="0"/>
              <a:t>) – бизнес, построенный на </a:t>
            </a:r>
            <a:r>
              <a:rPr lang="ru-RU" dirty="0" smtClean="0"/>
              <a:t>организации </a:t>
            </a:r>
            <a:r>
              <a:rPr lang="ru-RU" dirty="0"/>
              <a:t>взаимоотношений физических лиц и государственных служб. </a:t>
            </a:r>
          </a:p>
        </p:txBody>
      </p:sp>
    </p:spTree>
    <p:extLst>
      <p:ext uri="{BB962C8B-B14F-4D97-AF65-F5344CB8AC3E}">
        <p14:creationId xmlns:p14="http://schemas.microsoft.com/office/powerpoint/2010/main" val="1881536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lstStyle/>
          <a:p>
            <a:r>
              <a:rPr lang="ru-RU" dirty="0"/>
              <a:t>При осуществлении электронной коммерции используются </a:t>
            </a:r>
            <a:r>
              <a:rPr lang="ru-RU" dirty="0" smtClean="0"/>
              <a:t>различные </a:t>
            </a:r>
            <a:r>
              <a:rPr lang="ru-RU" dirty="0"/>
              <a:t>платежные системы. В зависимости от вида денежных средств </a:t>
            </a:r>
            <a:r>
              <a:rPr lang="ru-RU" dirty="0" smtClean="0"/>
              <a:t>системы </a:t>
            </a:r>
            <a:r>
              <a:rPr lang="ru-RU" dirty="0"/>
              <a:t>расчетов в сети можно разделить на две большие группы: </a:t>
            </a:r>
          </a:p>
          <a:p>
            <a:r>
              <a:rPr lang="ru-RU" dirty="0" smtClean="0"/>
              <a:t> </a:t>
            </a:r>
            <a:r>
              <a:rPr lang="ru-RU" dirty="0"/>
              <a:t>системы расчетов, работающие с реальными деньгами (расчеты </a:t>
            </a:r>
            <a:r>
              <a:rPr lang="ru-RU" dirty="0" smtClean="0"/>
              <a:t>наличными</a:t>
            </a:r>
            <a:r>
              <a:rPr lang="ru-RU" dirty="0"/>
              <a:t>, банковскими и почтовыми переводами, платежные </a:t>
            </a:r>
            <a:r>
              <a:rPr lang="ru-RU" dirty="0" smtClean="0"/>
              <a:t>системы</a:t>
            </a:r>
            <a:r>
              <a:rPr lang="ru-RU" dirty="0"/>
              <a:t>, работающие с банковскими счетами клиентов); </a:t>
            </a:r>
          </a:p>
          <a:p>
            <a:r>
              <a:rPr lang="ru-RU" dirty="0" smtClean="0"/>
              <a:t> </a:t>
            </a:r>
            <a:r>
              <a:rPr lang="ru-RU" dirty="0"/>
              <a:t>системы расчетов, использующие электронную валюту (цифровые деньги), эмитируемую платежными системами. К этому типу </a:t>
            </a:r>
            <a:r>
              <a:rPr lang="ru-RU" dirty="0" smtClean="0"/>
              <a:t>относятся </a:t>
            </a:r>
            <a:r>
              <a:rPr lang="ru-RU" dirty="0"/>
              <a:t>специализированные платежные системы в Интернете. </a:t>
            </a:r>
          </a:p>
          <a:p>
            <a:endParaRPr lang="ru-RU" dirty="0"/>
          </a:p>
        </p:txBody>
      </p:sp>
    </p:spTree>
    <p:extLst>
      <p:ext uri="{BB962C8B-B14F-4D97-AF65-F5344CB8AC3E}">
        <p14:creationId xmlns:p14="http://schemas.microsoft.com/office/powerpoint/2010/main" val="4120916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r>
              <a:rPr lang="ru-RU" dirty="0"/>
              <a:t>Цифровые деньги – это электронный эквивалент реальных денег. Они эмитируются платежной системой и зачисляются на электронные </a:t>
            </a:r>
            <a:r>
              <a:rPr lang="ru-RU" dirty="0" smtClean="0"/>
              <a:t>счета </a:t>
            </a:r>
            <a:r>
              <a:rPr lang="ru-RU" dirty="0"/>
              <a:t>клиентов в обмен на деньги, которые клиент вводит в систему </a:t>
            </a:r>
            <a:r>
              <a:rPr lang="ru-RU" dirty="0" smtClean="0"/>
              <a:t>банковским </a:t>
            </a:r>
            <a:r>
              <a:rPr lang="ru-RU" dirty="0"/>
              <a:t>переводом или путем внесения наличных. </a:t>
            </a:r>
          </a:p>
        </p:txBody>
      </p:sp>
    </p:spTree>
    <p:extLst>
      <p:ext uri="{BB962C8B-B14F-4D97-AF65-F5344CB8AC3E}">
        <p14:creationId xmlns:p14="http://schemas.microsoft.com/office/powerpoint/2010/main" val="1729585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7282"/>
          </a:xfrm>
        </p:spPr>
        <p:txBody>
          <a:bodyPr>
            <a:normAutofit/>
          </a:bodyPr>
          <a:lstStyle/>
          <a:p>
            <a:r>
              <a:rPr lang="ru-RU" sz="2800" b="1" dirty="0"/>
              <a:t>Обеспечение конфиденциальности информации в Интернете </a:t>
            </a:r>
            <a:endParaRPr lang="ru-RU" sz="2800" dirty="0"/>
          </a:p>
        </p:txBody>
      </p:sp>
      <p:sp>
        <p:nvSpPr>
          <p:cNvPr id="3" name="Объект 2"/>
          <p:cNvSpPr>
            <a:spLocks noGrp="1"/>
          </p:cNvSpPr>
          <p:nvPr>
            <p:ph idx="1"/>
          </p:nvPr>
        </p:nvSpPr>
        <p:spPr>
          <a:xfrm>
            <a:off x="838200" y="852408"/>
            <a:ext cx="10515600" cy="5324555"/>
          </a:xfrm>
        </p:spPr>
        <p:txBody>
          <a:bodyPr/>
          <a:lstStyle/>
          <a:p>
            <a:r>
              <a:rPr lang="ru-RU" dirty="0"/>
              <a:t>Конфиденциальность передаваемой информации обеспечивается ее шифрованием. При помощи процедуры шифрования отправитель </a:t>
            </a:r>
            <a:r>
              <a:rPr lang="ru-RU" dirty="0" smtClean="0"/>
              <a:t>сообщения </a:t>
            </a:r>
            <a:r>
              <a:rPr lang="ru-RU" dirty="0"/>
              <a:t>преобразует его из простого текста в набор символов, не поддающийся прочтению без применения специального ключа, известного получателю. Получатель сообщения, используя ключ, преобразует переданный ему на-бор символов обратно в текст. Процесс преобразования с помощью ключа простого текста в за-шифрованное сообщение и обратно называется алгоритмом шифрования. Обычно алгоритмы шифрования общеизвестны и не являются секретом. Конфиденциальность передачи и хранения зашифрованной информации обеспечивается за счет конфиденциальности ключа. </a:t>
            </a:r>
          </a:p>
        </p:txBody>
      </p:sp>
    </p:spTree>
    <p:extLst>
      <p:ext uri="{BB962C8B-B14F-4D97-AF65-F5344CB8AC3E}">
        <p14:creationId xmlns:p14="http://schemas.microsoft.com/office/powerpoint/2010/main" val="3733412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92500" lnSpcReduction="10000"/>
          </a:bodyPr>
          <a:lstStyle/>
          <a:p>
            <a:r>
              <a:rPr lang="ru-RU" dirty="0"/>
              <a:t>Ключ к шифру – конкретный набор символов и процедур, </a:t>
            </a:r>
            <a:r>
              <a:rPr lang="ru-RU" dirty="0" smtClean="0"/>
              <a:t>применяемых </a:t>
            </a:r>
            <a:r>
              <a:rPr lang="ru-RU" dirty="0"/>
              <a:t>при шифровании и дешифровании сообщений. Обычно степень </a:t>
            </a:r>
            <a:r>
              <a:rPr lang="ru-RU" dirty="0" smtClean="0"/>
              <a:t>защищенности </a:t>
            </a:r>
            <a:r>
              <a:rPr lang="ru-RU" dirty="0"/>
              <a:t>информации зависит не только от алгоритма шифрования, но и от длины ключа, измеряемой в битах. Чем длиннее ключ, тем лучше </a:t>
            </a:r>
            <a:r>
              <a:rPr lang="ru-RU" dirty="0" smtClean="0"/>
              <a:t>защита</a:t>
            </a:r>
            <a:r>
              <a:rPr lang="ru-RU" dirty="0"/>
              <a:t>, но тем больше вычислительных процедур необходимо провести компьютеру для шифрования и дешифрования передаваемой информации, что замедляет передачу данных. Существует два вида алгоритмов шифрования: </a:t>
            </a:r>
          </a:p>
          <a:p>
            <a:r>
              <a:rPr lang="ru-RU" dirty="0"/>
              <a:t>1) </a:t>
            </a:r>
            <a:r>
              <a:rPr lang="ru-RU" b="1" dirty="0"/>
              <a:t>Симметричные</a:t>
            </a:r>
            <a:r>
              <a:rPr lang="ru-RU" dirty="0"/>
              <a:t>. В алгоритмах этого вида и для шифрования, и для де-шифрования информации применяется один и тот же секретный ключ, известный и отправителю, и получателю информации. </a:t>
            </a:r>
          </a:p>
          <a:p>
            <a:r>
              <a:rPr lang="ru-RU" dirty="0"/>
              <a:t>2) </a:t>
            </a:r>
            <a:r>
              <a:rPr lang="ru-RU" b="1" dirty="0"/>
              <a:t>Асимметричные</a:t>
            </a:r>
            <a:r>
              <a:rPr lang="ru-RU" dirty="0"/>
              <a:t>. Алгоритмы этого вида используют два ключа: один – для шифрования, другой – для дешифрования сообщения. Один из </a:t>
            </a:r>
            <a:r>
              <a:rPr lang="ru-RU" dirty="0" smtClean="0"/>
              <a:t>таких </a:t>
            </a:r>
            <a:r>
              <a:rPr lang="ru-RU" dirty="0"/>
              <a:t>ключей является закрытым (секретным), другой – открытым (</a:t>
            </a:r>
            <a:r>
              <a:rPr lang="ru-RU" dirty="0" smtClean="0"/>
              <a:t>общедоступным</a:t>
            </a:r>
            <a:r>
              <a:rPr lang="ru-RU" dirty="0"/>
              <a:t>). </a:t>
            </a:r>
          </a:p>
          <a:p>
            <a:endParaRPr lang="ru-RU" dirty="0"/>
          </a:p>
        </p:txBody>
      </p:sp>
    </p:spTree>
    <p:extLst>
      <p:ext uri="{BB962C8B-B14F-4D97-AF65-F5344CB8AC3E}">
        <p14:creationId xmlns:p14="http://schemas.microsoft.com/office/powerpoint/2010/main" val="27532040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92814"/>
          </a:xfrm>
        </p:spPr>
        <p:txBody>
          <a:bodyPr>
            <a:normAutofit fontScale="90000"/>
          </a:bodyPr>
          <a:lstStyle/>
          <a:p>
            <a:endParaRPr lang="ru-RU" dirty="0"/>
          </a:p>
        </p:txBody>
      </p:sp>
      <p:sp>
        <p:nvSpPr>
          <p:cNvPr id="3" name="Объект 2"/>
          <p:cNvSpPr>
            <a:spLocks noGrp="1"/>
          </p:cNvSpPr>
          <p:nvPr>
            <p:ph idx="1"/>
          </p:nvPr>
        </p:nvSpPr>
        <p:spPr>
          <a:xfrm>
            <a:off x="838200" y="790414"/>
            <a:ext cx="10515600" cy="5386549"/>
          </a:xfrm>
        </p:spPr>
        <p:txBody>
          <a:bodyPr/>
          <a:lstStyle/>
          <a:p>
            <a:r>
              <a:rPr lang="ru-RU" dirty="0"/>
              <a:t>В настоящее время в системах документооборота широко </a:t>
            </a:r>
            <a:r>
              <a:rPr lang="ru-RU" dirty="0" smtClean="0"/>
              <a:t>используется </a:t>
            </a:r>
            <a:r>
              <a:rPr lang="ru-RU" dirty="0"/>
              <a:t>электронная цифровая подпись (</a:t>
            </a:r>
            <a:r>
              <a:rPr lang="ru-RU" b="1" dirty="0"/>
              <a:t>ЭЦП</a:t>
            </a:r>
            <a:r>
              <a:rPr lang="ru-RU" dirty="0"/>
              <a:t>), которая является электронным эквивалентом собственноручной подписи. </a:t>
            </a:r>
            <a:r>
              <a:rPr lang="ru-RU" b="1" dirty="0"/>
              <a:t>ЭЦП </a:t>
            </a:r>
            <a:r>
              <a:rPr lang="ru-RU" dirty="0"/>
              <a:t>служит не только для </a:t>
            </a:r>
            <a:r>
              <a:rPr lang="ru-RU" dirty="0" smtClean="0"/>
              <a:t>аутентификации </a:t>
            </a:r>
            <a:r>
              <a:rPr lang="ru-RU" dirty="0"/>
              <a:t>отправителя сообщения, но и для проверки его целостности. </a:t>
            </a:r>
            <a:endParaRPr lang="ru-RU" dirty="0" smtClean="0"/>
          </a:p>
          <a:p>
            <a:r>
              <a:rPr lang="ru-RU" dirty="0" smtClean="0"/>
              <a:t>При </a:t>
            </a:r>
            <a:r>
              <a:rPr lang="ru-RU" dirty="0"/>
              <a:t>использовании </a:t>
            </a:r>
            <a:r>
              <a:rPr lang="ru-RU" b="1" dirty="0"/>
              <a:t>ЭЦП </a:t>
            </a:r>
            <a:r>
              <a:rPr lang="ru-RU" dirty="0"/>
              <a:t>для аутентификации отправителя </a:t>
            </a:r>
            <a:r>
              <a:rPr lang="ru-RU" dirty="0" smtClean="0"/>
              <a:t>сообщения </a:t>
            </a:r>
            <a:r>
              <a:rPr lang="ru-RU" dirty="0"/>
              <a:t>применяются открытый и закрытый ключи. Процедура похожа на осуществляемую в асимметричном шифровании, но в данном случае </a:t>
            </a:r>
            <a:r>
              <a:rPr lang="ru-RU" dirty="0" smtClean="0"/>
              <a:t>закрытый </a:t>
            </a:r>
            <a:r>
              <a:rPr lang="ru-RU" dirty="0"/>
              <a:t>ключ служит для шифрования, а открытый – для дешифрования. </a:t>
            </a:r>
          </a:p>
        </p:txBody>
      </p:sp>
    </p:spTree>
    <p:extLst>
      <p:ext uri="{BB962C8B-B14F-4D97-AF65-F5344CB8AC3E}">
        <p14:creationId xmlns:p14="http://schemas.microsoft.com/office/powerpoint/2010/main" val="3526326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lnSpcReduction="10000"/>
          </a:bodyPr>
          <a:lstStyle/>
          <a:p>
            <a:r>
              <a:rPr lang="ru-RU" dirty="0"/>
              <a:t>Алгоритм применения </a:t>
            </a:r>
            <a:r>
              <a:rPr lang="ru-RU" b="1" dirty="0"/>
              <a:t>ЭЦП </a:t>
            </a:r>
            <a:r>
              <a:rPr lang="ru-RU" dirty="0"/>
              <a:t>состоит из ряда операций: </a:t>
            </a:r>
          </a:p>
          <a:p>
            <a:r>
              <a:rPr lang="ru-RU" dirty="0"/>
              <a:t>1) генерируется пара ключей: открытый и закрытый; </a:t>
            </a:r>
          </a:p>
          <a:p>
            <a:r>
              <a:rPr lang="ru-RU" dirty="0"/>
              <a:t>2) открытый ключ передается заинтересованной стороне (получателю </a:t>
            </a:r>
            <a:r>
              <a:rPr lang="ru-RU" dirty="0" smtClean="0"/>
              <a:t>документов</a:t>
            </a:r>
            <a:r>
              <a:rPr lang="ru-RU" dirty="0"/>
              <a:t>, подписанных стороной, сгенерировавшей ключи); </a:t>
            </a:r>
          </a:p>
          <a:p>
            <a:r>
              <a:rPr lang="ru-RU" dirty="0"/>
              <a:t>3) отправитель сообщения шифрует его своим закрытым ключом и пере-дает получателю по каналам связи; </a:t>
            </a:r>
            <a:endParaRPr lang="ru-RU" dirty="0" smtClean="0"/>
          </a:p>
          <a:p>
            <a:r>
              <a:rPr lang="ru-RU" dirty="0" smtClean="0"/>
              <a:t>4</a:t>
            </a:r>
            <a:r>
              <a:rPr lang="ru-RU" dirty="0"/>
              <a:t>) получатель дешифрует сообщение открытым ключом отправителя. </a:t>
            </a:r>
          </a:p>
          <a:p>
            <a:r>
              <a:rPr lang="ru-RU" dirty="0"/>
              <a:t>Создать зашифрованное сообщение, при расшифровке которого </a:t>
            </a:r>
            <a:r>
              <a:rPr lang="ru-RU" dirty="0" smtClean="0"/>
              <a:t>открытым </a:t>
            </a:r>
            <a:r>
              <a:rPr lang="ru-RU" dirty="0"/>
              <a:t>ключом получается исходный текст, может только обладатель </a:t>
            </a:r>
            <a:r>
              <a:rPr lang="ru-RU" dirty="0" smtClean="0"/>
              <a:t>закрытого </a:t>
            </a:r>
            <a:r>
              <a:rPr lang="ru-RU" dirty="0"/>
              <a:t>ключа, т. е. отправитель сообщения. Использовать для этого </a:t>
            </a:r>
            <a:r>
              <a:rPr lang="ru-RU" dirty="0" smtClean="0"/>
              <a:t>открытый </a:t>
            </a:r>
            <a:r>
              <a:rPr lang="ru-RU" dirty="0"/>
              <a:t>ключ невозможно. </a:t>
            </a:r>
          </a:p>
          <a:p>
            <a:endParaRPr lang="ru-RU" dirty="0"/>
          </a:p>
        </p:txBody>
      </p:sp>
    </p:spTree>
    <p:extLst>
      <p:ext uri="{BB962C8B-B14F-4D97-AF65-F5344CB8AC3E}">
        <p14:creationId xmlns:p14="http://schemas.microsoft.com/office/powerpoint/2010/main" val="2956730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lnSpcReduction="10000"/>
          </a:bodyPr>
          <a:lstStyle/>
          <a:p>
            <a:r>
              <a:rPr lang="ru-RU" dirty="0"/>
              <a:t>Для защиты данных, передаваемых через Интернет, используется протокол </a:t>
            </a:r>
            <a:r>
              <a:rPr lang="ru-RU" b="1" dirty="0"/>
              <a:t>SSL </a:t>
            </a:r>
            <a:r>
              <a:rPr lang="ru-RU" dirty="0"/>
              <a:t>(</a:t>
            </a:r>
            <a:r>
              <a:rPr lang="ru-RU" dirty="0" err="1"/>
              <a:t>Secure</a:t>
            </a:r>
            <a:r>
              <a:rPr lang="ru-RU" dirty="0"/>
              <a:t> </a:t>
            </a:r>
            <a:r>
              <a:rPr lang="ru-RU" dirty="0" err="1"/>
              <a:t>Socket</a:t>
            </a:r>
            <a:r>
              <a:rPr lang="ru-RU" dirty="0"/>
              <a:t> </a:t>
            </a:r>
            <a:r>
              <a:rPr lang="ru-RU" dirty="0" err="1"/>
              <a:t>Layer</a:t>
            </a:r>
            <a:r>
              <a:rPr lang="ru-RU" dirty="0"/>
              <a:t>). Этот протокол основан на комбинации алгоритмов асимметричного и симметричного шифрования. Протокол может работать в трех режимах: </a:t>
            </a:r>
          </a:p>
          <a:p>
            <a:r>
              <a:rPr lang="ru-RU" dirty="0"/>
              <a:t>1) при взаимной аутентификации сторон; </a:t>
            </a:r>
          </a:p>
          <a:p>
            <a:r>
              <a:rPr lang="ru-RU" dirty="0"/>
              <a:t>2) при аутентификации сервера и анонимности клиента; </a:t>
            </a:r>
          </a:p>
          <a:p>
            <a:r>
              <a:rPr lang="ru-RU" dirty="0"/>
              <a:t>3) при взаимной анонимности сторон. </a:t>
            </a:r>
          </a:p>
          <a:p>
            <a:endParaRPr lang="ru-RU" dirty="0"/>
          </a:p>
          <a:p>
            <a:r>
              <a:rPr lang="ru-RU" dirty="0"/>
              <a:t>При установлении соединения по протоколу SSL для данной сессии связи генерируется разовый ключ, который служит для симметричного шифрования данных, передаваемых в течение данной сессии. Разовый ключ генерируется на этапе установления соединения. При </a:t>
            </a:r>
            <a:r>
              <a:rPr lang="ru-RU"/>
              <a:t>этом </a:t>
            </a:r>
            <a:r>
              <a:rPr lang="ru-RU" smtClean="0"/>
              <a:t>используются </a:t>
            </a:r>
            <a:r>
              <a:rPr lang="ru-RU" dirty="0"/>
              <a:t>асимметричные алгоритмы шифрования. </a:t>
            </a:r>
          </a:p>
        </p:txBody>
      </p:sp>
    </p:spTree>
    <p:extLst>
      <p:ext uri="{BB962C8B-B14F-4D97-AF65-F5344CB8AC3E}">
        <p14:creationId xmlns:p14="http://schemas.microsoft.com/office/powerpoint/2010/main" val="327897376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4369</Words>
  <Application>Microsoft Office PowerPoint</Application>
  <PresentationFormat>Широкоэкранный</PresentationFormat>
  <Paragraphs>133</Paragraphs>
  <Slides>48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48</vt:i4>
      </vt:variant>
    </vt:vector>
  </HeadingPairs>
  <TitlesOfParts>
    <vt:vector size="52" baseType="lpstr">
      <vt:lpstr>Arial</vt:lpstr>
      <vt:lpstr>Calibri</vt:lpstr>
      <vt:lpstr>Calibri Light</vt:lpstr>
      <vt:lpstr>Тема Office</vt:lpstr>
      <vt:lpstr>Работа с информацией в Интернете </vt:lpstr>
      <vt:lpstr>Презентация PowerPoint</vt:lpstr>
      <vt:lpstr>Презентация PowerPoint</vt:lpstr>
      <vt:lpstr>История Интернета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Структура Интернета</vt:lpstr>
      <vt:lpstr>В рамках ISOC действуют несколько специальных групп: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Различают следующие типы операторов контент-ресурсов: </vt:lpstr>
      <vt:lpstr>Презентация PowerPoint</vt:lpstr>
      <vt:lpstr>Презентация PowerPoint</vt:lpstr>
      <vt:lpstr>Презентация PowerPoint</vt:lpstr>
      <vt:lpstr>Презентация PowerPoint</vt:lpstr>
      <vt:lpstr>Презентация PowerPoint</vt:lpstr>
      <vt:lpstr>Адресация в Интернете </vt:lpstr>
      <vt:lpstr>Презентация PowerPoint</vt:lpstr>
      <vt:lpstr>Распределение адресного пространства по регионам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Поиск информации в Интернете </vt:lpstr>
      <vt:lpstr>Другие популярные сервисы: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Обеспечение конфиденциальности информации в Интернете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Работа с информацией в Интернете </dc:title>
  <dc:creator>Анис Галимянов</dc:creator>
  <cp:lastModifiedBy>Анис Галимянов</cp:lastModifiedBy>
  <cp:revision>12</cp:revision>
  <dcterms:created xsi:type="dcterms:W3CDTF">2017-11-01T14:01:29Z</dcterms:created>
  <dcterms:modified xsi:type="dcterms:W3CDTF">2017-11-01T16:21:38Z</dcterms:modified>
</cp:coreProperties>
</file>