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02" y="9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31AF-51FA-4B87-9CDB-0295DF3E859E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BBFAF-B213-4DB0-9AFF-37425967C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255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31AF-51FA-4B87-9CDB-0295DF3E859E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BBFAF-B213-4DB0-9AFF-37425967C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720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31AF-51FA-4B87-9CDB-0295DF3E859E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BBFAF-B213-4DB0-9AFF-37425967C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072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31AF-51FA-4B87-9CDB-0295DF3E859E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BBFAF-B213-4DB0-9AFF-37425967C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039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31AF-51FA-4B87-9CDB-0295DF3E859E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BBFAF-B213-4DB0-9AFF-37425967C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97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31AF-51FA-4B87-9CDB-0295DF3E859E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BBFAF-B213-4DB0-9AFF-37425967C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204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31AF-51FA-4B87-9CDB-0295DF3E859E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BBFAF-B213-4DB0-9AFF-37425967C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911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31AF-51FA-4B87-9CDB-0295DF3E859E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BBFAF-B213-4DB0-9AFF-37425967C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994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31AF-51FA-4B87-9CDB-0295DF3E859E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BBFAF-B213-4DB0-9AFF-37425967C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978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31AF-51FA-4B87-9CDB-0295DF3E859E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BBFAF-B213-4DB0-9AFF-37425967C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523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31AF-51FA-4B87-9CDB-0295DF3E859E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BBFAF-B213-4DB0-9AFF-37425967C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31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531AF-51FA-4B87-9CDB-0295DF3E859E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BBFAF-B213-4DB0-9AFF-37425967C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35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/>
              <a:t>Представление </a:t>
            </a:r>
            <a:r>
              <a:rPr lang="ru-RU" b="1"/>
              <a:t>вещественных </a:t>
            </a:r>
            <a:r>
              <a:rPr lang="ru-RU" b="1" smtClean="0"/>
              <a:t>чисел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961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970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93558"/>
            <a:ext cx="10515600" cy="558340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mtClean="0"/>
              <a:t>Вещественные числа обычно представляются в виде чисел с плавающей запятой. Числа с плавающей запятой — один из возможных способов представления действительных чисел, который является компромиссом между точностью и диапазоном принимаемых значений, его можно считать аналогом экспоненциальной записи чисел, но только в памяти компьютера.</a:t>
            </a:r>
          </a:p>
          <a:p>
            <a:pPr marL="0" indent="0">
              <a:buNone/>
            </a:pPr>
            <a:r>
              <a:rPr lang="ru-RU" smtClean="0"/>
              <a:t>Число с плавающей запятой состоит из набора отдельных двоичных разрядов, условно разделенных на так называемые знак (англ. sign), порядок (англ. exponent) и мантиссу (англ. mantis). В наиболее распространённом формате (стандарт IEEE 754) число с плавающей запятой представляется в виде набора битов, часть из которых кодирует собой мантиссу числа, другая часть — показатель степени, и ещё один бит используется для указания знака числа (  </a:t>
            </a:r>
            <a:r>
              <a:rPr lang="en-US" smtClean="0"/>
              <a:t>0 </a:t>
            </a:r>
            <a:r>
              <a:rPr lang="ru-RU" smtClean="0"/>
              <a:t>— если число положительное,   </a:t>
            </a:r>
            <a:r>
              <a:rPr lang="en-US" smtClean="0"/>
              <a:t>1 </a:t>
            </a:r>
            <a:r>
              <a:rPr lang="ru-RU" smtClean="0"/>
              <a:t>— если число отрицательное). При этом порядок записывается как целое число в коде со сдвигом, а мантисса — в нормализованном виде, своей дробной частью в двоичной системе счисления.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76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6138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5642"/>
            <a:ext cx="10515600" cy="5551321"/>
          </a:xfrm>
        </p:spPr>
        <p:txBody>
          <a:bodyPr/>
          <a:lstStyle/>
          <a:p>
            <a:pPr marL="0" indent="0">
              <a:buNone/>
            </a:pPr>
            <a:r>
              <a:rPr lang="ru-RU" smtClean="0"/>
              <a:t>Вот пример такого числа из   двоичных разрядов:</a:t>
            </a: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463" y="1271808"/>
            <a:ext cx="5181599" cy="483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28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012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593558"/>
                <a:ext cx="10515600" cy="5583405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ru-RU" smtClean="0"/>
                  <a:t>Знак — один бит, указывающий знак всего числа с плавающей точкой. Порядок и мантисса — целые числа, которые вместе со знаком дают представление числа с плавающей запятой в следующем виде:</a:t>
                </a:r>
                <a:endParaRPr lang="en-US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p>
                    </m:sSup>
                    <m:r>
                      <a:rPr 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sup>
                    </m:sSup>
                  </m:oMath>
                </a14:m>
                <a:r>
                  <a:rPr lang="en-US" smtClean="0"/>
                  <a:t>,</a:t>
                </a:r>
                <a:r>
                  <a:rPr lang="ru-RU" smtClean="0"/>
                  <a:t> где </a:t>
                </a:r>
                <a:r>
                  <a:rPr lang="en-US" smtClean="0"/>
                  <a:t>S</a:t>
                </a:r>
                <a:r>
                  <a:rPr lang="ru-RU" smtClean="0"/>
                  <a:t> — знак,</a:t>
                </a:r>
                <a:r>
                  <a:rPr lang="en-US" smtClean="0"/>
                  <a:t>B</a:t>
                </a:r>
                <a:r>
                  <a:rPr lang="ru-RU" smtClean="0"/>
                  <a:t>  — основание,</a:t>
                </a:r>
                <a:r>
                  <a:rPr lang="en-US" smtClean="0"/>
                  <a:t>E</a:t>
                </a:r>
                <a:r>
                  <a:rPr lang="ru-RU" smtClean="0"/>
                  <a:t>  — порядок, а   —</a:t>
                </a:r>
                <a:r>
                  <a:rPr lang="en-US" smtClean="0"/>
                  <a:t> M</a:t>
                </a:r>
                <a:r>
                  <a:rPr lang="ru-RU" smtClean="0"/>
                  <a:t> мантисса. Десятичное число, записываемое как </a:t>
                </a:r>
                <a:r>
                  <a:rPr lang="en-US" smtClean="0"/>
                  <a:t>ReE</a:t>
                </a:r>
                <a:r>
                  <a:rPr lang="ru-RU" smtClean="0"/>
                  <a:t> , где </a:t>
                </a:r>
                <a:r>
                  <a:rPr lang="en-US" smtClean="0"/>
                  <a:t>R</a:t>
                </a:r>
                <a:r>
                  <a:rPr lang="ru-RU" smtClean="0"/>
                  <a:t>  — число в полуинтервале</a:t>
                </a:r>
                <a:r>
                  <a:rPr lang="en-US" smtClean="0"/>
                  <a:t> [1;10)</a:t>
                </a:r>
                <a:r>
                  <a:rPr lang="ru-RU" smtClean="0"/>
                  <a:t>  ,</a:t>
                </a:r>
                <a:r>
                  <a:rPr lang="en-US" smtClean="0"/>
                  <a:t> E</a:t>
                </a:r>
                <a:r>
                  <a:rPr lang="ru-RU" smtClean="0"/>
                  <a:t>   — степень, в которой стоит множитель </a:t>
                </a:r>
                <a:r>
                  <a:rPr lang="en-US" smtClean="0"/>
                  <a:t>10</a:t>
                </a:r>
                <a:r>
                  <a:rPr lang="ru-RU" smtClean="0"/>
                  <a:t> ; в нормализированной форме модуль </a:t>
                </a:r>
                <a:r>
                  <a:rPr lang="en-US" smtClean="0"/>
                  <a:t>R</a:t>
                </a:r>
                <a:r>
                  <a:rPr lang="ru-RU" smtClean="0"/>
                  <a:t>  будет являться мантиссой, а </a:t>
                </a:r>
                <a:r>
                  <a:rPr lang="en-US" smtClean="0"/>
                  <a:t>E</a:t>
                </a:r>
                <a:r>
                  <a:rPr lang="ru-RU" smtClean="0"/>
                  <a:t>  — порядком, а </a:t>
                </a:r>
                <a:r>
                  <a:rPr lang="en-US" smtClean="0"/>
                  <a:t>S</a:t>
                </a:r>
                <a:r>
                  <a:rPr lang="ru-RU" smtClean="0"/>
                  <a:t>  будет равно  </a:t>
                </a:r>
                <a:r>
                  <a:rPr lang="en-US" smtClean="0"/>
                  <a:t>1</a:t>
                </a:r>
                <a:r>
                  <a:rPr lang="ru-RU" smtClean="0"/>
                  <a:t> тогда и только тогда, когда </a:t>
                </a:r>
                <a:r>
                  <a:rPr lang="en-US" smtClean="0"/>
                  <a:t>R</a:t>
                </a:r>
                <a:r>
                  <a:rPr lang="ru-RU" smtClean="0"/>
                  <a:t>  принимает отрицательное значение. Например, в числе  </a:t>
                </a:r>
                <a:r>
                  <a:rPr lang="en-US" smtClean="0"/>
                  <a:t>-2435e9</a:t>
                </a:r>
                <a:endParaRPr lang="ru-RU" smtClean="0"/>
              </a:p>
              <a:p>
                <a:pPr marL="0" indent="0">
                  <a:buNone/>
                </a:pPr>
                <a:r>
                  <a:rPr lang="en-US" smtClean="0"/>
                  <a:t>S=1</a:t>
                </a:r>
                <a:r>
                  <a:rPr lang="ru-RU" smtClean="0"/>
                  <a:t>	     </a:t>
                </a:r>
              </a:p>
              <a:p>
                <a:pPr marL="0" indent="0">
                  <a:buNone/>
                </a:pPr>
                <a:r>
                  <a:rPr lang="en-US" smtClean="0"/>
                  <a:t>B=10</a:t>
                </a:r>
                <a:r>
                  <a:rPr lang="ru-RU" smtClean="0"/>
                  <a:t>	     </a:t>
                </a:r>
              </a:p>
              <a:p>
                <a:pPr marL="0" indent="0">
                  <a:buNone/>
                </a:pPr>
                <a:r>
                  <a:rPr lang="en-US" smtClean="0"/>
                  <a:t>M=2345</a:t>
                </a:r>
                <a:r>
                  <a:rPr lang="ru-RU" smtClean="0"/>
                  <a:t>	     </a:t>
                </a:r>
              </a:p>
              <a:p>
                <a:pPr marL="0" indent="0">
                  <a:buNone/>
                </a:pPr>
                <a:r>
                  <a:rPr lang="en-US" smtClean="0"/>
                  <a:t>E=9</a:t>
                </a:r>
                <a:r>
                  <a:rPr lang="ru-RU" smtClean="0"/>
                  <a:t>	     </a:t>
                </a:r>
              </a:p>
              <a:p>
                <a:pPr marL="0" indent="0">
                  <a:buNone/>
                </a:pPr>
                <a:r>
                  <a:rPr lang="ru-RU" smtClean="0"/>
                  <a:t>Порядок также иногда называют экспонентой или просто показателем степени.</a:t>
                </a:r>
              </a:p>
              <a:p>
                <a:endParaRPr lang="ru-RU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593558"/>
                <a:ext cx="10515600" cy="5583405"/>
              </a:xfrm>
              <a:blipFill rotWithShape="0">
                <a:blip r:embed="rId2"/>
                <a:stretch>
                  <a:fillRect l="-1043" t="-27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2158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180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5642"/>
            <a:ext cx="10515600" cy="55513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smtClean="0"/>
              <a:t>При этом лишь некоторые из вещественных чисел могут быть представлены в памяти компьютера точным значением, в то время как остальные числа представляются приближёнными значениями.</a:t>
            </a:r>
            <a:r>
              <a:rPr lang="en-US" sz="3200" smtClean="0"/>
              <a:t> </a:t>
            </a:r>
            <a:r>
              <a:rPr lang="ru-RU" sz="3200" smtClean="0"/>
              <a:t>Более простым вариантом представления вещественных чисел является вариант с фиксированной точкой, когда целая и вещественная части хранятся отдельно. Например, на целую часть отводится всегда   бит и на дробную отводится всегда   бит. Такой способ в архитектурах процессоров не присутствует. Отдаётся предпочтение числам с плавающей запятой, как компромиссу между диапазоном допустимых значений и точностью.</a:t>
            </a:r>
            <a:endParaRPr lang="ru-RU" sz="3200"/>
          </a:p>
        </p:txBody>
      </p:sp>
    </p:spTree>
    <p:extLst>
      <p:ext uri="{BB962C8B-B14F-4D97-AF65-F5344CB8AC3E}">
        <p14:creationId xmlns:p14="http://schemas.microsoft.com/office/powerpoint/2010/main" val="2439658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5107"/>
          </a:xfrm>
        </p:spPr>
        <p:txBody>
          <a:bodyPr>
            <a:normAutofit fontScale="90000"/>
          </a:bodyPr>
          <a:lstStyle/>
          <a:p>
            <a:r>
              <a:rPr lang="ru-RU" smtClean="0"/>
              <a:t>Нормальная и нормализованная форма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10653"/>
            <a:ext cx="10515600" cy="5166310"/>
          </a:xfrm>
        </p:spPr>
        <p:txBody>
          <a:bodyPr/>
          <a:lstStyle/>
          <a:p>
            <a:pPr marL="0" indent="0">
              <a:buNone/>
            </a:pPr>
            <a:r>
              <a:rPr lang="ru-RU" smtClean="0"/>
              <a:t>Нормальной формой (англ. normal form) числа с плавающей запятой называется такая форма, в которой мантисса (без учёта знака) в десятичной системе находится на полуинтервале  . Такая форма записи имеет недостаток: некоторые числа записываются неоднозначно (например,</a:t>
            </a:r>
            <a:r>
              <a:rPr lang="en-US" smtClean="0"/>
              <a:t> </a:t>
            </a:r>
            <a:r>
              <a:rPr lang="ru-RU" smtClean="0"/>
              <a:t>0,0001 можно записать в разных формах —0,0001∙10</a:t>
            </a:r>
            <a:r>
              <a:rPr lang="ru-RU" baseline="30000" smtClean="0"/>
              <a:t>0</a:t>
            </a:r>
            <a:r>
              <a:rPr lang="ru-RU" smtClean="0"/>
              <a:t>=0,001∙10</a:t>
            </a:r>
            <a:r>
              <a:rPr lang="ru-RU" baseline="30000" smtClean="0"/>
              <a:t>-1</a:t>
            </a:r>
            <a:r>
              <a:rPr lang="ru-RU" smtClean="0"/>
              <a:t>=0,01∙10</a:t>
            </a:r>
            <a:r>
              <a:rPr lang="ru-RU" baseline="30000" smtClean="0"/>
              <a:t>-2</a:t>
            </a:r>
            <a:r>
              <a:rPr lang="ru-RU" smtClean="0"/>
              <a:t>, поэтому распространена также другая форма записи — нормализованная (англ. normalized), в которой мантисса десятичного числа принимает значения от</a:t>
            </a:r>
            <a:r>
              <a:rPr lang="en-US" smtClean="0"/>
              <a:t> 1</a:t>
            </a:r>
            <a:r>
              <a:rPr lang="ru-RU" smtClean="0"/>
              <a:t>  (включительно) до  </a:t>
            </a:r>
            <a:r>
              <a:rPr lang="en-US" smtClean="0"/>
              <a:t>10</a:t>
            </a:r>
            <a:r>
              <a:rPr lang="ru-RU" smtClean="0"/>
              <a:t> (не включительно), а мантисса двоичного числа принимает значения от  </a:t>
            </a:r>
            <a:r>
              <a:rPr lang="en-US" smtClean="0"/>
              <a:t>1</a:t>
            </a:r>
            <a:r>
              <a:rPr lang="ru-RU" smtClean="0"/>
              <a:t> (включительно) до  </a:t>
            </a:r>
            <a:r>
              <a:rPr lang="en-US" smtClean="0"/>
              <a:t>2</a:t>
            </a:r>
            <a:r>
              <a:rPr lang="ru-RU" smtClean="0"/>
              <a:t> (не включительно). То есть в мантиссе слева от запятой до применения порядка находится ровно один знак.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769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180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625642"/>
                <a:ext cx="10515600" cy="555132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mtClean="0"/>
                  <a:t>.В такой форме любое число (кроме  </a:t>
                </a:r>
                <a:r>
                  <a:rPr lang="en-US" smtClean="0"/>
                  <a:t>0 </a:t>
                </a:r>
                <a:r>
                  <a:rPr lang="ru-RU" smtClean="0"/>
                  <a:t>) записывается единственным образом.Ноль же представить таким образом невозможно, поэтому стандарт предусматривает специальную последовательность битов для задания числа </a:t>
                </a:r>
                <a:r>
                  <a:rPr lang="en-US" smtClean="0"/>
                  <a:t>0</a:t>
                </a:r>
                <a:r>
                  <a:rPr lang="ru-RU" smtClean="0"/>
                  <a:t>  (а заодно и некоторых других полезных чисел, таких как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ru-RU" smtClean="0"/>
                  <a:t> 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ru-RU" smtClean="0"/>
                  <a:t> ). Так как старший двоичный разряд (целая часть) мантиссы вещественного числа в нормализованном виде всегда равен « </a:t>
                </a:r>
                <a:r>
                  <a:rPr lang="en-US" smtClean="0"/>
                  <a:t>1</a:t>
                </a:r>
                <a:r>
                  <a:rPr lang="ru-RU" smtClean="0"/>
                  <a:t>», то его можно не записывать, сэкономив таким образом один бит, что и используется в стандарте IEEE 754. В позиционных системах счисления с основанием большим, чем  </a:t>
                </a:r>
                <a:r>
                  <a:rPr lang="en-US" smtClean="0"/>
                  <a:t>2</a:t>
                </a:r>
                <a:r>
                  <a:rPr lang="ru-RU" smtClean="0"/>
                  <a:t> (в троичной, четверичной и др.), этого замечательного свойства нет (ведь целая часть там может быть не только единицей).</a:t>
                </a:r>
                <a:endParaRPr lang="ru-RU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25642"/>
                <a:ext cx="10515600" cy="5551321"/>
              </a:xfrm>
              <a:blipFill rotWithShape="0">
                <a:blip r:embed="rId2"/>
                <a:stretch>
                  <a:fillRect l="-1217" t="-1868" r="-16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6189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5317"/>
          </a:xfrm>
        </p:spPr>
        <p:txBody>
          <a:bodyPr>
            <a:normAutofit fontScale="90000"/>
          </a:bodyPr>
          <a:lstStyle/>
          <a:p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Типы чисел с плавающей точкой (по IEEE 754)</a:t>
            </a:r>
            <a:br>
              <a:rPr lang="ru-RU" smtClean="0"/>
            </a:b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30442"/>
            <a:ext cx="10515600" cy="5246521"/>
          </a:xfrm>
        </p:spPr>
        <p:txBody>
          <a:bodyPr/>
          <a:lstStyle/>
          <a:p>
            <a:pPr marL="0" indent="0">
              <a:buNone/>
            </a:pPr>
            <a:r>
              <a:rPr lang="ru-RU" b="1" smtClean="0"/>
              <a:t>Число половинной точности (Binary16, Half precision)</a:t>
            </a:r>
            <a:endParaRPr lang="en-US" b="1" smtClean="0"/>
          </a:p>
          <a:p>
            <a:pPr marL="0" indent="0">
              <a:buNone/>
            </a:pPr>
            <a:r>
              <a:rPr lang="ru-RU" smtClean="0"/>
              <a:t>Число́ полови́нной то́чности  — компьютерный формат представления чисел, занимающий в памяти половину машинного слова (в случае 32-битного компьютера —</a:t>
            </a:r>
            <a:r>
              <a:rPr lang="en-US" smtClean="0"/>
              <a:t> 16</a:t>
            </a:r>
            <a:r>
              <a:rPr lang="ru-RU" smtClean="0"/>
              <a:t>   бит или   </a:t>
            </a:r>
            <a:r>
              <a:rPr lang="en-US" smtClean="0"/>
              <a:t>2 </a:t>
            </a:r>
            <a:r>
              <a:rPr lang="ru-RU" smtClean="0"/>
              <a:t>байта). В силу невысокой точности этот формат представления чисел с плавающей запятой обычно используется в видеокартах, где небольшой размер и высокая скорость работы важнее точности вычислений.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452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64264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689811"/>
            <a:ext cx="10515600" cy="5487152"/>
          </a:xfrm>
        </p:spPr>
        <p:txBody>
          <a:bodyPr>
            <a:normAutofit lnSpcReduction="10000"/>
          </a:bodyPr>
          <a:lstStyle/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endParaRPr lang="en-US"/>
          </a:p>
          <a:p>
            <a:pPr marL="0" indent="0">
              <a:buNone/>
            </a:pPr>
            <a:r>
              <a:rPr lang="ru-RU" smtClean="0"/>
              <a:t>Порядок записан со сдвигом </a:t>
            </a:r>
            <a:r>
              <a:rPr lang="en-US" smtClean="0"/>
              <a:t>-15</a:t>
            </a:r>
            <a:r>
              <a:rPr lang="ru-RU" smtClean="0"/>
              <a:t> . То есть чтобы получить актуально значение порядка нужно вычесть из него сдвиг. Сдвиг можно получить по формуле </a:t>
            </a:r>
            <a:r>
              <a:rPr lang="en-US" smtClean="0"/>
              <a:t>2</a:t>
            </a:r>
            <a:r>
              <a:rPr lang="en-US" baseline="30000" smtClean="0"/>
              <a:t>b-1</a:t>
            </a:r>
            <a:r>
              <a:rPr lang="en-US" smtClean="0"/>
              <a:t>-1</a:t>
            </a:r>
            <a:r>
              <a:rPr lang="ru-RU" smtClean="0"/>
              <a:t> , где  </a:t>
            </a:r>
            <a:r>
              <a:rPr lang="en-US" smtClean="0"/>
              <a:t>b</a:t>
            </a:r>
            <a:r>
              <a:rPr lang="ru-RU" smtClean="0"/>
              <a:t> — число бит, отведенное на хранение порядка (в случае числа половинной точности  </a:t>
            </a:r>
            <a:r>
              <a:rPr lang="en-US" smtClean="0"/>
              <a:t>b=5</a:t>
            </a:r>
            <a:r>
              <a:rPr lang="ru-RU" smtClean="0"/>
              <a:t>).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0316" y="689811"/>
            <a:ext cx="3819930" cy="37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10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3233"/>
          </a:xfrm>
        </p:spPr>
        <p:txBody>
          <a:bodyPr>
            <a:normAutofit/>
          </a:bodyPr>
          <a:lstStyle/>
          <a:p>
            <a:r>
              <a:rPr lang="ru-RU" sz="3200" smtClean="0"/>
              <a:t>Число одинарной точности (Binary32, Single precision, float)</a:t>
            </a:r>
            <a:endParaRPr lang="ru-RU" sz="32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10653"/>
            <a:ext cx="10515600" cy="51663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smtClean="0"/>
              <a:t>Число́ одина́рной то́чности — компьютерный формат представления чисел, занимающий в памяти одно машинное слово (в случае 32-битного компьютера —   бита или   байта). Используется для работы с вещественными числами везде, где не нужна очень высокая точность. Порядок записан со сдвигом </a:t>
            </a:r>
            <a:r>
              <a:rPr lang="en-US" sz="2400" smtClean="0"/>
              <a:t> 127</a:t>
            </a:r>
            <a:endParaRPr lang="ru-RU" sz="240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32" y="2782524"/>
            <a:ext cx="6609347" cy="350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088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7191"/>
          </a:xfrm>
        </p:spPr>
        <p:txBody>
          <a:bodyPr>
            <a:normAutofit fontScale="90000"/>
          </a:bodyPr>
          <a:lstStyle/>
          <a:p>
            <a:r>
              <a:rPr lang="ru-RU" sz="3200" smtClean="0"/>
              <a:t>Диапазон значений чисел с плавающей запятой</a:t>
            </a:r>
            <a:endParaRPr lang="ru-RU" sz="3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882316"/>
                <a:ext cx="10515600" cy="529464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mtClean="0"/>
                  <a:t>Диапазон чисел, которые можно записать данным способом, зависит от количества бит, отведённых для представления мантиссы и показателя. Пара значений показателя (когда все разряды нули и когда все разряды единицы) зарезервирована для обеспечения возможности представления специальных чисел. К ним относятся ноль, значения NaN (Not a Number, "не число", получается как результат операций типа деления нуля на ноль) и 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ru-RU" smtClean="0"/>
                  <a:t> .</a:t>
                </a:r>
              </a:p>
              <a:p>
                <a:pPr marL="0" indent="0">
                  <a:buNone/>
                </a:pPr>
                <a:r>
                  <a:rPr lang="ru-RU" smtClean="0"/>
                  <a:t>Данная таблица только лишь примерно указывает границы допустимых значений, без учета возрастающей погрешности с ростом абсолютного значения и существования денормализованных чисел.</a:t>
                </a:r>
              </a:p>
              <a:p>
                <a:endParaRPr lang="ru-RU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82316"/>
                <a:ext cx="10515600" cy="5294647"/>
              </a:xfrm>
              <a:blipFill rotWithShape="0">
                <a:blip r:embed="rId2"/>
                <a:stretch>
                  <a:fillRect l="-1217" t="-19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0175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054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5874" y="641684"/>
            <a:ext cx="9256294" cy="585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15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3233"/>
          </a:xfrm>
        </p:spPr>
        <p:txBody>
          <a:bodyPr>
            <a:normAutofit fontScale="90000"/>
          </a:bodyPr>
          <a:lstStyle/>
          <a:p>
            <a:r>
              <a:rPr lang="ru-RU" sz="4000" smtClean="0"/>
              <a:t>Особые значения чисел с плавающей точкой</a:t>
            </a:r>
            <a:endParaRPr lang="ru-RU" sz="40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98358"/>
            <a:ext cx="10515600" cy="5278605"/>
          </a:xfrm>
        </p:spPr>
        <p:txBody>
          <a:bodyPr/>
          <a:lstStyle/>
          <a:p>
            <a:pPr marL="0" indent="0">
              <a:buNone/>
            </a:pPr>
            <a:r>
              <a:rPr lang="ru-RU" b="1" smtClean="0"/>
              <a:t>Ноль (со знаком)</a:t>
            </a:r>
            <a:endParaRPr lang="en-US" b="1" smtClean="0"/>
          </a:p>
          <a:p>
            <a:pPr marL="0" indent="0">
              <a:buNone/>
            </a:pPr>
            <a:r>
              <a:rPr lang="ru-RU" sz="2000" smtClean="0"/>
              <a:t>Как уже было оговорено выше, в нормализованной форме числа с плавающей точкой невозможно представить ноль. Поэтому для его представления зарезервированы специальные значения мантиссы и порядка — число считается нулём, если все его биты, кроме знакового, равны нулю. При этом в зависимости от значения бита знака ноль может быть как положительным, так и отрицательным.</a:t>
            </a:r>
            <a:endParaRPr lang="ru-RU" sz="200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739" y="2910515"/>
            <a:ext cx="3792908" cy="326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24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7191"/>
          </a:xfrm>
        </p:spPr>
        <p:txBody>
          <a:bodyPr>
            <a:normAutofit fontScale="90000"/>
          </a:bodyPr>
          <a:lstStyle/>
          <a:p>
            <a:r>
              <a:rPr lang="ru-RU" smtClean="0"/>
              <a:t>Арифметика нуля со знаком 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82316"/>
            <a:ext cx="10515600" cy="5294647"/>
          </a:xfrm>
        </p:spPr>
        <p:txBody>
          <a:bodyPr/>
          <a:lstStyle/>
          <a:p>
            <a:pPr marL="0" indent="0">
              <a:buNone/>
            </a:pPr>
            <a:r>
              <a:rPr lang="ru-RU" smtClean="0"/>
              <a:t>Арифметика отрицательного нуля аналогична таковой для любого отрицательного числа и понятна интуитивно. Вот несколько примеров:</a:t>
            </a: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4505" y="1703338"/>
            <a:ext cx="2711116" cy="458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246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5107"/>
          </a:xfrm>
        </p:spPr>
        <p:txBody>
          <a:bodyPr>
            <a:normAutofit fontScale="90000"/>
          </a:bodyPr>
          <a:lstStyle/>
          <a:p>
            <a:r>
              <a:rPr lang="ru-RU" smtClean="0"/>
              <a:t>Неопределенность (</a:t>
            </a:r>
            <a:r>
              <a:rPr lang="en-US" smtClean="0"/>
              <a:t>NaN)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0232"/>
            <a:ext cx="10515600" cy="53267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smtClean="0"/>
              <a:t>NaN — это аббревиатура от фразы "not a number". NaN является результатом арифметических операций, если во время их выполнения произошла ошибка (примеры см. ниже). В IEEE 754 NaN представлен как число, в котором все двоичные разряды порядка — единицы, а мантисса не нулевая.</a:t>
            </a:r>
            <a:endParaRPr lang="ru-RU" sz="240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832" y="2326105"/>
            <a:ext cx="6172365" cy="406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36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0307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1895"/>
            <a:ext cx="10515600" cy="5455068"/>
          </a:xfrm>
        </p:spPr>
        <p:txBody>
          <a:bodyPr/>
          <a:lstStyle/>
          <a:p>
            <a:pPr marL="0" indent="0">
              <a:buNone/>
            </a:pPr>
            <a:r>
              <a:rPr lang="ru-RU" sz="2000" smtClean="0"/>
              <a:t>Любая операция с NaN возвращает NaN. При желании в мантиссу можно записывать информацию, которую программа сможет интерпретировать. Стандартом это не оговорено и мантисса чаще всего игнорируется.</a:t>
            </a:r>
          </a:p>
          <a:p>
            <a:pPr marL="0" indent="0">
              <a:buNone/>
            </a:pPr>
            <a:r>
              <a:rPr lang="ru-RU" sz="2000" smtClean="0"/>
              <a:t>Как можно получить NaN? </a:t>
            </a:r>
          </a:p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endParaRPr lang="en-US"/>
          </a:p>
          <a:p>
            <a:endParaRPr lang="en-US" smtClean="0"/>
          </a:p>
          <a:p>
            <a:endParaRPr lang="en-US"/>
          </a:p>
          <a:p>
            <a:pPr marL="0" indent="0">
              <a:buNone/>
            </a:pPr>
            <a:r>
              <a:rPr lang="ru-RU" smtClean="0"/>
              <a:t>По определению NaN ≠ NaN, поэтому, для проверки значения переменной нужно просто сравнить ее с собой.</a:t>
            </a: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496" y="1860884"/>
            <a:ext cx="3877690" cy="281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415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36980"/>
          </a:xfrm>
        </p:spPr>
        <p:txBody>
          <a:bodyPr>
            <a:normAutofit fontScale="90000"/>
          </a:bodyPr>
          <a:lstStyle/>
          <a:p>
            <a:r>
              <a:rPr lang="ru-RU" smtClean="0"/>
              <a:t>Бесконечности</a:t>
            </a:r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802106"/>
                <a:ext cx="10515600" cy="537485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000" smtClean="0"/>
                  <a:t>В число с плавающей запятой можно записать значение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ru-RU" sz="2000" smtClean="0"/>
                  <a:t>  или</a:t>
                </a:r>
                <a:r>
                  <a:rPr lang="en-US" sz="200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ru-RU" sz="2000" smtClean="0"/>
                  <a:t>  . Как и нули со знаком, бесконечности позволяют получить хотя бы близкий к правильному результат вычисления в случае переполнения. Согласно стандарту IEEE 754 число с плавающей запятой считается равным бесконечности, если все двоичные разряды его порядка — единицы, а мантисса равна нулю. Знак бесконечности определяется знаковым битом числа.</a:t>
                </a:r>
                <a:endParaRPr lang="ru-RU" sz="200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02106"/>
                <a:ext cx="10515600" cy="5374857"/>
              </a:xfrm>
              <a:blipFill rotWithShape="0">
                <a:blip r:embed="rId2"/>
                <a:stretch>
                  <a:fillRect l="-638" t="-12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558" y="2277979"/>
            <a:ext cx="4819753" cy="398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24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6138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57726"/>
            <a:ext cx="10515600" cy="5519237"/>
          </a:xfrm>
        </p:spPr>
        <p:txBody>
          <a:bodyPr/>
          <a:lstStyle/>
          <a:p>
            <a:pPr marL="0" indent="0">
              <a:buNone/>
            </a:pPr>
            <a:r>
              <a:rPr lang="ru-RU"/>
              <a:t>Получить бесконечность можно при переполнении и при делении ненулевого числа на ноль. При этом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811" y="1652337"/>
            <a:ext cx="4104555" cy="183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357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0938"/>
          </a:xfrm>
        </p:spPr>
        <p:txBody>
          <a:bodyPr>
            <a:normAutofit fontScale="90000"/>
          </a:bodyPr>
          <a:lstStyle/>
          <a:p>
            <a:r>
              <a:rPr lang="ru-RU" smtClean="0"/>
              <a:t>Денормализованные числа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46484"/>
            <a:ext cx="10515600" cy="5230479"/>
          </a:xfrm>
        </p:spPr>
        <p:txBody>
          <a:bodyPr/>
          <a:lstStyle/>
          <a:p>
            <a:pPr marL="0" indent="0">
              <a:buNone/>
            </a:pPr>
            <a:r>
              <a:rPr lang="ru-RU" smtClean="0"/>
              <a:t>Денормализованные числа (англ. denormalized/subnormal numbers) - это способ увеличить количество представимых числом с плавающей запятой значений около нуля, дабы повысить точность вычислений. Каждое значение денормализованного числа меньше самого маленького нормализованного ("обычного") значения числа с плавающей запятой. Согласно стандарту, если порядок равен своему минимальному значению (все его биты — нули, а истинное значение порядка равно его сдвигу) и все биты мантиссы равны нулю, то это  . Если же мантисса не равна нулю, то это число с порядком, на единицу большим минимального (все биты порядка, кроме младшего — нули) и данной мантиссой, целая часть которой считается равной нулю, а не единице.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792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6138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mtClean="0"/>
              <a:t>То есть число с плавающей запятой, при учете вышесказанного, можно задать следующим образом:</a:t>
            </a:r>
            <a:endParaRPr lang="en-US" smtClean="0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smtClean="0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ru-RU" smtClean="0"/>
              <a:t> Хоть денормализованные числа и позволяют бороться с погрешностями и обрабатывать очень маленькие значения, за эти возможности приходится дорого платить. Ввиду сложности денормализованные числа крайне редко реализуют на аппаратном уровне - вместо этого используются программные реализации, работающие значительно медленнее. </a:t>
            </a:r>
          </a:p>
          <a:p>
            <a:pPr marL="0" indent="0">
              <a:buNone/>
            </a:pPr>
            <a:r>
              <a:rPr lang="ru-RU" smtClean="0"/>
              <a:t>В современных процессорах обработка денормализованных чисел происходит в десятки раз медленнее, чем обработка нормализованных чисел. </a:t>
            </a: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75874"/>
            <a:ext cx="10329550" cy="12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96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5107"/>
          </a:xfrm>
        </p:spPr>
        <p:txBody>
          <a:bodyPr>
            <a:normAutofit fontScale="90000"/>
          </a:bodyPr>
          <a:lstStyle/>
          <a:p>
            <a:r>
              <a:rPr lang="ru-RU" smtClean="0"/>
              <a:t>Действия с числами с плавающей запятой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0232"/>
            <a:ext cx="10515600" cy="5326731"/>
          </a:xfrm>
        </p:spPr>
        <p:txBody>
          <a:bodyPr/>
          <a:lstStyle/>
          <a:p>
            <a:pPr marL="0" indent="0">
              <a:buNone/>
            </a:pPr>
            <a:r>
              <a:rPr lang="ru-RU" b="1" smtClean="0"/>
              <a:t>Умножение и деление</a:t>
            </a:r>
          </a:p>
          <a:p>
            <a:pPr marL="0" indent="0">
              <a:buNone/>
            </a:pPr>
            <a:r>
              <a:rPr lang="ru-RU" smtClean="0"/>
              <a:t>Самыми простыми для восприятия арифметическими операциями над числами с плавающей запятой являются умножение и деление. Для того, чтобы умножить два вещественных числа в нормализованной форме необходимо перемножить их мантиссы, сложить порядки, округлить и нормализовать полученное число.</a:t>
            </a:r>
          </a:p>
          <a:p>
            <a:pPr marL="0" indent="0">
              <a:buNone/>
            </a:pPr>
            <a:r>
              <a:rPr lang="ru-RU" smtClean="0"/>
              <a:t>Соответственно, чтобы произвести деление нужно разделить мантиссу делимого на мантиссу делителя и вычесть из порядка делимого порядок делителя. Затем точно так же округлить мантиссу результата и привести его к нормализованной форме.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356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096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/>
          <a:lstStyle/>
          <a:p>
            <a:pPr marL="0" indent="0">
              <a:buNone/>
            </a:pPr>
            <a:r>
              <a:rPr lang="ru-RU" b="1" smtClean="0"/>
              <a:t>Сложение и вычитание</a:t>
            </a:r>
          </a:p>
          <a:p>
            <a:pPr marL="0" indent="0">
              <a:buNone/>
            </a:pPr>
            <a:r>
              <a:rPr lang="ru-RU" smtClean="0"/>
              <a:t>Идея метода сложения и вычитания чисел с плавающей точкой заключается в приведении их к одному порядку. Сначала выбирается оптимальный порядок, затем мантиссы обоих чисел представляются в соответствии с новым порядком, затем над ними производится сложение/вычитание, мантисса результата округляется и, если нужно, результат приводится к нормализированной форме. </a:t>
            </a:r>
          </a:p>
          <a:p>
            <a:pPr marL="0" indent="0"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8850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2622"/>
          </a:xfrm>
        </p:spPr>
        <p:txBody>
          <a:bodyPr>
            <a:normAutofit/>
          </a:bodyPr>
          <a:lstStyle/>
          <a:p>
            <a:pPr algn="ctr"/>
            <a:r>
              <a:rPr lang="ru-RU" sz="2800" smtClean="0"/>
              <a:t>Алгоритм получения представления вещественного числа в памяти ЭВМ</a:t>
            </a:r>
            <a:endParaRPr lang="ru-RU" sz="28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27748"/>
            <a:ext cx="10515600" cy="4749215"/>
          </a:xfrm>
        </p:spPr>
        <p:txBody>
          <a:bodyPr/>
          <a:lstStyle/>
          <a:p>
            <a:pPr marL="0" indent="0">
              <a:buNone/>
            </a:pPr>
            <a:r>
              <a:rPr lang="ru-RU" smtClean="0"/>
              <a:t>1.	перевести модуль данного числа в двоичную систему счисления;</a:t>
            </a:r>
          </a:p>
          <a:p>
            <a:pPr marL="0" indent="0">
              <a:buNone/>
            </a:pPr>
            <a:r>
              <a:rPr lang="ru-RU" smtClean="0"/>
              <a:t>2.	нормализовать двоичное число, т.е. записать в виде M </a:t>
            </a:r>
            <a:r>
              <a:rPr lang="en-US" smtClean="0"/>
              <a:t>x </a:t>
            </a:r>
            <a:r>
              <a:rPr lang="ru-RU" smtClean="0"/>
              <a:t>2p, где M — мантисса (ее целая часть равна </a:t>
            </a:r>
            <a:r>
              <a:rPr lang="en-US" smtClean="0"/>
              <a:t>1</a:t>
            </a:r>
            <a:r>
              <a:rPr lang="en-US" baseline="-25000"/>
              <a:t>2</a:t>
            </a:r>
            <a:r>
              <a:rPr lang="ru-RU" smtClean="0"/>
              <a:t>) и p — порядок, записанный в десятичной системе счисления;</a:t>
            </a:r>
          </a:p>
          <a:p>
            <a:pPr marL="0" indent="0">
              <a:buNone/>
            </a:pPr>
            <a:r>
              <a:rPr lang="ru-RU" smtClean="0"/>
              <a:t>3.	прибавить к порядку смещение и перевести смещенный порядок в двоичную систему счисления;</a:t>
            </a:r>
          </a:p>
          <a:p>
            <a:pPr marL="0" indent="0">
              <a:buNone/>
            </a:pPr>
            <a:r>
              <a:rPr lang="ru-RU" smtClean="0"/>
              <a:t>4.	учитывая знак заданного числа (0 — положительное; 1 — отрицательное), выписать его представление в памяти ЭВМ.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05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3998" y="1331495"/>
            <a:ext cx="10371282" cy="397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0609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180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1684"/>
            <a:ext cx="10515600" cy="5535279"/>
          </a:xfrm>
        </p:spPr>
        <p:txBody>
          <a:bodyPr/>
          <a:lstStyle/>
          <a:p>
            <a:pPr marL="0" indent="0">
              <a:buNone/>
            </a:pPr>
            <a:r>
              <a:rPr lang="tt-RU" smtClean="0"/>
              <a:t>Обратный переход</a:t>
            </a: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27626"/>
            <a:ext cx="9845842" cy="493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675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1439</Words>
  <Application>Microsoft Office PowerPoint</Application>
  <PresentationFormat>Широкоэкранный</PresentationFormat>
  <Paragraphs>71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Тема Office</vt:lpstr>
      <vt:lpstr>Представление вещественных чисел</vt:lpstr>
      <vt:lpstr>Презентация PowerPoint</vt:lpstr>
      <vt:lpstr>Презентация PowerPoint</vt:lpstr>
      <vt:lpstr>Презентация PowerPoint</vt:lpstr>
      <vt:lpstr>Презентация PowerPoint</vt:lpstr>
      <vt:lpstr>Нормальная и нормализованная форма</vt:lpstr>
      <vt:lpstr>Презентация PowerPoint</vt:lpstr>
      <vt:lpstr> Типы чисел с плавающей точкой (по IEEE 754) </vt:lpstr>
      <vt:lpstr>Презентация PowerPoint</vt:lpstr>
      <vt:lpstr>Число одинарной точности (Binary32, Single precision, float)</vt:lpstr>
      <vt:lpstr>Диапазон значений чисел с плавающей запятой</vt:lpstr>
      <vt:lpstr>Презентация PowerPoint</vt:lpstr>
      <vt:lpstr>Особые значения чисел с плавающей точкой</vt:lpstr>
      <vt:lpstr>Арифметика нуля со знаком </vt:lpstr>
      <vt:lpstr>Неопределенность (NaN)</vt:lpstr>
      <vt:lpstr>Презентация PowerPoint</vt:lpstr>
      <vt:lpstr>Бесконечности</vt:lpstr>
      <vt:lpstr>Презентация PowerPoint</vt:lpstr>
      <vt:lpstr>Денормализованные числа</vt:lpstr>
      <vt:lpstr>Презентация PowerPoint</vt:lpstr>
      <vt:lpstr>Действия с числами с плавающей запятой</vt:lpstr>
      <vt:lpstr>Презентация PowerPoint</vt:lpstr>
      <vt:lpstr>Алгоритм получения представления вещественного числа в памяти ЭВМ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вещественных чисел</dc:title>
  <dc:creator>Анис Галимянов</dc:creator>
  <cp:lastModifiedBy>Анис Галимянов</cp:lastModifiedBy>
  <cp:revision>8</cp:revision>
  <dcterms:created xsi:type="dcterms:W3CDTF">2022-09-13T03:18:39Z</dcterms:created>
  <dcterms:modified xsi:type="dcterms:W3CDTF">2022-09-13T04:47:48Z</dcterms:modified>
</cp:coreProperties>
</file>