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4" Type="http://schemas.openxmlformats.org/officeDocument/2006/relationships/image" Target="../media/image2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B6CB-896C-454C-BF6B-7A5DDB2C716D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A05D7-3E7D-4A5F-B3FA-2832D39A8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13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B6CB-896C-454C-BF6B-7A5DDB2C716D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A05D7-3E7D-4A5F-B3FA-2832D39A8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73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B6CB-896C-454C-BF6B-7A5DDB2C716D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A05D7-3E7D-4A5F-B3FA-2832D39A8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778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B6CB-896C-454C-BF6B-7A5DDB2C716D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A05D7-3E7D-4A5F-B3FA-2832D39A8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48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B6CB-896C-454C-BF6B-7A5DDB2C716D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A05D7-3E7D-4A5F-B3FA-2832D39A8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421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B6CB-896C-454C-BF6B-7A5DDB2C716D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A05D7-3E7D-4A5F-B3FA-2832D39A8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448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B6CB-896C-454C-BF6B-7A5DDB2C716D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A05D7-3E7D-4A5F-B3FA-2832D39A8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7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B6CB-896C-454C-BF6B-7A5DDB2C716D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A05D7-3E7D-4A5F-B3FA-2832D39A8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755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B6CB-896C-454C-BF6B-7A5DDB2C716D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A05D7-3E7D-4A5F-B3FA-2832D39A8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120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B6CB-896C-454C-BF6B-7A5DDB2C716D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A05D7-3E7D-4A5F-B3FA-2832D39A8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712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B6CB-896C-454C-BF6B-7A5DDB2C716D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A05D7-3E7D-4A5F-B3FA-2832D39A8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606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1B6CB-896C-454C-BF6B-7A5DDB2C716D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A05D7-3E7D-4A5F-B3FA-2832D39A8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54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7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8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9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2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5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28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b="1" dirty="0" smtClean="0"/>
              <a:t>Моделирование и анализ параллельных вычислений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23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036496" cy="6741368"/>
          </a:xfrm>
        </p:spPr>
        <p:txBody>
          <a:bodyPr>
            <a:normAutofit lnSpcReduction="10000"/>
          </a:bodyPr>
          <a:lstStyle/>
          <a:p>
            <a:r>
              <a:rPr lang="ru-RU" altLang="ru-RU" sz="3600" dirty="0" smtClean="0"/>
              <a:t>Принципиальный момент при разработке параллельных алгоритмов - </a:t>
            </a:r>
            <a:r>
              <a:rPr lang="ru-RU" altLang="ru-RU" sz="3600" b="1" dirty="0" smtClean="0"/>
              <a:t>анализ эффективности использования параллелизма</a:t>
            </a:r>
            <a:r>
              <a:rPr lang="ru-RU" altLang="ru-RU" sz="3600" dirty="0" smtClean="0"/>
              <a:t>:</a:t>
            </a:r>
          </a:p>
          <a:p>
            <a:pPr lvl="1"/>
            <a:r>
              <a:rPr lang="ru-RU" altLang="ru-RU" sz="3600" dirty="0" smtClean="0"/>
              <a:t>Оценка эффективности распараллеливания конкретных выбранных методов выполнения вычислений,</a:t>
            </a:r>
          </a:p>
          <a:p>
            <a:pPr lvl="1"/>
            <a:r>
              <a:rPr lang="ru-RU" altLang="ru-RU" sz="3600" dirty="0" smtClean="0"/>
              <a:t>Оценка максимально возможного ускорения процесса решения рассматриваемой задачи (анализ всех возможных способов выполнения вычислений)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882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 smtClean="0"/>
              <a:t>Граф «операции-операнды»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5589240"/>
          </a:xfrm>
        </p:spPr>
        <p:txBody>
          <a:bodyPr>
            <a:normAutofit/>
          </a:bodyPr>
          <a:lstStyle/>
          <a:p>
            <a:r>
              <a:rPr lang="ru-RU" altLang="ru-RU" dirty="0" smtClean="0"/>
              <a:t>Модель в виде графа "операции-операнды" используется для описания существующих информационных зависимостей в выбираемых алгоритмах</a:t>
            </a:r>
          </a:p>
          <a:p>
            <a:r>
              <a:rPr lang="ru-RU" altLang="ru-RU" dirty="0"/>
              <a:t>М</a:t>
            </a:r>
            <a:r>
              <a:rPr lang="ru-RU" altLang="ru-RU" dirty="0" smtClean="0"/>
              <a:t>одель основывается на предположениях:</a:t>
            </a:r>
          </a:p>
          <a:p>
            <a:pPr lvl="1"/>
            <a:r>
              <a:rPr lang="ru-RU" altLang="ru-RU" dirty="0" smtClean="0"/>
              <a:t>время выполнения любых вычислительных операций является одинаковым и равняется 1, </a:t>
            </a:r>
          </a:p>
          <a:p>
            <a:pPr lvl="1"/>
            <a:r>
              <a:rPr lang="ru-RU" altLang="ru-RU" dirty="0" smtClean="0"/>
              <a:t>передача данных между вычислительными устройствами выполняется мгновенно без каких-либо затрат времени.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08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79512" y="188641"/>
            <a:ext cx="909466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dirty="0"/>
              <a:t>Множество операций, выполняемые в исследуемом алгоритме решения вычислительной задачи, и существующие между операциями информационные зависимости могут быть представлены в виде </a:t>
            </a:r>
            <a:r>
              <a:rPr lang="ru-RU" altLang="ru-RU" sz="2800" i="1" dirty="0"/>
              <a:t>ациклического ориентированного графа</a:t>
            </a:r>
          </a:p>
        </p:txBody>
      </p:sp>
      <p:graphicFrame>
        <p:nvGraphicFramePr>
          <p:cNvPr id="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7388639"/>
              </p:ext>
            </p:extLst>
          </p:nvPr>
        </p:nvGraphicFramePr>
        <p:xfrm>
          <a:off x="3275856" y="2708920"/>
          <a:ext cx="180022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Формула" r:id="rId3" imgW="685800" imgH="203200" progId="Equation.3">
                  <p:embed/>
                </p:oleObj>
              </mc:Choice>
              <mc:Fallback>
                <p:oleObj name="Формула" r:id="rId3" imgW="685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2708920"/>
                        <a:ext cx="1800225" cy="52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4414873"/>
              </p:ext>
            </p:extLst>
          </p:nvPr>
        </p:nvGraphicFramePr>
        <p:xfrm>
          <a:off x="467519" y="3482975"/>
          <a:ext cx="16573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Формула" r:id="rId5" imgW="825500" imgH="254000" progId="Equation.3">
                  <p:embed/>
                </p:oleObj>
              </mc:Choice>
              <mc:Fallback>
                <p:oleObj name="Формула" r:id="rId5" imgW="8255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19" y="3482975"/>
                        <a:ext cx="1657350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2267745" y="3482975"/>
            <a:ext cx="676875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Arial" charset="0"/>
              <a:buChar char="–"/>
            </a:pPr>
            <a:r>
              <a:rPr lang="ru-RU" altLang="ru-RU" sz="2800" dirty="0"/>
              <a:t> множество вершин графа, </a:t>
            </a:r>
            <a:r>
              <a:rPr lang="ru-RU" altLang="ru-RU" sz="2800" dirty="0" smtClean="0"/>
              <a:t>представляющих    </a:t>
            </a:r>
            <a:r>
              <a:rPr lang="ru-RU" altLang="ru-RU" sz="2800" dirty="0"/>
              <a:t>выполняемые операции алгоритма, 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883384" y="5138142"/>
            <a:ext cx="43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800" i="1" dirty="0">
                <a:latin typeface="Times New Roman" pitchFamily="18" charset="0"/>
              </a:rPr>
              <a:t>R</a:t>
            </a:r>
            <a:endParaRPr lang="ru-RU" altLang="ru-RU" sz="2800" i="1" dirty="0">
              <a:latin typeface="Times New Roman" pitchFamily="18" charset="0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2034322" y="5157192"/>
            <a:ext cx="700217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Arial" charset="0"/>
              <a:buChar char="–"/>
            </a:pPr>
            <a:r>
              <a:rPr lang="ru-RU" altLang="ru-RU" sz="2400" dirty="0"/>
              <a:t> </a:t>
            </a:r>
            <a:r>
              <a:rPr lang="ru-RU" altLang="ru-RU" sz="2400" dirty="0">
                <a:latin typeface="Arial" charset="0"/>
              </a:rPr>
              <a:t>множество дуг графа</a:t>
            </a:r>
            <a:r>
              <a:rPr lang="en-US" altLang="ru-RU" sz="2400" dirty="0">
                <a:latin typeface="Arial" charset="0"/>
              </a:rPr>
              <a:t>; </a:t>
            </a:r>
            <a:r>
              <a:rPr lang="ru-RU" altLang="ru-RU" sz="2400" dirty="0">
                <a:latin typeface="Arial" charset="0"/>
              </a:rPr>
              <a:t>дуга </a:t>
            </a:r>
            <a:r>
              <a:rPr lang="en-US" altLang="ru-RU" sz="2400" i="1" dirty="0">
                <a:latin typeface="Arial" charset="0"/>
              </a:rPr>
              <a:t>r(</a:t>
            </a:r>
            <a:r>
              <a:rPr lang="en-US" altLang="ru-RU" sz="2400" i="1" dirty="0" err="1">
                <a:latin typeface="Arial" charset="0"/>
              </a:rPr>
              <a:t>i,j</a:t>
            </a:r>
            <a:r>
              <a:rPr lang="en-US" altLang="ru-RU" sz="2400" i="1" dirty="0">
                <a:latin typeface="Arial" charset="0"/>
              </a:rPr>
              <a:t>)</a:t>
            </a:r>
            <a:r>
              <a:rPr lang="ru-RU" altLang="ru-RU" sz="2400" dirty="0">
                <a:latin typeface="Arial" charset="0"/>
              </a:rPr>
              <a:t> принадлежит графу только</a:t>
            </a:r>
            <a:r>
              <a:rPr lang="en-US" altLang="ru-RU" sz="2400" dirty="0">
                <a:latin typeface="Arial" charset="0"/>
              </a:rPr>
              <a:t> </a:t>
            </a:r>
            <a:r>
              <a:rPr lang="ru-RU" altLang="ru-RU" sz="2400" dirty="0">
                <a:latin typeface="Arial" charset="0"/>
              </a:rPr>
              <a:t>если операция </a:t>
            </a:r>
            <a:r>
              <a:rPr lang="en-US" altLang="ru-RU" sz="2400" i="1" dirty="0">
                <a:latin typeface="Arial" charset="0"/>
              </a:rPr>
              <a:t>j</a:t>
            </a:r>
            <a:r>
              <a:rPr lang="en-US" altLang="ru-RU" sz="2400" dirty="0">
                <a:latin typeface="Arial" charset="0"/>
              </a:rPr>
              <a:t> </a:t>
            </a:r>
            <a:r>
              <a:rPr lang="ru-RU" altLang="ru-RU" sz="2400" dirty="0">
                <a:latin typeface="Arial" charset="0"/>
              </a:rPr>
              <a:t> использует результат выполнения операции </a:t>
            </a:r>
            <a:r>
              <a:rPr lang="en-US" altLang="ru-RU" sz="2400" i="1" dirty="0" err="1">
                <a:latin typeface="Arial" charset="0"/>
              </a:rPr>
              <a:t>i</a:t>
            </a:r>
            <a:endParaRPr lang="ru-RU" altLang="ru-RU" sz="2400" i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6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r>
              <a:rPr lang="ru-RU" altLang="ru-RU" sz="3200" b="1" dirty="0" smtClean="0"/>
              <a:t>Пример</a:t>
            </a:r>
            <a:r>
              <a:rPr lang="ru-RU" altLang="ru-RU" sz="3200" dirty="0" smtClean="0"/>
              <a:t>: граф алгоритма вычисления площади прямоугольника, заданного координатами двух противолежащих углов 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6853928"/>
              </p:ext>
            </p:extLst>
          </p:nvPr>
        </p:nvGraphicFramePr>
        <p:xfrm>
          <a:off x="179512" y="2132856"/>
          <a:ext cx="3046040" cy="2937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name="Рисунок" r:id="rId3" imgW="1600580" imgH="1486471" progId="Word.Picture.8">
                  <p:embed/>
                </p:oleObj>
              </mc:Choice>
              <mc:Fallback>
                <p:oleObj name="Рисунок" r:id="rId3" imgW="1600580" imgH="1486471" progId="Word.Picture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2132856"/>
                        <a:ext cx="3046040" cy="29376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4488123"/>
              </p:ext>
            </p:extLst>
          </p:nvPr>
        </p:nvGraphicFramePr>
        <p:xfrm>
          <a:off x="3707904" y="2316163"/>
          <a:ext cx="5205909" cy="3534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Рисунок" r:id="rId5" imgW="9461986" imgH="6425143" progId="Word.Picture.8">
                  <p:embed/>
                </p:oleObj>
              </mc:Choice>
              <mc:Fallback>
                <p:oleObj name="Рисунок" r:id="rId5" imgW="9461986" imgH="6425143" progId="Word.Picture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2316163"/>
                        <a:ext cx="5205909" cy="35345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97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624736"/>
          </a:xfrm>
        </p:spPr>
        <p:txBody>
          <a:bodyPr>
            <a:normAutofit/>
          </a:bodyPr>
          <a:lstStyle/>
          <a:p>
            <a:r>
              <a:rPr lang="ru-RU" altLang="ru-RU" dirty="0" smtClean="0"/>
              <a:t>Схемы вычислений обладают различными возможностями для распараллеливания, при построении модели вычислений может быть поставлена </a:t>
            </a:r>
            <a:r>
              <a:rPr lang="ru-RU" altLang="ru-RU" b="1" dirty="0" smtClean="0"/>
              <a:t>задача выбора наиболее подходящей</a:t>
            </a:r>
            <a:r>
              <a:rPr lang="ru-RU" altLang="ru-RU" dirty="0" smtClean="0"/>
              <a:t> для параллельного исполнения вычислительной схемы алгоритма </a:t>
            </a:r>
          </a:p>
          <a:p>
            <a:r>
              <a:rPr lang="ru-RU" altLang="ru-RU" dirty="0" smtClean="0"/>
              <a:t>Операции алгоритма, между которыми нет пути в рамках выбранной схемы вычислений, могут быть выполнены </a:t>
            </a:r>
            <a:r>
              <a:rPr lang="ru-RU" altLang="ru-RU" b="1" dirty="0" smtClean="0"/>
              <a:t>параллельно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909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altLang="ru-RU" dirty="0" smtClean="0"/>
              <a:t>Пусть </a:t>
            </a:r>
            <a:r>
              <a:rPr lang="en-US" altLang="ru-RU" b="1" i="1" dirty="0" smtClean="0"/>
              <a:t>p</a:t>
            </a:r>
            <a:r>
              <a:rPr lang="en-US" altLang="ru-RU" i="1" dirty="0" smtClean="0"/>
              <a:t> </a:t>
            </a:r>
            <a:r>
              <a:rPr lang="ru-RU" altLang="ru-RU" i="1" dirty="0" smtClean="0"/>
              <a:t> </a:t>
            </a:r>
            <a:r>
              <a:rPr lang="ru-RU" altLang="ru-RU" dirty="0" smtClean="0"/>
              <a:t>есть количество процессоров, используемых для выполнения алгоритма. Тогда для параллельного выполнения вычислений необходимо задать множество (</a:t>
            </a:r>
            <a:r>
              <a:rPr lang="ru-RU" altLang="ru-RU" i="1" dirty="0" smtClean="0"/>
              <a:t>расписание</a:t>
            </a:r>
            <a:r>
              <a:rPr lang="ru-RU" altLang="ru-RU" dirty="0" smtClean="0"/>
              <a:t>): </a:t>
            </a:r>
          </a:p>
          <a:p>
            <a:endParaRPr lang="ru-RU" altLang="ru-RU" dirty="0" smtClean="0"/>
          </a:p>
          <a:p>
            <a:endParaRPr lang="ru-RU" altLang="ru-RU" dirty="0" smtClean="0"/>
          </a:p>
          <a:p>
            <a:pPr lvl="1"/>
            <a:r>
              <a:rPr lang="en-US" altLang="ru-RU" sz="3200" b="1" i="1" dirty="0" err="1" smtClean="0"/>
              <a:t>i</a:t>
            </a:r>
            <a:r>
              <a:rPr lang="en-US" altLang="ru-RU" sz="3200" dirty="0" smtClean="0"/>
              <a:t> </a:t>
            </a:r>
            <a:r>
              <a:rPr lang="ru-RU" altLang="ru-RU" sz="3200" dirty="0" smtClean="0"/>
              <a:t>  - есть</a:t>
            </a:r>
            <a:r>
              <a:rPr lang="en-US" altLang="ru-RU" sz="3200" dirty="0" smtClean="0"/>
              <a:t> </a:t>
            </a:r>
            <a:r>
              <a:rPr lang="ru-RU" altLang="ru-RU" sz="3200" dirty="0" smtClean="0"/>
              <a:t>номер операции,</a:t>
            </a:r>
          </a:p>
          <a:p>
            <a:pPr lvl="1"/>
            <a:r>
              <a:rPr lang="en-US" altLang="ru-RU" sz="3200" b="1" i="1" dirty="0" smtClean="0"/>
              <a:t>P</a:t>
            </a:r>
            <a:r>
              <a:rPr lang="en-US" altLang="ru-RU" sz="3200" b="1" i="1" baseline="-25000" dirty="0" smtClean="0"/>
              <a:t>i</a:t>
            </a:r>
            <a:r>
              <a:rPr lang="en-US" altLang="ru-RU" sz="3200" dirty="0" smtClean="0"/>
              <a:t> </a:t>
            </a:r>
            <a:r>
              <a:rPr lang="ru-RU" altLang="ru-RU" sz="3200" dirty="0" smtClean="0"/>
              <a:t>- есть</a:t>
            </a:r>
            <a:r>
              <a:rPr lang="en-US" altLang="ru-RU" sz="3200" dirty="0" smtClean="0"/>
              <a:t> </a:t>
            </a:r>
            <a:r>
              <a:rPr lang="ru-RU" altLang="ru-RU" sz="3200" dirty="0" smtClean="0"/>
              <a:t>номер процессора,</a:t>
            </a:r>
          </a:p>
          <a:p>
            <a:pPr lvl="1"/>
            <a:r>
              <a:rPr lang="en-US" altLang="ru-RU" sz="3200" b="1" i="1" dirty="0" err="1" smtClean="0"/>
              <a:t>t</a:t>
            </a:r>
            <a:r>
              <a:rPr lang="en-US" altLang="ru-RU" sz="3200" b="1" i="1" baseline="-25000" dirty="0" err="1" smtClean="0"/>
              <a:t>i</a:t>
            </a:r>
            <a:r>
              <a:rPr lang="ru-RU" altLang="ru-RU" sz="3200" dirty="0" smtClean="0"/>
              <a:t>  - есть</a:t>
            </a:r>
            <a:r>
              <a:rPr lang="en-US" altLang="ru-RU" sz="3200" dirty="0" smtClean="0"/>
              <a:t> </a:t>
            </a:r>
            <a:r>
              <a:rPr lang="ru-RU" altLang="ru-RU" sz="3200" dirty="0" smtClean="0"/>
              <a:t>время начала выполнения </a:t>
            </a:r>
            <a:r>
              <a:rPr lang="en-US" altLang="ru-RU" sz="3200" i="1" dirty="0" err="1" smtClean="0"/>
              <a:t>i</a:t>
            </a:r>
            <a:r>
              <a:rPr lang="en-US" altLang="ru-RU" sz="3200" dirty="0" smtClean="0"/>
              <a:t>-</a:t>
            </a:r>
            <a:r>
              <a:rPr lang="ru-RU" altLang="ru-RU" sz="3200" dirty="0" smtClean="0"/>
              <a:t>ой операции.</a:t>
            </a:r>
          </a:p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315989"/>
              </p:ext>
            </p:extLst>
          </p:nvPr>
        </p:nvGraphicFramePr>
        <p:xfrm>
          <a:off x="2123728" y="2420888"/>
          <a:ext cx="3537522" cy="6192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Формула" r:id="rId3" imgW="1358310" imgH="241195" progId="Equation.3">
                  <p:embed/>
                </p:oleObj>
              </mc:Choice>
              <mc:Fallback>
                <p:oleObj name="Формула" r:id="rId3" imgW="1358310" imgH="241195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2420888"/>
                        <a:ext cx="3537522" cy="6192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301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507288" cy="6408712"/>
          </a:xfrm>
        </p:spPr>
        <p:txBody>
          <a:bodyPr/>
          <a:lstStyle/>
          <a:p>
            <a:r>
              <a:rPr lang="ru-RU" altLang="ru-RU" sz="3600" dirty="0" smtClean="0"/>
              <a:t>Должны выполняться условия:</a:t>
            </a:r>
          </a:p>
          <a:p>
            <a:pPr lvl="1"/>
            <a:r>
              <a:rPr lang="ru-RU" altLang="ru-RU" sz="3600" dirty="0" smtClean="0"/>
              <a:t>один и тот же процессор не должен назначаться разным операциям в один и тот же момент времени:</a:t>
            </a:r>
          </a:p>
          <a:p>
            <a:pPr lvl="1">
              <a:buNone/>
            </a:pPr>
            <a:endParaRPr lang="ru-RU" altLang="ru-RU" sz="3600" dirty="0" smtClean="0"/>
          </a:p>
          <a:p>
            <a:pPr lvl="1"/>
            <a:r>
              <a:rPr lang="ru-RU" altLang="ru-RU" sz="3600" dirty="0" smtClean="0"/>
              <a:t>к назначаемому моменту выполнения операции все необходимые данные уже должны быть вычислены:</a:t>
            </a:r>
            <a:endParaRPr lang="ru-RU" altLang="ru-RU" sz="3600" b="1" dirty="0" smtClean="0"/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0395141"/>
              </p:ext>
            </p:extLst>
          </p:nvPr>
        </p:nvGraphicFramePr>
        <p:xfrm>
          <a:off x="1403648" y="2636912"/>
          <a:ext cx="4934360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" name="Формула" r:id="rId3" imgW="1625600" imgH="241300" progId="Equation.3">
                  <p:embed/>
                </p:oleObj>
              </mc:Choice>
              <mc:Fallback>
                <p:oleObj name="Формула" r:id="rId3" imgW="1625600" imgH="2413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2636912"/>
                        <a:ext cx="4934360" cy="720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808784"/>
              </p:ext>
            </p:extLst>
          </p:nvPr>
        </p:nvGraphicFramePr>
        <p:xfrm>
          <a:off x="1403648" y="5229200"/>
          <a:ext cx="4716819" cy="791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" name="Формула" r:id="rId5" imgW="1422400" imgH="241300" progId="Equation.3">
                  <p:embed/>
                </p:oleObj>
              </mc:Choice>
              <mc:Fallback>
                <p:oleObj name="Формула" r:id="rId5" imgW="1422400" imgH="2413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5229200"/>
                        <a:ext cx="4716819" cy="791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294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 smtClean="0"/>
              <a:t>Схема параллельного выполнения алгоритма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r>
              <a:rPr lang="ru-RU" altLang="ru-RU" dirty="0" smtClean="0"/>
              <a:t>Модель параллельного алгоритма:</a:t>
            </a:r>
          </a:p>
          <a:p>
            <a:endParaRPr lang="ru-RU" altLang="ru-RU" dirty="0" smtClean="0"/>
          </a:p>
          <a:p>
            <a:r>
              <a:rPr lang="ru-RU" altLang="ru-RU" dirty="0" smtClean="0"/>
              <a:t>Время выполнения параллельного алгоритма с заданным расписанием:</a:t>
            </a:r>
          </a:p>
          <a:p>
            <a:endParaRPr lang="ru-RU" altLang="ru-RU" dirty="0" smtClean="0"/>
          </a:p>
          <a:p>
            <a:r>
              <a:rPr lang="ru-RU" altLang="ru-RU" dirty="0" smtClean="0"/>
              <a:t>Время выполнения параллельного алгоритма с оптимальным расписанием:</a:t>
            </a: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435533"/>
              </p:ext>
            </p:extLst>
          </p:nvPr>
        </p:nvGraphicFramePr>
        <p:xfrm>
          <a:off x="3491880" y="2132856"/>
          <a:ext cx="1728788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" name="Формула" r:id="rId3" imgW="698500" imgH="241300" progId="Equation.3">
                  <p:embed/>
                </p:oleObj>
              </mc:Choice>
              <mc:Fallback>
                <p:oleObj name="Формула" r:id="rId3" imgW="698500" imgH="241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2132856"/>
                        <a:ext cx="1728788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7363517"/>
              </p:ext>
            </p:extLst>
          </p:nvPr>
        </p:nvGraphicFramePr>
        <p:xfrm>
          <a:off x="3131840" y="3933056"/>
          <a:ext cx="3097212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8" name="Формула" r:id="rId5" imgW="1473200" imgH="279400" progId="Equation.3">
                  <p:embed/>
                </p:oleObj>
              </mc:Choice>
              <mc:Fallback>
                <p:oleObj name="Формула" r:id="rId5" imgW="1473200" imgH="279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3933056"/>
                        <a:ext cx="3097212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263113"/>
              </p:ext>
            </p:extLst>
          </p:nvPr>
        </p:nvGraphicFramePr>
        <p:xfrm>
          <a:off x="3131840" y="5733256"/>
          <a:ext cx="2951162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9" name="Формула" r:id="rId7" imgW="1473200" imgH="304800" progId="Equation.3">
                  <p:embed/>
                </p:oleObj>
              </mc:Choice>
              <mc:Fallback>
                <p:oleObj name="Формула" r:id="rId7" imgW="1473200" imgH="304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5733256"/>
                        <a:ext cx="2951162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103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336704"/>
          </a:xfrm>
        </p:spPr>
        <p:txBody>
          <a:bodyPr>
            <a:normAutofit/>
          </a:bodyPr>
          <a:lstStyle/>
          <a:p>
            <a:pPr>
              <a:spcAft>
                <a:spcPct val="20000"/>
              </a:spcAft>
            </a:pPr>
            <a:r>
              <a:rPr lang="ru-RU" altLang="ru-RU" dirty="0" smtClean="0"/>
              <a:t>Минимально возможное время решения задачи при заданном количестве процессоров (определение </a:t>
            </a:r>
            <a:r>
              <a:rPr lang="ru-RU" altLang="ru-RU" i="1" dirty="0" smtClean="0"/>
              <a:t>наилучшей вычислительной схемы</a:t>
            </a:r>
            <a:r>
              <a:rPr lang="ru-RU" altLang="ru-RU" dirty="0" smtClean="0"/>
              <a:t>):</a:t>
            </a:r>
          </a:p>
          <a:p>
            <a:pPr>
              <a:spcAft>
                <a:spcPct val="20000"/>
              </a:spcAft>
            </a:pPr>
            <a:endParaRPr lang="ru-RU" altLang="ru-RU" dirty="0" smtClean="0"/>
          </a:p>
          <a:p>
            <a:pPr>
              <a:spcAft>
                <a:spcPct val="20000"/>
              </a:spcAft>
            </a:pPr>
            <a:r>
              <a:rPr lang="ru-RU" altLang="ru-RU" dirty="0" smtClean="0"/>
              <a:t>Оценка наиболее быстрого исполнения алгоритма (при использовании </a:t>
            </a:r>
            <a:r>
              <a:rPr lang="ru-RU" altLang="ru-RU" i="1" dirty="0" err="1" smtClean="0"/>
              <a:t>паракомпьютера</a:t>
            </a:r>
            <a:r>
              <a:rPr lang="ru-RU" altLang="ru-RU" dirty="0" smtClean="0"/>
              <a:t> – системы с  неограниченным числом процессоров):</a:t>
            </a:r>
          </a:p>
          <a:p>
            <a:endParaRPr lang="ru-RU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564" y="2347958"/>
            <a:ext cx="2592388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470161"/>
              </p:ext>
            </p:extLst>
          </p:nvPr>
        </p:nvGraphicFramePr>
        <p:xfrm>
          <a:off x="3169390" y="5301208"/>
          <a:ext cx="2229256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Формула" r:id="rId4" imgW="762000" imgH="292100" progId="Equation.3">
                  <p:embed/>
                </p:oleObj>
              </mc:Choice>
              <mc:Fallback>
                <p:oleObj name="Формула" r:id="rId4" imgW="762000" imgH="2921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9390" y="5301208"/>
                        <a:ext cx="2229256" cy="9361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256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624736"/>
          </a:xfrm>
        </p:spPr>
        <p:txBody>
          <a:bodyPr>
            <a:normAutofit/>
          </a:bodyPr>
          <a:lstStyle/>
          <a:p>
            <a:pPr>
              <a:spcAft>
                <a:spcPct val="20000"/>
              </a:spcAft>
            </a:pPr>
            <a:r>
              <a:rPr lang="ru-RU" altLang="ru-RU" dirty="0" smtClean="0"/>
              <a:t>Время выполнения </a:t>
            </a:r>
            <a:r>
              <a:rPr lang="ru-RU" altLang="ru-RU" b="1" dirty="0" smtClean="0"/>
              <a:t>последовательного </a:t>
            </a:r>
            <a:r>
              <a:rPr lang="ru-RU" altLang="ru-RU" dirty="0" smtClean="0"/>
              <a:t>алгоритма для заданной вычислительной схемы:</a:t>
            </a:r>
          </a:p>
          <a:p>
            <a:pPr>
              <a:spcAft>
                <a:spcPct val="20000"/>
              </a:spcAft>
            </a:pPr>
            <a:endParaRPr lang="ru-RU" altLang="ru-RU" dirty="0" smtClean="0"/>
          </a:p>
          <a:p>
            <a:pPr>
              <a:spcAft>
                <a:spcPct val="20000"/>
              </a:spcAft>
            </a:pPr>
            <a:r>
              <a:rPr lang="ru-RU" altLang="ru-RU" dirty="0" smtClean="0"/>
              <a:t>Время выполнения последовательного алгоритма:</a:t>
            </a:r>
          </a:p>
          <a:p>
            <a:pPr>
              <a:spcAft>
                <a:spcPct val="20000"/>
              </a:spcAft>
            </a:pPr>
            <a:endParaRPr lang="ru-RU" altLang="ru-RU" dirty="0" smtClean="0"/>
          </a:p>
          <a:p>
            <a:pPr>
              <a:spcAft>
                <a:spcPct val="20000"/>
              </a:spcAft>
            </a:pPr>
            <a:r>
              <a:rPr lang="ru-RU" altLang="ru-RU" dirty="0" smtClean="0"/>
              <a:t>Время последовательного решения задачи:</a:t>
            </a: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6591444"/>
              </p:ext>
            </p:extLst>
          </p:nvPr>
        </p:nvGraphicFramePr>
        <p:xfrm>
          <a:off x="3779912" y="1772816"/>
          <a:ext cx="1511300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9" name="Формула" r:id="rId3" imgW="698500" imgH="304800" progId="Equation.3">
                  <p:embed/>
                </p:oleObj>
              </mc:Choice>
              <mc:Fallback>
                <p:oleObj name="Формула" r:id="rId3" imgW="698500" imgH="304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1772816"/>
                        <a:ext cx="1511300" cy="661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044491"/>
              </p:ext>
            </p:extLst>
          </p:nvPr>
        </p:nvGraphicFramePr>
        <p:xfrm>
          <a:off x="3275856" y="3501008"/>
          <a:ext cx="2705551" cy="791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0" name="Формула" r:id="rId5" imgW="939800" imgH="279400" progId="Equation.3">
                  <p:embed/>
                </p:oleObj>
              </mc:Choice>
              <mc:Fallback>
                <p:oleObj name="Формула" r:id="rId5" imgW="939800" imgH="279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501008"/>
                        <a:ext cx="2705551" cy="7915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1493953"/>
              </p:ext>
            </p:extLst>
          </p:nvPr>
        </p:nvGraphicFramePr>
        <p:xfrm>
          <a:off x="3203848" y="5301208"/>
          <a:ext cx="2539848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1" name="Формула" r:id="rId7" imgW="736600" imgH="228600" progId="Equation.3">
                  <p:embed/>
                </p:oleObj>
              </mc:Choice>
              <mc:Fallback>
                <p:oleObj name="Формула" r:id="rId7" imgW="7366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5301208"/>
                        <a:ext cx="2539848" cy="79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452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 smtClean="0"/>
              <a:t>Показатели эффективности параллельного алгоритма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506916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spcAft>
                <a:spcPct val="20000"/>
              </a:spcAft>
            </a:pPr>
            <a:r>
              <a:rPr lang="ru-RU" altLang="ru-RU" b="1" dirty="0" smtClean="0"/>
              <a:t>Ускорение </a:t>
            </a:r>
            <a:r>
              <a:rPr lang="en-US" altLang="ru-RU" b="1" dirty="0" smtClean="0"/>
              <a:t>	</a:t>
            </a:r>
            <a:r>
              <a:rPr lang="ru-RU" altLang="ru-RU" dirty="0" smtClean="0"/>
              <a:t>получаемое при использовании параллельного алгоритма для </a:t>
            </a:r>
            <a:r>
              <a:rPr lang="en-US" altLang="ru-RU" b="1" i="1" dirty="0" smtClean="0"/>
              <a:t>p</a:t>
            </a:r>
            <a:r>
              <a:rPr lang="ru-RU" altLang="ru-RU" dirty="0" smtClean="0"/>
              <a:t> процессоров, по сравнению с последовательным вариантом выполнения вычислений, определяется величиной </a:t>
            </a:r>
          </a:p>
          <a:p>
            <a:pPr marL="457200" indent="-457200">
              <a:spcAft>
                <a:spcPct val="20000"/>
              </a:spcAft>
              <a:buNone/>
            </a:pPr>
            <a:r>
              <a:rPr lang="ru-RU" altLang="ru-RU" dirty="0" smtClean="0"/>
              <a:t>	</a:t>
            </a:r>
            <a:endParaRPr lang="en-US" altLang="ru-RU" dirty="0" smtClean="0"/>
          </a:p>
          <a:p>
            <a:pPr marL="457200" indent="-457200">
              <a:spcAft>
                <a:spcPct val="20000"/>
              </a:spcAft>
              <a:buNone/>
            </a:pPr>
            <a:r>
              <a:rPr lang="en-US" altLang="ru-RU" dirty="0" smtClean="0"/>
              <a:t>	(</a:t>
            </a:r>
            <a:r>
              <a:rPr lang="ru-RU" altLang="ru-RU" dirty="0" smtClean="0"/>
              <a:t>величина </a:t>
            </a:r>
            <a:r>
              <a:rPr lang="en-US" altLang="ru-RU" b="1" i="1" dirty="0" smtClean="0"/>
              <a:t>n</a:t>
            </a:r>
            <a:r>
              <a:rPr lang="ru-RU" altLang="ru-RU" dirty="0" smtClean="0"/>
              <a:t>  используется для параметризации вычислительной сложности решаемой задачи и может пониматься, например, как количество входных данных задачи</a:t>
            </a:r>
            <a:r>
              <a:rPr lang="en-US" altLang="ru-RU" dirty="0" smtClean="0"/>
              <a:t>)</a:t>
            </a:r>
            <a:endParaRPr lang="ru-RU" altLang="ru-RU" dirty="0" smtClean="0"/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173952"/>
              </p:ext>
            </p:extLst>
          </p:nvPr>
        </p:nvGraphicFramePr>
        <p:xfrm>
          <a:off x="2843808" y="3717032"/>
          <a:ext cx="3553885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Формула" r:id="rId3" imgW="1308100" imgH="241300" progId="Equation.3">
                  <p:embed/>
                </p:oleObj>
              </mc:Choice>
              <mc:Fallback>
                <p:oleObj name="Формула" r:id="rId3" imgW="1308100" imgH="2413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3717032"/>
                        <a:ext cx="3553885" cy="648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165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552728"/>
          </a:xfrm>
        </p:spPr>
        <p:txBody>
          <a:bodyPr>
            <a:normAutofit/>
          </a:bodyPr>
          <a:lstStyle/>
          <a:p>
            <a:pPr marL="457200" indent="-457200">
              <a:spcAft>
                <a:spcPct val="20000"/>
              </a:spcAft>
            </a:pPr>
            <a:r>
              <a:rPr lang="ru-RU" altLang="ru-RU" b="1" dirty="0" smtClean="0"/>
              <a:t>Эффективность </a:t>
            </a:r>
            <a:r>
              <a:rPr lang="en-US" altLang="ru-RU" b="1" dirty="0" smtClean="0"/>
              <a:t>	</a:t>
            </a:r>
            <a:r>
              <a:rPr lang="ru-RU" altLang="ru-RU" dirty="0" smtClean="0"/>
              <a:t>использования параллельным алгоритмом процессоров при решении задачи определяется соотношением:</a:t>
            </a:r>
          </a:p>
          <a:p>
            <a:pPr marL="457200" indent="-457200">
              <a:spcAft>
                <a:spcPct val="20000"/>
              </a:spcAft>
              <a:buNone/>
            </a:pPr>
            <a:r>
              <a:rPr lang="ru-RU" altLang="ru-RU" dirty="0" smtClean="0"/>
              <a:t>	</a:t>
            </a:r>
            <a:endParaRPr lang="en-US" altLang="ru-RU" dirty="0" smtClean="0"/>
          </a:p>
          <a:p>
            <a:pPr marL="457200" indent="-457200">
              <a:spcAft>
                <a:spcPct val="20000"/>
              </a:spcAft>
              <a:buNone/>
            </a:pPr>
            <a:endParaRPr lang="en-US" altLang="ru-RU" dirty="0" smtClean="0"/>
          </a:p>
          <a:p>
            <a:pPr marL="457200" indent="-457200">
              <a:spcAft>
                <a:spcPct val="20000"/>
              </a:spcAft>
              <a:buNone/>
            </a:pPr>
            <a:r>
              <a:rPr lang="en-US" altLang="ru-RU" dirty="0" smtClean="0"/>
              <a:t>	(</a:t>
            </a:r>
            <a:r>
              <a:rPr lang="ru-RU" altLang="ru-RU" dirty="0" smtClean="0"/>
              <a:t>величина эффективности определяет среднюю долю времени выполнения параллельного алгоритма, в течение которого процессоры реально используются для решения задачи</a:t>
            </a:r>
            <a:r>
              <a:rPr lang="en-US" altLang="ru-RU" dirty="0" smtClean="0"/>
              <a:t>)</a:t>
            </a:r>
            <a:endParaRPr lang="ru-RU" altLang="ru-RU" dirty="0" smtClean="0"/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1208260"/>
              </p:ext>
            </p:extLst>
          </p:nvPr>
        </p:nvGraphicFramePr>
        <p:xfrm>
          <a:off x="827584" y="2060848"/>
          <a:ext cx="7913725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Формула" r:id="rId3" imgW="2184400" imgH="241300" progId="Equation.3">
                  <p:embed/>
                </p:oleObj>
              </mc:Choice>
              <mc:Fallback>
                <p:oleObj name="Формула" r:id="rId3" imgW="2184400" imgH="241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060848"/>
                        <a:ext cx="7913725" cy="8640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129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435280" cy="5793507"/>
          </a:xfrm>
        </p:spPr>
        <p:txBody>
          <a:bodyPr/>
          <a:lstStyle/>
          <a:p>
            <a:pPr marL="457200" indent="-457200">
              <a:spcBef>
                <a:spcPct val="0"/>
              </a:spcBef>
              <a:spcAft>
                <a:spcPct val="20000"/>
              </a:spcAft>
            </a:pPr>
            <a:r>
              <a:rPr lang="ru-RU" altLang="ru-RU" b="1" dirty="0" smtClean="0"/>
              <a:t>Стоимость (</a:t>
            </a:r>
            <a:r>
              <a:rPr lang="en-US" altLang="ru-RU" b="1" i="1" dirty="0" smtClean="0"/>
              <a:t>cost</a:t>
            </a:r>
            <a:r>
              <a:rPr lang="ru-RU" altLang="ru-RU" b="1" dirty="0" smtClean="0"/>
              <a:t>)</a:t>
            </a:r>
            <a:r>
              <a:rPr lang="en-US" altLang="ru-RU" dirty="0" smtClean="0"/>
              <a:t> </a:t>
            </a:r>
            <a:r>
              <a:rPr lang="ru-RU" altLang="ru-RU" dirty="0" smtClean="0"/>
              <a:t>вычислений </a:t>
            </a:r>
          </a:p>
          <a:p>
            <a:pPr marL="457200" indent="-457200">
              <a:spcBef>
                <a:spcPct val="0"/>
              </a:spcBef>
              <a:spcAft>
                <a:spcPct val="20000"/>
              </a:spcAft>
            </a:pPr>
            <a:endParaRPr lang="ru-RU" altLang="ru-RU" dirty="0" smtClean="0"/>
          </a:p>
          <a:p>
            <a:pPr marL="457200" indent="-457200">
              <a:spcBef>
                <a:spcPct val="0"/>
              </a:spcBef>
              <a:spcAft>
                <a:spcPct val="20000"/>
              </a:spcAft>
            </a:pPr>
            <a:endParaRPr lang="ru-RU" altLang="ru-RU" dirty="0" smtClean="0"/>
          </a:p>
          <a:p>
            <a:pPr marL="457200" indent="-457200">
              <a:spcBef>
                <a:spcPct val="0"/>
              </a:spcBef>
              <a:spcAft>
                <a:spcPct val="20000"/>
              </a:spcAft>
            </a:pPr>
            <a:r>
              <a:rPr lang="ru-RU" altLang="ru-RU" b="1" dirty="0" err="1" smtClean="0"/>
              <a:t>Стоимостно</a:t>
            </a:r>
            <a:r>
              <a:rPr lang="ru-RU" altLang="ru-RU" b="1" dirty="0" smtClean="0"/>
              <a:t>-оптимальный</a:t>
            </a:r>
            <a:r>
              <a:rPr lang="ru-RU" altLang="ru-RU" dirty="0" smtClean="0"/>
              <a:t> (</a:t>
            </a:r>
            <a:r>
              <a:rPr lang="en-US" altLang="ru-RU" b="1" i="1" dirty="0" smtClean="0"/>
              <a:t>cost</a:t>
            </a:r>
            <a:r>
              <a:rPr lang="ru-RU" altLang="ru-RU" b="1" i="1" dirty="0" smtClean="0"/>
              <a:t>-</a:t>
            </a:r>
            <a:r>
              <a:rPr lang="en-US" altLang="ru-RU" b="1" i="1" dirty="0" smtClean="0"/>
              <a:t>optimal</a:t>
            </a:r>
            <a:r>
              <a:rPr lang="ru-RU" altLang="ru-RU" dirty="0" smtClean="0"/>
              <a:t>) параллельный алгоритм - метод, стоимость которого является пропорциональной времени выполнения наилучшего последовательного алгоритма. </a:t>
            </a:r>
            <a:endParaRPr lang="en-US" altLang="ru-RU" dirty="0" smtClean="0"/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6152459"/>
              </p:ext>
            </p:extLst>
          </p:nvPr>
        </p:nvGraphicFramePr>
        <p:xfrm>
          <a:off x="2987824" y="1124744"/>
          <a:ext cx="2398631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Формула" r:id="rId3" imgW="558558" imgH="215806" progId="Equation.3">
                  <p:embed/>
                </p:oleObj>
              </mc:Choice>
              <mc:Fallback>
                <p:oleObj name="Формула" r:id="rId3" imgW="558558" imgH="2158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124744"/>
                        <a:ext cx="2398631" cy="9361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097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b="1" dirty="0" smtClean="0"/>
              <a:t>Закон </a:t>
            </a:r>
            <a:r>
              <a:rPr lang="ru-RU" altLang="ru-RU" b="1" dirty="0" err="1" smtClean="0"/>
              <a:t>Амдаля</a:t>
            </a:r>
            <a:r>
              <a:rPr lang="ru-RU" altLang="ru-RU" b="1" dirty="0" smtClean="0"/>
              <a:t> (</a:t>
            </a:r>
            <a:r>
              <a:rPr lang="ru-RU" altLang="ru-RU" b="1" i="1" dirty="0" err="1" smtClean="0"/>
              <a:t>Amdahl</a:t>
            </a:r>
            <a:r>
              <a:rPr lang="ru-RU" altLang="ru-RU" b="1" dirty="0" smtClean="0"/>
              <a:t>)</a:t>
            </a:r>
            <a:r>
              <a:rPr lang="ru-RU" alt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507288" cy="4032449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ct val="50000"/>
              </a:spcBef>
            </a:pPr>
            <a:r>
              <a:rPr lang="ru-RU" altLang="ru-RU" dirty="0" smtClean="0"/>
              <a:t>Достижению максимального ускорения может препятствовать существование в выполняемых вычислениях последовательных расчетов, которые не могут быть распараллелены.</a:t>
            </a:r>
          </a:p>
          <a:p>
            <a:pPr>
              <a:spcBef>
                <a:spcPct val="50000"/>
              </a:spcBef>
            </a:pPr>
            <a:r>
              <a:rPr lang="ru-RU" altLang="ru-RU" dirty="0" smtClean="0"/>
              <a:t>Пусть </a:t>
            </a:r>
            <a:r>
              <a:rPr lang="ru-RU" altLang="ru-RU" b="1" i="1" dirty="0" smtClean="0">
                <a:latin typeface="Arial" charset="0"/>
              </a:rPr>
              <a:t>f</a:t>
            </a:r>
            <a:r>
              <a:rPr lang="ru-RU" altLang="ru-RU" dirty="0" smtClean="0">
                <a:latin typeface="Arial" charset="0"/>
              </a:rPr>
              <a:t> есть </a:t>
            </a:r>
            <a:r>
              <a:rPr lang="ru-RU" altLang="ru-RU" i="1" dirty="0" smtClean="0">
                <a:latin typeface="Arial" charset="0"/>
              </a:rPr>
              <a:t>доля последовательных вычислений</a:t>
            </a:r>
            <a:r>
              <a:rPr lang="ru-RU" altLang="ru-RU" dirty="0" smtClean="0">
                <a:latin typeface="Arial" charset="0"/>
              </a:rPr>
              <a:t> в применяемом алгоритме обработки данных.</a:t>
            </a:r>
          </a:p>
          <a:p>
            <a:pPr>
              <a:spcBef>
                <a:spcPct val="50000"/>
              </a:spcBef>
            </a:pPr>
            <a:r>
              <a:rPr lang="ru-RU" altLang="ru-RU" dirty="0" smtClean="0">
                <a:latin typeface="Arial" charset="0"/>
              </a:rPr>
              <a:t>Ускорение процесса вычислений при использовании </a:t>
            </a:r>
            <a:r>
              <a:rPr lang="ru-RU" altLang="ru-RU" b="1" i="1" dirty="0" smtClean="0">
                <a:latin typeface="Arial" charset="0"/>
              </a:rPr>
              <a:t>p</a:t>
            </a:r>
            <a:r>
              <a:rPr lang="ru-RU" altLang="ru-RU" dirty="0" smtClean="0">
                <a:latin typeface="Arial" charset="0"/>
              </a:rPr>
              <a:t> процессоров ограничивается величиной:</a:t>
            </a: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5250218"/>
              </p:ext>
            </p:extLst>
          </p:nvPr>
        </p:nvGraphicFramePr>
        <p:xfrm>
          <a:off x="2483768" y="5517232"/>
          <a:ext cx="4176712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" name="Формула" r:id="rId3" imgW="1612900" imgH="368300" progId="Equation.3">
                  <p:embed/>
                </p:oleObj>
              </mc:Choice>
              <mc:Fallback>
                <p:oleObj name="Формула" r:id="rId3" imgW="1612900" imgH="368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5517232"/>
                        <a:ext cx="4176712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368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</p:spPr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ru-RU" altLang="ru-RU" dirty="0" smtClean="0"/>
              <a:t>Доля последовательных вычислений может быть существенно снижена при выборе более подходящих для распараллеливания методов.</a:t>
            </a:r>
          </a:p>
          <a:p>
            <a:pPr>
              <a:spcBef>
                <a:spcPct val="50000"/>
              </a:spcBef>
            </a:pPr>
            <a:r>
              <a:rPr lang="ru-RU" altLang="ru-RU" sz="2800" dirty="0" smtClean="0"/>
              <a:t>Для большого ряда задач доля последовательных вычислений </a:t>
            </a:r>
            <a:r>
              <a:rPr lang="ru-RU" altLang="ru-RU" sz="2800" b="1" i="1" dirty="0" smtClean="0">
                <a:latin typeface="Arial" charset="0"/>
              </a:rPr>
              <a:t>f=</a:t>
            </a:r>
            <a:r>
              <a:rPr lang="en-US" altLang="ru-RU" sz="2800" b="1" i="1" dirty="0" smtClean="0">
                <a:latin typeface="Arial" charset="0"/>
              </a:rPr>
              <a:t>f</a:t>
            </a:r>
            <a:r>
              <a:rPr lang="ru-RU" altLang="ru-RU" sz="2800" b="1" i="1" dirty="0" smtClean="0">
                <a:latin typeface="Arial" charset="0"/>
              </a:rPr>
              <a:t>(</a:t>
            </a:r>
            <a:r>
              <a:rPr lang="en-US" altLang="ru-RU" sz="2800" b="1" i="1" dirty="0" smtClean="0">
                <a:latin typeface="Arial" charset="0"/>
              </a:rPr>
              <a:t>n</a:t>
            </a:r>
            <a:r>
              <a:rPr lang="ru-RU" altLang="ru-RU" sz="2800" b="1" i="1" dirty="0" smtClean="0">
                <a:latin typeface="Arial" charset="0"/>
              </a:rPr>
              <a:t>)</a:t>
            </a:r>
            <a:r>
              <a:rPr lang="ru-RU" altLang="ru-RU" sz="2800" dirty="0" smtClean="0"/>
              <a:t>  является убывающей функцией </a:t>
            </a:r>
            <a:r>
              <a:rPr lang="ru-RU" altLang="ru-RU" sz="2800" dirty="0" smtClean="0">
                <a:latin typeface="Arial" charset="0"/>
              </a:rPr>
              <a:t>от </a:t>
            </a:r>
            <a:r>
              <a:rPr lang="ru-RU" altLang="ru-RU" sz="2800" b="1" i="1" dirty="0" smtClean="0">
                <a:latin typeface="Arial" charset="0"/>
              </a:rPr>
              <a:t>n</a:t>
            </a:r>
            <a:r>
              <a:rPr lang="ru-RU" altLang="ru-RU" sz="2800" i="1" dirty="0" smtClean="0">
                <a:latin typeface="Arial" charset="0"/>
              </a:rPr>
              <a:t>,</a:t>
            </a:r>
            <a:r>
              <a:rPr lang="ru-RU" altLang="ru-RU" sz="2800" dirty="0" smtClean="0">
                <a:latin typeface="Arial" charset="0"/>
              </a:rPr>
              <a:t> и в</a:t>
            </a:r>
            <a:r>
              <a:rPr lang="ru-RU" altLang="ru-RU" sz="2800" dirty="0" smtClean="0"/>
              <a:t> этом случае ускорение для фиксированного числа процессоров может быть увеличено за счет увеличения вычислительной сложности решаемой задачи. </a:t>
            </a:r>
          </a:p>
          <a:p>
            <a:pPr>
              <a:spcBef>
                <a:spcPct val="50000"/>
              </a:spcBef>
            </a:pPr>
            <a:r>
              <a:rPr lang="ru-RU" altLang="ru-RU" sz="2800" dirty="0" smtClean="0"/>
              <a:t>В этом случае, ускорение </a:t>
            </a:r>
            <a:r>
              <a:rPr lang="ru-RU" altLang="ru-RU" sz="2800" i="1" dirty="0" err="1" smtClean="0">
                <a:latin typeface="Arial" charset="0"/>
              </a:rPr>
              <a:t>S</a:t>
            </a:r>
            <a:r>
              <a:rPr lang="ru-RU" altLang="ru-RU" sz="2800" i="1" baseline="-25000" dirty="0" err="1" smtClean="0">
                <a:latin typeface="Arial" charset="0"/>
              </a:rPr>
              <a:t>p</a:t>
            </a:r>
            <a:r>
              <a:rPr lang="ru-RU" altLang="ru-RU" sz="2800" i="1" dirty="0" smtClean="0">
                <a:latin typeface="Arial" charset="0"/>
              </a:rPr>
              <a:t>= </a:t>
            </a:r>
            <a:r>
              <a:rPr lang="ru-RU" altLang="ru-RU" sz="2800" i="1" dirty="0" err="1" smtClean="0">
                <a:latin typeface="Arial" charset="0"/>
              </a:rPr>
              <a:t>S</a:t>
            </a:r>
            <a:r>
              <a:rPr lang="ru-RU" altLang="ru-RU" sz="2800" i="1" baseline="-25000" dirty="0" err="1" smtClean="0">
                <a:latin typeface="Arial" charset="0"/>
              </a:rPr>
              <a:t>p</a:t>
            </a:r>
            <a:r>
              <a:rPr lang="ru-RU" altLang="ru-RU" sz="2800" i="1" dirty="0" smtClean="0">
                <a:latin typeface="Arial" charset="0"/>
              </a:rPr>
              <a:t>(n)</a:t>
            </a:r>
            <a:r>
              <a:rPr lang="ru-RU" altLang="ru-RU" sz="2800" i="1" dirty="0" smtClean="0"/>
              <a:t> </a:t>
            </a:r>
            <a:r>
              <a:rPr lang="ru-RU" altLang="ru-RU" sz="2800" dirty="0" smtClean="0"/>
              <a:t>является возрастающей функцией от параметра </a:t>
            </a:r>
            <a:r>
              <a:rPr lang="ru-RU" altLang="ru-RU" sz="2800" i="1" dirty="0" smtClean="0">
                <a:latin typeface="Arial" charset="0"/>
              </a:rPr>
              <a:t>n</a:t>
            </a:r>
            <a:r>
              <a:rPr lang="ru-RU" altLang="ru-RU" sz="2800" dirty="0" smtClean="0"/>
              <a:t>.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ru-RU" alt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88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altLang="ru-RU" b="1" dirty="0" smtClean="0"/>
              <a:t>Закон </a:t>
            </a:r>
            <a:r>
              <a:rPr lang="ru-RU" altLang="ru-RU" b="1" dirty="0" err="1" smtClean="0"/>
              <a:t>Густавсона</a:t>
            </a:r>
            <a:r>
              <a:rPr lang="ru-RU" altLang="ru-RU" b="1" dirty="0" smtClean="0"/>
              <a:t> – </a:t>
            </a:r>
            <a:r>
              <a:rPr lang="ru-RU" altLang="ru-RU" b="1" dirty="0" err="1" smtClean="0"/>
              <a:t>Барсиса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</a:pPr>
            <a:r>
              <a:rPr lang="ru-RU" altLang="ru-RU" dirty="0" smtClean="0"/>
              <a:t>Оценим максимально достижимое ускорение исходя из имеющейся доли последовательных расчетов в выполняемых параллельных вычислениях: </a:t>
            </a:r>
          </a:p>
          <a:p>
            <a:pPr>
              <a:spcBef>
                <a:spcPct val="50000"/>
              </a:spcBef>
            </a:pPr>
            <a:endParaRPr lang="ru-RU" altLang="ru-RU" dirty="0" smtClean="0"/>
          </a:p>
          <a:p>
            <a:endParaRPr lang="ru-RU" altLang="ru-RU" dirty="0" smtClean="0"/>
          </a:p>
          <a:p>
            <a:r>
              <a:rPr lang="ru-RU" altLang="ru-RU" dirty="0" smtClean="0"/>
              <a:t>где </a:t>
            </a:r>
            <a:r>
              <a:rPr lang="ru-RU" altLang="ru-RU" i="1" dirty="0" smtClean="0">
                <a:latin typeface="Arial" charset="0"/>
                <a:sym typeface="Symbol" pitchFamily="18" charset="2"/>
              </a:rPr>
              <a:t></a:t>
            </a:r>
            <a:r>
              <a:rPr lang="ru-RU" altLang="ru-RU" i="1" dirty="0" smtClean="0">
                <a:latin typeface="Arial" charset="0"/>
              </a:rPr>
              <a:t>(n)</a:t>
            </a:r>
            <a:r>
              <a:rPr lang="ru-RU" altLang="ru-RU" dirty="0" smtClean="0">
                <a:latin typeface="Arial" charset="0"/>
              </a:rPr>
              <a:t> и </a:t>
            </a:r>
            <a:r>
              <a:rPr lang="ru-RU" altLang="ru-RU" i="1" dirty="0" smtClean="0">
                <a:latin typeface="Arial" charset="0"/>
                <a:sym typeface="Symbol" pitchFamily="18" charset="2"/>
              </a:rPr>
              <a:t></a:t>
            </a:r>
            <a:r>
              <a:rPr lang="ru-RU" altLang="ru-RU" i="1" dirty="0" smtClean="0">
                <a:latin typeface="Arial" charset="0"/>
              </a:rPr>
              <a:t>(n)</a:t>
            </a:r>
            <a:r>
              <a:rPr lang="ru-RU" altLang="ru-RU" dirty="0" smtClean="0">
                <a:latin typeface="Arial" charset="0"/>
              </a:rPr>
              <a:t> есть</a:t>
            </a:r>
            <a:r>
              <a:rPr lang="ru-RU" altLang="ru-RU" dirty="0" smtClean="0"/>
              <a:t> времена последовательной и параллельной частей выполняемых вычислений соответственно, т.е.</a:t>
            </a:r>
          </a:p>
          <a:p>
            <a:pPr>
              <a:spcBef>
                <a:spcPct val="50000"/>
              </a:spcBef>
            </a:pPr>
            <a:endParaRPr lang="ru-RU" altLang="ru-RU" dirty="0" smtClean="0"/>
          </a:p>
          <a:p>
            <a:r>
              <a:rPr lang="ru-RU" altLang="ru-RU" dirty="0" smtClean="0"/>
              <a:t>С учетом введенной величины </a:t>
            </a:r>
            <a:r>
              <a:rPr lang="ru-RU" altLang="ru-RU" i="1" dirty="0" smtClean="0">
                <a:latin typeface="Arial" charset="0"/>
              </a:rPr>
              <a:t>g</a:t>
            </a:r>
            <a:r>
              <a:rPr lang="ru-RU" altLang="ru-RU" dirty="0" smtClean="0">
                <a:latin typeface="Arial" charset="0"/>
              </a:rPr>
              <a:t> </a:t>
            </a:r>
            <a:r>
              <a:rPr lang="ru-RU" altLang="ru-RU" dirty="0" smtClean="0"/>
              <a:t>можно получить </a:t>
            </a:r>
          </a:p>
          <a:p>
            <a:pPr>
              <a:spcBef>
                <a:spcPct val="50000"/>
              </a:spcBef>
            </a:pPr>
            <a:endParaRPr lang="ru-RU" altLang="ru-RU" dirty="0" smtClean="0"/>
          </a:p>
          <a:p>
            <a:r>
              <a:rPr lang="ru-RU" altLang="ru-RU" dirty="0" smtClean="0"/>
              <a:t>что позволяет построить оценку для ускорения</a:t>
            </a: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571320"/>
              </p:ext>
            </p:extLst>
          </p:nvPr>
        </p:nvGraphicFramePr>
        <p:xfrm>
          <a:off x="3275856" y="2060848"/>
          <a:ext cx="2160587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0" name="Формула" r:id="rId3" imgW="1015559" imgH="355446" progId="Equation.3">
                  <p:embed/>
                </p:oleObj>
              </mc:Choice>
              <mc:Fallback>
                <p:oleObj name="Формула" r:id="rId3" imgW="1015559" imgH="35544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2060848"/>
                        <a:ext cx="2160587" cy="74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9177723"/>
              </p:ext>
            </p:extLst>
          </p:nvPr>
        </p:nvGraphicFramePr>
        <p:xfrm>
          <a:off x="1691680" y="3933056"/>
          <a:ext cx="206533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1" name="Формула" r:id="rId5" imgW="1028254" imgH="215806" progId="Equation.3">
                  <p:embed/>
                </p:oleObj>
              </mc:Choice>
              <mc:Fallback>
                <p:oleObj name="Формула" r:id="rId5" imgW="1028254" imgH="21580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3933056"/>
                        <a:ext cx="206533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2920564"/>
              </p:ext>
            </p:extLst>
          </p:nvPr>
        </p:nvGraphicFramePr>
        <p:xfrm>
          <a:off x="4907757" y="4019352"/>
          <a:ext cx="2160587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2" name="Формула" r:id="rId7" imgW="1066337" imgH="215806" progId="Equation.3">
                  <p:embed/>
                </p:oleObj>
              </mc:Choice>
              <mc:Fallback>
                <p:oleObj name="Формула" r:id="rId7" imgW="1066337" imgH="215806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7757" y="4019352"/>
                        <a:ext cx="2160587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9327790"/>
              </p:ext>
            </p:extLst>
          </p:nvPr>
        </p:nvGraphicFramePr>
        <p:xfrm>
          <a:off x="899592" y="4869160"/>
          <a:ext cx="7838071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3" name="Формула" r:id="rId9" imgW="3683000" imgH="203200" progId="Equation.3">
                  <p:embed/>
                </p:oleObj>
              </mc:Choice>
              <mc:Fallback>
                <p:oleObj name="Формула" r:id="rId9" imgW="3683000" imgH="203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869160"/>
                        <a:ext cx="7838071" cy="4320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6236195"/>
              </p:ext>
            </p:extLst>
          </p:nvPr>
        </p:nvGraphicFramePr>
        <p:xfrm>
          <a:off x="1043608" y="5805264"/>
          <a:ext cx="6474910" cy="816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4" name="Формула" r:id="rId11" imgW="3098800" imgH="393700" progId="Equation.3">
                  <p:embed/>
                </p:oleObj>
              </mc:Choice>
              <mc:Fallback>
                <p:oleObj name="Формула" r:id="rId11" imgW="3098800" imgH="3937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5805264"/>
                        <a:ext cx="6474910" cy="8165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842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624736"/>
          </a:xfrm>
        </p:spPr>
        <p:txBody>
          <a:bodyPr>
            <a:normAutofit/>
          </a:bodyPr>
          <a:lstStyle/>
          <a:p>
            <a:r>
              <a:rPr lang="ru-RU" altLang="ru-RU" dirty="0" smtClean="0"/>
              <a:t>Упрощение последней оценки для ускорения</a:t>
            </a:r>
          </a:p>
          <a:p>
            <a:endParaRPr lang="ru-RU" altLang="ru-RU" dirty="0" smtClean="0"/>
          </a:p>
          <a:p>
            <a:endParaRPr lang="ru-RU" altLang="ru-RU" dirty="0"/>
          </a:p>
          <a:p>
            <a:r>
              <a:rPr lang="ru-RU" altLang="ru-RU" dirty="0" smtClean="0"/>
              <a:t>Оценку ускорения, получаемую в соответствии с законом </a:t>
            </a:r>
            <a:r>
              <a:rPr lang="ru-RU" altLang="ru-RU" dirty="0" err="1" smtClean="0"/>
              <a:t>Густавсона-Барсиса</a:t>
            </a:r>
            <a:r>
              <a:rPr lang="ru-RU" altLang="ru-RU" dirty="0" smtClean="0"/>
              <a:t>, еще называют </a:t>
            </a:r>
            <a:r>
              <a:rPr lang="ru-RU" altLang="ru-RU" i="1" dirty="0" smtClean="0"/>
              <a:t>ускорением масштабирования</a:t>
            </a:r>
            <a:r>
              <a:rPr lang="ru-RU" altLang="ru-RU" dirty="0" smtClean="0"/>
              <a:t> </a:t>
            </a:r>
            <a:r>
              <a:rPr lang="ru-RU" altLang="ru-RU" dirty="0" smtClean="0">
                <a:latin typeface="Arial" charset="0"/>
              </a:rPr>
              <a:t>(</a:t>
            </a:r>
            <a:r>
              <a:rPr lang="en-US" altLang="ru-RU" i="1" dirty="0" smtClean="0">
                <a:latin typeface="Arial" charset="0"/>
              </a:rPr>
              <a:t>scaled speedup</a:t>
            </a:r>
            <a:r>
              <a:rPr lang="ru-RU" altLang="ru-RU" dirty="0" smtClean="0">
                <a:latin typeface="Arial" charset="0"/>
              </a:rPr>
              <a:t>),</a:t>
            </a:r>
            <a:r>
              <a:rPr lang="ru-RU" altLang="ru-RU" dirty="0" smtClean="0"/>
              <a:t> поскольку данная характеристика может показать, насколько эффективно могут быть организованы параллельные вычисления при увеличении сложности решаемых задач </a:t>
            </a:r>
          </a:p>
          <a:p>
            <a:endParaRPr lang="ru-RU" dirty="0"/>
          </a:p>
        </p:txBody>
      </p:sp>
      <p:graphicFrame>
        <p:nvGraphicFramePr>
          <p:cNvPr id="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751852"/>
              </p:ext>
            </p:extLst>
          </p:nvPr>
        </p:nvGraphicFramePr>
        <p:xfrm>
          <a:off x="683568" y="980728"/>
          <a:ext cx="6773989" cy="88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2" name="Формула" r:id="rId3" imgW="1688367" imgH="215806" progId="Equation.3">
                  <p:embed/>
                </p:oleObj>
              </mc:Choice>
              <mc:Fallback>
                <p:oleObj name="Формула" r:id="rId3" imgW="1688367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980728"/>
                        <a:ext cx="6773989" cy="8811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992188" y="3284538"/>
            <a:ext cx="8353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ernard MT Condensed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419111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/>
          <a:lstStyle/>
          <a:p>
            <a:r>
              <a:rPr lang="ru-RU" altLang="ru-RU" i="1" dirty="0" smtClean="0">
                <a:latin typeface="Arial" charset="0"/>
              </a:rPr>
              <a:t>Параллельный алгоритм называют </a:t>
            </a:r>
            <a:r>
              <a:rPr lang="ru-RU" altLang="ru-RU" b="1" i="1" dirty="0" smtClean="0">
                <a:latin typeface="Arial" charset="0"/>
              </a:rPr>
              <a:t>масштабируемым (</a:t>
            </a:r>
            <a:r>
              <a:rPr lang="en-US" altLang="ru-RU" b="1" i="1" dirty="0" smtClean="0">
                <a:latin typeface="Arial" charset="0"/>
              </a:rPr>
              <a:t>scalable</a:t>
            </a:r>
            <a:r>
              <a:rPr lang="ru-RU" altLang="ru-RU" b="1" i="1" dirty="0" smtClean="0">
                <a:latin typeface="Arial" charset="0"/>
              </a:rPr>
              <a:t>),</a:t>
            </a:r>
            <a:r>
              <a:rPr lang="ru-RU" altLang="ru-RU" i="1" dirty="0" smtClean="0">
                <a:latin typeface="Arial" charset="0"/>
              </a:rPr>
              <a:t> если</a:t>
            </a:r>
            <a:r>
              <a:rPr lang="ru-RU" altLang="ru-RU" i="1" dirty="0" smtClean="0"/>
              <a:t> при росте числа процессоров он обеспечивает увеличение ускорения при сохранении постоянного уровня эффективности использования процессоров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793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856984" cy="65973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altLang="ru-RU" dirty="0" smtClean="0"/>
              <a:t>Накладные расходы (</a:t>
            </a:r>
            <a:r>
              <a:rPr lang="en-US" altLang="ru-RU" i="1" dirty="0" smtClean="0"/>
              <a:t>total overhead</a:t>
            </a:r>
            <a:r>
              <a:rPr lang="ru-RU" altLang="ru-RU" dirty="0" smtClean="0"/>
              <a:t>) появляются за счет необходимости организации взаимодействия процессоров, выполнения некоторых дополнительных действий, синхронизации параллельных вычислений и т.п. </a:t>
            </a:r>
          </a:p>
          <a:p>
            <a:pPr>
              <a:lnSpc>
                <a:spcPct val="90000"/>
              </a:lnSpc>
              <a:spcBef>
                <a:spcPct val="50000"/>
              </a:spcBef>
              <a:buNone/>
            </a:pPr>
            <a:r>
              <a:rPr lang="ru-RU" altLang="ru-RU" dirty="0" smtClean="0"/>
              <a:t>	Новые выражения для времени параллельного решения задачи и получаемого при этом ускорения: </a:t>
            </a:r>
          </a:p>
          <a:p>
            <a:pPr>
              <a:lnSpc>
                <a:spcPct val="90000"/>
              </a:lnSpc>
              <a:buNone/>
            </a:pPr>
            <a:endParaRPr lang="ru-RU" altLang="ru-RU" dirty="0" smtClean="0"/>
          </a:p>
          <a:p>
            <a:pPr>
              <a:lnSpc>
                <a:spcPct val="90000"/>
              </a:lnSpc>
              <a:buNone/>
            </a:pPr>
            <a:r>
              <a:rPr lang="ru-RU" altLang="ru-RU" dirty="0" smtClean="0"/>
              <a:t>	Тогда эффективность использования процессоров можно выразить как </a:t>
            </a: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3586163" y="2636838"/>
          <a:ext cx="17272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6" name="Формула" r:id="rId3" imgW="748975" imgH="215806" progId="Equation.3">
                  <p:embed/>
                </p:oleObj>
              </mc:Choice>
              <mc:Fallback>
                <p:oleObj name="Формула" r:id="rId3" imgW="748975" imgH="215806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6163" y="2636838"/>
                        <a:ext cx="1727200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0846752"/>
              </p:ext>
            </p:extLst>
          </p:nvPr>
        </p:nvGraphicFramePr>
        <p:xfrm>
          <a:off x="3203848" y="4293096"/>
          <a:ext cx="139065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7" name="Формула" r:id="rId5" imgW="800100" imgH="419100" progId="Equation.3">
                  <p:embed/>
                </p:oleObj>
              </mc:Choice>
              <mc:Fallback>
                <p:oleObj name="Формула" r:id="rId5" imgW="800100" imgH="419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4293096"/>
                        <a:ext cx="139065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967300"/>
              </p:ext>
            </p:extLst>
          </p:nvPr>
        </p:nvGraphicFramePr>
        <p:xfrm>
          <a:off x="5004048" y="4293096"/>
          <a:ext cx="188118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8" name="Формула" r:id="rId7" imgW="1091726" imgH="444307" progId="Equation.3">
                  <p:embed/>
                </p:oleObj>
              </mc:Choice>
              <mc:Fallback>
                <p:oleObj name="Формула" r:id="rId7" imgW="1091726" imgH="444307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4293096"/>
                        <a:ext cx="1881188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8577661"/>
              </p:ext>
            </p:extLst>
          </p:nvPr>
        </p:nvGraphicFramePr>
        <p:xfrm>
          <a:off x="2627784" y="6024563"/>
          <a:ext cx="3600450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9" name="Формула" r:id="rId9" imgW="1688367" imgH="393529" progId="Equation.3">
                  <p:embed/>
                </p:oleObj>
              </mc:Choice>
              <mc:Fallback>
                <p:oleObj name="Формула" r:id="rId9" imgW="1688367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6024563"/>
                        <a:ext cx="3600450" cy="833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2824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ru-RU" altLang="ru-RU" dirty="0" smtClean="0"/>
              <a:t>Если сложность решаемой задачи является фиксированной (</a:t>
            </a:r>
            <a:r>
              <a:rPr lang="ru-RU" altLang="ru-RU" i="1" dirty="0" smtClean="0"/>
              <a:t>T</a:t>
            </a:r>
            <a:r>
              <a:rPr lang="ru-RU" altLang="ru-RU" i="1" baseline="-25000" dirty="0" smtClean="0"/>
              <a:t>1</a:t>
            </a:r>
            <a:r>
              <a:rPr lang="ru-RU" altLang="ru-RU" i="1" dirty="0" smtClean="0"/>
              <a:t>=</a:t>
            </a:r>
            <a:r>
              <a:rPr lang="ru-RU" altLang="ru-RU" i="1" dirty="0" err="1" smtClean="0"/>
              <a:t>const</a:t>
            </a:r>
            <a:r>
              <a:rPr lang="ru-RU" altLang="ru-RU" dirty="0" smtClean="0"/>
              <a:t>), то при росте числа процессоров эффективность, как правило, будет убывать за счет роста накладных расходов </a:t>
            </a:r>
            <a:r>
              <a:rPr lang="ru-RU" altLang="ru-RU" i="1" dirty="0" smtClean="0"/>
              <a:t>T</a:t>
            </a:r>
            <a:r>
              <a:rPr lang="ru-RU" altLang="ru-RU" i="1" baseline="-25000" dirty="0" smtClean="0"/>
              <a:t>0</a:t>
            </a:r>
            <a:r>
              <a:rPr lang="ru-RU" altLang="ru-RU" dirty="0" smtClean="0"/>
              <a:t>, </a:t>
            </a:r>
          </a:p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ru-RU" altLang="ru-RU" dirty="0" smtClean="0"/>
              <a:t>При фиксации числа процессоров эффективность использования процессоров можно улучшить путем повышения сложности решаемой задачи </a:t>
            </a:r>
            <a:r>
              <a:rPr lang="ru-RU" altLang="ru-RU" i="1" dirty="0" smtClean="0"/>
              <a:t>T</a:t>
            </a:r>
            <a:r>
              <a:rPr lang="ru-RU" altLang="ru-RU" i="1" baseline="-25000" dirty="0" smtClean="0"/>
              <a:t>1</a:t>
            </a:r>
            <a:r>
              <a:rPr lang="ru-RU" altLang="ru-RU" i="1" dirty="0" smtClean="0"/>
              <a:t>,</a:t>
            </a:r>
            <a:r>
              <a:rPr lang="ru-RU" altLang="ru-RU" dirty="0" smtClean="0"/>
              <a:t> </a:t>
            </a:r>
          </a:p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ru-RU" altLang="ru-RU" dirty="0" smtClean="0"/>
              <a:t>При увеличении числа процессоров в большинстве случаев можно обеспечить определенный уровень эффективности при помощи соответствующего повышения сложности решаемых задач.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8767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5865515"/>
          </a:xfrm>
        </p:spPr>
        <p:txBody>
          <a:bodyPr>
            <a:normAutofit/>
          </a:bodyPr>
          <a:lstStyle/>
          <a:p>
            <a:pPr lvl="1" algn="just">
              <a:lnSpc>
                <a:spcPct val="90000"/>
              </a:lnSpc>
              <a:spcBef>
                <a:spcPct val="50000"/>
              </a:spcBef>
            </a:pPr>
            <a:r>
              <a:rPr lang="ru-RU" altLang="ru-RU" dirty="0" smtClean="0"/>
              <a:t>Пусть </a:t>
            </a:r>
            <a:r>
              <a:rPr lang="en-US" altLang="ru-RU" i="1" dirty="0" smtClean="0"/>
              <a:t>E</a:t>
            </a:r>
            <a:r>
              <a:rPr lang="ru-RU" altLang="ru-RU" i="1" dirty="0" smtClean="0"/>
              <a:t>=</a:t>
            </a:r>
            <a:r>
              <a:rPr lang="en-US" altLang="ru-RU" i="1" dirty="0" err="1" smtClean="0"/>
              <a:t>const</a:t>
            </a:r>
            <a:r>
              <a:rPr lang="ru-RU" altLang="ru-RU" dirty="0" smtClean="0"/>
              <a:t> есть желаемый уровень эффективности выполняемых вычислений. Из выражения для эффективности можно получить</a:t>
            </a:r>
          </a:p>
          <a:p>
            <a:pPr lvl="1" algn="just">
              <a:lnSpc>
                <a:spcPct val="90000"/>
              </a:lnSpc>
              <a:spcBef>
                <a:spcPct val="50000"/>
              </a:spcBef>
            </a:pPr>
            <a:endParaRPr lang="ru-RU" altLang="ru-RU" dirty="0" smtClean="0"/>
          </a:p>
          <a:p>
            <a:pPr lvl="1" algn="just">
              <a:lnSpc>
                <a:spcPct val="90000"/>
              </a:lnSpc>
              <a:spcBef>
                <a:spcPct val="50000"/>
              </a:spcBef>
            </a:pPr>
            <a:endParaRPr lang="ru-RU" altLang="ru-RU" dirty="0" smtClean="0"/>
          </a:p>
          <a:p>
            <a:pPr lvl="1" algn="just">
              <a:lnSpc>
                <a:spcPct val="90000"/>
              </a:lnSpc>
              <a:spcBef>
                <a:spcPct val="50000"/>
              </a:spcBef>
            </a:pPr>
            <a:r>
              <a:rPr lang="ru-RU" altLang="ru-RU" dirty="0" smtClean="0"/>
              <a:t>Порождаемую последним соотношением зависимость </a:t>
            </a:r>
            <a:r>
              <a:rPr lang="ru-RU" altLang="ru-RU" i="1" dirty="0" smtClean="0"/>
              <a:t>n=F(p) </a:t>
            </a:r>
            <a:r>
              <a:rPr lang="ru-RU" altLang="ru-RU" dirty="0" smtClean="0"/>
              <a:t>между сложностью решаемой задачи и числом процессоров обычно называют </a:t>
            </a:r>
            <a:r>
              <a:rPr lang="ru-RU" altLang="ru-RU" i="1" dirty="0" smtClean="0"/>
              <a:t>функцией </a:t>
            </a:r>
            <a:r>
              <a:rPr lang="ru-RU" altLang="ru-RU" i="1" dirty="0" err="1" smtClean="0"/>
              <a:t>изоэффективности</a:t>
            </a:r>
            <a:r>
              <a:rPr lang="ru-RU" altLang="ru-RU" dirty="0" smtClean="0"/>
              <a:t> (</a:t>
            </a:r>
            <a:r>
              <a:rPr lang="en-US" altLang="ru-RU" i="1" dirty="0" err="1" smtClean="0"/>
              <a:t>isoefficiency</a:t>
            </a:r>
            <a:r>
              <a:rPr lang="en-US" altLang="ru-RU" i="1" dirty="0" smtClean="0"/>
              <a:t> function</a:t>
            </a:r>
            <a:r>
              <a:rPr lang="ru-RU" altLang="ru-RU" dirty="0" smtClean="0"/>
              <a:t>).</a:t>
            </a: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9325089"/>
              </p:ext>
            </p:extLst>
          </p:nvPr>
        </p:nvGraphicFramePr>
        <p:xfrm>
          <a:off x="1259632" y="1628800"/>
          <a:ext cx="5241793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Формула" r:id="rId3" imgW="2133600" imgH="381000" progId="Equation.3">
                  <p:embed/>
                </p:oleObj>
              </mc:Choice>
              <mc:Fallback>
                <p:oleObj name="Формула" r:id="rId3" imgW="2133600" imgH="381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628800"/>
                        <a:ext cx="5241793" cy="9361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63006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744</Words>
  <Application>Microsoft Office PowerPoint</Application>
  <PresentationFormat>Экран (4:3)</PresentationFormat>
  <Paragraphs>84</Paragraphs>
  <Slides>22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Тема Office</vt:lpstr>
      <vt:lpstr>Формула</vt:lpstr>
      <vt:lpstr>Рисунок</vt:lpstr>
      <vt:lpstr>Моделирование и анализ параллельных вычислений</vt:lpstr>
      <vt:lpstr>Презентация PowerPoint</vt:lpstr>
      <vt:lpstr>Граф «операции-операнды»</vt:lpstr>
      <vt:lpstr>Презентация PowerPoint</vt:lpstr>
      <vt:lpstr>Пример: граф алгоритма вычисления площади прямоугольника, заданного координатами двух противолежащих углов </vt:lpstr>
      <vt:lpstr>Презентация PowerPoint</vt:lpstr>
      <vt:lpstr>Презентация PowerPoint</vt:lpstr>
      <vt:lpstr>Презентация PowerPoint</vt:lpstr>
      <vt:lpstr>Схема параллельного выполнения алгоритма</vt:lpstr>
      <vt:lpstr>Презентация PowerPoint</vt:lpstr>
      <vt:lpstr>Презентация PowerPoint</vt:lpstr>
      <vt:lpstr>Показатели эффективности параллельного алгоритма</vt:lpstr>
      <vt:lpstr>Презентация PowerPoint</vt:lpstr>
      <vt:lpstr>Презентация PowerPoint</vt:lpstr>
      <vt:lpstr>Закон Амдаля (Amdahl) </vt:lpstr>
      <vt:lpstr>Презентация PowerPoint</vt:lpstr>
      <vt:lpstr>Закон Густавсона – Барсиса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Моделирование и анализ параллельных вычислений</dc:title>
  <dc:creator>fgafarov</dc:creator>
  <cp:lastModifiedBy>fgafarov</cp:lastModifiedBy>
  <cp:revision>24</cp:revision>
  <dcterms:created xsi:type="dcterms:W3CDTF">2015-02-16T09:57:04Z</dcterms:created>
  <dcterms:modified xsi:type="dcterms:W3CDTF">2015-02-16T16:52:03Z</dcterms:modified>
</cp:coreProperties>
</file>