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27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395" r:id="rId15"/>
    <p:sldId id="396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1" r:id="rId30"/>
    <p:sldId id="412" r:id="rId31"/>
    <p:sldId id="413" r:id="rId32"/>
    <p:sldId id="414" r:id="rId33"/>
    <p:sldId id="415" r:id="rId34"/>
    <p:sldId id="417" r:id="rId35"/>
    <p:sldId id="416" r:id="rId36"/>
    <p:sldId id="418" r:id="rId37"/>
    <p:sldId id="363" r:id="rId38"/>
    <p:sldId id="397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44" d="100"/>
          <a:sy n="44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5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58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49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1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3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07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53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1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2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56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47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0" y="898047"/>
            <a:ext cx="74327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dirty="0" smtClean="0"/>
              <a:t> </a:t>
            </a:r>
            <a:r>
              <a:rPr lang="ru-RU" sz="3600" b="1" dirty="0" smtClean="0"/>
              <a:t>Лекция </a:t>
            </a:r>
            <a:r>
              <a:rPr lang="en-US" sz="3600" b="1" dirty="0" smtClean="0"/>
              <a:t>10</a:t>
            </a:r>
            <a:r>
              <a:rPr lang="ru-RU" sz="3600" b="1" dirty="0" smtClean="0"/>
              <a:t> </a:t>
            </a:r>
            <a:endParaRPr lang="en-US" sz="3600" b="1" dirty="0" smtClean="0"/>
          </a:p>
          <a:p>
            <a:pPr algn="ctr"/>
            <a:endParaRPr lang="ru-RU" dirty="0" smtClean="0"/>
          </a:p>
          <a:p>
            <a:pPr algn="ctr"/>
            <a:r>
              <a:rPr lang="ru-RU" sz="3600" b="1" dirty="0"/>
              <a:t>Распространение радиоволн в тропосфере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546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Основные </a:t>
            </a:r>
            <a:r>
              <a:rPr lang="ru-RU" sz="2800" b="1" dirty="0"/>
              <a:t>параметры тропосферы</a:t>
            </a:r>
            <a:endParaRPr lang="ru-RU" sz="2800" b="1" dirty="0" smtClean="0"/>
          </a:p>
          <a:p>
            <a:pPr algn="ctr"/>
            <a:endParaRPr lang="ru-RU" sz="2800" b="1" dirty="0"/>
          </a:p>
          <a:p>
            <a:r>
              <a:rPr lang="ru-RU" sz="2800" dirty="0"/>
              <a:t>Тропосфера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приземной атмосферный  слой,  содержащий пары воды.  </a:t>
            </a:r>
            <a:endParaRPr lang="en-US" sz="2800" dirty="0" smtClean="0"/>
          </a:p>
          <a:p>
            <a:r>
              <a:rPr lang="ru-RU" sz="2800" dirty="0" smtClean="0"/>
              <a:t>Высота </a:t>
            </a:r>
            <a:r>
              <a:rPr lang="ru-RU" sz="2800" dirty="0"/>
              <a:t>тропосферы: 8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10 км в полярных зонах,  10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12 км на средних широтах и 16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18 км на экваторе. </a:t>
            </a:r>
            <a:endParaRPr lang="en-US" sz="2800" dirty="0" smtClean="0"/>
          </a:p>
          <a:p>
            <a:r>
              <a:rPr lang="ru-RU" sz="2800" dirty="0" smtClean="0"/>
              <a:t>Газовый </a:t>
            </a:r>
            <a:r>
              <a:rPr lang="ru-RU" sz="2800" dirty="0"/>
              <a:t>состав тропосферы постоянен и идентичен сос­таву у поверхности: 78%  азота,  21%  кислорода,  0,33%  аргона,  0,03% CO</a:t>
            </a:r>
            <a:r>
              <a:rPr lang="ru-RU" sz="2800" baseline="-25000" dirty="0"/>
              <a:t>2</a:t>
            </a:r>
            <a:r>
              <a:rPr lang="ru-RU" sz="2800" dirty="0"/>
              <a:t> и т. д. </a:t>
            </a:r>
            <a:endParaRPr lang="en-US" sz="2800" dirty="0" smtClean="0"/>
          </a:p>
          <a:p>
            <a:r>
              <a:rPr lang="ru-RU" sz="2800" dirty="0" smtClean="0"/>
              <a:t>Содержание </a:t>
            </a:r>
            <a:r>
              <a:rPr lang="ru-RU" sz="2800" dirty="0"/>
              <a:t>водяного пара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от 0 до 4% по объ­ёму.</a:t>
            </a:r>
          </a:p>
          <a:p>
            <a:r>
              <a:rPr lang="ru-RU" sz="2800" dirty="0"/>
              <a:t>   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8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Основные </a:t>
            </a:r>
            <a:r>
              <a:rPr lang="ru-RU" sz="2800" b="1" dirty="0"/>
              <a:t>параметры тропосферы</a:t>
            </a:r>
            <a:endParaRPr lang="ru-RU" sz="2800" b="1" dirty="0" smtClean="0"/>
          </a:p>
          <a:p>
            <a:pPr algn="ctr"/>
            <a:endParaRPr lang="ru-RU" sz="2800" b="1" dirty="0"/>
          </a:p>
          <a:p>
            <a:r>
              <a:rPr lang="ru-RU" sz="2800" dirty="0" smtClean="0"/>
              <a:t>Основные </a:t>
            </a:r>
            <a:r>
              <a:rPr lang="ru-RU" sz="2800" dirty="0"/>
              <a:t>параметры тропосферы</a:t>
            </a:r>
            <a:r>
              <a:rPr lang="ru-RU" sz="2800" dirty="0" smtClean="0"/>
              <a:t>:</a:t>
            </a:r>
            <a:endParaRPr lang="en-US" sz="2800" dirty="0" smtClean="0"/>
          </a:p>
          <a:p>
            <a:r>
              <a:rPr lang="ru-RU" sz="2800" dirty="0" smtClean="0"/>
              <a:t> </a:t>
            </a:r>
            <a:r>
              <a:rPr lang="ru-RU" sz="2800" dirty="0"/>
              <a:t>p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общее давление</a:t>
            </a:r>
            <a:r>
              <a:rPr lang="ru-RU" sz="2800" dirty="0" smtClean="0"/>
              <a:t>,</a:t>
            </a:r>
            <a:endParaRPr lang="en-US" sz="2800" dirty="0" smtClean="0"/>
          </a:p>
          <a:p>
            <a:r>
              <a:rPr lang="ru-RU" sz="2800" dirty="0" smtClean="0"/>
              <a:t> </a:t>
            </a:r>
            <a:r>
              <a:rPr lang="ru-RU" sz="2800" dirty="0" err="1"/>
              <a:t>p</a:t>
            </a:r>
            <a:r>
              <a:rPr lang="ru-RU" sz="2800" baseline="-25000" dirty="0" err="1"/>
              <a:t>c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давление сухого воздуха, </a:t>
            </a:r>
            <a:endParaRPr lang="en-US" sz="2800" dirty="0" smtClean="0"/>
          </a:p>
          <a:p>
            <a:r>
              <a:rPr lang="ru-RU" sz="2800" dirty="0" smtClean="0"/>
              <a:t>абсолютная </a:t>
            </a:r>
            <a:r>
              <a:rPr lang="ru-RU" sz="2800" dirty="0"/>
              <a:t>температура T, </a:t>
            </a:r>
            <a:endParaRPr lang="en-US" sz="2800" dirty="0" smtClean="0"/>
          </a:p>
          <a:p>
            <a:r>
              <a:rPr lang="ru-RU" sz="2800" dirty="0" smtClean="0"/>
              <a:t>абсолютная </a:t>
            </a:r>
            <a:r>
              <a:rPr lang="ru-RU" sz="2800" dirty="0"/>
              <a:t>влажность e (давление водяного пара). </a:t>
            </a:r>
            <a:endParaRPr lang="en-US" sz="2800" dirty="0" smtClean="0"/>
          </a:p>
          <a:p>
            <a:endParaRPr lang="en-US" sz="2800" dirty="0"/>
          </a:p>
          <a:p>
            <a:r>
              <a:rPr lang="ru-RU" sz="2800" dirty="0" smtClean="0"/>
              <a:t> </a:t>
            </a:r>
            <a:r>
              <a:rPr lang="ru-RU" sz="2800" dirty="0"/>
              <a:t>Температура  в тропосфере с высотой </a:t>
            </a:r>
            <a:r>
              <a:rPr lang="en-US" sz="2800" dirty="0"/>
              <a:t>h</a:t>
            </a:r>
            <a:r>
              <a:rPr lang="ru-RU" sz="2800" dirty="0"/>
              <a:t> падает. Верхней границей тропосферы считается высота,  на которой падение температуры прекращается  (причина  роста температуры с уменьшением высоты здесь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нагрев поверхности Земли). </a:t>
            </a:r>
          </a:p>
          <a:p>
            <a:r>
              <a:rPr lang="ru-RU" sz="2800" dirty="0" smtClean="0"/>
              <a:t>   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728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079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Нормальная тропосфера</a:t>
            </a:r>
          </a:p>
          <a:p>
            <a:endParaRPr lang="ru-RU" sz="2800" dirty="0" smtClean="0"/>
          </a:p>
          <a:p>
            <a:r>
              <a:rPr lang="ru-RU" sz="2800" dirty="0" smtClean="0"/>
              <a:t>При </a:t>
            </a:r>
            <a:r>
              <a:rPr lang="ru-RU" sz="2800" dirty="0"/>
              <a:t>расчетах распространения радиоволн обычно используется модель "нормальной  тропосферы"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гипотетической тропосферы,  свойства которой отражают среднее состояние реальной тропосферы. "Нормальная тропосфера" имеет следующие параметры:</a:t>
            </a:r>
          </a:p>
          <a:p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</a:t>
            </a:r>
            <a:r>
              <a:rPr lang="ru-RU" sz="2800" dirty="0" err="1"/>
              <a:t>p</a:t>
            </a:r>
            <a:r>
              <a:rPr lang="ru-RU" sz="2800" baseline="-25000" dirty="0" err="1"/>
              <a:t>c</a:t>
            </a:r>
            <a:r>
              <a:rPr lang="ru-RU" sz="2800" dirty="0"/>
              <a:t>(h = 0) = p</a:t>
            </a:r>
            <a:r>
              <a:rPr lang="ru-RU" sz="2800" baseline="-25000" dirty="0"/>
              <a:t>c0</a:t>
            </a:r>
            <a:r>
              <a:rPr lang="ru-RU" sz="2800" dirty="0"/>
              <a:t> = 1013 </a:t>
            </a:r>
            <a:r>
              <a:rPr lang="ru-RU" sz="2800" dirty="0" err="1"/>
              <a:t>мбар</a:t>
            </a:r>
            <a:r>
              <a:rPr lang="ru-RU" sz="2800" dirty="0"/>
              <a:t>             (1 бар=10</a:t>
            </a:r>
            <a:r>
              <a:rPr lang="ru-RU" sz="2800" baseline="30000" dirty="0"/>
              <a:t>5</a:t>
            </a:r>
            <a:r>
              <a:rPr lang="ru-RU" sz="2800" dirty="0"/>
              <a:t> Па, 1 мм </a:t>
            </a:r>
            <a:r>
              <a:rPr lang="ru-RU" sz="2800" dirty="0" err="1"/>
              <a:t>рт.ст</a:t>
            </a:r>
            <a:r>
              <a:rPr lang="ru-RU" sz="2800" dirty="0"/>
              <a:t>. = 1,333 бар),</a:t>
            </a:r>
          </a:p>
          <a:p>
            <a:r>
              <a:rPr lang="ru-RU" sz="2800" dirty="0">
                <a:sym typeface="Symbol"/>
              </a:rPr>
              <a:t></a:t>
            </a:r>
            <a:r>
              <a:rPr lang="en-US" sz="2800" dirty="0"/>
              <a:t> T(h=0) = T</a:t>
            </a:r>
            <a:r>
              <a:rPr lang="en-US" sz="2800" baseline="-25000" dirty="0"/>
              <a:t>0</a:t>
            </a:r>
            <a:r>
              <a:rPr lang="en-US" sz="2800" dirty="0"/>
              <a:t> = 288</a:t>
            </a:r>
            <a:r>
              <a:rPr lang="en-US" sz="2800" baseline="30000" dirty="0"/>
              <a:t>0</a:t>
            </a:r>
            <a:r>
              <a:rPr lang="en-US" sz="2800" dirty="0"/>
              <a:t>K, T(h) = 288 </a:t>
            </a:r>
            <a:r>
              <a:rPr lang="ru-RU" sz="2800" dirty="0">
                <a:sym typeface="Symbol"/>
              </a:rPr>
              <a:t></a:t>
            </a:r>
            <a:r>
              <a:rPr lang="en-US" sz="2800" dirty="0"/>
              <a:t> 0,0065h[</a:t>
            </a:r>
            <a:r>
              <a:rPr lang="ru-RU" sz="2800" dirty="0"/>
              <a:t>м</a:t>
            </a:r>
            <a:r>
              <a:rPr lang="en-US" sz="2800" dirty="0"/>
              <a:t>],</a:t>
            </a:r>
            <a:endParaRPr lang="ru-RU" sz="2800" dirty="0"/>
          </a:p>
          <a:p>
            <a:r>
              <a:rPr lang="ru-RU" sz="2800" dirty="0">
                <a:sym typeface="Symbol"/>
              </a:rPr>
              <a:t></a:t>
            </a:r>
            <a:r>
              <a:rPr lang="en-US" sz="2800" dirty="0"/>
              <a:t> e(h=0) = 10 </a:t>
            </a:r>
            <a:r>
              <a:rPr lang="ru-RU" sz="2800" dirty="0" err="1"/>
              <a:t>мбар</a:t>
            </a:r>
            <a:r>
              <a:rPr lang="en-US" sz="2800" dirty="0"/>
              <a:t>, e(h) = 10 </a:t>
            </a:r>
            <a:r>
              <a:rPr lang="ru-RU" sz="2800" dirty="0">
                <a:sym typeface="Symbol"/>
              </a:rPr>
              <a:t></a:t>
            </a:r>
            <a:r>
              <a:rPr lang="en-US" sz="2800" dirty="0"/>
              <a:t> 0,0035h[</a:t>
            </a:r>
            <a:r>
              <a:rPr lang="ru-RU" sz="2800" dirty="0"/>
              <a:t>м</a:t>
            </a:r>
            <a:r>
              <a:rPr lang="en-US" sz="2800" dirty="0"/>
              <a:t>],</a:t>
            </a:r>
            <a:endParaRPr lang="ru-RU" sz="2800" dirty="0"/>
          </a:p>
          <a:p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относительная влажность = 60% (e</a:t>
            </a:r>
            <a:r>
              <a:rPr lang="en-US" sz="2800" baseline="-25000" dirty="0"/>
              <a:t>S</a:t>
            </a:r>
            <a:r>
              <a:rPr lang="en-US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давление насыщающих водяных паров) и не меняется с вы­сотой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3553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4716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Нормальная тропосфера</a:t>
            </a:r>
          </a:p>
          <a:p>
            <a:pPr algn="ctr"/>
            <a:endParaRPr lang="ru-RU" sz="2800" b="1" dirty="0" smtClean="0"/>
          </a:p>
          <a:p>
            <a:r>
              <a:rPr lang="ru-RU" sz="2800" dirty="0"/>
              <a:t>Коэффициент преломления </a:t>
            </a:r>
            <a:r>
              <a:rPr lang="en-US" sz="2800" dirty="0"/>
              <a:t>n</a:t>
            </a:r>
            <a:r>
              <a:rPr lang="ru-RU" sz="2800" dirty="0"/>
              <a:t> в тропосфере обычно определяется с помощью полуэмпирической формулы</a:t>
            </a:r>
          </a:p>
          <a:p>
            <a:endParaRPr lang="ru-RU" sz="2800" dirty="0" smtClean="0"/>
          </a:p>
          <a:p>
            <a:r>
              <a:rPr lang="ru-RU" sz="2800" dirty="0" smtClean="0"/>
              <a:t>								(1)</a:t>
            </a:r>
            <a:endParaRPr lang="ru-RU" sz="2800" dirty="0"/>
          </a:p>
          <a:p>
            <a:endParaRPr lang="ru-RU" sz="2800" dirty="0" smtClean="0"/>
          </a:p>
          <a:p>
            <a:r>
              <a:rPr lang="ru-RU" sz="2800" dirty="0"/>
              <a:t>величину N = (n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1)</a:t>
            </a:r>
            <a:r>
              <a:rPr lang="ru-RU" sz="2800" dirty="0">
                <a:sym typeface="Symbol"/>
              </a:rPr>
              <a:t></a:t>
            </a:r>
            <a:r>
              <a:rPr lang="ru-RU" sz="2800" dirty="0"/>
              <a:t>10</a:t>
            </a:r>
            <a:r>
              <a:rPr lang="ru-RU" sz="2800" baseline="30000" dirty="0"/>
              <a:t>6</a:t>
            </a:r>
            <a:r>
              <a:rPr lang="ru-RU" sz="2800" dirty="0"/>
              <a:t>  называют </a:t>
            </a:r>
            <a:r>
              <a:rPr lang="ru-RU" sz="2800" dirty="0" smtClean="0"/>
              <a:t>индексом преломления</a:t>
            </a:r>
            <a:r>
              <a:rPr lang="ru-RU" sz="2800" dirty="0"/>
              <a:t>. </a:t>
            </a:r>
          </a:p>
          <a:p>
            <a:endParaRPr lang="ru-RU" sz="2800" dirty="0" smtClean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51" y="2287539"/>
            <a:ext cx="6630895" cy="108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6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4716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Нормальная тропосфера</a:t>
            </a:r>
          </a:p>
          <a:p>
            <a:pPr algn="ctr"/>
            <a:endParaRPr lang="ru-RU" sz="2800" b="1" dirty="0" smtClean="0"/>
          </a:p>
          <a:p>
            <a:r>
              <a:rPr lang="ru-RU" sz="2800" dirty="0"/>
              <a:t>Локальные изменения давления, а также температурные инверсии приводят к колебаниям ко­эффициента преломления вблизи земной поверхности n = 1,00026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1,00046.  </a:t>
            </a:r>
            <a:endParaRPr lang="ru-RU" sz="2800" dirty="0" smtClean="0"/>
          </a:p>
          <a:p>
            <a:r>
              <a:rPr lang="ru-RU" sz="2800" dirty="0" smtClean="0"/>
              <a:t>Выше </a:t>
            </a:r>
            <a:r>
              <a:rPr lang="ru-RU" sz="2800" dirty="0"/>
              <a:t>10 км полагают n = </a:t>
            </a:r>
            <a:r>
              <a:rPr lang="ru-RU" sz="2800" dirty="0" err="1"/>
              <a:t>Const</a:t>
            </a:r>
            <a:r>
              <a:rPr lang="ru-RU" sz="2800" dirty="0"/>
              <a:t> = 1,00011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/>
              <a:t>     В силу </a:t>
            </a:r>
            <a:r>
              <a:rPr lang="ru-RU" sz="2800" dirty="0" err="1"/>
              <a:t>поляризуемости</a:t>
            </a:r>
            <a:r>
              <a:rPr lang="ru-RU" sz="2800" dirty="0"/>
              <a:t> молекул воздуха диэлектрическая проницаемость </a:t>
            </a:r>
            <a:r>
              <a:rPr lang="ru-RU" sz="2800" dirty="0">
                <a:sym typeface="Symbol"/>
              </a:rPr>
              <a:t></a:t>
            </a:r>
            <a:r>
              <a:rPr lang="ru-RU" sz="2800" dirty="0"/>
              <a:t> (следовательно, и n)  зависит и от частоты распространяющейся радиоволны, но этот эффект заметен лишь для волн c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&lt; 10 см (</a:t>
            </a:r>
            <a:r>
              <a:rPr lang="en-US" sz="2800" dirty="0"/>
              <a:t>f</a:t>
            </a:r>
            <a:r>
              <a:rPr lang="ru-RU" sz="2800" dirty="0"/>
              <a:t>&gt;3ГГц).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8280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471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Атмосферная </a:t>
            </a:r>
            <a:r>
              <a:rPr lang="ru-RU" sz="2800" b="1" dirty="0" smtClean="0"/>
              <a:t>рефракция</a:t>
            </a:r>
          </a:p>
          <a:p>
            <a:pPr algn="ctr"/>
            <a:endParaRPr lang="ru-RU" sz="2800" b="1" dirty="0"/>
          </a:p>
          <a:p>
            <a:r>
              <a:rPr lang="ru-RU" sz="2800" dirty="0"/>
              <a:t>Пусть радиоволна распространяется в плоскослоистой атмосфере (рис. </a:t>
            </a:r>
            <a:r>
              <a:rPr lang="ru-RU" sz="2800" dirty="0" smtClean="0"/>
              <a:t>1</a:t>
            </a:r>
            <a:r>
              <a:rPr lang="ru-RU" sz="2800" dirty="0"/>
              <a:t>). </a:t>
            </a:r>
            <a:endParaRPr lang="ru-RU" sz="2800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68" y="1861998"/>
            <a:ext cx="6624296" cy="454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31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471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Атмосферная </a:t>
            </a:r>
            <a:r>
              <a:rPr lang="ru-RU" sz="2800" b="1" dirty="0" smtClean="0"/>
              <a:t>рефракция</a:t>
            </a:r>
          </a:p>
          <a:p>
            <a:pPr algn="ctr"/>
            <a:endParaRPr lang="ru-RU" sz="2800" b="1" dirty="0"/>
          </a:p>
          <a:p>
            <a:r>
              <a:rPr lang="ru-RU" sz="2800" dirty="0"/>
              <a:t>Согласно закону </a:t>
            </a:r>
            <a:r>
              <a:rPr lang="ru-RU" sz="2800" dirty="0" smtClean="0"/>
              <a:t>преломления</a:t>
            </a:r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Таким </a:t>
            </a:r>
            <a:r>
              <a:rPr lang="ru-RU" sz="2800" dirty="0"/>
              <a:t>образом, в слоистой атмосфере выполняется </a:t>
            </a:r>
            <a:r>
              <a:rPr lang="ru-RU" sz="2800" dirty="0" smtClean="0"/>
              <a:t>условие</a:t>
            </a:r>
          </a:p>
          <a:p>
            <a:r>
              <a:rPr lang="ru-RU" sz="2800" dirty="0" smtClean="0"/>
              <a:t>		 </a:t>
            </a:r>
            <a:r>
              <a:rPr lang="en-US" sz="2800" dirty="0"/>
              <a:t>n sin</a:t>
            </a:r>
            <a:r>
              <a:rPr lang="ru-RU" sz="2800" dirty="0">
                <a:sym typeface="Symbol"/>
              </a:rPr>
              <a:t></a:t>
            </a:r>
            <a:r>
              <a:rPr lang="en-US" sz="2800" dirty="0"/>
              <a:t> = </a:t>
            </a:r>
            <a:r>
              <a:rPr lang="en-US" sz="2800" dirty="0" err="1" smtClean="0"/>
              <a:t>const</a:t>
            </a:r>
            <a:r>
              <a:rPr lang="en-US" sz="2800" dirty="0" smtClean="0"/>
              <a:t>                                (2</a:t>
            </a:r>
            <a:r>
              <a:rPr lang="en-US" sz="2800" dirty="0"/>
              <a:t>)</a:t>
            </a:r>
            <a:endParaRPr lang="ru-RU" sz="28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213" y="1485199"/>
            <a:ext cx="2972840" cy="1388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36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471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Радиус </a:t>
            </a:r>
            <a:r>
              <a:rPr lang="ru-RU" sz="2800" b="1" dirty="0"/>
              <a:t>кривизны </a:t>
            </a:r>
            <a:r>
              <a:rPr lang="ru-RU" sz="2800" b="1" dirty="0" smtClean="0"/>
              <a:t>радиолуча</a:t>
            </a:r>
          </a:p>
          <a:p>
            <a:pPr algn="ctr"/>
            <a:endParaRPr lang="ru-RU" sz="2800" b="1" dirty="0" smtClean="0"/>
          </a:p>
          <a:p>
            <a:r>
              <a:rPr lang="ru-RU" sz="2800" dirty="0"/>
              <a:t>Найдём радиус кривизны радиолуча в атмосфере. Пусть плоская волна, распространяясь в слое с коэффициентом преломления n под углом </a:t>
            </a:r>
            <a:r>
              <a:rPr lang="ru-RU" sz="2800" dirty="0">
                <a:sym typeface="Symbol"/>
              </a:rPr>
              <a:t></a:t>
            </a:r>
            <a:r>
              <a:rPr lang="ru-RU" sz="2800" dirty="0"/>
              <a:t>, падает на слой  толщиной </a:t>
            </a:r>
            <a:r>
              <a:rPr lang="ru-RU" sz="2800" dirty="0" err="1"/>
              <a:t>dh</a:t>
            </a:r>
            <a:r>
              <a:rPr lang="ru-RU" sz="2800" dirty="0"/>
              <a:t> с коэффициентом преломления n + </a:t>
            </a:r>
            <a:r>
              <a:rPr lang="ru-RU" sz="2800" dirty="0" err="1"/>
              <a:t>dn</a:t>
            </a:r>
            <a:r>
              <a:rPr lang="ru-RU" sz="2800" dirty="0"/>
              <a:t> (рис. </a:t>
            </a:r>
            <a:r>
              <a:rPr lang="ru-RU" sz="2800" dirty="0" smtClean="0"/>
              <a:t>2</a:t>
            </a:r>
            <a:r>
              <a:rPr lang="ru-RU" sz="2800" dirty="0"/>
              <a:t>). Проходя такой слой,  она преломится и выйдет из него под  углом </a:t>
            </a:r>
            <a:r>
              <a:rPr lang="ru-RU" sz="2800" dirty="0">
                <a:sym typeface="Symbol"/>
              </a:rPr>
              <a:t></a:t>
            </a:r>
            <a:r>
              <a:rPr lang="ru-RU" sz="2800" dirty="0"/>
              <a:t> + d</a:t>
            </a:r>
            <a:r>
              <a:rPr lang="ru-RU" sz="2800" dirty="0">
                <a:sym typeface="Symbol"/>
              </a:rPr>
              <a:t>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На участке AB траекторию волны можно  представить отрезком кривой с радиусом </a:t>
            </a:r>
            <a:r>
              <a:rPr lang="ru-RU" sz="2800" dirty="0">
                <a:sym typeface="Symbol"/>
              </a:rPr>
              <a:t></a:t>
            </a:r>
            <a:r>
              <a:rPr lang="ru-RU" sz="2800" dirty="0"/>
              <a:t>.</a:t>
            </a:r>
            <a:r>
              <a:rPr lang="ru-RU" sz="2800" dirty="0" smtClean="0"/>
              <a:t>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0487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Радиус </a:t>
            </a:r>
            <a:r>
              <a:rPr lang="ru-RU" sz="2800" b="1" dirty="0"/>
              <a:t>кривизны </a:t>
            </a:r>
            <a:r>
              <a:rPr lang="ru-RU" sz="2800" b="1" dirty="0" smtClean="0"/>
              <a:t>радиолуча</a:t>
            </a:r>
          </a:p>
          <a:p>
            <a:pPr algn="ctr"/>
            <a:endParaRPr lang="ru-RU" sz="2800" b="1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221" y="523169"/>
            <a:ext cx="5748443" cy="635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90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46116"/>
            <a:ext cx="83471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Радиус </a:t>
            </a:r>
            <a:r>
              <a:rPr lang="ru-RU" sz="2800" b="1" dirty="0"/>
              <a:t>кривизны </a:t>
            </a:r>
            <a:r>
              <a:rPr lang="ru-RU" sz="2800" b="1" dirty="0" smtClean="0"/>
              <a:t>радиолуча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r>
              <a:rPr lang="ru-RU" sz="2800" dirty="0"/>
              <a:t>Продифференцируем (2):   </a:t>
            </a:r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dirty="0"/>
              <a:t>d(</a:t>
            </a:r>
            <a:r>
              <a:rPr lang="ru-RU" sz="2800" dirty="0" err="1"/>
              <a:t>n</a:t>
            </a:r>
            <a:r>
              <a:rPr lang="ru-RU" sz="2800" dirty="0" err="1">
                <a:sym typeface="Symbol"/>
              </a:rPr>
              <a:t></a:t>
            </a:r>
            <a:r>
              <a:rPr lang="ru-RU" sz="2800" dirty="0" err="1"/>
              <a:t>sin</a:t>
            </a:r>
            <a:r>
              <a:rPr lang="ru-RU" sz="2800" dirty="0">
                <a:sym typeface="Symbol"/>
              </a:rPr>
              <a:t></a:t>
            </a:r>
            <a:r>
              <a:rPr lang="ru-RU" sz="2800" dirty="0"/>
              <a:t>) = </a:t>
            </a:r>
            <a:r>
              <a:rPr lang="ru-RU" sz="2800" dirty="0" err="1"/>
              <a:t>dn</a:t>
            </a:r>
            <a:r>
              <a:rPr lang="ru-RU" sz="2800" dirty="0" err="1">
                <a:sym typeface="Symbol"/>
              </a:rPr>
              <a:t></a:t>
            </a:r>
            <a:r>
              <a:rPr lang="ru-RU" sz="2800" dirty="0" err="1"/>
              <a:t>sin</a:t>
            </a:r>
            <a:r>
              <a:rPr lang="ru-RU" sz="2800" dirty="0">
                <a:sym typeface="Symbol"/>
              </a:rPr>
              <a:t></a:t>
            </a:r>
            <a:r>
              <a:rPr lang="ru-RU" sz="2800" dirty="0"/>
              <a:t> + </a:t>
            </a:r>
            <a:r>
              <a:rPr lang="ru-RU" sz="2800" dirty="0" err="1"/>
              <a:t>n</a:t>
            </a:r>
            <a:r>
              <a:rPr lang="ru-RU" sz="2800" dirty="0" err="1">
                <a:sym typeface="Symbol"/>
              </a:rPr>
              <a:t></a:t>
            </a:r>
            <a:r>
              <a:rPr lang="ru-RU" sz="2800" dirty="0" err="1"/>
              <a:t>cos</a:t>
            </a:r>
            <a:r>
              <a:rPr lang="ru-RU" sz="2800" dirty="0">
                <a:sym typeface="Symbol"/>
              </a:rPr>
              <a:t></a:t>
            </a:r>
            <a:r>
              <a:rPr lang="ru-RU" sz="2800" dirty="0"/>
              <a:t>d</a:t>
            </a:r>
            <a:r>
              <a:rPr lang="ru-RU" sz="2800" dirty="0">
                <a:sym typeface="Symbol"/>
              </a:rPr>
              <a:t></a:t>
            </a:r>
            <a:r>
              <a:rPr lang="ru-RU" sz="2800" dirty="0"/>
              <a:t> = 0, </a:t>
            </a:r>
            <a:r>
              <a:rPr lang="ru-RU" sz="2800" dirty="0" smtClean="0"/>
              <a:t> откуда</a:t>
            </a:r>
            <a:endParaRPr lang="ru-RU" sz="2800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39" y="777649"/>
            <a:ext cx="8606553" cy="259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30" y="4692279"/>
            <a:ext cx="3684529" cy="83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8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6116"/>
            <a:ext cx="834716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Радиус </a:t>
            </a:r>
            <a:r>
              <a:rPr lang="ru-RU" sz="2800" b="1" dirty="0"/>
              <a:t>кривизны </a:t>
            </a:r>
            <a:r>
              <a:rPr lang="ru-RU" sz="2800" b="1" dirty="0" smtClean="0"/>
              <a:t>радиолуча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Если </a:t>
            </a:r>
            <a:r>
              <a:rPr lang="ru-RU" sz="2800" dirty="0"/>
              <a:t>коэффициент преломления меняется с высотой по линейному закону, то ра­диус кривизны траектории с высотой не меняется, т. е. имеем распространение по дуге ок­ружности.</a:t>
            </a:r>
            <a:endParaRPr lang="ru-RU" sz="2800" b="1" dirty="0" smtClean="0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819" y="611641"/>
            <a:ext cx="4244964" cy="200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20" y="2574131"/>
            <a:ext cx="8901380" cy="2123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3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6116"/>
            <a:ext cx="8347167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Радиус </a:t>
            </a:r>
            <a:r>
              <a:rPr lang="ru-RU" sz="2800" b="1" dirty="0"/>
              <a:t>кривизны </a:t>
            </a:r>
            <a:r>
              <a:rPr lang="ru-RU" sz="2800" b="1" dirty="0" smtClean="0"/>
              <a:t>радиолуча</a:t>
            </a:r>
          </a:p>
          <a:p>
            <a:pPr algn="ctr"/>
            <a:endParaRPr lang="ru-RU" sz="2800" b="1" dirty="0"/>
          </a:p>
          <a:p>
            <a:endParaRPr lang="ru-RU" sz="2800" dirty="0" smtClean="0"/>
          </a:p>
          <a:p>
            <a:r>
              <a:rPr lang="ru-RU" sz="2800" dirty="0" smtClean="0"/>
              <a:t>Для </a:t>
            </a:r>
            <a:r>
              <a:rPr lang="ru-RU" sz="2800" dirty="0"/>
              <a:t>модели нормальной тропосферы  </a:t>
            </a:r>
            <a:r>
              <a:rPr lang="ru-RU" sz="2800" dirty="0" smtClean="0"/>
              <a:t>                   м</a:t>
            </a:r>
            <a:r>
              <a:rPr lang="ru-RU" sz="2800" baseline="30000" dirty="0">
                <a:sym typeface="Symbol"/>
              </a:rPr>
              <a:t></a:t>
            </a:r>
            <a:r>
              <a:rPr lang="ru-RU" sz="2800" baseline="30000" dirty="0"/>
              <a:t>1</a:t>
            </a:r>
            <a:r>
              <a:rPr lang="ru-RU" sz="2800" dirty="0"/>
              <a:t> , следовательно, </a:t>
            </a:r>
            <a:r>
              <a:rPr lang="ru-RU" sz="2800" dirty="0">
                <a:sym typeface="Symbol"/>
              </a:rPr>
              <a:t>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25000 км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4R</a:t>
            </a:r>
            <a:r>
              <a:rPr lang="ru-RU" sz="2800" baseline="-25000" dirty="0"/>
              <a:t>З</a:t>
            </a:r>
            <a:r>
              <a:rPr lang="ru-RU" sz="2800" dirty="0"/>
              <a:t>.  Распространение радиоволн по дуге круга такого радиуса называется нормальной тропосферной рефракцией.</a:t>
            </a:r>
          </a:p>
          <a:p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356" y="1557683"/>
            <a:ext cx="1503785" cy="65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63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6116"/>
            <a:ext cx="8347167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«</a:t>
            </a:r>
            <a:r>
              <a:rPr lang="ru-RU" sz="2800" b="1" dirty="0"/>
              <a:t>Эквивалентный» радиус </a:t>
            </a:r>
            <a:r>
              <a:rPr lang="ru-RU" sz="2800" b="1" dirty="0" smtClean="0"/>
              <a:t>Земли</a:t>
            </a:r>
            <a:endParaRPr lang="ru-RU" sz="2800" b="1" dirty="0"/>
          </a:p>
          <a:p>
            <a:r>
              <a:rPr lang="ru-RU" sz="2800" dirty="0"/>
              <a:t>Для учета тропосферной рефракции радиоволн в полученных ранее выражениях можно свести реальную криволинейную траекторию радиоволны к прямолинейной, при этом радиус Земли  R</a:t>
            </a:r>
            <a:r>
              <a:rPr lang="ru-RU" sz="2800" baseline="-25000" dirty="0"/>
              <a:t>З</a:t>
            </a:r>
            <a:r>
              <a:rPr lang="ru-RU" sz="2800" dirty="0"/>
              <a:t> заменяется  эквивалентным  радиусом </a:t>
            </a:r>
            <a:r>
              <a:rPr lang="ru-RU" sz="2800" dirty="0" err="1"/>
              <a:t>R</a:t>
            </a:r>
            <a:r>
              <a:rPr lang="ru-RU" sz="2800" baseline="-25000" dirty="0" err="1"/>
              <a:t>экв</a:t>
            </a:r>
            <a:r>
              <a:rPr lang="ru-RU" sz="2800" dirty="0"/>
              <a:t>. Рассмотрим две  схемы (рис. 3).</a:t>
            </a:r>
            <a:endParaRPr lang="ru-RU" sz="2800" dirty="0" smtClean="0"/>
          </a:p>
          <a:p>
            <a:r>
              <a:rPr lang="ru-RU" sz="2800" dirty="0" smtClean="0"/>
              <a:t>.</a:t>
            </a:r>
            <a:endParaRPr lang="ru-RU" sz="2800" dirty="0"/>
          </a:p>
          <a:p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103" y="3015342"/>
            <a:ext cx="5072054" cy="36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81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6116"/>
            <a:ext cx="83471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«</a:t>
            </a:r>
            <a:r>
              <a:rPr lang="ru-RU" sz="2800" b="1" dirty="0"/>
              <a:t>Эквивалентный» радиус </a:t>
            </a:r>
            <a:r>
              <a:rPr lang="ru-RU" sz="2800" b="1" dirty="0" smtClean="0"/>
              <a:t>Земли</a:t>
            </a:r>
            <a:endParaRPr lang="ru-RU" sz="2800" b="1" dirty="0"/>
          </a:p>
          <a:p>
            <a:r>
              <a:rPr lang="ru-RU" sz="2800" dirty="0"/>
              <a:t>Они эквивалентны, если относительная кривизна между лучом и поверхностью в обоих случаях одинакова, т. е. выполняется </a:t>
            </a:r>
            <a:r>
              <a:rPr lang="ru-RU" sz="2800" dirty="0" smtClean="0"/>
              <a:t>равенство</a:t>
            </a:r>
            <a:endParaRPr lang="ru-RU" sz="2800" dirty="0"/>
          </a:p>
          <a:p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r>
              <a:rPr lang="ru-RU" sz="2800" dirty="0"/>
              <a:t>откуда, используя 6, </a:t>
            </a:r>
            <a:r>
              <a:rPr lang="ru-RU" sz="2800" dirty="0" smtClean="0"/>
              <a:t>получаем</a:t>
            </a:r>
            <a:endParaRPr lang="ru-RU" sz="2800" b="1" dirty="0" smtClean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781" y="2033588"/>
            <a:ext cx="3594081" cy="103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3" y="4441371"/>
            <a:ext cx="5085804" cy="139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4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«</a:t>
            </a:r>
            <a:r>
              <a:rPr lang="ru-RU" sz="2800" b="1" dirty="0"/>
              <a:t>Эквивалентный» радиус </a:t>
            </a:r>
            <a:r>
              <a:rPr lang="ru-RU" sz="2800" b="1" dirty="0" smtClean="0"/>
              <a:t>Земли</a:t>
            </a:r>
            <a:endParaRPr lang="ru-RU" sz="2800" b="1" dirty="0"/>
          </a:p>
          <a:p>
            <a:r>
              <a:rPr lang="ru-RU" sz="2800" dirty="0"/>
              <a:t>Для нормальной тропосферы k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4/3, следовательно, </a:t>
            </a:r>
            <a:r>
              <a:rPr lang="ru-RU" sz="2800" dirty="0" err="1"/>
              <a:t>R</a:t>
            </a:r>
            <a:r>
              <a:rPr lang="ru-RU" sz="2800" baseline="-25000" dirty="0" err="1"/>
              <a:t>экв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8500 км. </a:t>
            </a:r>
          </a:p>
          <a:p>
            <a:r>
              <a:rPr lang="ru-RU" sz="2800" dirty="0"/>
              <a:t>      Таким образом, тропосферную рефракцию можно учесть, заменяя в формулах для прямолинейного распространения R</a:t>
            </a:r>
            <a:r>
              <a:rPr lang="ru-RU" sz="2800" baseline="-25000" dirty="0"/>
              <a:t>З</a:t>
            </a:r>
            <a:r>
              <a:rPr lang="ru-RU" sz="2800" dirty="0"/>
              <a:t> на </a:t>
            </a:r>
            <a:r>
              <a:rPr lang="ru-RU" sz="2800" dirty="0" err="1"/>
              <a:t>R</a:t>
            </a:r>
            <a:r>
              <a:rPr lang="ru-RU" sz="2800" baseline="-25000" dirty="0" err="1"/>
              <a:t>экв</a:t>
            </a:r>
            <a:r>
              <a:rPr lang="ru-RU" sz="2800" dirty="0"/>
              <a:t>. Например, расстояние прямой видимости между антеннами изменится следующим </a:t>
            </a:r>
            <a:r>
              <a:rPr lang="ru-RU" sz="2800" dirty="0" smtClean="0"/>
              <a:t>образом</a:t>
            </a:r>
          </a:p>
          <a:p>
            <a:endParaRPr lang="ru-RU" sz="2800" b="1" dirty="0"/>
          </a:p>
          <a:p>
            <a:endParaRPr lang="ru-RU" sz="2800" b="1" dirty="0" smtClean="0"/>
          </a:p>
          <a:p>
            <a:r>
              <a:rPr lang="ru-RU" sz="2800" dirty="0"/>
              <a:t>Отметим, что введение </a:t>
            </a:r>
            <a:r>
              <a:rPr lang="ru-RU" sz="2800" dirty="0" err="1"/>
              <a:t>R</a:t>
            </a:r>
            <a:r>
              <a:rPr lang="ru-RU" sz="2800" baseline="-25000" dirty="0" err="1"/>
              <a:t>экв</a:t>
            </a:r>
            <a:r>
              <a:rPr lang="ru-RU" sz="2800" dirty="0"/>
              <a:t> указанным выше способом справедливо, если коэффициент преломления меняется с высотой по линейному закону.</a:t>
            </a:r>
            <a:endParaRPr lang="ru-RU" sz="2800" b="1" dirty="0" smtClean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41" y="3543300"/>
            <a:ext cx="73723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4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r>
              <a:rPr lang="ru-RU" sz="2800" dirty="0" smtClean="0"/>
              <a:t>Из </a:t>
            </a:r>
            <a:r>
              <a:rPr lang="ru-RU" sz="2800" dirty="0"/>
              <a:t>(1) и параметров нормальной тропосферы следует, что вблизи земной поверхности</a:t>
            </a:r>
            <a:endParaRPr lang="ru-RU" sz="2800" b="1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41" y="1618848"/>
            <a:ext cx="5511573" cy="84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825" y="2464281"/>
            <a:ext cx="5105804" cy="439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87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dirty="0" smtClean="0"/>
          </a:p>
          <a:p>
            <a:r>
              <a:rPr lang="ru-RU" sz="2800" dirty="0"/>
              <a:t>1. Отрицательная рефракция (рис.4а).  Соответствует случаю . Согласно (5), при этом </a:t>
            </a:r>
            <a:r>
              <a:rPr lang="ru-RU" sz="2800" dirty="0">
                <a:sym typeface="Symbol"/>
              </a:rPr>
              <a:t></a:t>
            </a:r>
            <a:r>
              <a:rPr lang="ru-RU" sz="2800" dirty="0"/>
              <a:t> &lt; 0, т. е. траектория волны направлена вы­пуклостью вниз. Из (8) следует, что такой вид рефракции возможен при , . Наблюдается в континентальных районах с умеренным клима­том, осенью  и весной во время утренних туманов.  Наземная связь  ухудшается по сравнению с нормальной.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44120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dirty="0" smtClean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8" y="893678"/>
            <a:ext cx="8728165" cy="4091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28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dirty="0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9" y="1002536"/>
            <a:ext cx="8560404" cy="396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83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dirty="0" smtClean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0" y="1481815"/>
            <a:ext cx="7906182" cy="2850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19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dirty="0" smtClean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69" y="1002536"/>
            <a:ext cx="8876931" cy="394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41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26717" y="805543"/>
            <a:ext cx="85213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Появление </a:t>
            </a:r>
            <a:r>
              <a:rPr lang="ru-RU" sz="2800" dirty="0" err="1"/>
              <a:t>сверхрефракции</a:t>
            </a:r>
            <a:r>
              <a:rPr lang="ru-RU" sz="2800" dirty="0"/>
              <a:t>  над значительным участком  земной  поверхности способствует дальнему распространению </a:t>
            </a:r>
            <a:r>
              <a:rPr lang="ru-RU" sz="2800" dirty="0" err="1"/>
              <a:t>дм</a:t>
            </a:r>
            <a:r>
              <a:rPr lang="ru-RU" sz="2800" dirty="0"/>
              <a:t> и см волн.  Вертикальный размер атмосферного  </a:t>
            </a:r>
            <a:endParaRPr lang="ru-RU" sz="2800" dirty="0" smtClean="0"/>
          </a:p>
          <a:p>
            <a:r>
              <a:rPr lang="ru-RU" sz="2800" dirty="0" smtClean="0"/>
              <a:t>волновода </a:t>
            </a:r>
            <a:r>
              <a:rPr lang="ru-RU" sz="2800" dirty="0"/>
              <a:t>&gt;&gt; длины волны,  которая может  быть им захвачена. Максимальная  длина волны, которая еще может быть захвачена волноводом с вертикальным размером h</a:t>
            </a:r>
            <a:r>
              <a:rPr lang="ru-RU" sz="2800" baseline="-25000" dirty="0"/>
              <a:t>0</a:t>
            </a:r>
            <a:r>
              <a:rPr lang="ru-RU" sz="2800" dirty="0"/>
              <a:t>, определяется соотношением </a:t>
            </a:r>
            <a:endParaRPr lang="ru-RU" sz="28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079" y="4617116"/>
            <a:ext cx="5306256" cy="1108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6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dirty="0" smtClean="0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1407"/>
            <a:ext cx="8478202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95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b="1" dirty="0" smtClean="0"/>
          </a:p>
          <a:p>
            <a:r>
              <a:rPr lang="ru-RU" sz="2800" dirty="0"/>
              <a:t>Необходимая для </a:t>
            </a:r>
            <a:r>
              <a:rPr lang="ru-RU" sz="2800" dirty="0" err="1"/>
              <a:t>сверхрефракции</a:t>
            </a:r>
            <a:r>
              <a:rPr lang="ru-RU" sz="2800" dirty="0"/>
              <a:t>  температурная  инверсия может  одновременно иметь место как  в  приземном слое,  так и в слоях на некоторой высоте,  и тогда возникают условия возникновения приподнятого волновода, в котором  захва­ченная волна  распространяется,  отражаясь от верхнего и нижнего инверсионных слоев. Возможно одновременное существование и приземного, и приподнятого волново­дов. Исследования показывают, что приподнятые инверсионные  слои появляются на высо­тах от 5 до 3000 м. Толщина таких слоев от нескольких м до 100 м. Перепад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n составляет 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5</a:t>
            </a:r>
            <a:r>
              <a:rPr lang="ru-RU" sz="2800" dirty="0">
                <a:sym typeface="Symbol"/>
              </a:rPr>
              <a:t></a:t>
            </a:r>
            <a:r>
              <a:rPr lang="ru-RU" sz="2800" dirty="0"/>
              <a:t>10</a:t>
            </a:r>
            <a:r>
              <a:rPr lang="ru-RU" sz="2800" baseline="30000" dirty="0">
                <a:sym typeface="Symbol"/>
              </a:rPr>
              <a:t></a:t>
            </a:r>
            <a:r>
              <a:rPr lang="ru-RU" sz="2800" baseline="30000" dirty="0"/>
              <a:t>5</a:t>
            </a:r>
            <a:r>
              <a:rPr lang="ru-RU" sz="2800" dirty="0"/>
              <a:t>. 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3103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b="1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таких условиях коэффициент отражения имеет достаточную вели­чину только для самых пологих волн (обычно угол возвышения луча не  должен превышать 0,5</a:t>
            </a:r>
            <a:r>
              <a:rPr lang="ru-RU" sz="2800" baseline="30000" dirty="0"/>
              <a:t>0</a:t>
            </a:r>
            <a:r>
              <a:rPr lang="ru-RU" sz="2800" dirty="0"/>
              <a:t>) и при малой толщине слоя в масштабах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. Путем отражения от таких слоев возможно распространение радиоволн на расстояния до 200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400 км. Ре­гулярная связь  невозможна ввиду непостоянства </a:t>
            </a:r>
            <a:r>
              <a:rPr lang="ru-RU" sz="2800" dirty="0" smtClean="0"/>
              <a:t>слоев</a:t>
            </a:r>
          </a:p>
        </p:txBody>
      </p:sp>
    </p:spTree>
    <p:extLst>
      <p:ext uri="{BB962C8B-B14F-4D97-AF65-F5344CB8AC3E}">
        <p14:creationId xmlns:p14="http://schemas.microsoft.com/office/powerpoint/2010/main" val="345073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Виды атмосферной </a:t>
            </a:r>
            <a:r>
              <a:rPr lang="ru-RU" sz="2800" b="1" dirty="0" smtClean="0"/>
              <a:t>рефракции</a:t>
            </a:r>
          </a:p>
          <a:p>
            <a:endParaRPr lang="ru-RU" sz="2800" b="1" dirty="0" smtClean="0"/>
          </a:p>
          <a:p>
            <a:r>
              <a:rPr lang="ru-RU" sz="2800" dirty="0" smtClean="0"/>
              <a:t>Часто </a:t>
            </a:r>
            <a:r>
              <a:rPr lang="ru-RU" sz="2800" dirty="0"/>
              <a:t>возникают условия многолучевого распространения, когда в точку приема приходят волны, отра­женные от  верхнего  слоя,  а также отраженные от нижнего слоя или от земной поверхности.  Поскольку атмосферные слои движутся, длина пути интерференционных лучей будет непрерывно меняться, что приводит к быстрым колебаниям напряжённости принимаемого сигнала.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78345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распространения</a:t>
            </a:r>
            <a:endParaRPr lang="ru-RU" sz="2800" b="1" dirty="0" smtClean="0"/>
          </a:p>
          <a:p>
            <a:endParaRPr lang="ru-RU" sz="2800" dirty="0" smtClean="0"/>
          </a:p>
          <a:p>
            <a:r>
              <a:rPr lang="ru-RU" sz="2800" dirty="0" smtClean="0"/>
              <a:t>Флуктуации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случайные,  хаотического порядка, отклонения рассматриваемой величины от ее среднего значения. В радиоканале обычно флуктуируют амплитуда и фаза принимаемого  сигна­ла. Причины флуктуаций радиосигнала:</a:t>
            </a:r>
          </a:p>
          <a:p>
            <a:r>
              <a:rPr lang="ru-RU" sz="2800" dirty="0"/>
              <a:t>1) определённые  изменения  во  времени  свойств среды распространения;</a:t>
            </a:r>
          </a:p>
          <a:p>
            <a:r>
              <a:rPr lang="ru-RU" sz="2800" dirty="0"/>
              <a:t>2) </a:t>
            </a:r>
            <a:r>
              <a:rPr lang="ru-RU" sz="2800" dirty="0" err="1"/>
              <a:t>многолучевость</a:t>
            </a:r>
            <a:r>
              <a:rPr lang="ru-RU" sz="2800" dirty="0"/>
              <a:t> в процессе распространения.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177597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распространения</a:t>
            </a:r>
            <a:endParaRPr lang="ru-RU" sz="2800" b="1" dirty="0" smtClean="0"/>
          </a:p>
          <a:p>
            <a:r>
              <a:rPr lang="ru-RU" sz="2800" dirty="0" err="1"/>
              <a:t>Многолучёвость</a:t>
            </a:r>
            <a:r>
              <a:rPr lang="ru-RU" sz="2800" dirty="0"/>
              <a:t> бывает дискретной и диффузной. Пример </a:t>
            </a:r>
            <a:r>
              <a:rPr lang="ru-RU" sz="2800" b="1" dirty="0"/>
              <a:t>дискретной</a:t>
            </a:r>
            <a:r>
              <a:rPr lang="ru-RU" sz="2800" dirty="0"/>
              <a:t> </a:t>
            </a:r>
            <a:r>
              <a:rPr lang="ru-RU" sz="2800" dirty="0" err="1"/>
              <a:t>многолучёвости</a:t>
            </a:r>
            <a:r>
              <a:rPr lang="ru-RU" sz="2800" dirty="0"/>
              <a:t>. Пусть в тропосфере  на высоте h сформировался инверсионный  слой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область резкого изменения n с высотой, от которого может отразиться радиолуч (рис. 5). 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25" y="3587859"/>
            <a:ext cx="4961952" cy="243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74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распространения</a:t>
            </a:r>
            <a:endParaRPr lang="ru-RU" sz="2800" b="1" dirty="0" smtClean="0"/>
          </a:p>
          <a:p>
            <a:r>
              <a:rPr lang="ru-RU" sz="2800" dirty="0"/>
              <a:t>Тогда в точку приема В, помимо прямого луча 1, попадает и луч 2, отразившийся от инверсионного слоя.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83" y="2295198"/>
            <a:ext cx="8856791" cy="28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3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</a:t>
            </a:r>
            <a:r>
              <a:rPr lang="ru-RU" sz="2800" b="1" dirty="0" smtClean="0"/>
              <a:t>распространения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2" y="1937657"/>
            <a:ext cx="8599714" cy="296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801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3471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</a:t>
            </a:r>
            <a:r>
              <a:rPr lang="ru-RU" sz="2800" b="1" dirty="0" smtClean="0"/>
              <a:t>распространения</a:t>
            </a:r>
          </a:p>
          <a:p>
            <a:endParaRPr lang="ru-RU" sz="2800" dirty="0" smtClean="0"/>
          </a:p>
          <a:p>
            <a:r>
              <a:rPr lang="ru-RU" sz="2800" dirty="0" smtClean="0"/>
              <a:t>Пусть </a:t>
            </a:r>
            <a:r>
              <a:rPr lang="ru-RU" sz="2800" dirty="0"/>
              <a:t>AB = 300 км,  h = 5 км,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= 4 см, тогда при вертикальном перемещении области отражения со скоростью v = 0,6 м/с время изменения резуль­тирующего поля от максимального  до минимального  значений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t = 1 с.  Таким образом, будут наблюдаться замирания принимаемого сигнала с частотой f = 1/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t = 1 Гц.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57120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56488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</a:t>
            </a:r>
            <a:r>
              <a:rPr lang="ru-RU" sz="2800" b="1" dirty="0" smtClean="0"/>
              <a:t>распространения</a:t>
            </a:r>
          </a:p>
          <a:p>
            <a:r>
              <a:rPr lang="ru-RU" sz="2800" dirty="0"/>
              <a:t>Пример </a:t>
            </a:r>
            <a:r>
              <a:rPr lang="ru-RU" sz="2800" b="1" dirty="0"/>
              <a:t>диффузной</a:t>
            </a:r>
            <a:r>
              <a:rPr lang="ru-RU" sz="2800" dirty="0"/>
              <a:t> </a:t>
            </a:r>
            <a:r>
              <a:rPr lang="ru-RU" sz="2800" dirty="0" err="1"/>
              <a:t>многолучёвости</a:t>
            </a:r>
            <a:r>
              <a:rPr lang="ru-RU" sz="2800" dirty="0"/>
              <a:t>. Пусть  случайные неоднородности коэффициента преломления n перемещаются ветром поперек трассы (рис. 6).  В результате,  на пути АВ радиоволны оказываются все новые и новые неоднородности n различной конфигура­ции. </a:t>
            </a:r>
            <a:endParaRPr lang="ru-RU" sz="2800" dirty="0" smtClean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201" y="3248023"/>
            <a:ext cx="4228525" cy="3326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91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5648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</a:t>
            </a:r>
            <a:r>
              <a:rPr lang="ru-RU" sz="2800" b="1" dirty="0" smtClean="0"/>
              <a:t>распространения</a:t>
            </a:r>
          </a:p>
          <a:p>
            <a:r>
              <a:rPr lang="ru-RU" sz="2800" dirty="0"/>
              <a:t>Поскольку в тропосфере величина случайных флуктуаций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n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(1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2)10</a:t>
            </a:r>
            <a:r>
              <a:rPr lang="ru-RU" sz="2800" baseline="30000" dirty="0">
                <a:sym typeface="Symbol"/>
              </a:rPr>
              <a:t></a:t>
            </a:r>
            <a:r>
              <a:rPr lang="ru-RU" sz="2800" baseline="30000" dirty="0"/>
              <a:t>6</a:t>
            </a:r>
            <a:r>
              <a:rPr lang="ru-RU" sz="2800" dirty="0"/>
              <a:t>,  на амплитуду принимаемого сигнала они существенно не влияют, однако может заметно изменяться фаза </a:t>
            </a:r>
            <a:r>
              <a:rPr lang="ru-RU" sz="2800" dirty="0" smtClean="0"/>
              <a:t>сигнала</a:t>
            </a:r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/>
              <a:t>где r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путь, проходимый волной в неоднородной среде.</a:t>
            </a:r>
            <a:endParaRPr lang="ru-RU" sz="2800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538" y="2922027"/>
            <a:ext cx="3838151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04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5648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</a:t>
            </a:r>
            <a:r>
              <a:rPr lang="ru-RU" sz="2800" b="1" dirty="0" smtClean="0"/>
              <a:t>распространения</a:t>
            </a:r>
          </a:p>
          <a:p>
            <a:r>
              <a:rPr lang="ru-RU" sz="2800" dirty="0" smtClean="0"/>
              <a:t>Здесь </a:t>
            </a:r>
            <a:r>
              <a:rPr lang="ru-RU" sz="2800" dirty="0"/>
              <a:t>мы имеем дело с диффузной </a:t>
            </a:r>
            <a:r>
              <a:rPr lang="ru-RU" sz="2800" dirty="0" err="1"/>
              <a:t>многолучевостью</a:t>
            </a:r>
            <a:r>
              <a:rPr lang="ru-RU" sz="2800" dirty="0"/>
              <a:t>, когда поле в точке приема создается множеством вторичных источников на поверхности фронта волны, фазы каждого из которых изменяются согласно (9).  А так  как пересекаемый  поток непрерывно меняется по составу неоднородностей, ко­нечный интерференционный  сигнал  будет непрерывно  флуктуировать. </a:t>
            </a:r>
          </a:p>
        </p:txBody>
      </p:sp>
    </p:spTree>
    <p:extLst>
      <p:ext uri="{BB962C8B-B14F-4D97-AF65-F5344CB8AC3E}">
        <p14:creationId xmlns:p14="http://schemas.microsoft.com/office/powerpoint/2010/main" val="179274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18" y="48429"/>
            <a:ext cx="85648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Флуктуации радиосигнала и </a:t>
            </a:r>
            <a:r>
              <a:rPr lang="ru-RU" sz="2800" b="1" dirty="0" err="1"/>
              <a:t>многолучевость</a:t>
            </a:r>
            <a:r>
              <a:rPr lang="ru-RU" sz="2800" b="1" dirty="0"/>
              <a:t> </a:t>
            </a:r>
            <a:r>
              <a:rPr lang="ru-RU" sz="2800" b="1" dirty="0" smtClean="0"/>
              <a:t>распространения</a:t>
            </a:r>
          </a:p>
          <a:p>
            <a:r>
              <a:rPr lang="ru-RU" sz="2800" dirty="0"/>
              <a:t>Методы борьбы с замираниями сигнала, обусловленными </a:t>
            </a:r>
            <a:r>
              <a:rPr lang="ru-RU" sz="2800" dirty="0" err="1"/>
              <a:t>многолучевостью</a:t>
            </a:r>
            <a:r>
              <a:rPr lang="ru-RU" sz="2800" dirty="0"/>
              <a:t>:</a:t>
            </a:r>
          </a:p>
          <a:p>
            <a:r>
              <a:rPr lang="ru-RU" sz="2800" dirty="0"/>
              <a:t> 1) пространственный разнос, т. е. одновременный прием на две антенны, разнесённые перпендикулярно трассе на расстояние L = (70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100)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,</a:t>
            </a:r>
          </a:p>
          <a:p>
            <a:r>
              <a:rPr lang="ru-RU" sz="2800" dirty="0"/>
              <a:t>2) частотный разнос, т. е. одновременный приём на двух частотах, разнесённых на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f. Теория и практика показывают, что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f должна отвечать соотношению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297" y="4768624"/>
            <a:ext cx="3215724" cy="117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3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5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1282</TotalTime>
  <Words>1449</Words>
  <Application>Microsoft Office PowerPoint</Application>
  <PresentationFormat>Экран (4:3)</PresentationFormat>
  <Paragraphs>165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104</cp:revision>
  <dcterms:created xsi:type="dcterms:W3CDTF">2014-04-07T05:31:05Z</dcterms:created>
  <dcterms:modified xsi:type="dcterms:W3CDTF">2020-03-25T12:02:28Z</dcterms:modified>
</cp:coreProperties>
</file>