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4"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78" y="10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384D252-C71A-4643-A6A1-FB2026EFD98B}" type="datetimeFigureOut">
              <a:rPr lang="ru-RU" smtClean="0"/>
              <a:t>03.05.2016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6914C3-C58A-42E4-A8A6-DDFDF9A9D497}" type="slidenum">
              <a:rPr lang="ru-RU" smtClean="0"/>
              <a:t>‹#›</a:t>
            </a:fld>
            <a:endParaRPr lang="ru-RU"/>
          </a:p>
        </p:txBody>
      </p:sp>
    </p:spTree>
    <p:extLst>
      <p:ext uri="{BB962C8B-B14F-4D97-AF65-F5344CB8AC3E}">
        <p14:creationId xmlns:p14="http://schemas.microsoft.com/office/powerpoint/2010/main" val="2369170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384D252-C71A-4643-A6A1-FB2026EFD98B}" type="datetimeFigureOut">
              <a:rPr lang="ru-RU" smtClean="0"/>
              <a:t>03.05.2016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6914C3-C58A-42E4-A8A6-DDFDF9A9D497}" type="slidenum">
              <a:rPr lang="ru-RU" smtClean="0"/>
              <a:t>‹#›</a:t>
            </a:fld>
            <a:endParaRPr lang="ru-RU"/>
          </a:p>
        </p:txBody>
      </p:sp>
    </p:spTree>
    <p:extLst>
      <p:ext uri="{BB962C8B-B14F-4D97-AF65-F5344CB8AC3E}">
        <p14:creationId xmlns:p14="http://schemas.microsoft.com/office/powerpoint/2010/main" val="2149167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384D252-C71A-4643-A6A1-FB2026EFD98B}" type="datetimeFigureOut">
              <a:rPr lang="ru-RU" smtClean="0"/>
              <a:t>03.05.2016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6914C3-C58A-42E4-A8A6-DDFDF9A9D497}" type="slidenum">
              <a:rPr lang="ru-RU" smtClean="0"/>
              <a:t>‹#›</a:t>
            </a:fld>
            <a:endParaRPr lang="ru-RU"/>
          </a:p>
        </p:txBody>
      </p:sp>
    </p:spTree>
    <p:extLst>
      <p:ext uri="{BB962C8B-B14F-4D97-AF65-F5344CB8AC3E}">
        <p14:creationId xmlns:p14="http://schemas.microsoft.com/office/powerpoint/2010/main" val="2031451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384D252-C71A-4643-A6A1-FB2026EFD98B}" type="datetimeFigureOut">
              <a:rPr lang="ru-RU" smtClean="0"/>
              <a:t>03.05.2016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6914C3-C58A-42E4-A8A6-DDFDF9A9D497}" type="slidenum">
              <a:rPr lang="ru-RU" smtClean="0"/>
              <a:t>‹#›</a:t>
            </a:fld>
            <a:endParaRPr lang="ru-RU"/>
          </a:p>
        </p:txBody>
      </p:sp>
    </p:spTree>
    <p:extLst>
      <p:ext uri="{BB962C8B-B14F-4D97-AF65-F5344CB8AC3E}">
        <p14:creationId xmlns:p14="http://schemas.microsoft.com/office/powerpoint/2010/main" val="1450117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384D252-C71A-4643-A6A1-FB2026EFD98B}" type="datetimeFigureOut">
              <a:rPr lang="ru-RU" smtClean="0"/>
              <a:t>03.05.2016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86914C3-C58A-42E4-A8A6-DDFDF9A9D497}" type="slidenum">
              <a:rPr lang="ru-RU" smtClean="0"/>
              <a:t>‹#›</a:t>
            </a:fld>
            <a:endParaRPr lang="ru-RU"/>
          </a:p>
        </p:txBody>
      </p:sp>
    </p:spTree>
    <p:extLst>
      <p:ext uri="{BB962C8B-B14F-4D97-AF65-F5344CB8AC3E}">
        <p14:creationId xmlns:p14="http://schemas.microsoft.com/office/powerpoint/2010/main" val="3399260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384D252-C71A-4643-A6A1-FB2026EFD98B}" type="datetimeFigureOut">
              <a:rPr lang="ru-RU" smtClean="0"/>
              <a:t>03.05.2016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86914C3-C58A-42E4-A8A6-DDFDF9A9D497}" type="slidenum">
              <a:rPr lang="ru-RU" smtClean="0"/>
              <a:t>‹#›</a:t>
            </a:fld>
            <a:endParaRPr lang="ru-RU"/>
          </a:p>
        </p:txBody>
      </p:sp>
    </p:spTree>
    <p:extLst>
      <p:ext uri="{BB962C8B-B14F-4D97-AF65-F5344CB8AC3E}">
        <p14:creationId xmlns:p14="http://schemas.microsoft.com/office/powerpoint/2010/main" val="669376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384D252-C71A-4643-A6A1-FB2026EFD98B}" type="datetimeFigureOut">
              <a:rPr lang="ru-RU" smtClean="0"/>
              <a:t>03.05.2016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6914C3-C58A-42E4-A8A6-DDFDF9A9D497}" type="slidenum">
              <a:rPr lang="ru-RU" smtClean="0"/>
              <a:t>‹#›</a:t>
            </a:fld>
            <a:endParaRPr lang="ru-RU"/>
          </a:p>
        </p:txBody>
      </p:sp>
    </p:spTree>
    <p:extLst>
      <p:ext uri="{BB962C8B-B14F-4D97-AF65-F5344CB8AC3E}">
        <p14:creationId xmlns:p14="http://schemas.microsoft.com/office/powerpoint/2010/main" val="95530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384D252-C71A-4643-A6A1-FB2026EFD98B}" type="datetimeFigureOut">
              <a:rPr lang="ru-RU" smtClean="0"/>
              <a:t>03.05.2016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6914C3-C58A-42E4-A8A6-DDFDF9A9D497}" type="slidenum">
              <a:rPr lang="ru-RU" smtClean="0"/>
              <a:t>‹#›</a:t>
            </a:fld>
            <a:endParaRPr lang="ru-RU"/>
          </a:p>
        </p:txBody>
      </p:sp>
    </p:spTree>
    <p:extLst>
      <p:ext uri="{BB962C8B-B14F-4D97-AF65-F5344CB8AC3E}">
        <p14:creationId xmlns:p14="http://schemas.microsoft.com/office/powerpoint/2010/main" val="1282298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384D252-C71A-4643-A6A1-FB2026EFD98B}" type="datetimeFigureOut">
              <a:rPr lang="ru-RU" smtClean="0"/>
              <a:t>03.05.2016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6914C3-C58A-42E4-A8A6-DDFDF9A9D497}" type="slidenum">
              <a:rPr lang="ru-RU" smtClean="0"/>
              <a:t>‹#›</a:t>
            </a:fld>
            <a:endParaRPr lang="ru-RU"/>
          </a:p>
        </p:txBody>
      </p:sp>
    </p:spTree>
    <p:extLst>
      <p:ext uri="{BB962C8B-B14F-4D97-AF65-F5344CB8AC3E}">
        <p14:creationId xmlns:p14="http://schemas.microsoft.com/office/powerpoint/2010/main" val="2508580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384D252-C71A-4643-A6A1-FB2026EFD98B}" type="datetimeFigureOut">
              <a:rPr lang="ru-RU" smtClean="0"/>
              <a:t>03.05.2016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6914C3-C58A-42E4-A8A6-DDFDF9A9D497}" type="slidenum">
              <a:rPr lang="ru-RU" smtClean="0"/>
              <a:t>‹#›</a:t>
            </a:fld>
            <a:endParaRPr lang="ru-RU"/>
          </a:p>
        </p:txBody>
      </p:sp>
    </p:spTree>
    <p:extLst>
      <p:ext uri="{BB962C8B-B14F-4D97-AF65-F5344CB8AC3E}">
        <p14:creationId xmlns:p14="http://schemas.microsoft.com/office/powerpoint/2010/main" val="4182019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384D252-C71A-4643-A6A1-FB2026EFD98B}" type="datetimeFigureOut">
              <a:rPr lang="ru-RU" smtClean="0"/>
              <a:t>03.05.2016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6914C3-C58A-42E4-A8A6-DDFDF9A9D497}" type="slidenum">
              <a:rPr lang="ru-RU" smtClean="0"/>
              <a:t>‹#›</a:t>
            </a:fld>
            <a:endParaRPr lang="ru-RU"/>
          </a:p>
        </p:txBody>
      </p:sp>
    </p:spTree>
    <p:extLst>
      <p:ext uri="{BB962C8B-B14F-4D97-AF65-F5344CB8AC3E}">
        <p14:creationId xmlns:p14="http://schemas.microsoft.com/office/powerpoint/2010/main" val="1988260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84D252-C71A-4643-A6A1-FB2026EFD98B}" type="datetimeFigureOut">
              <a:rPr lang="ru-RU" smtClean="0"/>
              <a:t>03.05.2016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6914C3-C58A-42E4-A8A6-DDFDF9A9D497}" type="slidenum">
              <a:rPr lang="ru-RU" smtClean="0"/>
              <a:t>‹#›</a:t>
            </a:fld>
            <a:endParaRPr lang="ru-RU"/>
          </a:p>
        </p:txBody>
      </p:sp>
    </p:spTree>
    <p:extLst>
      <p:ext uri="{BB962C8B-B14F-4D97-AF65-F5344CB8AC3E}">
        <p14:creationId xmlns:p14="http://schemas.microsoft.com/office/powerpoint/2010/main" val="3185758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Информационные технологии открытых систем</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803188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685800"/>
            <a:ext cx="10515600" cy="5491163"/>
          </a:xfrm>
        </p:spPr>
        <p:txBody>
          <a:bodyPr/>
          <a:lstStyle/>
          <a:p>
            <a:r>
              <a:rPr lang="ru-RU" dirty="0"/>
              <a:t>Интенсивное развитие средств вычислительной техники и программирования привело к несовместимости многих ИТ. Кроме того, современные бизнес-процессы обусловливают необходимость строить ИТ с учетом специфики бизнес-процессов. Это требует использования разнородных, т.е. гетерогенных, платформ ИТ. В свою очередь это требует создания функциональной интеграции гетерогенных технологий. Решать проблему следует путем выработки единых правил, которые затем приобретают статус отраслевых, национальных и международных стандартов. Для решения данной проблемы на международном уровне было предложено использовать принцип открытых систем. Одним из путей решения этой проблемы является создание и развитие технологии открытых систем.</a:t>
            </a:r>
          </a:p>
        </p:txBody>
      </p:sp>
    </p:spTree>
    <p:extLst>
      <p:ext uri="{BB962C8B-B14F-4D97-AF65-F5344CB8AC3E}">
        <p14:creationId xmlns:p14="http://schemas.microsoft.com/office/powerpoint/2010/main" val="2182568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1125"/>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normAutofit/>
          </a:bodyPr>
          <a:lstStyle/>
          <a:p>
            <a:r>
              <a:rPr lang="ru-RU" sz="3600" dirty="0"/>
              <a:t>В соответствии с принятым определением </a:t>
            </a:r>
            <a:r>
              <a:rPr lang="ru-RU" sz="3600" dirty="0" smtClean="0"/>
              <a:t>Комитета </a:t>
            </a:r>
            <a:r>
              <a:rPr lang="en-US" sz="3600" dirty="0"/>
              <a:t>IEEE </a:t>
            </a:r>
            <a:r>
              <a:rPr lang="en-US" sz="3600" dirty="0" smtClean="0"/>
              <a:t>POSIX</a:t>
            </a:r>
            <a:r>
              <a:rPr lang="tt-RU" sz="3600" dirty="0" smtClean="0"/>
              <a:t> </a:t>
            </a:r>
            <a:r>
              <a:rPr lang="ru-RU" sz="3600" dirty="0" smtClean="0"/>
              <a:t>1003.0 </a:t>
            </a:r>
            <a:r>
              <a:rPr lang="ru-RU" sz="3600" b="1" dirty="0"/>
              <a:t>открытая система </a:t>
            </a:r>
            <a:r>
              <a:rPr lang="ru-RU" sz="3600" dirty="0"/>
              <a:t>(от англ. </a:t>
            </a:r>
            <a:r>
              <a:rPr lang="ru-RU" sz="3600" i="1" dirty="0" err="1"/>
              <a:t>open</a:t>
            </a:r>
            <a:r>
              <a:rPr lang="ru-RU" sz="3600" i="1" dirty="0"/>
              <a:t> </a:t>
            </a:r>
            <a:r>
              <a:rPr lang="ru-RU" sz="3600" i="1" dirty="0" err="1"/>
              <a:t>system</a:t>
            </a:r>
            <a:r>
              <a:rPr lang="ru-RU" sz="3600" dirty="0"/>
              <a:t>)</a:t>
            </a:r>
            <a:r>
              <a:rPr lang="ru-RU" sz="3600" dirty="0" smtClean="0"/>
              <a:t>— </a:t>
            </a:r>
            <a:r>
              <a:rPr lang="ru-RU" sz="3600" dirty="0"/>
              <a:t>это система, которая реализует открытые спецификации на интерфейсы. Информационно-вычислительные сервисы и поддерживаемые форматы данных должны быть такими, чтобы дать возможность разработанному прикладному ПО быть переносимым в широком диапазоне систем с минимальными изменениями. </a:t>
            </a:r>
          </a:p>
        </p:txBody>
      </p:sp>
    </p:spTree>
    <p:extLst>
      <p:ext uri="{BB962C8B-B14F-4D97-AF65-F5344CB8AC3E}">
        <p14:creationId xmlns:p14="http://schemas.microsoft.com/office/powerpoint/2010/main" val="1955088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685800"/>
            <a:ext cx="10515600" cy="5491163"/>
          </a:xfrm>
        </p:spPr>
        <p:txBody>
          <a:bodyPr>
            <a:noAutofit/>
          </a:bodyPr>
          <a:lstStyle/>
          <a:p>
            <a:r>
              <a:rPr lang="ru-RU" sz="3600" dirty="0"/>
              <a:t>Они должны обеспечить возможность взаимодействовать с другими приложениями на локальных и удаленных системах, а также с пользователями в стиле, который облегчает им переход от системы к системе. Функциональная среда открытых систем </a:t>
            </a:r>
            <a:r>
              <a:rPr lang="en-US" sz="3600" dirty="0"/>
              <a:t>(</a:t>
            </a:r>
            <a:r>
              <a:rPr lang="en-US" sz="3600" i="1" dirty="0"/>
              <a:t>Open System Environment</a:t>
            </a:r>
            <a:r>
              <a:rPr lang="en-US" sz="3600" dirty="0"/>
              <a:t>, OSE</a:t>
            </a:r>
            <a:r>
              <a:rPr lang="en-US" sz="3600" dirty="0" smtClean="0"/>
              <a:t>)</a:t>
            </a:r>
            <a:r>
              <a:rPr lang="tt-RU" sz="3600" dirty="0" smtClean="0"/>
              <a:t> </a:t>
            </a:r>
            <a:r>
              <a:rPr lang="ru-RU" sz="3600" dirty="0" smtClean="0"/>
              <a:t>поддерживает </a:t>
            </a:r>
            <a:r>
              <a:rPr lang="ru-RU" sz="3600" dirty="0"/>
              <a:t>переносимые масштабируемые и взаимодействующие прикладные программы, предоставляя им стандартные услуги, интерфейсы, протоколы и форматы данных.</a:t>
            </a:r>
          </a:p>
        </p:txBody>
      </p:sp>
    </p:spTree>
    <p:extLst>
      <p:ext uri="{BB962C8B-B14F-4D97-AF65-F5344CB8AC3E}">
        <p14:creationId xmlns:p14="http://schemas.microsoft.com/office/powerpoint/2010/main" val="3992222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5425"/>
          </a:xfrm>
        </p:spPr>
        <p:txBody>
          <a:bodyPr>
            <a:normAutofit fontScale="90000"/>
          </a:bodyPr>
          <a:lstStyle/>
          <a:p>
            <a:endParaRPr lang="ru-RU" dirty="0"/>
          </a:p>
        </p:txBody>
      </p:sp>
      <p:sp>
        <p:nvSpPr>
          <p:cNvPr id="3" name="Объект 2"/>
          <p:cNvSpPr>
            <a:spLocks noGrp="1"/>
          </p:cNvSpPr>
          <p:nvPr>
            <p:ph idx="1"/>
          </p:nvPr>
        </p:nvSpPr>
        <p:spPr>
          <a:xfrm>
            <a:off x="838200" y="933450"/>
            <a:ext cx="10515600" cy="5243513"/>
          </a:xfrm>
        </p:spPr>
        <p:txBody>
          <a:bodyPr/>
          <a:lstStyle/>
          <a:p>
            <a:r>
              <a:rPr lang="ru-RU" dirty="0"/>
              <a:t>Обычно под архитектурой открытой системы понимается описание ее функций с точки зрения конечных пользователей и интерфейсов взаимодействия с внешней средой. Декомпозиция заданных функций, реализуемая в процессе проектирования, дает структуру открытой системы в виде взаимодействующих между собой подсистем. В общепринятом смысле </a:t>
            </a:r>
            <a:r>
              <a:rPr lang="ru-RU" i="1" dirty="0"/>
              <a:t>открытая система</a:t>
            </a:r>
            <a:r>
              <a:rPr lang="ru-RU" dirty="0"/>
              <a:t> представляется как вычислительная среда, состоящая из аппаратных и программных продуктов и технологий, разработанных в соответствии с общедоступными и </a:t>
            </a:r>
            <a:r>
              <a:rPr lang="ru-RU" dirty="0" smtClean="0"/>
              <a:t>общепринятыми стандартами</a:t>
            </a:r>
            <a:r>
              <a:rPr lang="ru-RU" dirty="0"/>
              <a:t>.</a:t>
            </a:r>
          </a:p>
        </p:txBody>
      </p:sp>
    </p:spTree>
    <p:extLst>
      <p:ext uri="{BB962C8B-B14F-4D97-AF65-F5344CB8AC3E}">
        <p14:creationId xmlns:p14="http://schemas.microsoft.com/office/powerpoint/2010/main" val="1489850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800100"/>
            <a:ext cx="10515600" cy="5376863"/>
          </a:xfrm>
        </p:spPr>
        <p:txBody>
          <a:bodyPr/>
          <a:lstStyle/>
          <a:p>
            <a:r>
              <a:rPr lang="ru-RU" dirty="0"/>
              <a:t>Основным назначением открытых систем для пользователей аппаратных и программных компьютерных продуктов и технологий является </a:t>
            </a:r>
            <a:r>
              <a:rPr lang="ru-RU" dirty="0">
                <a:solidFill>
                  <a:srgbClr val="FF0000"/>
                </a:solidFill>
              </a:rPr>
              <a:t>независимость от поставщика, ориентированного на производство подобных продуктов, и использование этой технологии. Суть идеи заключается в том, что потребители могут приобретать любой продукт фирмы-поставщика, наращивая мощность своей системы</a:t>
            </a:r>
            <a:r>
              <a:rPr lang="ru-RU" dirty="0"/>
              <a:t>. Это касается как аппаратных, так и программных средств. В связи с этим обязательными свойствами открытых систем являются</a:t>
            </a:r>
          </a:p>
        </p:txBody>
      </p:sp>
    </p:spTree>
    <p:extLst>
      <p:ext uri="{BB962C8B-B14F-4D97-AF65-F5344CB8AC3E}">
        <p14:creationId xmlns:p14="http://schemas.microsoft.com/office/powerpoint/2010/main" val="3610232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819150"/>
            <a:ext cx="10515600" cy="5357813"/>
          </a:xfrm>
        </p:spPr>
        <p:txBody>
          <a:bodyPr>
            <a:normAutofit fontScale="92500" lnSpcReduction="10000"/>
          </a:bodyPr>
          <a:lstStyle/>
          <a:p>
            <a:r>
              <a:rPr lang="ru-RU" i="1" dirty="0"/>
              <a:t>мобильность/переносимость </a:t>
            </a:r>
            <a:r>
              <a:rPr lang="ru-RU" dirty="0"/>
              <a:t>(от англ. </a:t>
            </a:r>
            <a:r>
              <a:rPr lang="ru-RU" i="1" dirty="0" err="1"/>
              <a:t>portability</a:t>
            </a:r>
            <a:r>
              <a:rPr lang="ru-RU" dirty="0"/>
              <a:t>) — </a:t>
            </a:r>
            <a:r>
              <a:rPr lang="ru-RU" dirty="0" smtClean="0"/>
              <a:t>способность </a:t>
            </a:r>
            <a:r>
              <a:rPr lang="ru-RU" dirty="0"/>
              <a:t>программного и аппаратного обеспечения работать </a:t>
            </a:r>
            <a:r>
              <a:rPr lang="ru-RU" dirty="0" smtClean="0"/>
              <a:t>на различных </a:t>
            </a:r>
            <a:r>
              <a:rPr lang="ru-RU" dirty="0"/>
              <a:t>аппаратных платформах или под </a:t>
            </a:r>
            <a:r>
              <a:rPr lang="ru-RU" dirty="0" smtClean="0"/>
              <a:t>управлением различных </a:t>
            </a:r>
            <a:r>
              <a:rPr lang="ru-RU" dirty="0"/>
              <a:t>ОС;</a:t>
            </a:r>
          </a:p>
          <a:p>
            <a:r>
              <a:rPr lang="ru-RU" dirty="0"/>
              <a:t> </a:t>
            </a:r>
            <a:r>
              <a:rPr lang="ru-RU" i="1" dirty="0" err="1"/>
              <a:t>интероперабильность</a:t>
            </a:r>
            <a:r>
              <a:rPr lang="ru-RU" i="1" dirty="0"/>
              <a:t> </a:t>
            </a:r>
            <a:r>
              <a:rPr lang="ru-RU" dirty="0"/>
              <a:t>(от англ. </a:t>
            </a:r>
            <a:r>
              <a:rPr lang="ru-RU" i="1" dirty="0" err="1"/>
              <a:t>interoperability</a:t>
            </a:r>
            <a:r>
              <a:rPr lang="ru-RU" dirty="0"/>
              <a:t>) — </a:t>
            </a:r>
            <a:r>
              <a:rPr lang="ru-RU" dirty="0" smtClean="0"/>
              <a:t>способность к </a:t>
            </a:r>
            <a:r>
              <a:rPr lang="ru-RU" dirty="0"/>
              <a:t>взаимодействию различных аппаратных и </a:t>
            </a:r>
            <a:r>
              <a:rPr lang="ru-RU" dirty="0" smtClean="0"/>
              <a:t>программных платформ</a:t>
            </a:r>
            <a:r>
              <a:rPr lang="ru-RU" dirty="0"/>
              <a:t>;</a:t>
            </a:r>
          </a:p>
          <a:p>
            <a:r>
              <a:rPr lang="ru-RU" dirty="0"/>
              <a:t> </a:t>
            </a:r>
            <a:r>
              <a:rPr lang="ru-RU" i="1" dirty="0"/>
              <a:t>расширяемость/масштабируемость </a:t>
            </a:r>
            <a:r>
              <a:rPr lang="ru-RU" dirty="0"/>
              <a:t>(от англ. </a:t>
            </a:r>
            <a:r>
              <a:rPr lang="en-US" i="1" dirty="0" smtClean="0"/>
              <a:t>extensibility</a:t>
            </a:r>
            <a:r>
              <a:rPr lang="en-US" dirty="0" smtClean="0"/>
              <a:t>/</a:t>
            </a:r>
            <a:r>
              <a:rPr lang="en-US" i="1" dirty="0" err="1" smtClean="0"/>
              <a:t>sca</a:t>
            </a:r>
            <a:r>
              <a:rPr lang="ru-RU" i="1" dirty="0" err="1" smtClean="0"/>
              <a:t>lability</a:t>
            </a:r>
            <a:r>
              <a:rPr lang="ru-RU" dirty="0"/>
              <a:t>) — способность программных и технических </a:t>
            </a:r>
            <a:r>
              <a:rPr lang="ru-RU" dirty="0" smtClean="0"/>
              <a:t>средств корректно </a:t>
            </a:r>
            <a:r>
              <a:rPr lang="ru-RU" dirty="0"/>
              <a:t>работать с различными системами, расширять </a:t>
            </a:r>
            <a:r>
              <a:rPr lang="ru-RU" dirty="0" smtClean="0"/>
              <a:t>состав </a:t>
            </a:r>
            <a:r>
              <a:rPr lang="ru-RU" dirty="0"/>
              <a:t>имеющихся параметров и новых модулей без </a:t>
            </a:r>
            <a:r>
              <a:rPr lang="ru-RU" dirty="0" smtClean="0"/>
              <a:t>снижения уровней </a:t>
            </a:r>
            <a:r>
              <a:rPr lang="ru-RU" dirty="0"/>
              <a:t>их надежности и экономичности;</a:t>
            </a:r>
          </a:p>
          <a:p>
            <a:r>
              <a:rPr lang="ru-RU" dirty="0"/>
              <a:t> </a:t>
            </a:r>
            <a:r>
              <a:rPr lang="ru-RU" i="1" dirty="0"/>
              <a:t>дружественность к пользователю </a:t>
            </a:r>
            <a:r>
              <a:rPr lang="ru-RU" dirty="0"/>
              <a:t>(от англ. </a:t>
            </a:r>
            <a:r>
              <a:rPr lang="ru-RU" i="1" dirty="0" err="1"/>
              <a:t>driveability</a:t>
            </a:r>
            <a:r>
              <a:rPr lang="ru-RU" dirty="0"/>
              <a:t>) — </a:t>
            </a:r>
            <a:r>
              <a:rPr lang="ru-RU" dirty="0" smtClean="0"/>
              <a:t>способность программно-аппаратного </a:t>
            </a:r>
            <a:r>
              <a:rPr lang="ru-RU" dirty="0"/>
              <a:t>обеспечения </a:t>
            </a:r>
            <a:r>
              <a:rPr lang="ru-RU" dirty="0" smtClean="0"/>
              <a:t>создавать удобство </a:t>
            </a:r>
            <a:r>
              <a:rPr lang="ru-RU" dirty="0"/>
              <a:t>человеку при взаимодействии с системой, </a:t>
            </a:r>
            <a:r>
              <a:rPr lang="ru-RU" dirty="0" smtClean="0"/>
              <a:t>легкая управляемость </a:t>
            </a:r>
            <a:r>
              <a:rPr lang="ru-RU" dirty="0"/>
              <a:t>в решении задач.</a:t>
            </a:r>
          </a:p>
        </p:txBody>
      </p:sp>
    </p:spTree>
    <p:extLst>
      <p:ext uri="{BB962C8B-B14F-4D97-AF65-F5344CB8AC3E}">
        <p14:creationId xmlns:p14="http://schemas.microsoft.com/office/powerpoint/2010/main" val="187305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9225"/>
          </a:xfrm>
        </p:spPr>
        <p:txBody>
          <a:bodyPr>
            <a:normAutofit fontScale="90000"/>
          </a:bodyPr>
          <a:lstStyle/>
          <a:p>
            <a:endParaRPr lang="ru-RU" dirty="0"/>
          </a:p>
        </p:txBody>
      </p:sp>
      <p:sp>
        <p:nvSpPr>
          <p:cNvPr id="3" name="Объект 2"/>
          <p:cNvSpPr>
            <a:spLocks noGrp="1"/>
          </p:cNvSpPr>
          <p:nvPr>
            <p:ph idx="1"/>
          </p:nvPr>
        </p:nvSpPr>
        <p:spPr>
          <a:xfrm>
            <a:off x="838200" y="762000"/>
            <a:ext cx="10515600" cy="5414963"/>
          </a:xfrm>
        </p:spPr>
        <p:txBody>
          <a:bodyPr>
            <a:normAutofit lnSpcReduction="10000"/>
          </a:bodyPr>
          <a:lstStyle/>
          <a:p>
            <a:r>
              <a:rPr lang="ru-RU" dirty="0"/>
              <a:t>В открытых системах, например, используется стандартизованная </a:t>
            </a:r>
            <a:r>
              <a:rPr lang="ru-RU" dirty="0" smtClean="0"/>
              <a:t>ОС </a:t>
            </a:r>
            <a:r>
              <a:rPr lang="en-US" i="1" dirty="0" smtClean="0"/>
              <a:t>UNIX</a:t>
            </a:r>
            <a:r>
              <a:rPr lang="ru-RU" i="1" dirty="0" smtClean="0"/>
              <a:t>.</a:t>
            </a:r>
          </a:p>
          <a:p>
            <a:r>
              <a:rPr lang="ru-RU" dirty="0"/>
              <a:t>Взаимодействие открытых </a:t>
            </a:r>
            <a:r>
              <a:rPr lang="ru-RU" dirty="0" smtClean="0"/>
              <a:t>систем </a:t>
            </a:r>
            <a:r>
              <a:rPr lang="en-US" dirty="0"/>
              <a:t>(</a:t>
            </a:r>
            <a:r>
              <a:rPr lang="en-US" i="1" dirty="0"/>
              <a:t>Open Systems Interconnection</a:t>
            </a:r>
            <a:r>
              <a:rPr lang="en-US" dirty="0"/>
              <a:t>, OSI)</a:t>
            </a:r>
            <a:r>
              <a:rPr lang="ru-RU" dirty="0" smtClean="0"/>
              <a:t>— </a:t>
            </a:r>
            <a:r>
              <a:rPr lang="ru-RU" dirty="0"/>
              <a:t>это правила сопряжения систем с открытой архитектурой, создаваемых различными производителями. Модель взаимодействия открытых систем объединяет рекомендации по сетевому взаимодействию неоднородных систем (компьютеров, терминалов, процессов, средств связи и т.д.). Так, стандартом для компьютерных сетей является общеизвестное семейство сетевых </a:t>
            </a:r>
            <a:r>
              <a:rPr lang="ru-RU" dirty="0" smtClean="0"/>
              <a:t>протоколов </a:t>
            </a:r>
            <a:r>
              <a:rPr lang="en-US" dirty="0"/>
              <a:t>TCP/IP</a:t>
            </a:r>
            <a:r>
              <a:rPr lang="ru-RU" dirty="0" smtClean="0"/>
              <a:t>. </a:t>
            </a:r>
            <a:r>
              <a:rPr lang="ru-RU" dirty="0"/>
              <a:t>Открытая архитектура (от англ</a:t>
            </a:r>
            <a:r>
              <a:rPr lang="ru-RU" dirty="0" smtClean="0"/>
              <a:t>.</a:t>
            </a:r>
            <a:r>
              <a:rPr lang="en-US" i="1" dirty="0"/>
              <a:t> open architecture</a:t>
            </a:r>
            <a:r>
              <a:rPr lang="ru-RU" i="1" dirty="0" smtClean="0"/>
              <a:t>)</a:t>
            </a:r>
            <a:r>
              <a:rPr lang="ru-RU" dirty="0" smtClean="0"/>
              <a:t> </a:t>
            </a:r>
            <a:r>
              <a:rPr lang="ru-RU" dirty="0"/>
              <a:t>— это архитектура компьютера или периферийного устройства, содержащая опубликованные спецификации. Такая архитектура позволяет другим производителям разрабатывать дополнительные устройства к ее системам и компонентам.</a:t>
            </a:r>
          </a:p>
        </p:txBody>
      </p:sp>
    </p:spTree>
    <p:extLst>
      <p:ext uri="{BB962C8B-B14F-4D97-AF65-F5344CB8AC3E}">
        <p14:creationId xmlns:p14="http://schemas.microsoft.com/office/powerpoint/2010/main" val="3466523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7325"/>
          </a:xfrm>
        </p:spPr>
        <p:txBody>
          <a:bodyPr>
            <a:normAutofit fontScale="90000"/>
          </a:bodyPr>
          <a:lstStyle/>
          <a:p>
            <a:endParaRPr lang="ru-RU" dirty="0"/>
          </a:p>
        </p:txBody>
      </p:sp>
      <p:sp>
        <p:nvSpPr>
          <p:cNvPr id="3" name="Объект 2"/>
          <p:cNvSpPr>
            <a:spLocks noGrp="1"/>
          </p:cNvSpPr>
          <p:nvPr>
            <p:ph idx="1"/>
          </p:nvPr>
        </p:nvSpPr>
        <p:spPr>
          <a:xfrm>
            <a:off x="838200" y="819150"/>
            <a:ext cx="10515600" cy="5357813"/>
          </a:xfrm>
        </p:spPr>
        <p:txBody>
          <a:bodyPr>
            <a:normAutofit/>
          </a:bodyPr>
          <a:lstStyle/>
          <a:p>
            <a:r>
              <a:rPr lang="ru-RU" sz="3600" i="1" dirty="0"/>
              <a:t>Технология открытых систем</a:t>
            </a:r>
            <a:r>
              <a:rPr lang="ru-RU" sz="3600" dirty="0"/>
              <a:t> заключается в использовании стандартных интерфейсов между разнородными аппаратными и программными компонентами систем. Она является базой для создания инфраструктур всех уровней: от предприятия и отрасли до национальной информационной инфраструктуры. Кроме того, такая ИТ обеспечивает интеграцию с мировым информационным пространством и тем самым с мировой экономикой.</a:t>
            </a:r>
          </a:p>
        </p:txBody>
      </p:sp>
    </p:spTree>
    <p:extLst>
      <p:ext uri="{BB962C8B-B14F-4D97-AF65-F5344CB8AC3E}">
        <p14:creationId xmlns:p14="http://schemas.microsoft.com/office/powerpoint/2010/main" val="4038555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63575"/>
          </a:xfrm>
        </p:spPr>
        <p:txBody>
          <a:bodyPr>
            <a:noAutofit/>
          </a:bodyPr>
          <a:lstStyle/>
          <a:p>
            <a:r>
              <a:rPr lang="ru-RU" sz="3200" dirty="0"/>
              <a:t>Относительно средств вычислительной техники открытая архитектура имеет следующие принципы</a:t>
            </a:r>
            <a:r>
              <a:rPr lang="ru-RU" sz="3200" dirty="0" smtClean="0"/>
              <a:t>. </a:t>
            </a:r>
            <a:endParaRPr lang="ru-RU" sz="3200" dirty="0"/>
          </a:p>
        </p:txBody>
      </p:sp>
      <p:sp>
        <p:nvSpPr>
          <p:cNvPr id="3" name="Объект 2"/>
          <p:cNvSpPr>
            <a:spLocks noGrp="1"/>
          </p:cNvSpPr>
          <p:nvPr>
            <p:ph idx="1"/>
          </p:nvPr>
        </p:nvSpPr>
        <p:spPr>
          <a:xfrm>
            <a:off x="838200" y="1276350"/>
            <a:ext cx="10515600" cy="4900613"/>
          </a:xfrm>
        </p:spPr>
        <p:txBody>
          <a:bodyPr>
            <a:normAutofit fontScale="92500" lnSpcReduction="10000"/>
          </a:bodyPr>
          <a:lstStyle/>
          <a:p>
            <a:pPr lvl="0"/>
            <a:r>
              <a:rPr lang="ru-RU" dirty="0" smtClean="0"/>
              <a:t>1. Регламентируются </a:t>
            </a:r>
            <a:r>
              <a:rPr lang="ru-RU" dirty="0"/>
              <a:t>и стандартизируются только описание принципа действия компьютера и его конфигурация относительно определенной совокупности аппаратных средств и соединений между ними. Таким образом, компьютер можно собирать из отдельных узлов и деталей, разработанных и изготовленных независимыми фирмами-изготовителями.</a:t>
            </a:r>
          </a:p>
          <a:p>
            <a:pPr lvl="0"/>
            <a:r>
              <a:rPr lang="ru-RU" dirty="0" smtClean="0"/>
              <a:t>2. Компьютер </a:t>
            </a:r>
            <a:r>
              <a:rPr lang="ru-RU" dirty="0"/>
              <a:t>легко модернизируется и улучшается за счет наличия внутренних дополнительных гнезд (слотов), в которые пользователь может вставлять разнообразные устройства, удовлетворяющие заданному стандарту, и тем самым устанавливать конфигурацию своей машины в соответствии с личными предпочтениями.</a:t>
            </a:r>
          </a:p>
          <a:p>
            <a:r>
              <a:rPr lang="ru-RU" dirty="0"/>
              <a:t>В класс открытых систем входит довольно широкий перечень ИТ. Наиболее типичными являются сетевые ИТ, электронная почта и др.</a:t>
            </a:r>
          </a:p>
        </p:txBody>
      </p:sp>
    </p:spTree>
    <p:extLst>
      <p:ext uri="{BB962C8B-B14F-4D97-AF65-F5344CB8AC3E}">
        <p14:creationId xmlns:p14="http://schemas.microsoft.com/office/powerpoint/2010/main" val="34524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87375"/>
          </a:xfrm>
        </p:spPr>
        <p:txBody>
          <a:bodyPr>
            <a:normAutofit fontScale="90000"/>
          </a:bodyPr>
          <a:lstStyle/>
          <a:p>
            <a:r>
              <a:rPr lang="ru-RU" dirty="0"/>
              <a:t>СЕТЕВЫЕ ИТ</a:t>
            </a:r>
          </a:p>
        </p:txBody>
      </p:sp>
      <p:sp>
        <p:nvSpPr>
          <p:cNvPr id="3" name="Объект 2"/>
          <p:cNvSpPr>
            <a:spLocks noGrp="1"/>
          </p:cNvSpPr>
          <p:nvPr>
            <p:ph idx="1"/>
          </p:nvPr>
        </p:nvSpPr>
        <p:spPr>
          <a:xfrm>
            <a:off x="838200" y="952500"/>
            <a:ext cx="10515600" cy="5224463"/>
          </a:xfrm>
        </p:spPr>
        <p:txBody>
          <a:bodyPr>
            <a:normAutofit/>
          </a:bodyPr>
          <a:lstStyle/>
          <a:p>
            <a:r>
              <a:rPr lang="ru-RU" sz="3200" dirty="0"/>
              <a:t>Сеть (от англ</a:t>
            </a:r>
            <a:r>
              <a:rPr lang="ru-RU" sz="3200" dirty="0" smtClean="0"/>
              <a:t>.</a:t>
            </a:r>
            <a:r>
              <a:rPr lang="en-US" sz="3200" i="1" dirty="0"/>
              <a:t> network</a:t>
            </a:r>
            <a:r>
              <a:rPr lang="ru-RU" sz="3200" i="1" dirty="0" smtClean="0"/>
              <a:t>)</a:t>
            </a:r>
            <a:r>
              <a:rPr lang="ru-RU" sz="3200" dirty="0" smtClean="0"/>
              <a:t> </a:t>
            </a:r>
            <a:r>
              <a:rPr lang="ru-RU" sz="3200" dirty="0"/>
              <a:t>— это взаимодействующая совокупность объектов, связанных друг с другом линиями связи. В ИТ под термином «сеть» понимают как минимум несколько ЭВМ и иных вычислительных машин, соединенных между собой с помощью специального оборудования для обеспечения вычислений и обмена различными видами информации. Сложные сети подразумевают большое количество пользователей, разветвленную структуру, узлы коммутации и коммуникации, соединяющие всех в единую сетевую структуру.</a:t>
            </a:r>
          </a:p>
        </p:txBody>
      </p:sp>
    </p:spTree>
    <p:extLst>
      <p:ext uri="{BB962C8B-B14F-4D97-AF65-F5344CB8AC3E}">
        <p14:creationId xmlns:p14="http://schemas.microsoft.com/office/powerpoint/2010/main" val="3181286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175"/>
          </a:xfrm>
        </p:spPr>
        <p:txBody>
          <a:bodyPr>
            <a:normAutofit fontScale="90000"/>
          </a:bodyPr>
          <a:lstStyle/>
          <a:p>
            <a:endParaRPr lang="ru-RU" dirty="0"/>
          </a:p>
        </p:txBody>
      </p:sp>
      <p:sp>
        <p:nvSpPr>
          <p:cNvPr id="3" name="Объект 2"/>
          <p:cNvSpPr>
            <a:spLocks noGrp="1"/>
          </p:cNvSpPr>
          <p:nvPr>
            <p:ph idx="1"/>
          </p:nvPr>
        </p:nvSpPr>
        <p:spPr>
          <a:xfrm>
            <a:off x="838200" y="704850"/>
            <a:ext cx="10515600" cy="5472113"/>
          </a:xfrm>
        </p:spPr>
        <p:txBody>
          <a:bodyPr>
            <a:noAutofit/>
          </a:bodyPr>
          <a:lstStyle/>
          <a:p>
            <a:r>
              <a:rPr lang="ru-RU" sz="3600" dirty="0"/>
              <a:t>Основу сетевых технологий составляют вычислительные сети, компьютерные сети (от англ</a:t>
            </a:r>
            <a:r>
              <a:rPr lang="ru-RU" sz="3600" dirty="0" smtClean="0"/>
              <a:t>.</a:t>
            </a:r>
            <a:r>
              <a:rPr lang="en-US" sz="3600" i="1" dirty="0"/>
              <a:t> computer network</a:t>
            </a:r>
            <a:r>
              <a:rPr lang="ru-RU" sz="3600" i="1" dirty="0" smtClean="0"/>
              <a:t>),</a:t>
            </a:r>
            <a:r>
              <a:rPr lang="ru-RU" sz="3600" dirty="0" smtClean="0"/>
              <a:t> </a:t>
            </a:r>
            <a:r>
              <a:rPr lang="ru-RU" sz="3600" dirty="0"/>
              <a:t>или сети ЭВМ. Сеть ЭВМ — это совокупность вычислительных, программных, коммуникационных и организационно-методических средств, предназначенных для распределенной обработки и передачи информации. Сеть представляет вычислительный комплекс, включающий территориально распределенную систему компьютеров и их терминалов, объединенных в единую систему. </a:t>
            </a:r>
          </a:p>
        </p:txBody>
      </p:sp>
    </p:spTree>
    <p:extLst>
      <p:ext uri="{BB962C8B-B14F-4D97-AF65-F5344CB8AC3E}">
        <p14:creationId xmlns:p14="http://schemas.microsoft.com/office/powerpoint/2010/main" val="747952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719"/>
          </a:xfrm>
        </p:spPr>
        <p:txBody>
          <a:bodyPr>
            <a:normAutofit fontScale="90000"/>
          </a:bodyPr>
          <a:lstStyle/>
          <a:p>
            <a:endParaRPr lang="ru-RU" dirty="0"/>
          </a:p>
        </p:txBody>
      </p:sp>
      <p:sp>
        <p:nvSpPr>
          <p:cNvPr id="3" name="Объект 2"/>
          <p:cNvSpPr>
            <a:spLocks noGrp="1"/>
          </p:cNvSpPr>
          <p:nvPr>
            <p:ph idx="1"/>
          </p:nvPr>
        </p:nvSpPr>
        <p:spPr>
          <a:xfrm>
            <a:off x="838200" y="723900"/>
            <a:ext cx="10515600" cy="5453063"/>
          </a:xfrm>
        </p:spPr>
        <p:txBody>
          <a:bodyPr>
            <a:normAutofit/>
          </a:bodyPr>
          <a:lstStyle/>
          <a:p>
            <a:r>
              <a:rPr lang="ru-RU" sz="3200" dirty="0"/>
              <a:t>Информационная сеть — это разновидность коммуникационной сети, в которой информация выступает в качестве продукта создания, переработки, хранения и использования. Принципиальным компонентом в информационных сетях является коммуникационная сеть. Коммуникационная сеть — это система объектов, осуществляющих функции создания (генерации), преобразования, хранения и потребления информации и линий передачи, по которым осуществляется передача информации внутри сети</a:t>
            </a:r>
          </a:p>
        </p:txBody>
      </p:sp>
    </p:spTree>
    <p:extLst>
      <p:ext uri="{BB962C8B-B14F-4D97-AF65-F5344CB8AC3E}">
        <p14:creationId xmlns:p14="http://schemas.microsoft.com/office/powerpoint/2010/main" val="258636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68325"/>
          </a:xfrm>
        </p:spPr>
        <p:txBody>
          <a:bodyPr>
            <a:normAutofit fontScale="90000"/>
          </a:bodyPr>
          <a:lstStyle/>
          <a:p>
            <a:r>
              <a:rPr lang="ru-RU" dirty="0"/>
              <a:t>Структура сети </a:t>
            </a:r>
            <a:r>
              <a:rPr lang="ru-RU" dirty="0" smtClean="0"/>
              <a:t>ЭВМ </a:t>
            </a:r>
            <a:endParaRPr lang="ru-RU" dirty="0"/>
          </a:p>
        </p:txBody>
      </p:sp>
      <p:pic>
        <p:nvPicPr>
          <p:cNvPr id="4" name="Объект 3"/>
          <p:cNvPicPr>
            <a:picLocks noGrp="1" noChangeAspect="1"/>
          </p:cNvPicPr>
          <p:nvPr>
            <p:ph idx="1"/>
          </p:nvPr>
        </p:nvPicPr>
        <p:blipFill>
          <a:blip r:embed="rId2"/>
          <a:stretch>
            <a:fillRect/>
          </a:stretch>
        </p:blipFill>
        <p:spPr>
          <a:xfrm>
            <a:off x="1009650" y="1466850"/>
            <a:ext cx="10173531" cy="4443440"/>
          </a:xfrm>
          <a:prstGeom prst="rect">
            <a:avLst/>
          </a:prstGeom>
        </p:spPr>
      </p:pic>
    </p:spTree>
    <p:extLst>
      <p:ext uri="{BB962C8B-B14F-4D97-AF65-F5344CB8AC3E}">
        <p14:creationId xmlns:p14="http://schemas.microsoft.com/office/powerpoint/2010/main" val="975483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18216"/>
          </a:xfrm>
        </p:spPr>
        <p:txBody>
          <a:bodyPr>
            <a:normAutofit/>
          </a:bodyPr>
          <a:lstStyle/>
          <a:p>
            <a:r>
              <a:rPr lang="ru-RU" sz="2400" dirty="0"/>
              <a:t>В общем случае структура сетевой технологии должна обладать совокупностью полезных свойств</a:t>
            </a:r>
            <a:r>
              <a:rPr lang="ru-RU" sz="2400" dirty="0" smtClean="0"/>
              <a:t>:</a:t>
            </a:r>
            <a:endParaRPr lang="ru-RU" sz="2400" dirty="0"/>
          </a:p>
        </p:txBody>
      </p:sp>
      <p:sp>
        <p:nvSpPr>
          <p:cNvPr id="3" name="Объект 2"/>
          <p:cNvSpPr>
            <a:spLocks noGrp="1"/>
          </p:cNvSpPr>
          <p:nvPr>
            <p:ph idx="1"/>
          </p:nvPr>
        </p:nvSpPr>
        <p:spPr>
          <a:xfrm>
            <a:off x="838200" y="1183342"/>
            <a:ext cx="10515600" cy="4993621"/>
          </a:xfrm>
        </p:spPr>
        <p:txBody>
          <a:bodyPr/>
          <a:lstStyle/>
          <a:p>
            <a:pPr lvl="0"/>
            <a:r>
              <a:rPr lang="ru-RU" dirty="0"/>
              <a:t>открытостью — возможность подключения в сеть дополнительных модификаций современных ЭВМ и других сетевых устройств;</a:t>
            </a:r>
          </a:p>
          <a:p>
            <a:pPr lvl="0"/>
            <a:r>
              <a:rPr lang="ru-RU" dirty="0"/>
              <a:t>ресурсоемкостью — способность технических и аппаратных средств хранить, оперативно обрабатывать и предоставлять широкий набор данных;</a:t>
            </a:r>
          </a:p>
          <a:p>
            <a:r>
              <a:rPr lang="ru-RU" dirty="0"/>
              <a:t>отказоустойчивостью — длительность периода «наработки на отказ» технических устройств за счет сообщений об аварийном режиме, тестирования, программно-логического контроля и дублирования аппаратных средств;</a:t>
            </a:r>
          </a:p>
        </p:txBody>
      </p:sp>
    </p:spTree>
    <p:extLst>
      <p:ext uri="{BB962C8B-B14F-4D97-AF65-F5344CB8AC3E}">
        <p14:creationId xmlns:p14="http://schemas.microsoft.com/office/powerpoint/2010/main" val="275181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8969"/>
          </a:xfrm>
        </p:spPr>
        <p:txBody>
          <a:bodyPr>
            <a:normAutofit fontScale="90000"/>
          </a:bodyPr>
          <a:lstStyle/>
          <a:p>
            <a:endParaRPr lang="ru-RU" dirty="0"/>
          </a:p>
        </p:txBody>
      </p:sp>
      <p:sp>
        <p:nvSpPr>
          <p:cNvPr id="3" name="Объект 2"/>
          <p:cNvSpPr>
            <a:spLocks noGrp="1"/>
          </p:cNvSpPr>
          <p:nvPr>
            <p:ph idx="1"/>
          </p:nvPr>
        </p:nvSpPr>
        <p:spPr>
          <a:xfrm>
            <a:off x="838200" y="699247"/>
            <a:ext cx="10515600" cy="5477716"/>
          </a:xfrm>
        </p:spPr>
        <p:txBody>
          <a:bodyPr>
            <a:normAutofit fontScale="92500" lnSpcReduction="10000"/>
          </a:bodyPr>
          <a:lstStyle/>
          <a:p>
            <a:pPr lvl="0"/>
            <a:r>
              <a:rPr lang="ru-RU" dirty="0"/>
              <a:t>динамичностью — минимум времени ответа ЭВМ на запрос пользователя;</a:t>
            </a:r>
          </a:p>
          <a:p>
            <a:pPr lvl="0"/>
            <a:r>
              <a:rPr lang="ru-RU" dirty="0"/>
              <a:t>эргономичностью — развитый интерфейс по взаимодействию с ЭВМ, широкий набор сервисных функций по информационному обеспечению пользователя и создание ему адекватной информационной среды;</a:t>
            </a:r>
          </a:p>
          <a:p>
            <a:pPr lvl="0"/>
            <a:r>
              <a:rPr lang="ru-RU" dirty="0"/>
              <a:t>автономностью — относительно независимая работа сетей различных уровней;</a:t>
            </a:r>
          </a:p>
          <a:p>
            <a:pPr lvl="0"/>
            <a:r>
              <a:rPr lang="ru-RU" dirty="0"/>
              <a:t>адаптивностью — обеспечение совместимости и взаимодействия программно-аппаратных средств при изменении требований надсистемы;</a:t>
            </a:r>
          </a:p>
          <a:p>
            <a:pPr lvl="0"/>
            <a:r>
              <a:rPr lang="ru-RU" dirty="0"/>
              <a:t>самоорганизацией — защита данных от несанкционированного доступа, автоматическое восстановление работоспособности в случае аварийных сбоев, высокая достоверность передаваемой информации.</a:t>
            </a:r>
          </a:p>
          <a:p>
            <a:endParaRPr lang="ru-RU" dirty="0"/>
          </a:p>
        </p:txBody>
      </p:sp>
    </p:spTree>
    <p:extLst>
      <p:ext uri="{BB962C8B-B14F-4D97-AF65-F5344CB8AC3E}">
        <p14:creationId xmlns:p14="http://schemas.microsoft.com/office/powerpoint/2010/main" val="4216646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41699"/>
          </a:xfrm>
        </p:spPr>
        <p:txBody>
          <a:bodyPr>
            <a:normAutofit fontScale="90000"/>
          </a:bodyPr>
          <a:lstStyle/>
          <a:p>
            <a:r>
              <a:rPr lang="ru-RU" b="1" dirty="0"/>
              <a:t>Классификация сетевых ИТ</a:t>
            </a:r>
            <a:endParaRPr lang="ru-RU" dirty="0"/>
          </a:p>
        </p:txBody>
      </p:sp>
      <p:pic>
        <p:nvPicPr>
          <p:cNvPr id="4" name="Объект 3"/>
          <p:cNvPicPr>
            <a:picLocks noGrp="1" noChangeAspect="1"/>
          </p:cNvPicPr>
          <p:nvPr>
            <p:ph idx="1"/>
          </p:nvPr>
        </p:nvPicPr>
        <p:blipFill>
          <a:blip r:embed="rId2"/>
          <a:stretch>
            <a:fillRect/>
          </a:stretch>
        </p:blipFill>
        <p:spPr>
          <a:xfrm>
            <a:off x="895178" y="837181"/>
            <a:ext cx="10631365" cy="5025737"/>
          </a:xfrm>
          <a:prstGeom prst="rect">
            <a:avLst/>
          </a:prstGeom>
        </p:spPr>
      </p:pic>
    </p:spTree>
    <p:extLst>
      <p:ext uri="{BB962C8B-B14F-4D97-AF65-F5344CB8AC3E}">
        <p14:creationId xmlns:p14="http://schemas.microsoft.com/office/powerpoint/2010/main" val="2010760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518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987506" y="1004047"/>
            <a:ext cx="10399055" cy="5444864"/>
          </a:xfrm>
          <a:prstGeom prst="rect">
            <a:avLst/>
          </a:prstGeom>
        </p:spPr>
      </p:pic>
    </p:spTree>
    <p:extLst>
      <p:ext uri="{BB962C8B-B14F-4D97-AF65-F5344CB8AC3E}">
        <p14:creationId xmlns:p14="http://schemas.microsoft.com/office/powerpoint/2010/main" val="2957721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110"/>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541929" y="609600"/>
            <a:ext cx="8857130" cy="5567363"/>
          </a:xfrm>
          <a:prstGeom prst="rect">
            <a:avLst/>
          </a:prstGeom>
        </p:spPr>
      </p:pic>
    </p:spTree>
    <p:extLst>
      <p:ext uri="{BB962C8B-B14F-4D97-AF65-F5344CB8AC3E}">
        <p14:creationId xmlns:p14="http://schemas.microsoft.com/office/powerpoint/2010/main" val="2173592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1040"/>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1027372"/>
            <a:ext cx="10643049" cy="4586686"/>
          </a:xfrm>
          <a:prstGeom prst="rect">
            <a:avLst/>
          </a:prstGeom>
        </p:spPr>
      </p:pic>
    </p:spTree>
    <p:extLst>
      <p:ext uri="{BB962C8B-B14F-4D97-AF65-F5344CB8AC3E}">
        <p14:creationId xmlns:p14="http://schemas.microsoft.com/office/powerpoint/2010/main" val="798816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72757"/>
          </a:xfrm>
        </p:spPr>
        <p:txBody>
          <a:bodyPr>
            <a:normAutofit fontScale="90000"/>
          </a:bodyPr>
          <a:lstStyle/>
          <a:p>
            <a:endParaRPr lang="ru-RU" dirty="0"/>
          </a:p>
        </p:txBody>
      </p:sp>
      <p:sp>
        <p:nvSpPr>
          <p:cNvPr id="3" name="Объект 2"/>
          <p:cNvSpPr>
            <a:spLocks noGrp="1"/>
          </p:cNvSpPr>
          <p:nvPr>
            <p:ph idx="1"/>
          </p:nvPr>
        </p:nvSpPr>
        <p:spPr>
          <a:xfrm>
            <a:off x="838200" y="699247"/>
            <a:ext cx="10515600" cy="5477716"/>
          </a:xfrm>
        </p:spPr>
        <p:txBody>
          <a:bodyPr/>
          <a:lstStyle/>
          <a:p>
            <a:r>
              <a:rPr lang="ru-RU" b="1" dirty="0"/>
              <a:t>Глобальная вычислительная сеть </a:t>
            </a:r>
            <a:r>
              <a:rPr lang="ru-RU" dirty="0"/>
              <a:t>(</a:t>
            </a:r>
            <a:r>
              <a:rPr lang="ru-RU" i="1" dirty="0" err="1"/>
              <a:t>Wide</a:t>
            </a:r>
            <a:r>
              <a:rPr lang="ru-RU" i="1" dirty="0"/>
              <a:t> </a:t>
            </a:r>
            <a:r>
              <a:rPr lang="ru-RU" i="1" dirty="0" err="1"/>
              <a:t>Area</a:t>
            </a:r>
            <a:r>
              <a:rPr lang="ru-RU" i="1" dirty="0"/>
              <a:t> </a:t>
            </a:r>
            <a:r>
              <a:rPr lang="ru-RU" i="1" dirty="0" err="1"/>
              <a:t>Network</a:t>
            </a:r>
            <a:r>
              <a:rPr lang="ru-RU" dirty="0"/>
              <a:t>, WAN) </a:t>
            </a:r>
            <a:r>
              <a:rPr lang="ru-RU" dirty="0" smtClean="0"/>
              <a:t>— это </a:t>
            </a:r>
            <a:r>
              <a:rPr lang="ru-RU" dirty="0"/>
              <a:t>множество географически удаленных друг от друга </a:t>
            </a:r>
            <a:r>
              <a:rPr lang="ru-RU" dirty="0" smtClean="0"/>
              <a:t>компьютеров</a:t>
            </a:r>
            <a:r>
              <a:rPr lang="ru-RU" dirty="0"/>
              <a:t>, взаимодействующих с помощью коммуникационных </a:t>
            </a:r>
            <a:r>
              <a:rPr lang="ru-RU" dirty="0" smtClean="0"/>
              <a:t>каналов передачи </a:t>
            </a:r>
            <a:r>
              <a:rPr lang="ru-RU" dirty="0"/>
              <a:t>данных и специального ПО — сетевых ОС. Сетевые </a:t>
            </a:r>
            <a:r>
              <a:rPr lang="ru-RU" dirty="0" smtClean="0"/>
              <a:t>узлы с </a:t>
            </a:r>
            <a:r>
              <a:rPr lang="ru-RU" dirty="0"/>
              <a:t>серверами называют </a:t>
            </a:r>
            <a:r>
              <a:rPr lang="ru-RU" i="1" dirty="0"/>
              <a:t>хостами </a:t>
            </a:r>
            <a:r>
              <a:rPr lang="ru-RU" dirty="0"/>
              <a:t>(от англ. </a:t>
            </a:r>
            <a:r>
              <a:rPr lang="ru-RU" i="1" dirty="0" err="1"/>
              <a:t>host</a:t>
            </a:r>
            <a:r>
              <a:rPr lang="ru-RU" i="1" dirty="0"/>
              <a:t> </a:t>
            </a:r>
            <a:r>
              <a:rPr lang="ru-RU" dirty="0"/>
              <a:t>— хозяин). </a:t>
            </a:r>
            <a:r>
              <a:rPr lang="ru-RU" dirty="0" smtClean="0"/>
              <a:t>Обычно они </a:t>
            </a:r>
            <a:r>
              <a:rPr lang="ru-RU" dirty="0"/>
              <a:t>становятся провайдерами Интернета</a:t>
            </a:r>
            <a:r>
              <a:rPr lang="ru-RU" dirty="0" smtClean="0"/>
              <a:t>. </a:t>
            </a:r>
            <a:r>
              <a:rPr lang="ru-RU" dirty="0"/>
              <a:t>Хост-компьютеры — мощные многопользовательские вычислительные системы (серверы), а </a:t>
            </a:r>
            <a:r>
              <a:rPr lang="ru-RU" dirty="0" smtClean="0"/>
              <a:t>также специализированные </a:t>
            </a:r>
            <a:r>
              <a:rPr lang="ru-RU" dirty="0"/>
              <a:t>компьютеры, выполняющие функции коммуникационных узлов. Пользователи ПК становятся абонентами такой сети после подключения своих компьютеров к ее основным узлам. Примером глобальной информационной сети является Интернет.</a:t>
            </a:r>
          </a:p>
        </p:txBody>
      </p:sp>
    </p:spTree>
    <p:extLst>
      <p:ext uri="{BB962C8B-B14F-4D97-AF65-F5344CB8AC3E}">
        <p14:creationId xmlns:p14="http://schemas.microsoft.com/office/powerpoint/2010/main" val="3006038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4828"/>
          </a:xfrm>
        </p:spPr>
        <p:txBody>
          <a:bodyPr>
            <a:normAutofit fontScale="90000"/>
          </a:bodyPr>
          <a:lstStyle/>
          <a:p>
            <a:endParaRPr lang="ru-RU" dirty="0"/>
          </a:p>
        </p:txBody>
      </p:sp>
      <p:sp>
        <p:nvSpPr>
          <p:cNvPr id="3" name="Объект 2"/>
          <p:cNvSpPr>
            <a:spLocks noGrp="1"/>
          </p:cNvSpPr>
          <p:nvPr>
            <p:ph idx="1"/>
          </p:nvPr>
        </p:nvSpPr>
        <p:spPr>
          <a:xfrm>
            <a:off x="838200" y="753035"/>
            <a:ext cx="10515600" cy="5423928"/>
          </a:xfrm>
        </p:spPr>
        <p:txBody>
          <a:bodyPr>
            <a:normAutofit fontScale="92500" lnSpcReduction="20000"/>
          </a:bodyPr>
          <a:lstStyle/>
          <a:p>
            <a:r>
              <a:rPr lang="ru-RU" dirty="0"/>
              <a:t>В информационных сетях управляющие системы называются серверами. Под термином «сервер» (от англ. </a:t>
            </a:r>
            <a:r>
              <a:rPr lang="en-US" i="1" dirty="0"/>
              <a:t>server</a:t>
            </a:r>
            <a:r>
              <a:rPr lang="ru-RU" dirty="0" smtClean="0"/>
              <a:t>— </a:t>
            </a:r>
            <a:r>
              <a:rPr lang="ru-RU" dirty="0"/>
              <a:t>обслуживающий процессор, узел обслуживания) понимают подключенную к сети достаточно мощную вычислительную машину, обладающую определенными ресурсами общего пользования, а также, как правило, возможностью объединять некоторое количество компьютеров как в локальной, так и глобальной информационных сетях.</a:t>
            </a:r>
          </a:p>
          <a:p>
            <a:r>
              <a:rPr lang="ru-RU" dirty="0"/>
              <a:t>Серверы обычно выполняют функции административного управления в сети и при этом называются </a:t>
            </a:r>
            <a:r>
              <a:rPr lang="ru-RU" i="1" dirty="0"/>
              <a:t>администраторами системы.</a:t>
            </a:r>
            <a:r>
              <a:rPr lang="ru-RU" dirty="0"/>
              <a:t> В их задачи входит проверка работоспособности системы и ее компонентов — каналов, компьютеров, программ. Сюда относятся выявление сбоев, несанкционированного доступа и других нарушений в сети, восстановление работоспособности сети, учет работы сети, подготовка отчетов о ее работе и предоставление пользователям информации о ресурсах сети. </a:t>
            </a:r>
            <a:r>
              <a:rPr lang="ru-RU" i="1" dirty="0"/>
              <a:t>По назначению</a:t>
            </a:r>
            <a:r>
              <a:rPr lang="ru-RU" dirty="0"/>
              <a:t> серверы делятся на файловый, коммуникационный, приложений, почтовый и др. Кроме того, в сетях используют сервер </a:t>
            </a:r>
            <a:r>
              <a:rPr lang="ru-RU" dirty="0" smtClean="0"/>
              <a:t>БД</a:t>
            </a:r>
            <a:r>
              <a:rPr lang="en-US" dirty="0"/>
              <a:t>(</a:t>
            </a:r>
            <a:r>
              <a:rPr lang="en-US" i="1" dirty="0"/>
              <a:t>Data Base Server</a:t>
            </a:r>
            <a:r>
              <a:rPr lang="en-US" dirty="0"/>
              <a:t>)</a:t>
            </a:r>
            <a:r>
              <a:rPr lang="ru-RU" i="1" dirty="0" smtClean="0"/>
              <a:t>,</a:t>
            </a:r>
            <a:r>
              <a:rPr lang="ru-RU" dirty="0" smtClean="0"/>
              <a:t> принт-сервер</a:t>
            </a:r>
            <a:r>
              <a:rPr lang="ru-RU" dirty="0"/>
              <a:t>, факс-сервер и др.</a:t>
            </a:r>
          </a:p>
          <a:p>
            <a:endParaRPr lang="ru-RU" dirty="0"/>
          </a:p>
        </p:txBody>
      </p:sp>
    </p:spTree>
    <p:extLst>
      <p:ext uri="{BB962C8B-B14F-4D97-AF65-F5344CB8AC3E}">
        <p14:creationId xmlns:p14="http://schemas.microsoft.com/office/powerpoint/2010/main" val="2893465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64428"/>
          </a:xfrm>
        </p:spPr>
        <p:txBody>
          <a:bodyPr>
            <a:normAutofit fontScale="90000"/>
          </a:bodyPr>
          <a:lstStyle/>
          <a:p>
            <a:r>
              <a:rPr lang="ru-RU" sz="3200" dirty="0"/>
              <a:t>С точки зрения организации существует разделение сетей на три вида: реальные, искусственные и </a:t>
            </a:r>
            <a:r>
              <a:rPr lang="ru-RU" sz="3200" dirty="0" err="1"/>
              <a:t>одноранговые</a:t>
            </a:r>
            <a:r>
              <a:rPr lang="ru-RU" sz="3200" dirty="0"/>
              <a:t>.</a:t>
            </a:r>
          </a:p>
        </p:txBody>
      </p:sp>
      <p:sp>
        <p:nvSpPr>
          <p:cNvPr id="3" name="Объект 2"/>
          <p:cNvSpPr>
            <a:spLocks noGrp="1"/>
          </p:cNvSpPr>
          <p:nvPr>
            <p:ph idx="1"/>
          </p:nvPr>
        </p:nvSpPr>
        <p:spPr>
          <a:xfrm>
            <a:off x="838200" y="1129554"/>
            <a:ext cx="10515600" cy="5047409"/>
          </a:xfrm>
        </p:spPr>
        <p:txBody>
          <a:bodyPr>
            <a:normAutofit/>
          </a:bodyPr>
          <a:lstStyle/>
          <a:p>
            <a:r>
              <a:rPr lang="ru-RU" i="1" dirty="0"/>
              <a:t>К реальным сетям </a:t>
            </a:r>
            <a:r>
              <a:rPr lang="ru-RU" dirty="0"/>
              <a:t>относят сети, в которых компьютеры </a:t>
            </a:r>
            <a:r>
              <a:rPr lang="ru-RU" dirty="0" smtClean="0"/>
              <a:t>соединяются </a:t>
            </a:r>
            <a:r>
              <a:rPr lang="ru-RU" dirty="0"/>
              <a:t>между собой по определенной схеме посредством </a:t>
            </a:r>
            <a:r>
              <a:rPr lang="ru-RU" dirty="0" smtClean="0"/>
              <a:t>специальных </a:t>
            </a:r>
            <a:r>
              <a:rPr lang="ru-RU" dirty="0"/>
              <a:t>устройств — сетевых адаптеров и требуют присутствия </a:t>
            </a:r>
            <a:r>
              <a:rPr lang="ru-RU" dirty="0" smtClean="0"/>
              <a:t>специалистов</a:t>
            </a:r>
            <a:r>
              <a:rPr lang="ru-RU" dirty="0"/>
              <a:t>, осуществляющих контроль и эксплуатацию таких сетей.</a:t>
            </a:r>
          </a:p>
          <a:p>
            <a:r>
              <a:rPr lang="ru-RU" dirty="0"/>
              <a:t>Их называют сетями с выделенным сервером (от англ. </a:t>
            </a:r>
            <a:r>
              <a:rPr lang="ru-RU" i="1" dirty="0" err="1"/>
              <a:t>real</a:t>
            </a:r>
            <a:r>
              <a:rPr lang="ru-RU" i="1" dirty="0"/>
              <a:t> </a:t>
            </a:r>
            <a:r>
              <a:rPr lang="ru-RU" i="1" dirty="0" err="1" smtClean="0"/>
              <a:t>network</a:t>
            </a:r>
            <a:r>
              <a:rPr lang="ru-RU" dirty="0" smtClean="0"/>
              <a:t>, или </a:t>
            </a:r>
            <a:r>
              <a:rPr lang="en-US" i="1" dirty="0"/>
              <a:t>Network With an Attitude</a:t>
            </a:r>
            <a:r>
              <a:rPr lang="en-US" dirty="0"/>
              <a:t>, NWA), </a:t>
            </a:r>
            <a:r>
              <a:rPr lang="ru-RU" dirty="0"/>
              <a:t>например </a:t>
            </a:r>
            <a:r>
              <a:rPr lang="en-US" i="1" dirty="0"/>
              <a:t>NetWare </a:t>
            </a:r>
            <a:r>
              <a:rPr lang="ru-RU" dirty="0"/>
              <a:t>фирмы </a:t>
            </a:r>
            <a:r>
              <a:rPr lang="en-US" dirty="0" smtClean="0"/>
              <a:t>Novell</a:t>
            </a:r>
            <a:r>
              <a:rPr lang="ru-RU" dirty="0" smtClean="0"/>
              <a:t> и </a:t>
            </a:r>
            <a:r>
              <a:rPr lang="ru-RU" i="1" dirty="0" err="1"/>
              <a:t>Windows</a:t>
            </a:r>
            <a:r>
              <a:rPr lang="ru-RU" i="1" dirty="0"/>
              <a:t> NT </a:t>
            </a:r>
            <a:r>
              <a:rPr lang="ru-RU" dirty="0"/>
              <a:t>корпорации </a:t>
            </a:r>
            <a:r>
              <a:rPr lang="ru-RU" dirty="0" err="1"/>
              <a:t>Microsoft</a:t>
            </a:r>
            <a:r>
              <a:rPr lang="ru-RU" dirty="0"/>
              <a:t>. Эти сети позволяют </a:t>
            </a:r>
            <a:r>
              <a:rPr lang="ru-RU" dirty="0" smtClean="0"/>
              <a:t>осуществлять </a:t>
            </a:r>
            <a:r>
              <a:rPr lang="ru-RU" dirty="0"/>
              <a:t>централизованное управление. Более сложной считается </a:t>
            </a:r>
            <a:r>
              <a:rPr lang="ru-RU" dirty="0" smtClean="0"/>
              <a:t>технология </a:t>
            </a:r>
            <a:r>
              <a:rPr lang="ru-RU" dirty="0"/>
              <a:t>сети «</a:t>
            </a:r>
            <a:r>
              <a:rPr lang="ru-RU" dirty="0" smtClean="0"/>
              <a:t>клиент-сервер</a:t>
            </a:r>
            <a:r>
              <a:rPr lang="ru-RU" dirty="0"/>
              <a:t>», когда любой компьютер сети в </a:t>
            </a:r>
            <a:r>
              <a:rPr lang="ru-RU" dirty="0" smtClean="0"/>
              <a:t>определенных </a:t>
            </a:r>
            <a:r>
              <a:rPr lang="ru-RU" dirty="0"/>
              <a:t>ситуациях может быть попеременно как сервером, </a:t>
            </a:r>
            <a:r>
              <a:rPr lang="ru-RU" dirty="0" smtClean="0"/>
              <a:t>так и </a:t>
            </a:r>
            <a:r>
              <a:rPr lang="ru-RU" dirty="0"/>
              <a:t>клиентом.</a:t>
            </a:r>
          </a:p>
        </p:txBody>
      </p:sp>
    </p:spTree>
    <p:extLst>
      <p:ext uri="{BB962C8B-B14F-4D97-AF65-F5344CB8AC3E}">
        <p14:creationId xmlns:p14="http://schemas.microsoft.com/office/powerpoint/2010/main" val="3290884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110"/>
          </a:xfrm>
        </p:spPr>
        <p:txBody>
          <a:bodyPr>
            <a:normAutofit fontScale="90000"/>
          </a:bodyPr>
          <a:lstStyle/>
          <a:p>
            <a:endParaRPr lang="ru-RU" dirty="0"/>
          </a:p>
        </p:txBody>
      </p:sp>
      <p:sp>
        <p:nvSpPr>
          <p:cNvPr id="3" name="Объект 2"/>
          <p:cNvSpPr>
            <a:spLocks noGrp="1"/>
          </p:cNvSpPr>
          <p:nvPr>
            <p:ph idx="1"/>
          </p:nvPr>
        </p:nvSpPr>
        <p:spPr>
          <a:xfrm>
            <a:off x="838200" y="663388"/>
            <a:ext cx="10515600" cy="5513575"/>
          </a:xfrm>
        </p:spPr>
        <p:txBody>
          <a:bodyPr/>
          <a:lstStyle/>
          <a:p>
            <a:r>
              <a:rPr lang="ru-RU" sz="3200" i="1" dirty="0"/>
              <a:t>Искусственные сети</a:t>
            </a:r>
            <a:r>
              <a:rPr lang="ru-RU" sz="3200" dirty="0"/>
              <a:t> не требуют специального сетевого жесткого диска. Компьютеры в этих сетях связываются между собой через последовательные или параллельные порты без специальных сетевых адаптеров. Иногда такая связь называется </a:t>
            </a:r>
            <a:r>
              <a:rPr lang="ru-RU" sz="3200" i="1" dirty="0"/>
              <a:t>ноль-модемной,</a:t>
            </a:r>
            <a:r>
              <a:rPr lang="ru-RU" sz="3200" dirty="0"/>
              <a:t> или </a:t>
            </a:r>
            <a:r>
              <a:rPr lang="ru-RU" sz="3200" i="1" dirty="0"/>
              <a:t>ноль-</a:t>
            </a:r>
            <a:r>
              <a:rPr lang="ru-RU" sz="3200" i="1" dirty="0" err="1"/>
              <a:t>слотовой</a:t>
            </a:r>
            <a:r>
              <a:rPr lang="ru-RU" sz="3200" dirty="0"/>
              <a:t> (от англ</a:t>
            </a:r>
            <a:r>
              <a:rPr lang="ru-RU" sz="3200" dirty="0" smtClean="0"/>
              <a:t>.</a:t>
            </a:r>
            <a:r>
              <a:rPr lang="en-US" sz="3200" i="1" dirty="0"/>
              <a:t> </a:t>
            </a:r>
            <a:r>
              <a:rPr lang="en-US" sz="3200" i="1" dirty="0" err="1"/>
              <a:t>zero+slot</a:t>
            </a:r>
            <a:r>
              <a:rPr lang="en-US" sz="3200" i="1" dirty="0"/>
              <a:t> network</a:t>
            </a:r>
            <a:r>
              <a:rPr lang="ru-RU" sz="3200" i="1" dirty="0" smtClean="0"/>
              <a:t>),</a:t>
            </a:r>
            <a:r>
              <a:rPr lang="ru-RU" sz="3200" dirty="0" smtClean="0"/>
              <a:t> </a:t>
            </a:r>
            <a:r>
              <a:rPr lang="ru-RU" sz="3200" dirty="0"/>
              <a:t>так как ни в один из слотов компьютера не включен сетевой адаптер. Такие сети работают очень медленно и, как правило, позволяют осуществлять одновременную работу лишь с двумя компьютерами.</a:t>
            </a:r>
          </a:p>
          <a:p>
            <a:endParaRPr lang="ru-RU" dirty="0"/>
          </a:p>
        </p:txBody>
      </p:sp>
    </p:spTree>
    <p:extLst>
      <p:ext uri="{BB962C8B-B14F-4D97-AF65-F5344CB8AC3E}">
        <p14:creationId xmlns:p14="http://schemas.microsoft.com/office/powerpoint/2010/main" val="363044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8969"/>
          </a:xfrm>
        </p:spPr>
        <p:txBody>
          <a:bodyPr>
            <a:normAutofit fontScale="90000"/>
          </a:bodyPr>
          <a:lstStyle/>
          <a:p>
            <a:endParaRPr lang="ru-RU" dirty="0"/>
          </a:p>
        </p:txBody>
      </p:sp>
      <p:sp>
        <p:nvSpPr>
          <p:cNvPr id="3" name="Объект 2"/>
          <p:cNvSpPr>
            <a:spLocks noGrp="1"/>
          </p:cNvSpPr>
          <p:nvPr>
            <p:ph idx="1"/>
          </p:nvPr>
        </p:nvSpPr>
        <p:spPr>
          <a:xfrm>
            <a:off x="838200" y="681318"/>
            <a:ext cx="10515600" cy="5495645"/>
          </a:xfrm>
        </p:spPr>
        <p:txBody>
          <a:bodyPr/>
          <a:lstStyle/>
          <a:p>
            <a:r>
              <a:rPr lang="ru-RU" i="1" dirty="0" err="1"/>
              <a:t>Одноранговые</a:t>
            </a:r>
            <a:r>
              <a:rPr lang="ru-RU" i="1" dirty="0"/>
              <a:t> сети</a:t>
            </a:r>
            <a:r>
              <a:rPr lang="ru-RU" dirty="0"/>
              <a:t> организуются по принципу «равный среди равных» (от англ</a:t>
            </a:r>
            <a:r>
              <a:rPr lang="ru-RU" dirty="0" smtClean="0"/>
              <a:t>.</a:t>
            </a:r>
            <a:r>
              <a:rPr lang="en-US" i="1" dirty="0"/>
              <a:t> </a:t>
            </a:r>
            <a:r>
              <a:rPr lang="en-US" i="1" dirty="0" err="1"/>
              <a:t>peer+to+peer</a:t>
            </a:r>
            <a:r>
              <a:rPr lang="en-US" i="1" dirty="0"/>
              <a:t> network</a:t>
            </a:r>
            <a:r>
              <a:rPr lang="ru-RU" i="1" dirty="0" smtClean="0"/>
              <a:t>)</a:t>
            </a:r>
            <a:r>
              <a:rPr lang="ru-RU" dirty="0" smtClean="0"/>
              <a:t> </a:t>
            </a:r>
            <a:r>
              <a:rPr lang="ru-RU" dirty="0"/>
              <a:t>и относятся к промежуточному типу между реальными и искусственными. В такой сети в зависимости от необходимости каждый компьютер может быть сервером или РС. Например, РС с подключенным к ней принтером может использоваться как сетевой сервер печати и т.п. Преимущество таких сетей заключается в предоставлении ими почти таких же возможностей (сервисов), как и в реальных сетях, при том что их гораздо легче устанавливать и обслуживать. Кроме того, не требуется однозначно выделять серверы, так как любой компьютер может быть сервером и одновременно клиентом.</a:t>
            </a:r>
          </a:p>
          <a:p>
            <a:endParaRPr lang="ru-RU" dirty="0"/>
          </a:p>
        </p:txBody>
      </p:sp>
    </p:spTree>
    <p:extLst>
      <p:ext uri="{BB962C8B-B14F-4D97-AF65-F5344CB8AC3E}">
        <p14:creationId xmlns:p14="http://schemas.microsoft.com/office/powerpoint/2010/main" val="1608739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72757"/>
          </a:xfrm>
        </p:spPr>
        <p:txBody>
          <a:bodyPr>
            <a:normAutofit fontScale="90000"/>
          </a:bodyPr>
          <a:lstStyle/>
          <a:p>
            <a:endParaRPr lang="ru-RU" dirty="0"/>
          </a:p>
        </p:txBody>
      </p:sp>
      <p:sp>
        <p:nvSpPr>
          <p:cNvPr id="3" name="Объект 2"/>
          <p:cNvSpPr>
            <a:spLocks noGrp="1"/>
          </p:cNvSpPr>
          <p:nvPr>
            <p:ph idx="1"/>
          </p:nvPr>
        </p:nvSpPr>
        <p:spPr>
          <a:xfrm>
            <a:off x="838200" y="699247"/>
            <a:ext cx="10515600" cy="5477716"/>
          </a:xfrm>
        </p:spPr>
        <p:txBody>
          <a:bodyPr>
            <a:normAutofit/>
          </a:bodyPr>
          <a:lstStyle/>
          <a:p>
            <a:r>
              <a:rPr lang="ru-RU" sz="4400" dirty="0"/>
              <a:t>Важным аспектом сетевых технологий является выбор </a:t>
            </a:r>
            <a:r>
              <a:rPr lang="ru-RU" sz="4400" i="1" dirty="0"/>
              <a:t>метода передачи сообщений в сети.</a:t>
            </a:r>
            <a:r>
              <a:rPr lang="ru-RU" sz="4400" dirty="0"/>
              <a:t> Известны и используются </a:t>
            </a:r>
            <a:r>
              <a:rPr lang="ru-RU" sz="4400" dirty="0">
                <a:solidFill>
                  <a:srgbClr val="C00000"/>
                </a:solidFill>
              </a:rPr>
              <a:t>три метода передачи: передачи с приоритетным доступом, с челночным опросом и метод пакетов-маркеров.</a:t>
            </a:r>
            <a:r>
              <a:rPr lang="ru-RU" sz="4400" dirty="0"/>
              <a:t> Существуют также смешанные типы передачи данных.</a:t>
            </a:r>
          </a:p>
          <a:p>
            <a:endParaRPr lang="ru-RU" sz="4400" dirty="0"/>
          </a:p>
        </p:txBody>
      </p:sp>
    </p:spTree>
    <p:extLst>
      <p:ext uri="{BB962C8B-B14F-4D97-AF65-F5344CB8AC3E}">
        <p14:creationId xmlns:p14="http://schemas.microsoft.com/office/powerpoint/2010/main" val="3573826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5181"/>
          </a:xfrm>
        </p:spPr>
        <p:txBody>
          <a:bodyPr>
            <a:normAutofit fontScale="90000"/>
          </a:bodyPr>
          <a:lstStyle/>
          <a:p>
            <a:endParaRPr lang="ru-RU" dirty="0"/>
          </a:p>
        </p:txBody>
      </p:sp>
      <p:sp>
        <p:nvSpPr>
          <p:cNvPr id="3" name="Объект 2"/>
          <p:cNvSpPr>
            <a:spLocks noGrp="1"/>
          </p:cNvSpPr>
          <p:nvPr>
            <p:ph idx="1"/>
          </p:nvPr>
        </p:nvSpPr>
        <p:spPr>
          <a:xfrm>
            <a:off x="838200" y="663388"/>
            <a:ext cx="10515600" cy="5513575"/>
          </a:xfrm>
        </p:spPr>
        <p:txBody>
          <a:bodyPr>
            <a:normAutofit fontScale="92500" lnSpcReduction="10000"/>
          </a:bodyPr>
          <a:lstStyle/>
          <a:p>
            <a:r>
              <a:rPr lang="ru-RU" i="1" dirty="0">
                <a:solidFill>
                  <a:srgbClr val="C00000"/>
                </a:solidFill>
              </a:rPr>
              <a:t>Метод передачи с приоритетным доступом</a:t>
            </a:r>
            <a:r>
              <a:rPr lang="ru-RU" dirty="0">
                <a:solidFill>
                  <a:srgbClr val="C00000"/>
                </a:solidFill>
              </a:rPr>
              <a:t> </a:t>
            </a:r>
            <a:r>
              <a:rPr lang="ru-RU" dirty="0"/>
              <a:t>отличается следующим режимом работы. С передающей ЭВМ поступает запрос на передачу информации. Ей предоставляется канал во временное пользование. Все остальные ЭВМ сети ожидают окончания сеанса передачи.</a:t>
            </a:r>
          </a:p>
          <a:p>
            <a:r>
              <a:rPr lang="ru-RU" i="1" dirty="0">
                <a:solidFill>
                  <a:srgbClr val="C00000"/>
                </a:solidFill>
              </a:rPr>
              <a:t>Метод с челночным опросом</a:t>
            </a:r>
            <a:r>
              <a:rPr lang="ru-RU" dirty="0"/>
              <a:t> состоит в следующем. В сети циркулирует информационный пакет с пустым интервалом и последовательно опрашивает все ЭВМ на потребность передачи ими информации. Если такая потребность имеется, движущийся интервал подхватывает возможный для передачи информационный пакет и переносит его адресату.</a:t>
            </a:r>
          </a:p>
          <a:p>
            <a:r>
              <a:rPr lang="ru-RU" i="1" dirty="0">
                <a:solidFill>
                  <a:srgbClr val="C00000"/>
                </a:solidFill>
              </a:rPr>
              <a:t>Метод пакетов-маркеров</a:t>
            </a:r>
            <a:r>
              <a:rPr lang="ru-RU" dirty="0">
                <a:solidFill>
                  <a:srgbClr val="C00000"/>
                </a:solidFill>
              </a:rPr>
              <a:t> </a:t>
            </a:r>
            <a:r>
              <a:rPr lang="ru-RU" dirty="0"/>
              <a:t>заключается в том, что подготовленное к передаче сообщение «конвертируется» (преобразуется) в пакеты с адресом и ждет оказии с транспортером, которым в данном случае является маркированный интервал времени. Этот интервал может использоваться только одним компьютером.</a:t>
            </a:r>
          </a:p>
          <a:p>
            <a:endParaRPr lang="ru-RU" dirty="0"/>
          </a:p>
        </p:txBody>
      </p:sp>
    </p:spTree>
    <p:extLst>
      <p:ext uri="{BB962C8B-B14F-4D97-AF65-F5344CB8AC3E}">
        <p14:creationId xmlns:p14="http://schemas.microsoft.com/office/powerpoint/2010/main" val="1371698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719"/>
          </a:xfrm>
        </p:spPr>
        <p:txBody>
          <a:bodyPr>
            <a:normAutofit fontScale="90000"/>
          </a:bodyPr>
          <a:lstStyle/>
          <a:p>
            <a:endParaRPr lang="ru-RU" dirty="0"/>
          </a:p>
        </p:txBody>
      </p:sp>
      <p:sp>
        <p:nvSpPr>
          <p:cNvPr id="3" name="Объект 2"/>
          <p:cNvSpPr>
            <a:spLocks noGrp="1"/>
          </p:cNvSpPr>
          <p:nvPr>
            <p:ph idx="1"/>
          </p:nvPr>
        </p:nvSpPr>
        <p:spPr>
          <a:xfrm>
            <a:off x="838200" y="573741"/>
            <a:ext cx="10515600" cy="5603222"/>
          </a:xfrm>
        </p:spPr>
        <p:txBody>
          <a:bodyPr/>
          <a:lstStyle/>
          <a:p>
            <a:r>
              <a:rPr lang="ru-RU" sz="3600" dirty="0"/>
              <a:t>По отношению к собственности различают частные сети и сети общего пользования. Используется и понятие </a:t>
            </a:r>
            <a:r>
              <a:rPr lang="ru-RU" sz="3600" i="1" dirty="0"/>
              <a:t>«виртуальные частные сети»</a:t>
            </a:r>
            <a:r>
              <a:rPr lang="ru-RU" sz="3600" dirty="0"/>
              <a:t> (от англ</a:t>
            </a:r>
            <a:r>
              <a:rPr lang="ru-RU" sz="3600" dirty="0" smtClean="0"/>
              <a:t>.</a:t>
            </a:r>
            <a:r>
              <a:rPr lang="en-US" sz="3600" i="1" dirty="0"/>
              <a:t> Virtual Personal Network</a:t>
            </a:r>
            <a:r>
              <a:rPr lang="en-US" sz="3600" dirty="0"/>
              <a:t>, VPN</a:t>
            </a:r>
            <a:r>
              <a:rPr lang="ru-RU" sz="3600" dirty="0" smtClean="0"/>
              <a:t>), </a:t>
            </a:r>
            <a:r>
              <a:rPr lang="ru-RU" sz="3600" dirty="0"/>
              <a:t>первоначально означавшее организацию работы (рабочие места) некоторых сотрудников организации на дому. При создании таких сетей в соответствующие здания заводят один кабель, и пользователи получают возможность передачи данных, выхода в Интернет, телевидение и телефонную связь, другие информационные услуги.</a:t>
            </a:r>
          </a:p>
          <a:p>
            <a:endParaRPr lang="ru-RU" dirty="0"/>
          </a:p>
        </p:txBody>
      </p:sp>
    </p:spTree>
    <p:extLst>
      <p:ext uri="{BB962C8B-B14F-4D97-AF65-F5344CB8AC3E}">
        <p14:creationId xmlns:p14="http://schemas.microsoft.com/office/powerpoint/2010/main" val="1905965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4828"/>
          </a:xfrm>
        </p:spPr>
        <p:txBody>
          <a:bodyPr>
            <a:normAutofit fontScale="90000"/>
          </a:bodyPr>
          <a:lstStyle/>
          <a:p>
            <a:endParaRPr lang="ru-RU" dirty="0"/>
          </a:p>
        </p:txBody>
      </p:sp>
      <p:sp>
        <p:nvSpPr>
          <p:cNvPr id="3" name="Объект 2"/>
          <p:cNvSpPr>
            <a:spLocks noGrp="1"/>
          </p:cNvSpPr>
          <p:nvPr>
            <p:ph idx="1"/>
          </p:nvPr>
        </p:nvSpPr>
        <p:spPr>
          <a:xfrm>
            <a:off x="838200" y="717176"/>
            <a:ext cx="10515600" cy="5459787"/>
          </a:xfrm>
        </p:spPr>
        <p:txBody>
          <a:bodyPr>
            <a:normAutofit fontScale="92500" lnSpcReduction="10000"/>
          </a:bodyPr>
          <a:lstStyle/>
          <a:p>
            <a:r>
              <a:rPr lang="ru-RU" dirty="0"/>
              <a:t>Важнейшей характеристикой сети является </a:t>
            </a:r>
            <a:r>
              <a:rPr lang="ru-RU" i="1" dirty="0"/>
              <a:t>топология.</a:t>
            </a:r>
            <a:r>
              <a:rPr lang="ru-RU" dirty="0"/>
              <a:t> Она определяется способом соединения ЭВМ в сети. Различают два вида топологии: физическую и логическую.</a:t>
            </a:r>
            <a:br>
              <a:rPr lang="ru-RU" dirty="0"/>
            </a:br>
            <a:endParaRPr lang="ru-RU" dirty="0"/>
          </a:p>
          <a:p>
            <a:r>
              <a:rPr lang="ru-RU" dirty="0"/>
              <a:t>Физическая топология — это реальная схема соединения технических устройств сети посредством каналов связи.</a:t>
            </a:r>
          </a:p>
          <a:p>
            <a:r>
              <a:rPr lang="ru-RU" dirty="0"/>
              <a:t>Логическая топология — это установленная схема потоков данных между техническими устройствами сети.</a:t>
            </a:r>
          </a:p>
          <a:p>
            <a:r>
              <a:rPr lang="ru-RU" dirty="0"/>
              <a:t>Термин «топология сетей» характеризует физическое расположение компьютеров, узлов коммутации и каналов связи в сети. Построение сетей выполняется по нескольким топологическим структурам. Базовыми топологиями являются: звездообразная — «звезда», кольцевая — «кольцо», магистральная — «шина». На основе этих структур могут быть построены более сложные, разветвленные и многосвязные сети.</a:t>
            </a:r>
          </a:p>
        </p:txBody>
      </p:sp>
    </p:spTree>
    <p:extLst>
      <p:ext uri="{BB962C8B-B14F-4D97-AF65-F5344CB8AC3E}">
        <p14:creationId xmlns:p14="http://schemas.microsoft.com/office/powerpoint/2010/main" val="1114744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7251"/>
          </a:xfrm>
        </p:spPr>
        <p:txBody>
          <a:bodyPr>
            <a:normAutofit fontScale="90000"/>
          </a:bodyPr>
          <a:lstStyle/>
          <a:p>
            <a:endParaRPr lang="ru-RU" dirty="0"/>
          </a:p>
        </p:txBody>
      </p:sp>
      <p:sp>
        <p:nvSpPr>
          <p:cNvPr id="3" name="Объект 2"/>
          <p:cNvSpPr>
            <a:spLocks noGrp="1"/>
          </p:cNvSpPr>
          <p:nvPr>
            <p:ph idx="1"/>
          </p:nvPr>
        </p:nvSpPr>
        <p:spPr>
          <a:xfrm>
            <a:off x="838200" y="573741"/>
            <a:ext cx="10515600" cy="5603222"/>
          </a:xfrm>
        </p:spPr>
        <p:txBody>
          <a:bodyPr>
            <a:normAutofit/>
          </a:bodyPr>
          <a:lstStyle/>
          <a:p>
            <a:r>
              <a:rPr lang="ru-RU" sz="3200" dirty="0"/>
              <a:t>Развитие локальных и комбинированных топологий при условии удлинения линий связи приводит к необходимости их разделения и создания распределенных сетей. В этих сетях компонентами служат не отдельные компьютеры, а отдельные локальные сети, или сегменты. Узлами коммутации таких сетей являются активные концентраторы и мосты — устройства, обеспечивающие коммутацией линии связи неоднородного класса и усиливающие проходящие через них сигналы. Мосты, кроме того, еще и управляют потоками данных между сегментами сети.</a:t>
            </a:r>
          </a:p>
        </p:txBody>
      </p:sp>
    </p:spTree>
    <p:extLst>
      <p:ext uri="{BB962C8B-B14F-4D97-AF65-F5344CB8AC3E}">
        <p14:creationId xmlns:p14="http://schemas.microsoft.com/office/powerpoint/2010/main" val="36143843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1040"/>
          </a:xfrm>
        </p:spPr>
        <p:txBody>
          <a:bodyPr>
            <a:normAutofit fontScale="90000"/>
          </a:bodyPr>
          <a:lstStyle/>
          <a:p>
            <a:endParaRPr lang="ru-RU" dirty="0"/>
          </a:p>
        </p:txBody>
      </p:sp>
      <p:sp>
        <p:nvSpPr>
          <p:cNvPr id="3" name="Объект 2"/>
          <p:cNvSpPr>
            <a:spLocks noGrp="1"/>
          </p:cNvSpPr>
          <p:nvPr>
            <p:ph idx="1"/>
          </p:nvPr>
        </p:nvSpPr>
        <p:spPr>
          <a:xfrm>
            <a:off x="838200" y="627529"/>
            <a:ext cx="10515600" cy="5549434"/>
          </a:xfrm>
        </p:spPr>
        <p:txBody>
          <a:bodyPr>
            <a:normAutofit/>
          </a:bodyPr>
          <a:lstStyle/>
          <a:p>
            <a:r>
              <a:rPr lang="ru-RU" sz="3200" dirty="0"/>
              <a:t>При соединении компьютеров или сетей, удаленных на большие расстояния, используются каналы связи и устройства коммутации, называемые маршрутизаторами и шлюзами. Маршрутизаторы взаимодействуют друг с другом и соединяются между собой каналами связи, образуя распределенный магистральный канал связи. Для согласования параметров данных (форматов, уровней сигналов, протоколов и т.п.), передаваемых по магистральному каналу связи, между маршрутизаторами и терминальными компонентами включаются устройства сопряжения.</a:t>
            </a:r>
          </a:p>
        </p:txBody>
      </p:sp>
    </p:spTree>
    <p:extLst>
      <p:ext uri="{BB962C8B-B14F-4D97-AF65-F5344CB8AC3E}">
        <p14:creationId xmlns:p14="http://schemas.microsoft.com/office/powerpoint/2010/main" val="38565354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8969"/>
          </a:xfrm>
        </p:spPr>
        <p:txBody>
          <a:bodyPr>
            <a:normAutofit fontScale="90000"/>
          </a:bodyPr>
          <a:lstStyle/>
          <a:p>
            <a:endParaRPr lang="ru-RU" dirty="0"/>
          </a:p>
        </p:txBody>
      </p:sp>
      <p:sp>
        <p:nvSpPr>
          <p:cNvPr id="3" name="Объект 2"/>
          <p:cNvSpPr>
            <a:spLocks noGrp="1"/>
          </p:cNvSpPr>
          <p:nvPr>
            <p:ph idx="1"/>
          </p:nvPr>
        </p:nvSpPr>
        <p:spPr>
          <a:xfrm>
            <a:off x="838200" y="627529"/>
            <a:ext cx="10515600" cy="5549434"/>
          </a:xfrm>
        </p:spPr>
        <p:txBody>
          <a:bodyPr>
            <a:noAutofit/>
          </a:bodyPr>
          <a:lstStyle/>
          <a:p>
            <a:r>
              <a:rPr lang="ru-RU" sz="4000" dirty="0"/>
              <a:t>При подключении к магистральному каналу вычислительных сетей, например </a:t>
            </a:r>
            <a:r>
              <a:rPr lang="ru-RU" sz="4000" dirty="0" err="1"/>
              <a:t>мэйнфреймов</a:t>
            </a:r>
            <a:r>
              <a:rPr lang="ru-RU" sz="4000" dirty="0"/>
              <a:t>, которые невозможно согласовать с помощью стандартных устройств сопряжения, используются стандартные средства, называемые шлюзами. Терминальными абонентами называют отдельные ЭВМ, локальные или распределенные сети, через маршрутизаторы подключенные к магистральному каналу.</a:t>
            </a:r>
          </a:p>
        </p:txBody>
      </p:sp>
    </p:spTree>
    <p:extLst>
      <p:ext uri="{BB962C8B-B14F-4D97-AF65-F5344CB8AC3E}">
        <p14:creationId xmlns:p14="http://schemas.microsoft.com/office/powerpoint/2010/main" val="4257674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69981"/>
          </a:xfrm>
        </p:spPr>
        <p:txBody>
          <a:bodyPr>
            <a:normAutofit fontScale="90000"/>
          </a:bodyPr>
          <a:lstStyle/>
          <a:p>
            <a:r>
              <a:rPr lang="ru-RU" sz="2800" dirty="0"/>
              <a:t>Базовая эталонная модель взаимодействия открытых сетей. </a:t>
            </a:r>
          </a:p>
        </p:txBody>
      </p:sp>
      <p:sp>
        <p:nvSpPr>
          <p:cNvPr id="3" name="Объект 2"/>
          <p:cNvSpPr>
            <a:spLocks noGrp="1"/>
          </p:cNvSpPr>
          <p:nvPr>
            <p:ph idx="1"/>
          </p:nvPr>
        </p:nvSpPr>
        <p:spPr>
          <a:xfrm>
            <a:off x="838200" y="735106"/>
            <a:ext cx="10515600" cy="5441857"/>
          </a:xfrm>
        </p:spPr>
        <p:txBody>
          <a:bodyPr/>
          <a:lstStyle/>
          <a:p>
            <a:r>
              <a:rPr lang="ru-RU" dirty="0"/>
              <a:t>Сети ЭВМ строятся по принципу открытых систем. Базовая эталонная модель </a:t>
            </a:r>
            <a:r>
              <a:rPr lang="ru-RU" i="1" dirty="0" smtClean="0"/>
              <a:t>(</a:t>
            </a:r>
            <a:r>
              <a:rPr lang="ru-RU" i="1" dirty="0"/>
              <a:t>Оре</a:t>
            </a:r>
            <a:r>
              <a:rPr lang="en-US" i="1" dirty="0"/>
              <a:t>n System Interconnection</a:t>
            </a:r>
            <a:r>
              <a:rPr lang="en-US" dirty="0"/>
              <a:t>, OSI</a:t>
            </a:r>
            <a:r>
              <a:rPr lang="ru-RU" dirty="0" smtClean="0"/>
              <a:t>) </a:t>
            </a:r>
            <a:r>
              <a:rPr lang="ru-RU" dirty="0"/>
              <a:t>является стандартом 7498 Международной организации стандартов </a:t>
            </a:r>
            <a:r>
              <a:rPr lang="ru-RU" i="1" dirty="0" smtClean="0"/>
              <a:t>(</a:t>
            </a:r>
            <a:r>
              <a:rPr lang="en-US" i="1" dirty="0" err="1" smtClean="0"/>
              <a:t>Intemational</a:t>
            </a:r>
            <a:r>
              <a:rPr lang="ru-RU" i="1" dirty="0" smtClean="0"/>
              <a:t> </a:t>
            </a:r>
            <a:r>
              <a:rPr lang="en-US" i="1" dirty="0" smtClean="0"/>
              <a:t>Organization </a:t>
            </a:r>
            <a:r>
              <a:rPr lang="en-US" i="1" dirty="0"/>
              <a:t>f</a:t>
            </a:r>
            <a:r>
              <a:rPr lang="ru-RU" i="1" dirty="0"/>
              <a:t>о</a:t>
            </a:r>
            <a:r>
              <a:rPr lang="en-US" i="1" dirty="0"/>
              <a:t>r Standardization</a:t>
            </a:r>
            <a:r>
              <a:rPr lang="en-US" dirty="0"/>
              <a:t>, ISO</a:t>
            </a:r>
            <a:r>
              <a:rPr lang="ru-RU" dirty="0" smtClean="0"/>
              <a:t>). </a:t>
            </a:r>
            <a:r>
              <a:rPr lang="ru-RU" dirty="0"/>
              <a:t>Модель </a:t>
            </a:r>
            <a:r>
              <a:rPr lang="en-US" dirty="0"/>
              <a:t>OSI</a:t>
            </a:r>
            <a:r>
              <a:rPr lang="ru-RU" dirty="0" smtClean="0"/>
              <a:t>является </a:t>
            </a:r>
            <a:r>
              <a:rPr lang="ru-RU" dirty="0"/>
              <a:t>гибкой в том смысле, что допускает эволюцию сетей в зависимости от развития теории и новых технических достижений, а также обеспечивает постепенность перехода от существующих реализаций к новым стандартам. Основным понятием модели является система — совокупность вычислительных средств, осуществляющих обработку данных прикладных задач пользователей.</a:t>
            </a:r>
          </a:p>
          <a:p>
            <a:endParaRPr lang="ru-RU" dirty="0"/>
          </a:p>
        </p:txBody>
      </p:sp>
    </p:spTree>
    <p:extLst>
      <p:ext uri="{BB962C8B-B14F-4D97-AF65-F5344CB8AC3E}">
        <p14:creationId xmlns:p14="http://schemas.microsoft.com/office/powerpoint/2010/main" val="3332329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0687"/>
          </a:xfrm>
        </p:spPr>
        <p:txBody>
          <a:bodyPr>
            <a:normAutofit fontScale="90000"/>
          </a:bodyPr>
          <a:lstStyle/>
          <a:p>
            <a:endParaRPr lang="ru-RU" dirty="0"/>
          </a:p>
        </p:txBody>
      </p:sp>
      <p:sp>
        <p:nvSpPr>
          <p:cNvPr id="3" name="Объект 2"/>
          <p:cNvSpPr>
            <a:spLocks noGrp="1"/>
          </p:cNvSpPr>
          <p:nvPr>
            <p:ph idx="1"/>
          </p:nvPr>
        </p:nvSpPr>
        <p:spPr>
          <a:xfrm>
            <a:off x="838200" y="699247"/>
            <a:ext cx="10515600" cy="5477716"/>
          </a:xfrm>
        </p:spPr>
        <p:txBody>
          <a:bodyPr>
            <a:normAutofit lnSpcReduction="10000"/>
          </a:bodyPr>
          <a:lstStyle/>
          <a:p>
            <a:r>
              <a:rPr lang="ru-RU" dirty="0"/>
              <a:t>Область взаимодействия открытых систем определяется последовательно-параллельными группами функций, или модулями взаимодействия, реализуемыми программными и аппаратными средствами в соответствии с протоколами. Для возможности создания и эффективного функционирования любой сети необходимо стандартизировать методы работы в ней. С этой целью разрабатываются и используются сетевые протоколы. Протокол — это стандарт, определяющий функционирование сети ЭВМ по правилам взаимодействия функциональных блоков в процессе информационного обмена в реальном масштабе времени. Передача и прием сообщений в любых компьютерных сетях осуществляются параллельно с помощью специальных протоколов обмена данными, представляющих набор семантических и синтаксических правил, определяющих поведение функциональных блоков в сети.</a:t>
            </a:r>
          </a:p>
        </p:txBody>
      </p:sp>
    </p:spTree>
    <p:extLst>
      <p:ext uri="{BB962C8B-B14F-4D97-AF65-F5344CB8AC3E}">
        <p14:creationId xmlns:p14="http://schemas.microsoft.com/office/powerpoint/2010/main" val="29802004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6899"/>
          </a:xfrm>
        </p:spPr>
        <p:txBody>
          <a:bodyPr>
            <a:normAutofit fontScale="90000"/>
          </a:bodyPr>
          <a:lstStyle/>
          <a:p>
            <a:endParaRPr lang="ru-RU" dirty="0"/>
          </a:p>
        </p:txBody>
      </p:sp>
      <p:sp>
        <p:nvSpPr>
          <p:cNvPr id="3" name="Объект 2"/>
          <p:cNvSpPr>
            <a:spLocks noGrp="1"/>
          </p:cNvSpPr>
          <p:nvPr>
            <p:ph idx="1"/>
          </p:nvPr>
        </p:nvSpPr>
        <p:spPr>
          <a:xfrm>
            <a:off x="838200" y="699247"/>
            <a:ext cx="10515600" cy="5477716"/>
          </a:xfrm>
        </p:spPr>
        <p:txBody>
          <a:bodyPr/>
          <a:lstStyle/>
          <a:p>
            <a:r>
              <a:rPr lang="ru-RU" dirty="0"/>
              <a:t>Протоколом сети называется стандарт на взаимодействие одноименных уровней и процессов взаимодействия между собой, документ, определяющий правила и процедуру взаимодействия систем и ЭВМ. На низком уровне обмен данными между ЭВМ производится методом передачи пакетов сообщений. Протоколы среднего уровня </a:t>
            </a:r>
            <a:r>
              <a:rPr lang="en-US" dirty="0"/>
              <a:t>NetBIOS, IPX/SPX, </a:t>
            </a:r>
            <a:r>
              <a:rPr lang="en-US" dirty="0" smtClean="0"/>
              <a:t>TCP/IP</a:t>
            </a:r>
            <a:r>
              <a:rPr lang="ru-RU" dirty="0" smtClean="0"/>
              <a:t> выполняют </a:t>
            </a:r>
            <a:r>
              <a:rPr lang="ru-RU" dirty="0"/>
              <a:t>функции транспортного средства. Они обеспечивают обмен данными между ЭВМ сети. Протоколы высокого уровня обеспечивают перенаправление файлов и обслуживание файл-серверов методом передачи пакетов сообщений с использованием протоколов среднего уровня.</a:t>
            </a:r>
          </a:p>
          <a:p>
            <a:endParaRPr lang="ru-RU" dirty="0"/>
          </a:p>
        </p:txBody>
      </p:sp>
    </p:spTree>
    <p:extLst>
      <p:ext uri="{BB962C8B-B14F-4D97-AF65-F5344CB8AC3E}">
        <p14:creationId xmlns:p14="http://schemas.microsoft.com/office/powerpoint/2010/main" val="21868885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8969"/>
          </a:xfrm>
        </p:spPr>
        <p:txBody>
          <a:bodyPr>
            <a:normAutofit fontScale="90000"/>
          </a:bodyPr>
          <a:lstStyle/>
          <a:p>
            <a:endParaRPr lang="ru-RU" dirty="0"/>
          </a:p>
        </p:txBody>
      </p:sp>
      <p:sp>
        <p:nvSpPr>
          <p:cNvPr id="3" name="Объект 2"/>
          <p:cNvSpPr>
            <a:spLocks noGrp="1"/>
          </p:cNvSpPr>
          <p:nvPr>
            <p:ph idx="1"/>
          </p:nvPr>
        </p:nvSpPr>
        <p:spPr>
          <a:xfrm>
            <a:off x="838200" y="627529"/>
            <a:ext cx="10515600" cy="5549434"/>
          </a:xfrm>
        </p:spPr>
        <p:txBody>
          <a:bodyPr>
            <a:normAutofit fontScale="92500" lnSpcReduction="10000"/>
          </a:bodyPr>
          <a:lstStyle/>
          <a:p>
            <a:r>
              <a:rPr lang="ru-RU" dirty="0"/>
              <a:t>Модули, образующие область протокольного взаимодействия прикладных процессов и физических средств соединения, делятся на семь иерархических уровней. Каждый из них выполняет определенную функциональную </a:t>
            </a:r>
            <a:r>
              <a:rPr lang="ru-RU" dirty="0" smtClean="0"/>
              <a:t>задачу. </a:t>
            </a:r>
            <a:r>
              <a:rPr lang="ru-RU" dirty="0"/>
              <a:t>В системе передачи 1-й, 2-й и 3-й уровни вместе с прикладными процессами образуют область обработки данных, реализующих информационные процессы, выполняемые в системе. Процессы этой области используют сервис по транспортировке данных 4-го уровня, который осуществляет процедуры передачи информации от системы-отправителя к системе-адресату. Уровни с 4-го по 7-й образуют область передачи данных между множеством взаимодействующих систем, реализуют коммуникационные процессы по транспортировке данных. Протоколы ОС сети реализуют интерфейс между ОС разнотипных ЭВМ. Основополагающим в этом случае является принцип виртуальности, определяющий общность процессов через виртуальный терминал, виртуальный файл, виртуальное задание и т.д.</a:t>
            </a:r>
          </a:p>
          <a:p>
            <a:endParaRPr lang="ru-RU" dirty="0"/>
          </a:p>
        </p:txBody>
      </p:sp>
    </p:spTree>
    <p:extLst>
      <p:ext uri="{BB962C8B-B14F-4D97-AF65-F5344CB8AC3E}">
        <p14:creationId xmlns:p14="http://schemas.microsoft.com/office/powerpoint/2010/main" val="1856672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05840"/>
          </a:xfrm>
        </p:spPr>
        <p:txBody>
          <a:bodyPr>
            <a:normAutofit fontScale="90000"/>
          </a:bodyPr>
          <a:lstStyle/>
          <a:p>
            <a:r>
              <a:rPr lang="ru-RU" sz="3200" b="1" dirty="0"/>
              <a:t>Характеристика уровней взаимодействия открытых систем</a:t>
            </a:r>
            <a:endParaRPr lang="ru-RU" sz="3200" dirty="0"/>
          </a:p>
        </p:txBody>
      </p:sp>
      <p:pic>
        <p:nvPicPr>
          <p:cNvPr id="4" name="Объект 3"/>
          <p:cNvPicPr>
            <a:picLocks noGrp="1" noChangeAspect="1"/>
          </p:cNvPicPr>
          <p:nvPr>
            <p:ph idx="1"/>
          </p:nvPr>
        </p:nvPicPr>
        <p:blipFill>
          <a:blip r:embed="rId2"/>
          <a:stretch>
            <a:fillRect/>
          </a:stretch>
        </p:blipFill>
        <p:spPr>
          <a:xfrm>
            <a:off x="1434353" y="972599"/>
            <a:ext cx="9072282" cy="5517485"/>
          </a:xfrm>
          <a:prstGeom prst="rect">
            <a:avLst/>
          </a:prstGeom>
        </p:spPr>
      </p:pic>
    </p:spTree>
    <p:extLst>
      <p:ext uri="{BB962C8B-B14F-4D97-AF65-F5344CB8AC3E}">
        <p14:creationId xmlns:p14="http://schemas.microsoft.com/office/powerpoint/2010/main" val="2388116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725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326776" y="819939"/>
            <a:ext cx="9681883" cy="5876204"/>
          </a:xfrm>
          <a:prstGeom prst="rect">
            <a:avLst/>
          </a:prstGeom>
        </p:spPr>
      </p:pic>
    </p:spTree>
    <p:extLst>
      <p:ext uri="{BB962C8B-B14F-4D97-AF65-F5344CB8AC3E}">
        <p14:creationId xmlns:p14="http://schemas.microsoft.com/office/powerpoint/2010/main" val="12534953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8969"/>
          </a:xfrm>
        </p:spPr>
        <p:txBody>
          <a:bodyPr>
            <a:normAutofit fontScale="90000"/>
          </a:bodyPr>
          <a:lstStyle/>
          <a:p>
            <a:endParaRPr lang="ru-RU" dirty="0"/>
          </a:p>
        </p:txBody>
      </p:sp>
      <p:sp>
        <p:nvSpPr>
          <p:cNvPr id="3" name="Объект 2"/>
          <p:cNvSpPr>
            <a:spLocks noGrp="1"/>
          </p:cNvSpPr>
          <p:nvPr>
            <p:ph idx="1"/>
          </p:nvPr>
        </p:nvSpPr>
        <p:spPr>
          <a:xfrm>
            <a:off x="838200" y="609600"/>
            <a:ext cx="10515600" cy="5567363"/>
          </a:xfrm>
        </p:spPr>
        <p:txBody>
          <a:bodyPr/>
          <a:lstStyle/>
          <a:p>
            <a:r>
              <a:rPr lang="ru-RU" dirty="0"/>
              <a:t>Функции, выполняемые протоколами уровней в различных системах, принято объединять в группы, именуемые службами. Транспортная служба обеспечивает выполнение задач, связанных с передачей информации через коммуникационную подсеть. Она охватывает транспортный, сетевой, канальный и физический уровни. Над ней находится абонентская служба. Эта служба располагается на прикладном, представительном и сеансовом уровнях и предназначена для обеспечения соединения прикладных процессов с транспортной службой. Соответственно семи уровням области взаимодействия открытых систем вводится иерархия семи групп протоколов. Протоколы именуются так же, как уровни. В соответствии с точками приложения иерархия протоколов делится на три специфические группы.</a:t>
            </a:r>
          </a:p>
          <a:p>
            <a:endParaRPr lang="ru-RU" dirty="0"/>
          </a:p>
        </p:txBody>
      </p:sp>
    </p:spTree>
    <p:extLst>
      <p:ext uri="{BB962C8B-B14F-4D97-AF65-F5344CB8AC3E}">
        <p14:creationId xmlns:p14="http://schemas.microsoft.com/office/powerpoint/2010/main" val="31075007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4828"/>
          </a:xfrm>
        </p:spPr>
        <p:txBody>
          <a:bodyPr>
            <a:normAutofit fontScale="90000"/>
          </a:bodyPr>
          <a:lstStyle/>
          <a:p>
            <a:endParaRPr lang="ru-RU" dirty="0"/>
          </a:p>
        </p:txBody>
      </p:sp>
      <p:sp>
        <p:nvSpPr>
          <p:cNvPr id="3" name="Объект 2"/>
          <p:cNvSpPr>
            <a:spLocks noGrp="1"/>
          </p:cNvSpPr>
          <p:nvPr>
            <p:ph idx="1"/>
          </p:nvPr>
        </p:nvSpPr>
        <p:spPr>
          <a:xfrm>
            <a:off x="838200" y="699247"/>
            <a:ext cx="10515600" cy="5477716"/>
          </a:xfrm>
        </p:spPr>
        <p:txBody>
          <a:bodyPr>
            <a:normAutofit fontScale="92500"/>
          </a:bodyPr>
          <a:lstStyle/>
          <a:p>
            <a:r>
              <a:rPr lang="ru-RU" dirty="0">
                <a:solidFill>
                  <a:srgbClr val="C00000"/>
                </a:solidFill>
              </a:rPr>
              <a:t>Сетевые протоколы и уровни. </a:t>
            </a:r>
            <a:r>
              <a:rPr lang="ru-RU" dirty="0"/>
              <a:t>Увеличение разнообразия различных архитектур связи побудило Международную организацию по стандартизации направить значительные усилия на разработку стандарта архитектуры связи, который позволил бы </a:t>
            </a:r>
            <a:r>
              <a:rPr lang="ru-RU" dirty="0" err="1"/>
              <a:t>отстемам</a:t>
            </a:r>
            <a:r>
              <a:rPr lang="ru-RU" dirty="0"/>
              <a:t> открыто связываться между собой. Протоколы, реализующие уровни обмена данными, должны быть предусмотрены в каждом узле сети. Четыре верхних уровня предоставляют услуги самим оконечным пользователям и, таким образом, связаны с ними, а не с сетью. Уровень канала передачи данных и находящийся под ним физический уровень обеспечивают канал безошибочной передачи между двумя узлами в сети. Функция физического уровня заключается в гарантии того, что символы, поступающие в физическую среду передачи на одном уровне канала, достигнут другого конца. При использовании этой услуги по транспортировке символов задача протокола канала состоит в обеспечении надежной передачи блоков данных по каналу.</a:t>
            </a:r>
          </a:p>
        </p:txBody>
      </p:sp>
    </p:spTree>
    <p:extLst>
      <p:ext uri="{BB962C8B-B14F-4D97-AF65-F5344CB8AC3E}">
        <p14:creationId xmlns:p14="http://schemas.microsoft.com/office/powerpoint/2010/main" val="4100386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4828"/>
          </a:xfrm>
        </p:spPr>
        <p:txBody>
          <a:bodyPr>
            <a:normAutofit fontScale="90000"/>
          </a:bodyPr>
          <a:lstStyle/>
          <a:p>
            <a:endParaRPr lang="ru-RU" dirty="0"/>
          </a:p>
        </p:txBody>
      </p:sp>
      <p:sp>
        <p:nvSpPr>
          <p:cNvPr id="3" name="Объект 2"/>
          <p:cNvSpPr>
            <a:spLocks noGrp="1"/>
          </p:cNvSpPr>
          <p:nvPr>
            <p:ph idx="1"/>
          </p:nvPr>
        </p:nvSpPr>
        <p:spPr>
          <a:xfrm>
            <a:off x="838200" y="699247"/>
            <a:ext cx="10515600" cy="5477716"/>
          </a:xfrm>
        </p:spPr>
        <p:txBody>
          <a:bodyPr/>
          <a:lstStyle/>
          <a:p>
            <a:r>
              <a:rPr lang="ru-RU" dirty="0"/>
              <a:t>Функция сетевого уровня состоит в том, чтобы обеспечить передачу данных по сети от узла передачи до узла назначения. Этот уровень предусматривает также управление потоком или перегрузками в целях предотвращения переполнения сетевых ресурсов, которое может привести к прекращению работы. Транспортный уровень обеспечивает обмен данными между двумя оконечными пользователями. Для этой цели на транспортном уровне используется услуга сетевого уровня. Этот уровень также управляет потоком, чтобы гарантировать правильный прием блоков данных. Существование сеанса между двумя пользователями означает необходимость установления и прекращения сеанса</a:t>
            </a:r>
            <a:r>
              <a:rPr lang="ru-RU" dirty="0" smtClean="0"/>
              <a:t>.</a:t>
            </a:r>
            <a:endParaRPr lang="ru-RU" dirty="0"/>
          </a:p>
        </p:txBody>
      </p:sp>
    </p:spTree>
    <p:extLst>
      <p:ext uri="{BB962C8B-B14F-4D97-AF65-F5344CB8AC3E}">
        <p14:creationId xmlns:p14="http://schemas.microsoft.com/office/powerpoint/2010/main" val="35742625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4828"/>
          </a:xfrm>
        </p:spPr>
        <p:txBody>
          <a:bodyPr>
            <a:normAutofit fontScale="90000"/>
          </a:bodyPr>
          <a:lstStyle/>
          <a:p>
            <a:endParaRPr lang="ru-RU" dirty="0"/>
          </a:p>
        </p:txBody>
      </p:sp>
      <p:sp>
        <p:nvSpPr>
          <p:cNvPr id="3" name="Объект 2"/>
          <p:cNvSpPr>
            <a:spLocks noGrp="1"/>
          </p:cNvSpPr>
          <p:nvPr>
            <p:ph idx="1"/>
          </p:nvPr>
        </p:nvSpPr>
        <p:spPr>
          <a:xfrm>
            <a:off x="838200" y="735106"/>
            <a:ext cx="10515600" cy="5441857"/>
          </a:xfrm>
        </p:spPr>
        <p:txBody>
          <a:bodyPr>
            <a:normAutofit lnSpcReduction="10000"/>
          </a:bodyPr>
          <a:lstStyle/>
          <a:p>
            <a:r>
              <a:rPr lang="ru-RU" dirty="0"/>
              <a:t>Уровень представления управляет и преобразует синтаксис блоков данных, которыми обмениваются оконечные пользователи, а протоколы прикладного уровня придают соответствующий смысл обмениваемой информации. Блоки (кадры) данных, передаваемые по каналу связи через сеть, состоят из пакетов, а также управляющей информации в виде заголовков и окончаний, добавляемых к пакету непосредственно перед его отправлением из узла. В каждом принимающем узле управляющая информация отделяется от остальной части пакета, а затем вновь добавляется, когда этот узел в свою очередь передает пакет по каналу в следующий соседний узел. Этот принцип добавления управляющей информации к данным в архитектуре </a:t>
            </a:r>
            <a:r>
              <a:rPr lang="en-US" dirty="0" smtClean="0"/>
              <a:t>OSI </a:t>
            </a:r>
            <a:r>
              <a:rPr lang="ru-RU" dirty="0" smtClean="0"/>
              <a:t>расширен </a:t>
            </a:r>
            <a:r>
              <a:rPr lang="ru-RU" dirty="0"/>
              <a:t>и включает возможность добавления управляющей информации на каждом уровне архитектуры.</a:t>
            </a:r>
          </a:p>
          <a:p>
            <a:endParaRPr lang="ru-RU" dirty="0"/>
          </a:p>
        </p:txBody>
      </p:sp>
    </p:spTree>
    <p:extLst>
      <p:ext uri="{BB962C8B-B14F-4D97-AF65-F5344CB8AC3E}">
        <p14:creationId xmlns:p14="http://schemas.microsoft.com/office/powerpoint/2010/main" val="1716059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31346"/>
          </a:xfrm>
        </p:spPr>
        <p:txBody>
          <a:bodyPr>
            <a:normAutofit fontScale="90000"/>
          </a:bodyPr>
          <a:lstStyle/>
          <a:p>
            <a:r>
              <a:rPr lang="ru-RU" dirty="0"/>
              <a:t>ТЕХНОЛОГИИ ЭЛЕКТРОННОЙ ПОЧТЫ</a:t>
            </a:r>
          </a:p>
        </p:txBody>
      </p:sp>
      <p:sp>
        <p:nvSpPr>
          <p:cNvPr id="3" name="Объект 2"/>
          <p:cNvSpPr>
            <a:spLocks noGrp="1"/>
          </p:cNvSpPr>
          <p:nvPr>
            <p:ph idx="1"/>
          </p:nvPr>
        </p:nvSpPr>
        <p:spPr>
          <a:xfrm>
            <a:off x="838200" y="1057835"/>
            <a:ext cx="10515600" cy="5119128"/>
          </a:xfrm>
        </p:spPr>
        <p:txBody>
          <a:bodyPr/>
          <a:lstStyle/>
          <a:p>
            <a:r>
              <a:rPr lang="ru-RU" sz="4000" dirty="0"/>
              <a:t>Электронная почта (от англ</a:t>
            </a:r>
            <a:r>
              <a:rPr lang="ru-RU" sz="4000" dirty="0" smtClean="0"/>
              <a:t>.</a:t>
            </a:r>
            <a:r>
              <a:rPr lang="en-US" sz="4000" dirty="0" smtClean="0"/>
              <a:t> </a:t>
            </a:r>
            <a:r>
              <a:rPr lang="en-US" sz="4000" i="1" dirty="0"/>
              <a:t>electronic mail, </a:t>
            </a:r>
            <a:r>
              <a:rPr lang="en-US" sz="4000" i="1" dirty="0" smtClean="0"/>
              <a:t>e-mail</a:t>
            </a:r>
            <a:r>
              <a:rPr lang="ru-RU" sz="4000" i="1" dirty="0" smtClean="0"/>
              <a:t>)</a:t>
            </a:r>
            <a:r>
              <a:rPr lang="ru-RU" sz="4000" dirty="0" smtClean="0"/>
              <a:t> </a:t>
            </a:r>
            <a:r>
              <a:rPr lang="ru-RU" sz="4000" dirty="0"/>
              <a:t>— это служба почтовой связи, в которой доставка сообщений осуществляется электронными методами с помощью ЭВМ, подключенных к телекоммуникациям. Почтовая служба использует специальный пакет программ для хранения и пересылки сообщений между пользователями ЭВМ, т.е. сервис отложенного </a:t>
            </a:r>
            <a:r>
              <a:rPr lang="ru-RU" sz="4000" dirty="0" smtClean="0"/>
              <a:t>чтения</a:t>
            </a:r>
            <a:r>
              <a:rPr lang="en-US" sz="4000" dirty="0" smtClean="0"/>
              <a:t> </a:t>
            </a:r>
            <a:r>
              <a:rPr lang="en-US" sz="4000" dirty="0"/>
              <a:t>(</a:t>
            </a:r>
            <a:r>
              <a:rPr lang="en-US" sz="4000" i="1" dirty="0" smtClean="0"/>
              <a:t>off-line</a:t>
            </a:r>
            <a:r>
              <a:rPr lang="en-US" sz="4000" dirty="0"/>
              <a:t>)</a:t>
            </a:r>
            <a:r>
              <a:rPr lang="ru-RU" sz="4000" i="1" dirty="0" smtClean="0"/>
              <a:t>.</a:t>
            </a:r>
            <a:endParaRPr lang="ru-RU" sz="4000" dirty="0"/>
          </a:p>
          <a:p>
            <a:endParaRPr lang="ru-RU" dirty="0"/>
          </a:p>
        </p:txBody>
      </p:sp>
    </p:spTree>
    <p:extLst>
      <p:ext uri="{BB962C8B-B14F-4D97-AF65-F5344CB8AC3E}">
        <p14:creationId xmlns:p14="http://schemas.microsoft.com/office/powerpoint/2010/main" val="38587665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4828"/>
          </a:xfrm>
        </p:spPr>
        <p:txBody>
          <a:bodyPr>
            <a:normAutofit fontScale="90000"/>
          </a:bodyPr>
          <a:lstStyle/>
          <a:p>
            <a:endParaRPr lang="ru-RU" dirty="0"/>
          </a:p>
        </p:txBody>
      </p:sp>
      <p:sp>
        <p:nvSpPr>
          <p:cNvPr id="3" name="Объект 2"/>
          <p:cNvSpPr>
            <a:spLocks noGrp="1"/>
          </p:cNvSpPr>
          <p:nvPr>
            <p:ph idx="1"/>
          </p:nvPr>
        </p:nvSpPr>
        <p:spPr>
          <a:xfrm>
            <a:off x="838200" y="681318"/>
            <a:ext cx="10515600" cy="5495645"/>
          </a:xfrm>
        </p:spPr>
        <p:txBody>
          <a:bodyPr>
            <a:normAutofit/>
          </a:bodyPr>
          <a:lstStyle/>
          <a:p>
            <a:r>
              <a:rPr lang="ru-RU" sz="3200" dirty="0"/>
              <a:t>Почтовая служба выполняет следующие функции: редактирование документов перед передачей и их хранение в специальной папке, пересылка корреспонденции, проверка и исправление ошибок, возникающих при передаче, выдача подтверждения о получении корреспонденции адресатом, получение и хранение информации в своем «почтовом ящике», просмотр полученной корреспонденции. В этой службе можно отправлять файлы как приложения </a:t>
            </a:r>
            <a:r>
              <a:rPr lang="ru-RU" sz="3200" i="1" dirty="0" smtClean="0"/>
              <a:t>(</a:t>
            </a:r>
            <a:r>
              <a:rPr lang="ru-RU" sz="3200" i="1" dirty="0"/>
              <a:t>а</a:t>
            </a:r>
            <a:r>
              <a:rPr lang="en-US" sz="3200" i="1" dirty="0" err="1"/>
              <a:t>ttachment</a:t>
            </a:r>
            <a:r>
              <a:rPr lang="ru-RU" sz="3200" i="1" dirty="0" smtClean="0"/>
              <a:t>)</a:t>
            </a:r>
            <a:r>
              <a:rPr lang="ru-RU" sz="3200" dirty="0" smtClean="0"/>
              <a:t> </a:t>
            </a:r>
            <a:r>
              <a:rPr lang="ru-RU" sz="3200" dirty="0"/>
              <a:t>и рассылать почту одновременно по нескольким адресам.</a:t>
            </a:r>
          </a:p>
        </p:txBody>
      </p:sp>
    </p:spTree>
    <p:extLst>
      <p:ext uri="{BB962C8B-B14F-4D97-AF65-F5344CB8AC3E}">
        <p14:creationId xmlns:p14="http://schemas.microsoft.com/office/powerpoint/2010/main" val="30856655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110"/>
          </a:xfrm>
        </p:spPr>
        <p:txBody>
          <a:bodyPr>
            <a:normAutofit fontScale="90000"/>
          </a:bodyPr>
          <a:lstStyle/>
          <a:p>
            <a:endParaRPr lang="ru-RU" dirty="0"/>
          </a:p>
        </p:txBody>
      </p:sp>
      <p:sp>
        <p:nvSpPr>
          <p:cNvPr id="3" name="Объект 2"/>
          <p:cNvSpPr>
            <a:spLocks noGrp="1"/>
          </p:cNvSpPr>
          <p:nvPr>
            <p:ph idx="1"/>
          </p:nvPr>
        </p:nvSpPr>
        <p:spPr>
          <a:xfrm>
            <a:off x="838200" y="645459"/>
            <a:ext cx="10515600" cy="5531504"/>
          </a:xfrm>
        </p:spPr>
        <p:txBody>
          <a:bodyPr>
            <a:normAutofit/>
          </a:bodyPr>
          <a:lstStyle/>
          <a:p>
            <a:r>
              <a:rPr lang="ru-RU" sz="3200" dirty="0"/>
              <a:t>Для приема и отправки сообщений в Интернете используются специальные </a:t>
            </a:r>
            <a:r>
              <a:rPr lang="ru-RU" sz="3200" dirty="0" smtClean="0"/>
              <a:t>протоколы</a:t>
            </a:r>
            <a:r>
              <a:rPr lang="en-US" sz="3200" dirty="0" smtClean="0"/>
              <a:t> POP3 </a:t>
            </a:r>
            <a:r>
              <a:rPr lang="ru-RU" sz="3200" dirty="0"/>
              <a:t>и </a:t>
            </a:r>
            <a:r>
              <a:rPr lang="en-US" sz="3200" dirty="0"/>
              <a:t>SMTP</a:t>
            </a:r>
            <a:r>
              <a:rPr lang="ru-RU" sz="3200" dirty="0" smtClean="0"/>
              <a:t>. </a:t>
            </a:r>
            <a:r>
              <a:rPr lang="ru-RU" sz="3200" dirty="0"/>
              <a:t>Протокол РОР3 (от англ</a:t>
            </a:r>
            <a:r>
              <a:rPr lang="ru-RU" sz="3200" dirty="0" smtClean="0"/>
              <a:t>.</a:t>
            </a:r>
            <a:r>
              <a:rPr lang="en-US" sz="3200" i="1" dirty="0"/>
              <a:t> Post Office Protocol</a:t>
            </a:r>
            <a:r>
              <a:rPr lang="ru-RU" sz="3200" i="1" dirty="0" smtClean="0"/>
              <a:t>,</a:t>
            </a:r>
            <a:r>
              <a:rPr lang="ru-RU" sz="3200" dirty="0" smtClean="0"/>
              <a:t> </a:t>
            </a:r>
            <a:r>
              <a:rPr lang="ru-RU" sz="3200" dirty="0"/>
              <a:t>версия 3) позволяет компьютеру пользователя загружать поступающую почту через телефонную сеть, а протокол </a:t>
            </a:r>
            <a:r>
              <a:rPr lang="en-US" sz="3200" dirty="0"/>
              <a:t>SMTP </a:t>
            </a:r>
            <a:r>
              <a:rPr lang="ru-RU" sz="3200" dirty="0" smtClean="0"/>
              <a:t>(</a:t>
            </a:r>
            <a:r>
              <a:rPr lang="ru-RU" sz="3200" dirty="0"/>
              <a:t>от англ</a:t>
            </a:r>
            <a:r>
              <a:rPr lang="ru-RU" sz="3200" dirty="0" smtClean="0"/>
              <a:t>.</a:t>
            </a:r>
            <a:r>
              <a:rPr lang="en-US" sz="3200" i="1" dirty="0"/>
              <a:t> Simple Mail Transport Protocol</a:t>
            </a:r>
            <a:r>
              <a:rPr lang="ru-RU" sz="3200" i="1" dirty="0" smtClean="0"/>
              <a:t>)</a:t>
            </a:r>
            <a:r>
              <a:rPr lang="ru-RU" sz="3200" dirty="0" smtClean="0"/>
              <a:t> </a:t>
            </a:r>
            <a:r>
              <a:rPr lang="ru-RU" sz="3200" dirty="0"/>
              <a:t>используется для отправки почты с компьютера пользователя. Протокол РОР3 предусматривает обращение почтового пользователя сети к почтовому серверу с предложением забрать пришедшие письма, сообщает серверу имя ящика и пароля, загружает сообщения клиенту и удаляет их из почтового ящика. </a:t>
            </a:r>
          </a:p>
        </p:txBody>
      </p:sp>
    </p:spTree>
    <p:extLst>
      <p:ext uri="{BB962C8B-B14F-4D97-AF65-F5344CB8AC3E}">
        <p14:creationId xmlns:p14="http://schemas.microsoft.com/office/powerpoint/2010/main" val="33693302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0687"/>
          </a:xfrm>
        </p:spPr>
        <p:txBody>
          <a:bodyPr>
            <a:normAutofit fontScale="90000"/>
          </a:bodyPr>
          <a:lstStyle/>
          <a:p>
            <a:endParaRPr lang="ru-RU" dirty="0"/>
          </a:p>
        </p:txBody>
      </p:sp>
      <p:sp>
        <p:nvSpPr>
          <p:cNvPr id="3" name="Объект 2"/>
          <p:cNvSpPr>
            <a:spLocks noGrp="1"/>
          </p:cNvSpPr>
          <p:nvPr>
            <p:ph idx="1"/>
          </p:nvPr>
        </p:nvSpPr>
        <p:spPr>
          <a:xfrm>
            <a:off x="838200" y="788894"/>
            <a:ext cx="10515600" cy="5388069"/>
          </a:xfrm>
        </p:spPr>
        <p:txBody>
          <a:bodyPr/>
          <a:lstStyle/>
          <a:p>
            <a:r>
              <a:rPr lang="ru-RU" sz="3600" dirty="0"/>
              <a:t>С помощью </a:t>
            </a:r>
            <a:r>
              <a:rPr lang="en-US" sz="3600" dirty="0"/>
              <a:t>SMTP</a:t>
            </a:r>
            <a:r>
              <a:rPr lang="ru-RU" sz="3600" dirty="0" smtClean="0"/>
              <a:t>происходят </a:t>
            </a:r>
            <a:r>
              <a:rPr lang="ru-RU" sz="3600" dirty="0"/>
              <a:t>накопление отправляемых писем и обеспечение их получения адресатом. Протокол </a:t>
            </a:r>
            <a:r>
              <a:rPr lang="en-US" sz="3600" dirty="0"/>
              <a:t>SMTP</a:t>
            </a:r>
            <a:r>
              <a:rPr lang="ru-RU" sz="3600" dirty="0" smtClean="0"/>
              <a:t>использует </a:t>
            </a:r>
            <a:r>
              <a:rPr lang="ru-RU" sz="3600" dirty="0"/>
              <a:t>транспортный протокол ТСР, совместно с которым может использоваться </a:t>
            </a:r>
            <a:r>
              <a:rPr lang="ru-RU" sz="3600" dirty="0" smtClean="0"/>
              <a:t>и</a:t>
            </a:r>
            <a:r>
              <a:rPr lang="en-US" sz="3600" dirty="0"/>
              <a:t>UUCP</a:t>
            </a:r>
            <a:r>
              <a:rPr lang="ru-RU" sz="3600" dirty="0" smtClean="0"/>
              <a:t>. </a:t>
            </a:r>
            <a:r>
              <a:rPr lang="ru-RU" sz="3600" dirty="0"/>
              <a:t>Он не зависит от транспортной среды и может использоваться для доставки почты в сетях с протоколами, отличными </a:t>
            </a:r>
            <a:r>
              <a:rPr lang="ru-RU" sz="3600" dirty="0" smtClean="0"/>
              <a:t>от</a:t>
            </a:r>
            <a:r>
              <a:rPr lang="en-US" sz="3600" dirty="0"/>
              <a:t>TCP/IP </a:t>
            </a:r>
            <a:r>
              <a:rPr lang="ru-RU" sz="3600" dirty="0"/>
              <a:t>и Х.25</a:t>
            </a:r>
            <a:r>
              <a:rPr lang="ru-RU" sz="3600" dirty="0" smtClean="0"/>
              <a:t>.</a:t>
            </a:r>
            <a:endParaRPr lang="ru-RU" sz="3600" dirty="0"/>
          </a:p>
          <a:p>
            <a:endParaRPr lang="ru-RU" dirty="0"/>
          </a:p>
        </p:txBody>
      </p:sp>
    </p:spTree>
    <p:extLst>
      <p:ext uri="{BB962C8B-B14F-4D97-AF65-F5344CB8AC3E}">
        <p14:creationId xmlns:p14="http://schemas.microsoft.com/office/powerpoint/2010/main" val="16989690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6899"/>
          </a:xfrm>
        </p:spPr>
        <p:txBody>
          <a:bodyPr>
            <a:normAutofit fontScale="90000"/>
          </a:bodyPr>
          <a:lstStyle/>
          <a:p>
            <a:endParaRPr lang="ru-RU" dirty="0"/>
          </a:p>
        </p:txBody>
      </p:sp>
      <p:sp>
        <p:nvSpPr>
          <p:cNvPr id="3" name="Объект 2"/>
          <p:cNvSpPr>
            <a:spLocks noGrp="1"/>
          </p:cNvSpPr>
          <p:nvPr>
            <p:ph idx="1"/>
          </p:nvPr>
        </p:nvSpPr>
        <p:spPr>
          <a:xfrm>
            <a:off x="838200" y="717176"/>
            <a:ext cx="10515600" cy="5459787"/>
          </a:xfrm>
        </p:spPr>
        <p:txBody>
          <a:bodyPr/>
          <a:lstStyle/>
          <a:p>
            <a:r>
              <a:rPr lang="ru-RU" dirty="0"/>
              <a:t>Для пересылки корреспонденции можно установить непосредственную связь с почтовым ящиком адресата в режиме реального времени. Онлайновые (интерактивные) средства коммуникации пользователей </a:t>
            </a:r>
            <a:r>
              <a:rPr lang="en-US" dirty="0"/>
              <a:t>(chat, ICQ </a:t>
            </a:r>
            <a:r>
              <a:rPr lang="ru-RU" dirty="0"/>
              <a:t>и др.)</a:t>
            </a:r>
            <a:r>
              <a:rPr lang="ru-RU" dirty="0" smtClean="0"/>
              <a:t> </a:t>
            </a:r>
            <a:r>
              <a:rPr lang="ru-RU" dirty="0"/>
              <a:t>предполагают возможность обмена информацией между двумя или большим количеством пользователей сети в режиме реального времени через специальный </a:t>
            </a:r>
            <a:r>
              <a:rPr lang="ru-RU" dirty="0" smtClean="0"/>
              <a:t>чат-сервер</a:t>
            </a:r>
            <a:r>
              <a:rPr lang="ru-RU" dirty="0"/>
              <a:t>. Частью такого обмена могут становиться текстовый каталог, передача графики прямо в процессе ее создания, голосовая и видеосвязь, обмен файлами. Некоторый перечень чат-адресов уже включен в используемую клиентскую программу, например </a:t>
            </a:r>
            <a:r>
              <a:rPr lang="ru-RU" dirty="0" smtClean="0"/>
              <a:t>в</a:t>
            </a:r>
            <a:r>
              <a:rPr lang="en-US" dirty="0" smtClean="0"/>
              <a:t> </a:t>
            </a:r>
            <a:r>
              <a:rPr lang="ru-RU" i="1" dirty="0" smtClean="0"/>
              <a:t>М</a:t>
            </a:r>
            <a:r>
              <a:rPr lang="en-US" i="1" dirty="0" err="1"/>
              <a:t>i</a:t>
            </a:r>
            <a:r>
              <a:rPr lang="ru-RU" i="1" dirty="0"/>
              <a:t>с</a:t>
            </a:r>
            <a:r>
              <a:rPr lang="en-US" i="1" dirty="0" err="1"/>
              <a:t>ros</a:t>
            </a:r>
            <a:r>
              <a:rPr lang="ru-RU" i="1" dirty="0"/>
              <a:t>о</a:t>
            </a:r>
            <a:r>
              <a:rPr lang="en-US" i="1" dirty="0" err="1"/>
              <a:t>ft</a:t>
            </a:r>
            <a:r>
              <a:rPr lang="en-US" i="1" dirty="0"/>
              <a:t> NetMeeting</a:t>
            </a:r>
            <a:r>
              <a:rPr lang="en-US" dirty="0"/>
              <a:t>.</a:t>
            </a:r>
            <a:endParaRPr lang="ru-RU" dirty="0"/>
          </a:p>
        </p:txBody>
      </p:sp>
    </p:spTree>
    <p:extLst>
      <p:ext uri="{BB962C8B-B14F-4D97-AF65-F5344CB8AC3E}">
        <p14:creationId xmlns:p14="http://schemas.microsoft.com/office/powerpoint/2010/main" val="23837983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20993"/>
          </a:xfrm>
        </p:spPr>
        <p:txBody>
          <a:bodyPr>
            <a:normAutofit fontScale="90000"/>
          </a:bodyPr>
          <a:lstStyle/>
          <a:p>
            <a:r>
              <a:rPr lang="ru-RU" dirty="0"/>
              <a:t>ИТ ТЕЛЕКОНФЕРЕНЦИЙ</a:t>
            </a:r>
          </a:p>
        </p:txBody>
      </p:sp>
      <p:sp>
        <p:nvSpPr>
          <p:cNvPr id="3" name="Объект 2"/>
          <p:cNvSpPr>
            <a:spLocks noGrp="1"/>
          </p:cNvSpPr>
          <p:nvPr>
            <p:ph idx="1"/>
          </p:nvPr>
        </p:nvSpPr>
        <p:spPr>
          <a:xfrm>
            <a:off x="838200" y="986118"/>
            <a:ext cx="10515600" cy="5190845"/>
          </a:xfrm>
        </p:spPr>
        <p:txBody>
          <a:bodyPr/>
          <a:lstStyle/>
          <a:p>
            <a:r>
              <a:rPr lang="ru-RU" dirty="0"/>
              <a:t>Среди информационных сервисов Интернета имеется услуга </a:t>
            </a:r>
            <a:r>
              <a:rPr lang="ru-RU" i="1" dirty="0"/>
              <a:t>«Электронная конференция»,</a:t>
            </a:r>
            <a:r>
              <a:rPr lang="ru-RU" dirty="0"/>
              <a:t> выполняющая автоматически рассылки электронных писем по определенным тематикам. Электронные конференции называют также </a:t>
            </a:r>
            <a:r>
              <a:rPr lang="ru-RU" i="1" dirty="0"/>
              <a:t>телеконференциями,</a:t>
            </a:r>
            <a:r>
              <a:rPr lang="ru-RU" dirty="0"/>
              <a:t> или конференциями на расстоянии, определяя их как системы, обеспечивающие пользователям выделенный доступ к информации группового использования. На их основе пользователи проводят электронные тематические конференции. Эти конференции образуют в Интернете сообщества людей, или группы пользователей глобальной сети для обмена мнениями, консультирования, получения новостей по интересам и др.</a:t>
            </a:r>
          </a:p>
          <a:p>
            <a:endParaRPr lang="ru-RU" dirty="0"/>
          </a:p>
        </p:txBody>
      </p:sp>
    </p:spTree>
    <p:extLst>
      <p:ext uri="{BB962C8B-B14F-4D97-AF65-F5344CB8AC3E}">
        <p14:creationId xmlns:p14="http://schemas.microsoft.com/office/powerpoint/2010/main" val="36765681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110"/>
          </a:xfrm>
        </p:spPr>
        <p:txBody>
          <a:bodyPr>
            <a:normAutofit fontScale="90000"/>
          </a:bodyPr>
          <a:lstStyle/>
          <a:p>
            <a:endParaRPr lang="ru-RU" dirty="0"/>
          </a:p>
        </p:txBody>
      </p:sp>
      <p:sp>
        <p:nvSpPr>
          <p:cNvPr id="3" name="Объект 2"/>
          <p:cNvSpPr>
            <a:spLocks noGrp="1"/>
          </p:cNvSpPr>
          <p:nvPr>
            <p:ph idx="1"/>
          </p:nvPr>
        </p:nvSpPr>
        <p:spPr>
          <a:xfrm>
            <a:off x="838200" y="681318"/>
            <a:ext cx="10515600" cy="5495645"/>
          </a:xfrm>
        </p:spPr>
        <p:txBody>
          <a:bodyPr/>
          <a:lstStyle/>
          <a:p>
            <a:r>
              <a:rPr lang="ru-RU" dirty="0"/>
              <a:t>В рамках темы конференции абонент пишет письмо, отправляет его на определенный адрес, и письмо автоматически рассылается всем, подписавшимся на данную конференцию, т.е. участникам конференции. Различают конференции локальные и глобальные, </a:t>
            </a:r>
            <a:r>
              <a:rPr lang="ru-RU" dirty="0" err="1"/>
              <a:t>модерируемые</a:t>
            </a:r>
            <a:r>
              <a:rPr lang="ru-RU" dirty="0"/>
              <a:t> и </a:t>
            </a:r>
            <a:r>
              <a:rPr lang="ru-RU" dirty="0" err="1"/>
              <a:t>немодерируемые</a:t>
            </a:r>
            <a:r>
              <a:rPr lang="ru-RU" dirty="0"/>
              <a:t>. В первом случае любое письмо в конференцию сначала попадает к модератору, принимающему решения, например, стоит ли письмо направлять всем подписчикам. Во втором — будет автоматически разослано всем участникам. Участие в конференциях позволяет находиться в курсе последних событий обсуждаемой темы, получать необходимую консультацию и помощь и др.</a:t>
            </a:r>
          </a:p>
          <a:p>
            <a:endParaRPr lang="ru-RU" dirty="0"/>
          </a:p>
        </p:txBody>
      </p:sp>
    </p:spTree>
    <p:extLst>
      <p:ext uri="{BB962C8B-B14F-4D97-AF65-F5344CB8AC3E}">
        <p14:creationId xmlns:p14="http://schemas.microsoft.com/office/powerpoint/2010/main" val="32639595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1040"/>
          </a:xfrm>
        </p:spPr>
        <p:txBody>
          <a:bodyPr>
            <a:normAutofit fontScale="90000"/>
          </a:bodyPr>
          <a:lstStyle/>
          <a:p>
            <a:endParaRPr lang="ru-RU" dirty="0"/>
          </a:p>
        </p:txBody>
      </p:sp>
      <p:sp>
        <p:nvSpPr>
          <p:cNvPr id="3" name="Объект 2"/>
          <p:cNvSpPr>
            <a:spLocks noGrp="1"/>
          </p:cNvSpPr>
          <p:nvPr>
            <p:ph idx="1"/>
          </p:nvPr>
        </p:nvSpPr>
        <p:spPr>
          <a:xfrm>
            <a:off x="838200" y="681318"/>
            <a:ext cx="10515600" cy="5495645"/>
          </a:xfrm>
        </p:spPr>
        <p:txBody>
          <a:bodyPr/>
          <a:lstStyle/>
          <a:p>
            <a:r>
              <a:rPr lang="ru-RU" dirty="0"/>
              <a:t>Конференции существуют до тех пор, пока есть люди, пишущие в них, и они исчезают, если авторы теряют к ним интерес. Число сообщений в конференции отличается от темы к теме. Есть конференции, ежедневное число сообщений которых исчисляется десятками, а есть конференции с одним-двумя сообщениями в месяц. Они характеризуются разнообразием обсуждаемых тем. На сервере новостей могут одновременно присутствовать сотни и тысячи тем.</a:t>
            </a:r>
          </a:p>
          <a:p>
            <a:endParaRPr lang="ru-RU" dirty="0"/>
          </a:p>
        </p:txBody>
      </p:sp>
    </p:spTree>
    <p:extLst>
      <p:ext uri="{BB962C8B-B14F-4D97-AF65-F5344CB8AC3E}">
        <p14:creationId xmlns:p14="http://schemas.microsoft.com/office/powerpoint/2010/main" val="25817456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1040"/>
          </a:xfrm>
        </p:spPr>
        <p:txBody>
          <a:bodyPr>
            <a:normAutofit fontScale="90000"/>
          </a:bodyPr>
          <a:lstStyle/>
          <a:p>
            <a:endParaRPr lang="ru-RU" dirty="0"/>
          </a:p>
        </p:txBody>
      </p:sp>
      <p:sp>
        <p:nvSpPr>
          <p:cNvPr id="3" name="Объект 2"/>
          <p:cNvSpPr>
            <a:spLocks noGrp="1"/>
          </p:cNvSpPr>
          <p:nvPr>
            <p:ph idx="1"/>
          </p:nvPr>
        </p:nvSpPr>
        <p:spPr>
          <a:xfrm>
            <a:off x="838200" y="645459"/>
            <a:ext cx="10515600" cy="5531504"/>
          </a:xfrm>
        </p:spPr>
        <p:txBody>
          <a:bodyPr>
            <a:normAutofit/>
          </a:bodyPr>
          <a:lstStyle/>
          <a:p>
            <a:r>
              <a:rPr lang="ru-RU" b="1" dirty="0"/>
              <a:t>Списки рассылки </a:t>
            </a:r>
            <a:r>
              <a:rPr lang="ru-RU" dirty="0"/>
              <a:t>(</a:t>
            </a:r>
            <a:r>
              <a:rPr lang="ru-RU" i="1" dirty="0" err="1"/>
              <a:t>Mailing</a:t>
            </a:r>
            <a:r>
              <a:rPr lang="ru-RU" i="1" dirty="0"/>
              <a:t> </a:t>
            </a:r>
            <a:r>
              <a:rPr lang="ru-RU" i="1" dirty="0" err="1"/>
              <a:t>list</a:t>
            </a:r>
            <a:r>
              <a:rPr lang="ru-RU" dirty="0"/>
              <a:t>, </a:t>
            </a:r>
            <a:r>
              <a:rPr lang="ru-RU" i="1" dirty="0" err="1"/>
              <a:t>Listserv</a:t>
            </a:r>
            <a:r>
              <a:rPr lang="ru-RU" dirty="0"/>
              <a:t>) — форма обмена </a:t>
            </a:r>
            <a:r>
              <a:rPr lang="ru-RU" dirty="0" smtClean="0"/>
              <a:t>информацией </a:t>
            </a:r>
            <a:r>
              <a:rPr lang="ru-RU" dirty="0"/>
              <a:t>между пользователями Интернета, напоминающая </a:t>
            </a:r>
            <a:r>
              <a:rPr lang="ru-RU" dirty="0" smtClean="0"/>
              <a:t>электронную </a:t>
            </a:r>
            <a:r>
              <a:rPr lang="ru-RU" dirty="0"/>
              <a:t>конференцию. Это практически единственный сервис, </a:t>
            </a:r>
            <a:r>
              <a:rPr lang="ru-RU" dirty="0" smtClean="0"/>
              <a:t>не</a:t>
            </a:r>
            <a:r>
              <a:rPr lang="en-US" dirty="0" smtClean="0"/>
              <a:t> </a:t>
            </a:r>
            <a:r>
              <a:rPr lang="ru-RU" dirty="0" smtClean="0"/>
              <a:t>имеющий </a:t>
            </a:r>
            <a:r>
              <a:rPr lang="ru-RU" dirty="0"/>
              <a:t>собственного протокола и </a:t>
            </a:r>
            <a:r>
              <a:rPr lang="ru-RU" dirty="0" smtClean="0"/>
              <a:t>программы</a:t>
            </a:r>
            <a:r>
              <a:rPr lang="en-US" dirty="0" smtClean="0"/>
              <a:t> </a:t>
            </a:r>
            <a:r>
              <a:rPr lang="ru-RU" dirty="0" smtClean="0"/>
              <a:t>клиента</a:t>
            </a:r>
            <a:r>
              <a:rPr lang="ru-RU" dirty="0"/>
              <a:t>, </a:t>
            </a:r>
            <a:r>
              <a:rPr lang="ru-RU" dirty="0" smtClean="0"/>
              <a:t>работающий </a:t>
            </a:r>
            <a:r>
              <a:rPr lang="ru-RU" dirty="0"/>
              <a:t>исключительно через электронную почту. Он часто </a:t>
            </a:r>
            <a:r>
              <a:rPr lang="ru-RU" dirty="0" smtClean="0"/>
              <a:t>выполняет </a:t>
            </a:r>
            <a:r>
              <a:rPr lang="ru-RU" dirty="0"/>
              <a:t>ту же функцию, что и электронная конференция, но это </a:t>
            </a:r>
            <a:r>
              <a:rPr lang="ru-RU" dirty="0" smtClean="0"/>
              <a:t>более</a:t>
            </a:r>
            <a:r>
              <a:rPr lang="en-US" dirty="0" smtClean="0"/>
              <a:t> </a:t>
            </a:r>
            <a:r>
              <a:rPr lang="ru-RU" dirty="0" smtClean="0"/>
              <a:t>централизованная </a:t>
            </a:r>
            <a:r>
              <a:rPr lang="ru-RU" dirty="0"/>
              <a:t>система, как правило, поддерживаемая </a:t>
            </a:r>
            <a:r>
              <a:rPr lang="ru-RU" dirty="0" smtClean="0"/>
              <a:t>конкретным </a:t>
            </a:r>
            <a:r>
              <a:rPr lang="ru-RU" dirty="0"/>
              <a:t>инициатором, осуществляющим по электронной почте </a:t>
            </a:r>
            <a:r>
              <a:rPr lang="ru-RU" dirty="0" smtClean="0"/>
              <a:t>обычно </a:t>
            </a:r>
            <a:r>
              <a:rPr lang="ru-RU" dirty="0"/>
              <a:t>бесплатную рассылку всей поступающей в конференцию </a:t>
            </a:r>
            <a:r>
              <a:rPr lang="ru-RU" dirty="0" smtClean="0"/>
              <a:t>информации </a:t>
            </a:r>
            <a:r>
              <a:rPr lang="ru-RU" dirty="0"/>
              <a:t>по определенной теме. Для регулярного получения </a:t>
            </a:r>
            <a:r>
              <a:rPr lang="ru-RU" dirty="0" smtClean="0"/>
              <a:t>информации </a:t>
            </a:r>
            <a:r>
              <a:rPr lang="ru-RU" dirty="0"/>
              <a:t>необходимо на нее подписаться, послав на сайт </a:t>
            </a:r>
            <a:r>
              <a:rPr lang="ru-RU" dirty="0" smtClean="0"/>
              <a:t>рассылки</a:t>
            </a:r>
            <a:r>
              <a:rPr lang="en-US" dirty="0" smtClean="0"/>
              <a:t> </a:t>
            </a:r>
            <a:r>
              <a:rPr lang="ru-RU" dirty="0" smtClean="0"/>
              <a:t>соответствующее </a:t>
            </a:r>
            <a:r>
              <a:rPr lang="ru-RU" dirty="0"/>
              <a:t>сообщение.</a:t>
            </a:r>
          </a:p>
        </p:txBody>
      </p:sp>
    </p:spTree>
    <p:extLst>
      <p:ext uri="{BB962C8B-B14F-4D97-AF65-F5344CB8AC3E}">
        <p14:creationId xmlns:p14="http://schemas.microsoft.com/office/powerpoint/2010/main" val="15094919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4828"/>
          </a:xfrm>
        </p:spPr>
        <p:txBody>
          <a:bodyPr>
            <a:normAutofit fontScale="90000"/>
          </a:bodyPr>
          <a:lstStyle/>
          <a:p>
            <a:endParaRPr lang="ru-RU" dirty="0"/>
          </a:p>
        </p:txBody>
      </p:sp>
      <p:sp>
        <p:nvSpPr>
          <p:cNvPr id="3" name="Объект 2"/>
          <p:cNvSpPr>
            <a:spLocks noGrp="1"/>
          </p:cNvSpPr>
          <p:nvPr>
            <p:ph idx="1"/>
          </p:nvPr>
        </p:nvSpPr>
        <p:spPr>
          <a:xfrm>
            <a:off x="838200" y="717176"/>
            <a:ext cx="10515600" cy="5459787"/>
          </a:xfrm>
        </p:spPr>
        <p:txBody>
          <a:bodyPr/>
          <a:lstStyle/>
          <a:p>
            <a:r>
              <a:rPr lang="ru-RU" b="1" dirty="0"/>
              <a:t>Группа новостей </a:t>
            </a:r>
            <a:r>
              <a:rPr lang="ru-RU" dirty="0"/>
              <a:t>(</a:t>
            </a:r>
            <a:r>
              <a:rPr lang="ru-RU" i="1" dirty="0" err="1"/>
              <a:t>News</a:t>
            </a:r>
            <a:r>
              <a:rPr lang="ru-RU" i="1" dirty="0"/>
              <a:t> </a:t>
            </a:r>
            <a:r>
              <a:rPr lang="ru-RU" i="1" dirty="0" err="1"/>
              <a:t>groups</a:t>
            </a:r>
            <a:r>
              <a:rPr lang="ru-RU" dirty="0"/>
              <a:t>) — служба </a:t>
            </a:r>
            <a:r>
              <a:rPr lang="ru-RU" dirty="0" smtClean="0"/>
              <a:t>телеконференций</a:t>
            </a:r>
            <a:r>
              <a:rPr lang="en-US" dirty="0" smtClean="0"/>
              <a:t> </a:t>
            </a:r>
            <a:r>
              <a:rPr lang="ru-RU" dirty="0" smtClean="0"/>
              <a:t>или </a:t>
            </a:r>
            <a:r>
              <a:rPr lang="ru-RU" dirty="0"/>
              <a:t>дискуссий. Это постоянно изменяющийся набор </a:t>
            </a:r>
            <a:r>
              <a:rPr lang="ru-RU" dirty="0" smtClean="0"/>
              <a:t>сообщений,</a:t>
            </a:r>
            <a:r>
              <a:rPr lang="en-US" dirty="0" smtClean="0"/>
              <a:t> </a:t>
            </a:r>
            <a:r>
              <a:rPr lang="ru-RU" dirty="0" smtClean="0"/>
              <a:t>входящих </a:t>
            </a:r>
            <a:r>
              <a:rPr lang="ru-RU" dirty="0"/>
              <a:t>в область интересов участников данной группы, </a:t>
            </a:r>
            <a:r>
              <a:rPr lang="ru-RU" dirty="0" smtClean="0"/>
              <a:t>который </a:t>
            </a:r>
            <a:r>
              <a:rPr lang="ru-RU" dirty="0"/>
              <a:t>хранится в компьютерной сети на сервере конференций. </a:t>
            </a:r>
            <a:r>
              <a:rPr lang="ru-RU" dirty="0" smtClean="0"/>
              <a:t>Новости </a:t>
            </a:r>
            <a:r>
              <a:rPr lang="ru-RU" dirty="0"/>
              <a:t>адресуются не конкретным абонентам, а широкой </a:t>
            </a:r>
            <a:r>
              <a:rPr lang="ru-RU" dirty="0" smtClean="0"/>
              <a:t>публике.</a:t>
            </a:r>
            <a:r>
              <a:rPr lang="en-US" dirty="0" smtClean="0"/>
              <a:t> </a:t>
            </a:r>
            <a:r>
              <a:rPr lang="ru-RU" dirty="0" smtClean="0"/>
              <a:t>Обслуживающие </a:t>
            </a:r>
            <a:r>
              <a:rPr lang="ru-RU" dirty="0"/>
              <a:t>системы новостей серверы, получив пакет </a:t>
            </a:r>
            <a:r>
              <a:rPr lang="ru-RU" dirty="0" smtClean="0"/>
              <a:t>новостей</a:t>
            </a:r>
            <a:r>
              <a:rPr lang="ru-RU" dirty="0"/>
              <a:t>, рассылают его соседним серверам и т.д. Сообщение, </a:t>
            </a:r>
            <a:r>
              <a:rPr lang="ru-RU" dirty="0" smtClean="0"/>
              <a:t>посланное </a:t>
            </a:r>
            <a:r>
              <a:rPr lang="ru-RU" dirty="0"/>
              <a:t>абонентом, быстро распространяется по сети, поступая </a:t>
            </a:r>
            <a:r>
              <a:rPr lang="ru-RU" dirty="0" smtClean="0"/>
              <a:t>ко</a:t>
            </a:r>
            <a:r>
              <a:rPr lang="en-US" dirty="0" smtClean="0"/>
              <a:t> </a:t>
            </a:r>
            <a:r>
              <a:rPr lang="ru-RU" dirty="0" smtClean="0"/>
              <a:t>всем </a:t>
            </a:r>
            <a:r>
              <a:rPr lang="ru-RU" dirty="0"/>
              <a:t>участникам конференции в любых уголках планеты.</a:t>
            </a:r>
          </a:p>
        </p:txBody>
      </p:sp>
    </p:spTree>
    <p:extLst>
      <p:ext uri="{BB962C8B-B14F-4D97-AF65-F5344CB8AC3E}">
        <p14:creationId xmlns:p14="http://schemas.microsoft.com/office/powerpoint/2010/main" val="32035039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72757"/>
          </a:xfrm>
        </p:spPr>
        <p:txBody>
          <a:bodyPr>
            <a:normAutofit fontScale="90000"/>
          </a:bodyPr>
          <a:lstStyle/>
          <a:p>
            <a:endParaRPr lang="ru-RU" dirty="0"/>
          </a:p>
        </p:txBody>
      </p:sp>
      <p:sp>
        <p:nvSpPr>
          <p:cNvPr id="3" name="Объект 2"/>
          <p:cNvSpPr>
            <a:spLocks noGrp="1"/>
          </p:cNvSpPr>
          <p:nvPr>
            <p:ph idx="1"/>
          </p:nvPr>
        </p:nvSpPr>
        <p:spPr>
          <a:xfrm>
            <a:off x="838200" y="717176"/>
            <a:ext cx="10515600" cy="5459787"/>
          </a:xfrm>
        </p:spPr>
        <p:txBody>
          <a:bodyPr/>
          <a:lstStyle/>
          <a:p>
            <a:r>
              <a:rPr lang="ru-RU" dirty="0"/>
              <a:t>Новым сервисом и ресурсом Интернета являются блоги (</a:t>
            </a:r>
            <a:r>
              <a:rPr lang="ru-RU" dirty="0" smtClean="0"/>
              <a:t>сетевые </a:t>
            </a:r>
            <a:r>
              <a:rPr lang="ru-RU" dirty="0"/>
              <a:t>журналы событий). </a:t>
            </a:r>
            <a:r>
              <a:rPr lang="ru-RU" i="1" dirty="0"/>
              <a:t>Блог </a:t>
            </a:r>
            <a:r>
              <a:rPr lang="ru-RU" dirty="0"/>
              <a:t>(от англ. </a:t>
            </a:r>
            <a:r>
              <a:rPr lang="ru-RU" i="1" dirty="0" err="1"/>
              <a:t>blog</a:t>
            </a:r>
            <a:r>
              <a:rPr lang="ru-RU" dirty="0"/>
              <a:t>, </a:t>
            </a:r>
            <a:r>
              <a:rPr lang="ru-RU" i="1" dirty="0" err="1"/>
              <a:t>web</a:t>
            </a:r>
            <a:r>
              <a:rPr lang="ru-RU" i="1" dirty="0"/>
              <a:t> </a:t>
            </a:r>
            <a:r>
              <a:rPr lang="ru-RU" i="1" dirty="0" err="1"/>
              <a:t>log</a:t>
            </a:r>
            <a:r>
              <a:rPr lang="ru-RU" dirty="0"/>
              <a:t>) — это </a:t>
            </a:r>
            <a:r>
              <a:rPr lang="ru-RU" dirty="0" smtClean="0"/>
              <a:t>сетевой</a:t>
            </a:r>
            <a:r>
              <a:rPr lang="en-US" dirty="0" smtClean="0"/>
              <a:t> </a:t>
            </a:r>
            <a:r>
              <a:rPr lang="ru-RU" dirty="0" smtClean="0"/>
              <a:t>дневник </a:t>
            </a:r>
            <a:r>
              <a:rPr lang="ru-RU" dirty="0"/>
              <a:t>одного или нескольких авторов, состоящий из записей </a:t>
            </a:r>
            <a:r>
              <a:rPr lang="ru-RU" dirty="0" smtClean="0"/>
              <a:t>в</a:t>
            </a:r>
            <a:r>
              <a:rPr lang="en-US" dirty="0" smtClean="0"/>
              <a:t> </a:t>
            </a:r>
            <a:r>
              <a:rPr lang="ru-RU" dirty="0" smtClean="0"/>
              <a:t>обратном </a:t>
            </a:r>
            <a:r>
              <a:rPr lang="ru-RU" dirty="0"/>
              <a:t>хронологическом порядке; это вебсайт, основным </a:t>
            </a:r>
            <a:r>
              <a:rPr lang="ru-RU" dirty="0" smtClean="0"/>
              <a:t>содержанием </a:t>
            </a:r>
            <a:r>
              <a:rPr lang="ru-RU" dirty="0"/>
              <a:t>которого являются регулярно добавляемые записи, </a:t>
            </a:r>
            <a:r>
              <a:rPr lang="ru-RU" dirty="0" smtClean="0"/>
              <a:t>статьи</a:t>
            </a:r>
            <a:r>
              <a:rPr lang="en-US" dirty="0" smtClean="0"/>
              <a:t> </a:t>
            </a:r>
            <a:r>
              <a:rPr lang="ru-RU" dirty="0" smtClean="0"/>
              <a:t>или </a:t>
            </a:r>
            <a:r>
              <a:rPr lang="ru-RU" dirty="0"/>
              <a:t>иные формы данных.</a:t>
            </a:r>
          </a:p>
        </p:txBody>
      </p:sp>
    </p:spTree>
    <p:extLst>
      <p:ext uri="{BB962C8B-B14F-4D97-AF65-F5344CB8AC3E}">
        <p14:creationId xmlns:p14="http://schemas.microsoft.com/office/powerpoint/2010/main" val="39219080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72757"/>
          </a:xfrm>
        </p:spPr>
        <p:txBody>
          <a:bodyPr>
            <a:normAutofit fontScale="90000"/>
          </a:bodyPr>
          <a:lstStyle/>
          <a:p>
            <a:endParaRPr lang="ru-RU" dirty="0"/>
          </a:p>
        </p:txBody>
      </p:sp>
      <p:sp>
        <p:nvSpPr>
          <p:cNvPr id="3" name="Объект 2"/>
          <p:cNvSpPr>
            <a:spLocks noGrp="1"/>
          </p:cNvSpPr>
          <p:nvPr>
            <p:ph idx="1"/>
          </p:nvPr>
        </p:nvSpPr>
        <p:spPr>
          <a:xfrm>
            <a:off x="838200" y="735106"/>
            <a:ext cx="10515600" cy="5441857"/>
          </a:xfrm>
        </p:spPr>
        <p:txBody>
          <a:bodyPr/>
          <a:lstStyle/>
          <a:p>
            <a:r>
              <a:rPr lang="ru-RU" i="1" dirty="0"/>
              <a:t>Веб</a:t>
            </a:r>
            <a:r>
              <a:rPr lang="ru-RU" dirty="0"/>
              <a:t> или </a:t>
            </a:r>
            <a:r>
              <a:rPr lang="ru-RU" i="1" dirty="0" err="1" smtClean="0"/>
              <a:t>www</a:t>
            </a:r>
            <a:r>
              <a:rPr lang="en-US" i="1" dirty="0" smtClean="0"/>
              <a:t>-</a:t>
            </a:r>
            <a:r>
              <a:rPr lang="ru-RU" i="1" dirty="0" smtClean="0"/>
              <a:t>конференции </a:t>
            </a:r>
            <a:r>
              <a:rPr lang="ru-RU" dirty="0"/>
              <a:t>организованны аналогично </a:t>
            </a:r>
            <a:r>
              <a:rPr lang="ru-RU" i="1" dirty="0" err="1" smtClean="0"/>
              <a:t>Usenet</a:t>
            </a:r>
            <a:r>
              <a:rPr lang="ru-RU" dirty="0" smtClean="0"/>
              <a:t>,</a:t>
            </a:r>
            <a:r>
              <a:rPr lang="en-US" dirty="0" smtClean="0"/>
              <a:t> </a:t>
            </a:r>
            <a:r>
              <a:rPr lang="ru-RU" dirty="0" smtClean="0"/>
              <a:t>но </a:t>
            </a:r>
            <a:r>
              <a:rPr lang="ru-RU" dirty="0"/>
              <a:t>для просмотра новостей в них используется обычный </a:t>
            </a:r>
            <a:r>
              <a:rPr lang="ru-RU" dirty="0" smtClean="0"/>
              <a:t>браузер.</a:t>
            </a:r>
            <a:r>
              <a:rPr lang="en-US" dirty="0" smtClean="0"/>
              <a:t> </a:t>
            </a:r>
            <a:r>
              <a:rPr lang="ru-RU" dirty="0" smtClean="0"/>
              <a:t>Сообщение</a:t>
            </a:r>
            <a:r>
              <a:rPr lang="ru-RU" dirty="0"/>
              <a:t>, посланное в такую конференцию, может </a:t>
            </a:r>
            <a:r>
              <a:rPr lang="ru-RU" dirty="0" smtClean="0"/>
              <a:t>прочитать</a:t>
            </a:r>
            <a:r>
              <a:rPr lang="en-US" dirty="0" smtClean="0"/>
              <a:t> </a:t>
            </a:r>
            <a:r>
              <a:rPr lang="ru-RU" dirty="0" smtClean="0"/>
              <a:t>любой </a:t>
            </a:r>
            <a:r>
              <a:rPr lang="ru-RU" dirty="0"/>
              <a:t>пользователь, зашедший в нее. Введя нужный </a:t>
            </a:r>
            <a:r>
              <a:rPr lang="ru-RU" dirty="0" err="1" smtClean="0"/>
              <a:t>URLадрес</a:t>
            </a:r>
            <a:r>
              <a:rPr lang="ru-RU" dirty="0" smtClean="0"/>
              <a:t>,</a:t>
            </a:r>
            <a:r>
              <a:rPr lang="en-US" dirty="0" smtClean="0"/>
              <a:t> </a:t>
            </a:r>
            <a:r>
              <a:rPr lang="ru-RU" dirty="0" smtClean="0"/>
              <a:t>их </a:t>
            </a:r>
            <a:r>
              <a:rPr lang="ru-RU" dirty="0"/>
              <a:t>участники попадают на </a:t>
            </a:r>
            <a:r>
              <a:rPr lang="ru-RU" dirty="0" err="1"/>
              <a:t>вебстраницу</a:t>
            </a:r>
            <a:r>
              <a:rPr lang="ru-RU" dirty="0"/>
              <a:t>, где видят документы </a:t>
            </a:r>
            <a:r>
              <a:rPr lang="ru-RU" dirty="0" smtClean="0"/>
              <a:t>и</a:t>
            </a:r>
            <a:r>
              <a:rPr lang="en-US" dirty="0" smtClean="0"/>
              <a:t> </a:t>
            </a:r>
            <a:r>
              <a:rPr lang="ru-RU" dirty="0" smtClean="0"/>
              <a:t>слайды</a:t>
            </a:r>
            <a:r>
              <a:rPr lang="ru-RU" dirty="0"/>
              <a:t>, а по системе голосовой конференции одновременно </a:t>
            </a:r>
            <a:r>
              <a:rPr lang="ru-RU" dirty="0" smtClean="0"/>
              <a:t>слышат </a:t>
            </a:r>
            <a:r>
              <a:rPr lang="ru-RU" dirty="0"/>
              <a:t>комментарии презентатора. При этом используются </a:t>
            </a:r>
            <a:r>
              <a:rPr lang="ru-RU" dirty="0" smtClean="0"/>
              <a:t>онлайновые </a:t>
            </a:r>
            <a:r>
              <a:rPr lang="ru-RU" dirty="0"/>
              <a:t>электронные доски, виртуальные залы обсуждения, </a:t>
            </a:r>
            <a:r>
              <a:rPr lang="ru-RU" dirty="0" smtClean="0"/>
              <a:t>контрольные </a:t>
            </a:r>
            <a:r>
              <a:rPr lang="ru-RU" dirty="0"/>
              <a:t>опросы участников. Они эффективны для </a:t>
            </a:r>
            <a:r>
              <a:rPr lang="ru-RU" dirty="0" smtClean="0"/>
              <a:t>одного</a:t>
            </a:r>
            <a:r>
              <a:rPr lang="en-US" dirty="0" smtClean="0"/>
              <a:t>-</a:t>
            </a:r>
            <a:r>
              <a:rPr lang="ru-RU" dirty="0" smtClean="0"/>
              <a:t>двух</a:t>
            </a:r>
            <a:r>
              <a:rPr lang="en-US" dirty="0" smtClean="0"/>
              <a:t> </a:t>
            </a:r>
            <a:r>
              <a:rPr lang="ru-RU" dirty="0" smtClean="0"/>
              <a:t>десятков </a:t>
            </a:r>
            <a:r>
              <a:rPr lang="ru-RU" dirty="0"/>
              <a:t>участников.</a:t>
            </a:r>
          </a:p>
        </p:txBody>
      </p:sp>
    </p:spTree>
    <p:extLst>
      <p:ext uri="{BB962C8B-B14F-4D97-AF65-F5344CB8AC3E}">
        <p14:creationId xmlns:p14="http://schemas.microsoft.com/office/powerpoint/2010/main" val="13972779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31346"/>
          </a:xfrm>
        </p:spPr>
        <p:txBody>
          <a:bodyPr>
            <a:normAutofit fontScale="90000"/>
          </a:bodyPr>
          <a:lstStyle/>
          <a:p>
            <a:r>
              <a:rPr lang="ru-RU" dirty="0"/>
              <a:t>ИТ «ДОСКА ОБЪЯВЛЕНИЙ»</a:t>
            </a:r>
          </a:p>
        </p:txBody>
      </p:sp>
      <p:sp>
        <p:nvSpPr>
          <p:cNvPr id="3" name="Объект 2"/>
          <p:cNvSpPr>
            <a:spLocks noGrp="1"/>
          </p:cNvSpPr>
          <p:nvPr>
            <p:ph idx="1"/>
          </p:nvPr>
        </p:nvSpPr>
        <p:spPr>
          <a:xfrm>
            <a:off x="838200" y="1057835"/>
            <a:ext cx="10515600" cy="5119128"/>
          </a:xfrm>
        </p:spPr>
        <p:txBody>
          <a:bodyPr>
            <a:normAutofit/>
          </a:bodyPr>
          <a:lstStyle/>
          <a:p>
            <a:r>
              <a:rPr lang="ru-RU" b="1" dirty="0"/>
              <a:t>Электронная «доска объявлений» </a:t>
            </a:r>
            <a:r>
              <a:rPr lang="ru-RU" dirty="0"/>
              <a:t>(от англ. </a:t>
            </a:r>
            <a:r>
              <a:rPr lang="ru-RU" i="1" dirty="0" err="1"/>
              <a:t>Bulletin</a:t>
            </a:r>
            <a:r>
              <a:rPr lang="ru-RU" i="1" dirty="0"/>
              <a:t> </a:t>
            </a:r>
            <a:r>
              <a:rPr lang="ru-RU" i="1" dirty="0" err="1"/>
              <a:t>Board</a:t>
            </a:r>
            <a:r>
              <a:rPr lang="ru-RU" i="1" dirty="0"/>
              <a:t> </a:t>
            </a:r>
            <a:r>
              <a:rPr lang="ru-RU" i="1" dirty="0" err="1" smtClean="0"/>
              <a:t>System</a:t>
            </a:r>
            <a:r>
              <a:rPr lang="ru-RU" dirty="0" smtClean="0"/>
              <a:t>,</a:t>
            </a:r>
            <a:r>
              <a:rPr lang="en-US" dirty="0" smtClean="0"/>
              <a:t> </a:t>
            </a:r>
            <a:r>
              <a:rPr lang="ru-RU" dirty="0" smtClean="0"/>
              <a:t>BBS</a:t>
            </a:r>
            <a:r>
              <a:rPr lang="ru-RU" dirty="0"/>
              <a:t>) является одним из первых сервисов Интернета. Иногда </a:t>
            </a:r>
            <a:r>
              <a:rPr lang="ru-RU" dirty="0" smtClean="0"/>
              <a:t>это</a:t>
            </a:r>
            <a:r>
              <a:rPr lang="en-US" dirty="0" smtClean="0"/>
              <a:t> </a:t>
            </a:r>
            <a:r>
              <a:rPr lang="ru-RU" dirty="0" smtClean="0"/>
              <a:t>небольшая </a:t>
            </a:r>
            <a:r>
              <a:rPr lang="ru-RU" dirty="0"/>
              <a:t>система в виде отдельной ЭВМ, к которой по </a:t>
            </a:r>
            <a:r>
              <a:rPr lang="ru-RU" dirty="0" smtClean="0"/>
              <a:t>телефонной </a:t>
            </a:r>
            <a:r>
              <a:rPr lang="ru-RU" dirty="0"/>
              <a:t>сети обращаются пользователи. Им открыт доступ к </a:t>
            </a:r>
            <a:r>
              <a:rPr lang="ru-RU" dirty="0" smtClean="0"/>
              <a:t>части</a:t>
            </a:r>
            <a:r>
              <a:rPr lang="en-US" dirty="0" smtClean="0"/>
              <a:t>  </a:t>
            </a:r>
            <a:r>
              <a:rPr lang="ru-RU" dirty="0" smtClean="0"/>
              <a:t>дискового </a:t>
            </a:r>
            <a:r>
              <a:rPr lang="ru-RU" dirty="0"/>
              <a:t>пространства для записи в него информации (</a:t>
            </a:r>
            <a:r>
              <a:rPr lang="ru-RU" dirty="0" smtClean="0"/>
              <a:t>объявлений</a:t>
            </a:r>
            <a:r>
              <a:rPr lang="ru-RU" dirty="0"/>
              <a:t>) или копирования информации из него. За рубежом BBS </a:t>
            </a:r>
            <a:r>
              <a:rPr lang="ru-RU" dirty="0" smtClean="0"/>
              <a:t>используются </a:t>
            </a:r>
            <a:r>
              <a:rPr lang="ru-RU" dirty="0"/>
              <a:t>в том числе для распространения сведений о </a:t>
            </a:r>
            <a:r>
              <a:rPr lang="ru-RU" dirty="0" smtClean="0"/>
              <a:t>фирмах,</a:t>
            </a:r>
            <a:r>
              <a:rPr lang="en-US" dirty="0" smtClean="0"/>
              <a:t> </a:t>
            </a:r>
            <a:r>
              <a:rPr lang="ru-RU" dirty="0" smtClean="0"/>
              <a:t>местных </a:t>
            </a:r>
            <a:r>
              <a:rPr lang="ru-RU" dirty="0"/>
              <a:t>событиях, выпускаемой издательствами литературе и др.</a:t>
            </a:r>
          </a:p>
        </p:txBody>
      </p:sp>
    </p:spTree>
    <p:extLst>
      <p:ext uri="{BB962C8B-B14F-4D97-AF65-F5344CB8AC3E}">
        <p14:creationId xmlns:p14="http://schemas.microsoft.com/office/powerpoint/2010/main" val="3406231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8969"/>
          </a:xfrm>
        </p:spPr>
        <p:txBody>
          <a:bodyPr>
            <a:normAutofit fontScale="90000"/>
          </a:bodyPr>
          <a:lstStyle/>
          <a:p>
            <a:endParaRPr lang="ru-RU" dirty="0"/>
          </a:p>
        </p:txBody>
      </p:sp>
      <p:sp>
        <p:nvSpPr>
          <p:cNvPr id="3" name="Объект 2"/>
          <p:cNvSpPr>
            <a:spLocks noGrp="1"/>
          </p:cNvSpPr>
          <p:nvPr>
            <p:ph idx="1"/>
          </p:nvPr>
        </p:nvSpPr>
        <p:spPr>
          <a:xfrm>
            <a:off x="838200" y="663388"/>
            <a:ext cx="10515600" cy="5513575"/>
          </a:xfrm>
        </p:spPr>
        <p:txBody>
          <a:bodyPr>
            <a:normAutofit lnSpcReduction="10000"/>
          </a:bodyPr>
          <a:lstStyle/>
          <a:p>
            <a:r>
              <a:rPr lang="ru-RU" dirty="0"/>
              <a:t>Назначение ИТ «Доска объявлений» — предоставить пользователю возможность обмена информацией по определенной тематике. Технологические особенности «досок объявлений» состоят в последовательности следующих шагов.</a:t>
            </a:r>
          </a:p>
          <a:p>
            <a:pPr lvl="0"/>
            <a:r>
              <a:rPr lang="ru-RU" dirty="0"/>
              <a:t>Пользователь открывает страницу, например </a:t>
            </a:r>
            <a:r>
              <a:rPr lang="en-US" dirty="0"/>
              <a:t>dosky.ru</a:t>
            </a:r>
            <a:endParaRPr lang="ru-RU" dirty="0"/>
          </a:p>
          <a:p>
            <a:pPr lvl="0"/>
            <a:r>
              <a:rPr lang="ru-RU" dirty="0"/>
              <a:t>Выбирает тематику сообщения из предложенного списка (каталога).</a:t>
            </a:r>
          </a:p>
          <a:p>
            <a:pPr lvl="0"/>
            <a:r>
              <a:rPr lang="ru-RU" dirty="0"/>
              <a:t>Регистрирует свои реквизиты (структура реквизитов).</a:t>
            </a:r>
          </a:p>
          <a:p>
            <a:pPr lvl="0"/>
            <a:r>
              <a:rPr lang="ru-RU" dirty="0"/>
              <a:t>Размещает свой текст.</a:t>
            </a:r>
          </a:p>
          <a:p>
            <a:pPr lvl="0"/>
            <a:r>
              <a:rPr lang="ru-RU" dirty="0"/>
              <a:t>Проверяет сообщение и корректирует его.</a:t>
            </a:r>
          </a:p>
          <a:p>
            <a:pPr lvl="0"/>
            <a:r>
              <a:rPr lang="ru-RU" dirty="0"/>
              <a:t>Выходит из сайта.</a:t>
            </a:r>
          </a:p>
          <a:p>
            <a:r>
              <a:rPr lang="ru-RU" dirty="0"/>
              <a:t>По мере необходимости корректирует сообщение и обновляет текст.</a:t>
            </a:r>
          </a:p>
        </p:txBody>
      </p:sp>
    </p:spTree>
    <p:extLst>
      <p:ext uri="{BB962C8B-B14F-4D97-AF65-F5344CB8AC3E}">
        <p14:creationId xmlns:p14="http://schemas.microsoft.com/office/powerpoint/2010/main" val="14670983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03063"/>
          </a:xfrm>
        </p:spPr>
        <p:txBody>
          <a:bodyPr>
            <a:normAutofit fontScale="90000"/>
          </a:bodyPr>
          <a:lstStyle/>
          <a:p>
            <a:r>
              <a:rPr lang="ru-RU" dirty="0"/>
              <a:t>АВТОРСКИЕ ИТ</a:t>
            </a:r>
          </a:p>
        </p:txBody>
      </p:sp>
      <p:sp>
        <p:nvSpPr>
          <p:cNvPr id="3" name="Объект 2"/>
          <p:cNvSpPr>
            <a:spLocks noGrp="1"/>
          </p:cNvSpPr>
          <p:nvPr>
            <p:ph idx="1"/>
          </p:nvPr>
        </p:nvSpPr>
        <p:spPr>
          <a:xfrm>
            <a:off x="838200" y="1093694"/>
            <a:ext cx="10515600" cy="5083269"/>
          </a:xfrm>
        </p:spPr>
        <p:txBody>
          <a:bodyPr>
            <a:normAutofit lnSpcReduction="10000"/>
          </a:bodyPr>
          <a:lstStyle/>
          <a:p>
            <a:r>
              <a:rPr lang="ru-RU" dirty="0"/>
              <a:t>В последние годы в структуре ИТ все более заметное влияние приобретают так называемые авторские ИТ. Поскольку приемлемой дефиниции этого понятия до сего времени не найдено, то к этому виду можно отнести довольно обширный перечень ИТ, в той или иной мере связанных с принадлежностью какому-либо определенному автору — от школьника до академика. При этом авторство может иметь официальное </a:t>
            </a:r>
            <a:r>
              <a:rPr lang="ru-RU" dirty="0" smtClean="0"/>
              <a:t>подтвержд</a:t>
            </a:r>
            <a:r>
              <a:rPr lang="ru-RU" dirty="0"/>
              <a:t>е</a:t>
            </a:r>
            <a:r>
              <a:rPr lang="ru-RU" dirty="0" smtClean="0"/>
              <a:t>ние </a:t>
            </a:r>
            <a:r>
              <a:rPr lang="ru-RU" dirty="0"/>
              <a:t>и не иметь его</a:t>
            </a:r>
            <a:r>
              <a:rPr lang="ru-RU" dirty="0" smtClean="0"/>
              <a:t>.</a:t>
            </a:r>
            <a:r>
              <a:rPr lang="en-US" dirty="0" smtClean="0"/>
              <a:t> </a:t>
            </a:r>
            <a:r>
              <a:rPr lang="ru-RU" dirty="0"/>
              <a:t>Авторская информационная технология в основном представляется в форме программы ЭВМ для выполнения определенной задачи. Классификация этих программ соответствует общепринятым условиям классификации программных продуктов — от операционных систем до русификации интерфейса.</a:t>
            </a:r>
          </a:p>
          <a:p>
            <a:endParaRPr lang="ru-RU" dirty="0"/>
          </a:p>
        </p:txBody>
      </p:sp>
    </p:spTree>
    <p:extLst>
      <p:ext uri="{BB962C8B-B14F-4D97-AF65-F5344CB8AC3E}">
        <p14:creationId xmlns:p14="http://schemas.microsoft.com/office/powerpoint/2010/main" val="40009461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74781"/>
          </a:xfrm>
        </p:spPr>
        <p:txBody>
          <a:bodyPr>
            <a:normAutofit fontScale="90000"/>
          </a:bodyPr>
          <a:lstStyle/>
          <a:p>
            <a:r>
              <a:rPr lang="ru-RU" dirty="0"/>
              <a:t>ГИПЕРТЕКСТОВЫЕ </a:t>
            </a:r>
            <a:r>
              <a:rPr lang="ru-RU" dirty="0" smtClean="0"/>
              <a:t> ИТ</a:t>
            </a:r>
            <a:endParaRPr lang="ru-RU" dirty="0"/>
          </a:p>
        </p:txBody>
      </p:sp>
      <p:sp>
        <p:nvSpPr>
          <p:cNvPr id="3" name="Объект 2"/>
          <p:cNvSpPr>
            <a:spLocks noGrp="1"/>
          </p:cNvSpPr>
          <p:nvPr>
            <p:ph idx="1"/>
          </p:nvPr>
        </p:nvSpPr>
        <p:spPr>
          <a:xfrm>
            <a:off x="838200" y="1039906"/>
            <a:ext cx="10515600" cy="5137057"/>
          </a:xfrm>
        </p:spPr>
        <p:txBody>
          <a:bodyPr>
            <a:normAutofit fontScale="92500" lnSpcReduction="10000"/>
          </a:bodyPr>
          <a:lstStyle/>
          <a:p>
            <a:r>
              <a:rPr lang="ru-RU" dirty="0"/>
              <a:t>Необходимость совершенствования информационных </a:t>
            </a:r>
            <a:r>
              <a:rPr lang="ru-RU" dirty="0" smtClean="0"/>
              <a:t>процессов </a:t>
            </a:r>
            <a:r>
              <a:rPr lang="ru-RU" dirty="0"/>
              <a:t>и систем обеспечивает создание новых эффективных видов </a:t>
            </a:r>
            <a:r>
              <a:rPr lang="ru-RU" dirty="0" smtClean="0"/>
              <a:t>ИТ. Значительным </a:t>
            </a:r>
            <a:r>
              <a:rPr lang="ru-RU" dirty="0"/>
              <a:t>подтверждением этого является </a:t>
            </a:r>
            <a:r>
              <a:rPr lang="ru-RU" dirty="0" smtClean="0"/>
              <a:t>распределенная информационная </a:t>
            </a:r>
            <a:r>
              <a:rPr lang="ru-RU" dirty="0"/>
              <a:t>система </a:t>
            </a:r>
            <a:r>
              <a:rPr lang="ru-RU" i="1" dirty="0" err="1"/>
              <a:t>World</a:t>
            </a:r>
            <a:r>
              <a:rPr lang="ru-RU" i="1" dirty="0"/>
              <a:t> </a:t>
            </a:r>
            <a:r>
              <a:rPr lang="ru-RU" i="1" dirty="0" err="1"/>
              <a:t>Wide</a:t>
            </a:r>
            <a:r>
              <a:rPr lang="ru-RU" i="1" dirty="0"/>
              <a:t> </a:t>
            </a:r>
            <a:r>
              <a:rPr lang="ru-RU" i="1" dirty="0" err="1"/>
              <a:t>Web</a:t>
            </a:r>
            <a:r>
              <a:rPr lang="ru-RU" i="1" dirty="0"/>
              <a:t> </a:t>
            </a:r>
            <a:r>
              <a:rPr lang="ru-RU" dirty="0"/>
              <a:t>(</a:t>
            </a:r>
            <a:r>
              <a:rPr lang="ru-RU" i="1" dirty="0"/>
              <a:t>WWW</a:t>
            </a:r>
            <a:r>
              <a:rPr lang="ru-RU" dirty="0"/>
              <a:t>). Она </a:t>
            </a:r>
            <a:r>
              <a:rPr lang="ru-RU" dirty="0" smtClean="0"/>
              <a:t>базирует </a:t>
            </a:r>
            <a:r>
              <a:rPr lang="ru-RU" dirty="0" err="1" smtClean="0"/>
              <a:t>ся</a:t>
            </a:r>
            <a:r>
              <a:rPr lang="ru-RU" dirty="0" smtClean="0"/>
              <a:t> </a:t>
            </a:r>
            <a:r>
              <a:rPr lang="ru-RU" dirty="0"/>
              <a:t>на гипертекстовых ИТ. </a:t>
            </a:r>
            <a:r>
              <a:rPr lang="ru-RU" b="1" dirty="0"/>
              <a:t>Гипертекстовая ИТ </a:t>
            </a:r>
            <a:r>
              <a:rPr lang="ru-RU" dirty="0"/>
              <a:t>— это </a:t>
            </a:r>
            <a:r>
              <a:rPr lang="ru-RU" dirty="0" smtClean="0"/>
              <a:t>разновидность ИТ</a:t>
            </a:r>
            <a:r>
              <a:rPr lang="ru-RU" dirty="0"/>
              <a:t>, основанной на сетевом способе организации данных и </a:t>
            </a:r>
            <a:r>
              <a:rPr lang="ru-RU" dirty="0" smtClean="0"/>
              <a:t>ориентированной </a:t>
            </a:r>
            <a:r>
              <a:rPr lang="ru-RU" dirty="0"/>
              <a:t>на обработку неструктурированной информации в </a:t>
            </a:r>
            <a:r>
              <a:rPr lang="ru-RU" dirty="0" smtClean="0"/>
              <a:t>виде гипертекста </a:t>
            </a:r>
            <a:r>
              <a:rPr lang="ru-RU" dirty="0"/>
              <a:t>в целях удовлетворения </a:t>
            </a:r>
            <a:r>
              <a:rPr lang="ru-RU" dirty="0" smtClean="0"/>
              <a:t>информационно-аналитической </a:t>
            </a:r>
            <a:r>
              <a:rPr lang="ru-RU" dirty="0"/>
              <a:t>потребности пользователя. В настоящее время система </a:t>
            </a:r>
            <a:r>
              <a:rPr lang="ru-RU" dirty="0" smtClean="0"/>
              <a:t>WWW является </a:t>
            </a:r>
            <a:r>
              <a:rPr lang="ru-RU" dirty="0"/>
              <a:t>самой популярной технологией Интернета. Термин «</a:t>
            </a:r>
            <a:r>
              <a:rPr lang="ru-RU" dirty="0" smtClean="0"/>
              <a:t>гипертекст</a:t>
            </a:r>
            <a:r>
              <a:rPr lang="ru-RU" dirty="0"/>
              <a:t>» (от англ. </a:t>
            </a:r>
            <a:r>
              <a:rPr lang="ru-RU" i="1" dirty="0" err="1"/>
              <a:t>hypertext</a:t>
            </a:r>
            <a:r>
              <a:rPr lang="ru-RU" dirty="0"/>
              <a:t>) ввел физик Т. Нельсон. Он же </a:t>
            </a:r>
            <a:r>
              <a:rPr lang="ru-RU" dirty="0" smtClean="0"/>
              <a:t>предложил </a:t>
            </a:r>
            <a:r>
              <a:rPr lang="ru-RU" dirty="0"/>
              <a:t>и идею гипертекста. </a:t>
            </a:r>
            <a:r>
              <a:rPr lang="ru-RU" b="1" dirty="0"/>
              <a:t>Гипертекст </a:t>
            </a:r>
            <a:r>
              <a:rPr lang="ru-RU" dirty="0"/>
              <a:t>— это информационный </a:t>
            </a:r>
            <a:r>
              <a:rPr lang="ru-RU" dirty="0" smtClean="0"/>
              <a:t>массив</a:t>
            </a:r>
            <a:r>
              <a:rPr lang="ru-RU" dirty="0"/>
              <a:t>, на котором заданы и автоматически поддерживаются </a:t>
            </a:r>
            <a:r>
              <a:rPr lang="ru-RU" dirty="0" smtClean="0"/>
              <a:t>ассоциативные </a:t>
            </a:r>
            <a:r>
              <a:rPr lang="ru-RU" dirty="0"/>
              <a:t>связи между выделенными элементами, </a:t>
            </a:r>
            <a:r>
              <a:rPr lang="ru-RU" dirty="0" smtClean="0"/>
              <a:t>понятиями, терминами </a:t>
            </a:r>
            <a:r>
              <a:rPr lang="ru-RU" dirty="0"/>
              <a:t>или разделами.</a:t>
            </a:r>
          </a:p>
        </p:txBody>
      </p:sp>
    </p:spTree>
    <p:extLst>
      <p:ext uri="{BB962C8B-B14F-4D97-AF65-F5344CB8AC3E}">
        <p14:creationId xmlns:p14="http://schemas.microsoft.com/office/powerpoint/2010/main" val="38734862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6899"/>
          </a:xfrm>
        </p:spPr>
        <p:txBody>
          <a:bodyPr>
            <a:normAutofit fontScale="90000"/>
          </a:bodyPr>
          <a:lstStyle/>
          <a:p>
            <a:endParaRPr lang="ru-RU" dirty="0"/>
          </a:p>
        </p:txBody>
      </p:sp>
      <p:sp>
        <p:nvSpPr>
          <p:cNvPr id="3" name="Объект 2"/>
          <p:cNvSpPr>
            <a:spLocks noGrp="1"/>
          </p:cNvSpPr>
          <p:nvPr>
            <p:ph idx="1"/>
          </p:nvPr>
        </p:nvSpPr>
        <p:spPr>
          <a:xfrm>
            <a:off x="838200" y="663388"/>
            <a:ext cx="10515600" cy="5513575"/>
          </a:xfrm>
        </p:spPr>
        <p:txBody>
          <a:bodyPr>
            <a:normAutofit/>
          </a:bodyPr>
          <a:lstStyle/>
          <a:p>
            <a:r>
              <a:rPr lang="ru-RU" i="1" dirty="0"/>
              <a:t>Тезаурус гипертекста </a:t>
            </a:r>
            <a:r>
              <a:rPr lang="ru-RU" dirty="0"/>
              <a:t>— это автоматизированный словарь, </a:t>
            </a:r>
            <a:r>
              <a:rPr lang="ru-RU" dirty="0" smtClean="0"/>
              <a:t>отображающий </a:t>
            </a:r>
            <a:r>
              <a:rPr lang="ru-RU" dirty="0"/>
              <a:t>семантические отношения между </a:t>
            </a:r>
            <a:r>
              <a:rPr lang="ru-RU" dirty="0" smtClean="0"/>
              <a:t>информационными статьями </a:t>
            </a:r>
            <a:r>
              <a:rPr lang="ru-RU" dirty="0"/>
              <a:t>и предназначенный для поиска слов по их </a:t>
            </a:r>
            <a:r>
              <a:rPr lang="ru-RU" dirty="0" smtClean="0"/>
              <a:t>смысловому содержанию</a:t>
            </a:r>
            <a:r>
              <a:rPr lang="ru-RU" i="1" dirty="0"/>
              <a:t>. </a:t>
            </a:r>
            <a:r>
              <a:rPr lang="ru-RU" dirty="0"/>
              <a:t>Термин «тезаурус» был введен для названия </a:t>
            </a:r>
            <a:r>
              <a:rPr lang="ru-RU" dirty="0" smtClean="0"/>
              <a:t>энциклопедии</a:t>
            </a:r>
            <a:r>
              <a:rPr lang="ru-RU" dirty="0"/>
              <a:t>. С латыни этот термин переводится как сокровище, </a:t>
            </a:r>
            <a:r>
              <a:rPr lang="ru-RU" dirty="0" smtClean="0"/>
              <a:t>запас, богатство. Тезаурус </a:t>
            </a:r>
            <a:r>
              <a:rPr lang="ru-RU" dirty="0"/>
              <a:t>гипертекста состоит из тезаурусных статей. </a:t>
            </a:r>
            <a:r>
              <a:rPr lang="ru-RU" dirty="0" smtClean="0"/>
              <a:t>Тезаурусная </a:t>
            </a:r>
            <a:r>
              <a:rPr lang="ru-RU" dirty="0"/>
              <a:t>статья имеет заголовок и список заголовков родственных </a:t>
            </a:r>
            <a:r>
              <a:rPr lang="ru-RU" dirty="0" smtClean="0"/>
              <a:t>тезаурусных </a:t>
            </a:r>
            <a:r>
              <a:rPr lang="ru-RU" dirty="0"/>
              <a:t>статей, где указаны тип родства и заголовки </a:t>
            </a:r>
            <a:r>
              <a:rPr lang="ru-RU" dirty="0" smtClean="0"/>
              <a:t>информационных </a:t>
            </a:r>
            <a:r>
              <a:rPr lang="ru-RU" dirty="0"/>
              <a:t>статей. Заголовок тезаурусной статьи совпадает с </a:t>
            </a:r>
            <a:r>
              <a:rPr lang="ru-RU" dirty="0" smtClean="0"/>
              <a:t>заголовком информационной </a:t>
            </a:r>
            <a:r>
              <a:rPr lang="ru-RU" dirty="0"/>
              <a:t>статьи. Тип родства или отношений </a:t>
            </a:r>
            <a:r>
              <a:rPr lang="ru-RU" dirty="0" smtClean="0"/>
              <a:t>определяет наличие </a:t>
            </a:r>
            <a:r>
              <a:rPr lang="ru-RU" dirty="0"/>
              <a:t>или отсутствие смысловой связи. Существуют </a:t>
            </a:r>
            <a:r>
              <a:rPr lang="ru-RU" dirty="0" err="1" smtClean="0"/>
              <a:t>референтные</a:t>
            </a:r>
            <a:r>
              <a:rPr lang="ru-RU" dirty="0" smtClean="0"/>
              <a:t> </a:t>
            </a:r>
            <a:r>
              <a:rPr lang="ru-RU" dirty="0"/>
              <a:t>и организационные типы связи родства, или отношений.</a:t>
            </a:r>
          </a:p>
        </p:txBody>
      </p:sp>
    </p:spTree>
    <p:extLst>
      <p:ext uri="{BB962C8B-B14F-4D97-AF65-F5344CB8AC3E}">
        <p14:creationId xmlns:p14="http://schemas.microsoft.com/office/powerpoint/2010/main" val="6184963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5181"/>
          </a:xfrm>
        </p:spPr>
        <p:txBody>
          <a:bodyPr>
            <a:normAutofit fontScale="90000"/>
          </a:bodyPr>
          <a:lstStyle/>
          <a:p>
            <a:endParaRPr lang="ru-RU" dirty="0"/>
          </a:p>
        </p:txBody>
      </p:sp>
      <p:sp>
        <p:nvSpPr>
          <p:cNvPr id="3" name="Объект 2"/>
          <p:cNvSpPr>
            <a:spLocks noGrp="1"/>
          </p:cNvSpPr>
          <p:nvPr>
            <p:ph idx="1"/>
          </p:nvPr>
        </p:nvSpPr>
        <p:spPr>
          <a:xfrm>
            <a:off x="838200" y="555812"/>
            <a:ext cx="10515600" cy="5621151"/>
          </a:xfrm>
        </p:spPr>
        <p:txBody>
          <a:bodyPr>
            <a:normAutofit fontScale="92500"/>
          </a:bodyPr>
          <a:lstStyle/>
          <a:p>
            <a:r>
              <a:rPr lang="ru-RU" i="1" dirty="0" err="1"/>
              <a:t>Референтные</a:t>
            </a:r>
            <a:r>
              <a:rPr lang="ru-RU" i="1" dirty="0"/>
              <a:t> отношения</a:t>
            </a:r>
            <a:r>
              <a:rPr lang="ru-RU" dirty="0"/>
              <a:t> указывают на смысловую, семантическую, ассоциативную связь двух информационных статей. В информационной статье, на которую сделана ссылка, могут быть даны определение, разъяснение, понятие, обобщение, детализация понятия, выделенного в качестве ключа. </a:t>
            </a:r>
            <a:r>
              <a:rPr lang="ru-RU" dirty="0" err="1"/>
              <a:t>Референтные</a:t>
            </a:r>
            <a:r>
              <a:rPr lang="ru-RU" dirty="0"/>
              <a:t> отношения реализуют семантическую связь типа: род — вид, вид — род, целое — часть, часть — целое.</a:t>
            </a:r>
          </a:p>
          <a:p>
            <a:r>
              <a:rPr lang="ru-RU" dirty="0"/>
              <a:t>Рассмотрим пример </a:t>
            </a:r>
            <a:r>
              <a:rPr lang="ru-RU" dirty="0" err="1"/>
              <a:t>референтных</a:t>
            </a:r>
            <a:r>
              <a:rPr lang="ru-RU" dirty="0"/>
              <a:t> связей. Приложение </a:t>
            </a:r>
            <a:r>
              <a:rPr lang="en-US" i="1" dirty="0" smtClean="0"/>
              <a:t>Excel</a:t>
            </a:r>
            <a:r>
              <a:rPr lang="ru-RU" i="1" dirty="0" smtClean="0"/>
              <a:t> </a:t>
            </a:r>
            <a:r>
              <a:rPr lang="ru-RU" dirty="0" smtClean="0"/>
              <a:t>предоставляет </a:t>
            </a:r>
            <a:r>
              <a:rPr lang="ru-RU" dirty="0"/>
              <a:t>пользователю несколько типов функций. По ключевому слову ФУНКЦИЯ на экране появляется список типов функций. Выбрав тип функции, например ФИНАНСОВЫЕ ФУНКЦИИ, пользователь видит список финансовых функций. Выбрав наименование финансовой функции (например, 53	— определение вклада), пользователь </a:t>
            </a:r>
            <a:r>
              <a:rPr lang="ru-RU" dirty="0" smtClean="0"/>
              <a:t>получает информацию </a:t>
            </a:r>
            <a:r>
              <a:rPr lang="ru-RU" dirty="0"/>
              <a:t>о том, что является результатом функции (значение вклада) и какие параметры надо задать для его вычисления.</a:t>
            </a:r>
          </a:p>
          <a:p>
            <a:endParaRPr lang="ru-RU" dirty="0"/>
          </a:p>
        </p:txBody>
      </p:sp>
    </p:spTree>
    <p:extLst>
      <p:ext uri="{BB962C8B-B14F-4D97-AF65-F5344CB8AC3E}">
        <p14:creationId xmlns:p14="http://schemas.microsoft.com/office/powerpoint/2010/main" val="39374737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110"/>
          </a:xfrm>
        </p:spPr>
        <p:txBody>
          <a:bodyPr>
            <a:normAutofit fontScale="90000"/>
          </a:bodyPr>
          <a:lstStyle/>
          <a:p>
            <a:endParaRPr lang="ru-RU" dirty="0"/>
          </a:p>
        </p:txBody>
      </p:sp>
      <p:sp>
        <p:nvSpPr>
          <p:cNvPr id="3" name="Объект 2"/>
          <p:cNvSpPr>
            <a:spLocks noGrp="1"/>
          </p:cNvSpPr>
          <p:nvPr>
            <p:ph idx="1"/>
          </p:nvPr>
        </p:nvSpPr>
        <p:spPr>
          <a:xfrm>
            <a:off x="838200" y="645459"/>
            <a:ext cx="10515600" cy="5531504"/>
          </a:xfrm>
        </p:spPr>
        <p:txBody>
          <a:bodyPr>
            <a:normAutofit fontScale="92500" lnSpcReduction="10000"/>
          </a:bodyPr>
          <a:lstStyle/>
          <a:p>
            <a:r>
              <a:rPr lang="ru-RU" dirty="0"/>
              <a:t>К </a:t>
            </a:r>
            <a:r>
              <a:rPr lang="ru-RU" i="1" dirty="0"/>
              <a:t>организационным отношениям</a:t>
            </a:r>
            <a:r>
              <a:rPr lang="ru-RU" dirty="0"/>
              <a:t> относятся те, для которых нет ссылок с отношениями род — вид, целое — часть, т.е. между информационными статьями нет смысловых связей. Они позволяют создать список главных тем, оглавление, меню, алфавитный словарь.</a:t>
            </a:r>
          </a:p>
          <a:p>
            <a:r>
              <a:rPr lang="ru-RU" dirty="0"/>
              <a:t>На основе </a:t>
            </a:r>
            <a:r>
              <a:rPr lang="ru-RU" dirty="0" err="1"/>
              <a:t>референтных</a:t>
            </a:r>
            <a:r>
              <a:rPr lang="ru-RU" dirty="0"/>
              <a:t> и организационных отношений может быть построена гипертекстовая модель текста. </a:t>
            </a:r>
            <a:r>
              <a:rPr lang="ru-RU" i="1" dirty="0"/>
              <a:t>Гипертекстовая модель </a:t>
            </a:r>
            <a:r>
              <a:rPr lang="ru-RU" dirty="0"/>
              <a:t>изображается в виде сети или графа. Модель </a:t>
            </a:r>
            <a:r>
              <a:rPr lang="ru-RU" dirty="0" err="1"/>
              <a:t>референтных</a:t>
            </a:r>
            <a:r>
              <a:rPr lang="ru-RU" dirty="0"/>
              <a:t> отношений обычно изображается сетью. Модель организационных отношений изображается в виде графа или сети. В вершинах сети или графа (узлах) находятся заголовки информационных статей (имена файлов, страниц, закладок). Ребро определяет ключ (гиперссылку) для связи с другой информационной статьей, т.е. ключ служит указателем заголовка в списке заголовков тезаурусной статьи. Тем самым тезаурус гипертекста реализует поисковый аппарат по смысловым и организационным связям.</a:t>
            </a:r>
          </a:p>
          <a:p>
            <a:endParaRPr lang="ru-RU" dirty="0"/>
          </a:p>
        </p:txBody>
      </p:sp>
    </p:spTree>
    <p:extLst>
      <p:ext uri="{BB962C8B-B14F-4D97-AF65-F5344CB8AC3E}">
        <p14:creationId xmlns:p14="http://schemas.microsoft.com/office/powerpoint/2010/main" val="1367554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110"/>
          </a:xfrm>
        </p:spPr>
        <p:txBody>
          <a:bodyPr>
            <a:normAutofit fontScale="90000"/>
          </a:bodyPr>
          <a:lstStyle/>
          <a:p>
            <a:endParaRPr lang="ru-RU" dirty="0"/>
          </a:p>
        </p:txBody>
      </p:sp>
      <p:sp>
        <p:nvSpPr>
          <p:cNvPr id="3" name="Объект 2"/>
          <p:cNvSpPr>
            <a:spLocks noGrp="1"/>
          </p:cNvSpPr>
          <p:nvPr>
            <p:ph idx="1"/>
          </p:nvPr>
        </p:nvSpPr>
        <p:spPr>
          <a:xfrm>
            <a:off x="838200" y="627529"/>
            <a:ext cx="10515600" cy="5549434"/>
          </a:xfrm>
        </p:spPr>
        <p:txBody>
          <a:bodyPr/>
          <a:lstStyle/>
          <a:p>
            <a:r>
              <a:rPr lang="ru-RU" dirty="0"/>
              <a:t>Одним из перспективных направлений развития гипертекстовых систем является </a:t>
            </a:r>
            <a:r>
              <a:rPr lang="ru-RU" i="1" dirty="0"/>
              <a:t>технология гипермедиа</a:t>
            </a:r>
            <a:r>
              <a:rPr lang="ru-RU" dirty="0"/>
              <a:t> — это соединение технологии гипертекста и технологии мультимедиа как интеграция текста, графики, звука, видео. С помощью этих средств создаются различные электронные издания: справочники, энциклопедии, разрабатываются </a:t>
            </a:r>
            <a:r>
              <a:rPr lang="ru-RU" dirty="0" smtClean="0"/>
              <a:t>обучающие программы </a:t>
            </a:r>
            <a:r>
              <a:rPr lang="ru-RU" dirty="0"/>
              <a:t>и др.</a:t>
            </a:r>
          </a:p>
          <a:p>
            <a:r>
              <a:rPr lang="ru-RU" i="1" dirty="0"/>
              <a:t>Гипермедиа</a:t>
            </a:r>
            <a:r>
              <a:rPr lang="ru-RU" dirty="0"/>
              <a:t> — это класс сред, включающий мультимедиа и </a:t>
            </a:r>
            <a:r>
              <a:rPr lang="ru-RU" dirty="0" err="1"/>
              <a:t>гипертехнологии</a:t>
            </a:r>
            <a:r>
              <a:rPr lang="ru-RU" dirty="0"/>
              <a:t>. Основу любой </a:t>
            </a:r>
            <a:r>
              <a:rPr lang="ru-RU" dirty="0" err="1"/>
              <a:t>гипермедийной</a:t>
            </a:r>
            <a:r>
              <a:rPr lang="ru-RU" dirty="0"/>
              <a:t> системы составляет документ. Обычный документ воспринимается как объект, с которым работают пользователи в среде. </a:t>
            </a:r>
            <a:r>
              <a:rPr lang="ru-RU" dirty="0" err="1"/>
              <a:t>Гипермедийный</a:t>
            </a:r>
            <a:r>
              <a:rPr lang="ru-RU" dirty="0"/>
              <a:t> документ является средством организации этой среды и проведения совместной работы в ней.</a:t>
            </a:r>
          </a:p>
        </p:txBody>
      </p:sp>
    </p:spTree>
    <p:extLst>
      <p:ext uri="{BB962C8B-B14F-4D97-AF65-F5344CB8AC3E}">
        <p14:creationId xmlns:p14="http://schemas.microsoft.com/office/powerpoint/2010/main" val="3669990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31346"/>
          </a:xfrm>
        </p:spPr>
        <p:txBody>
          <a:bodyPr>
            <a:normAutofit fontScale="90000"/>
          </a:bodyPr>
          <a:lstStyle/>
          <a:p>
            <a:pPr lvl="0"/>
            <a:r>
              <a:rPr lang="ru-RU" dirty="0"/>
              <a:t>МУЛЬТИМЕДИЙНЫЕ </a:t>
            </a:r>
            <a:r>
              <a:rPr lang="ru-RU" dirty="0" smtClean="0"/>
              <a:t>ИТ</a:t>
            </a:r>
            <a:endParaRPr lang="ru-RU" dirty="0"/>
          </a:p>
        </p:txBody>
      </p:sp>
      <p:sp>
        <p:nvSpPr>
          <p:cNvPr id="3" name="Объект 2"/>
          <p:cNvSpPr>
            <a:spLocks noGrp="1"/>
          </p:cNvSpPr>
          <p:nvPr>
            <p:ph idx="1"/>
          </p:nvPr>
        </p:nvSpPr>
        <p:spPr>
          <a:xfrm>
            <a:off x="838200" y="896472"/>
            <a:ext cx="10515600" cy="5280491"/>
          </a:xfrm>
        </p:spPr>
        <p:txBody>
          <a:bodyPr>
            <a:normAutofit fontScale="92500"/>
          </a:bodyPr>
          <a:lstStyle/>
          <a:p>
            <a:pPr marL="0" indent="0">
              <a:buNone/>
            </a:pPr>
            <a:r>
              <a:rPr lang="ru-RU" dirty="0"/>
              <a:t>Гипертекстовая технология показывает, что можно сослаться на</a:t>
            </a:r>
          </a:p>
          <a:p>
            <a:pPr marL="0" indent="0">
              <a:buNone/>
            </a:pPr>
            <a:r>
              <a:rPr lang="ru-RU" dirty="0"/>
              <a:t>статью, содержащую текст, графический, звуковой</a:t>
            </a:r>
            <a:r>
              <a:rPr lang="ru-RU"/>
              <a:t>, </a:t>
            </a:r>
            <a:r>
              <a:rPr lang="ru-RU" smtClean="0"/>
              <a:t>видеоматериал</a:t>
            </a:r>
            <a:r>
              <a:rPr lang="ru-RU" dirty="0"/>
              <a:t>, мультипликацию. Это позволило создать новую технологию,</a:t>
            </a:r>
          </a:p>
          <a:p>
            <a:pPr marL="0" indent="0">
              <a:buNone/>
            </a:pPr>
            <a:r>
              <a:rPr lang="ru-RU" dirty="0" smtClean="0"/>
              <a:t>позволяющую </a:t>
            </a:r>
            <a:r>
              <a:rPr lang="ru-RU" dirty="0"/>
              <a:t>работать с разными средами (</a:t>
            </a:r>
            <a:r>
              <a:rPr lang="ru-RU" i="1" dirty="0" err="1"/>
              <a:t>media</a:t>
            </a:r>
            <a:r>
              <a:rPr lang="ru-RU" dirty="0"/>
              <a:t>). </a:t>
            </a:r>
            <a:r>
              <a:rPr lang="ru-RU" dirty="0" err="1"/>
              <a:t>Гиперкарта</a:t>
            </a:r>
            <a:r>
              <a:rPr lang="ru-RU" dirty="0"/>
              <a:t> </a:t>
            </a:r>
            <a:r>
              <a:rPr lang="ru-RU" dirty="0" smtClean="0"/>
              <a:t>стала </a:t>
            </a:r>
            <a:r>
              <a:rPr lang="ru-RU" dirty="0"/>
              <a:t>первым продуманным и удобным авторским инструментом для</a:t>
            </a:r>
          </a:p>
          <a:p>
            <a:pPr marL="0" indent="0">
              <a:buNone/>
            </a:pPr>
            <a:r>
              <a:rPr lang="ru-RU" dirty="0"/>
              <a:t>работы с разными видами информации, поскольку имела аппарат</a:t>
            </a:r>
          </a:p>
          <a:p>
            <a:pPr marL="0" indent="0">
              <a:buNone/>
            </a:pPr>
            <a:r>
              <a:rPr lang="ru-RU" dirty="0"/>
              <a:t>ссылок на видео и аудиоматериалы, цветную графику, текст с его</a:t>
            </a:r>
          </a:p>
          <a:p>
            <a:pPr marL="0" indent="0">
              <a:buNone/>
            </a:pPr>
            <a:r>
              <a:rPr lang="ru-RU" dirty="0"/>
              <a:t>озвучиванием. Термин «мультимедиа» (англ. </a:t>
            </a:r>
            <a:r>
              <a:rPr lang="ru-RU" i="1" dirty="0" err="1"/>
              <a:t>multimedia</a:t>
            </a:r>
            <a:r>
              <a:rPr lang="ru-RU" dirty="0"/>
              <a:t>, от лат.</a:t>
            </a:r>
          </a:p>
          <a:p>
            <a:pPr marL="0" indent="0">
              <a:buNone/>
            </a:pPr>
            <a:r>
              <a:rPr lang="ru-RU" i="1" dirty="0" err="1"/>
              <a:t>multum</a:t>
            </a:r>
            <a:r>
              <a:rPr lang="ru-RU" i="1" dirty="0"/>
              <a:t> </a:t>
            </a:r>
            <a:r>
              <a:rPr lang="ru-RU" dirty="0"/>
              <a:t>— много и </a:t>
            </a:r>
            <a:r>
              <a:rPr lang="ru-RU" i="1" dirty="0" err="1"/>
              <a:t>media</a:t>
            </a:r>
            <a:r>
              <a:rPr lang="ru-RU" dirty="0"/>
              <a:t>, </a:t>
            </a:r>
            <a:r>
              <a:rPr lang="ru-RU" i="1" dirty="0" err="1"/>
              <a:t>medium</a:t>
            </a:r>
            <a:r>
              <a:rPr lang="ru-RU" i="1" dirty="0"/>
              <a:t> </a:t>
            </a:r>
            <a:r>
              <a:rPr lang="ru-RU" dirty="0"/>
              <a:t>— средоточие, средства) означает</a:t>
            </a:r>
          </a:p>
          <a:p>
            <a:pPr marL="0" indent="0">
              <a:buNone/>
            </a:pPr>
            <a:r>
              <a:rPr lang="ru-RU" dirty="0"/>
              <a:t>электронный носитель, среду распространения или </a:t>
            </a:r>
            <a:r>
              <a:rPr lang="ru-RU" dirty="0" smtClean="0"/>
              <a:t>программно-</a:t>
            </a:r>
            <a:endParaRPr lang="ru-RU" dirty="0"/>
          </a:p>
          <a:p>
            <a:pPr marL="0" indent="0">
              <a:buNone/>
            </a:pPr>
            <a:r>
              <a:rPr lang="ru-RU" dirty="0"/>
              <a:t>технический комплекс, включающие несколько видов информации.</a:t>
            </a:r>
          </a:p>
        </p:txBody>
      </p:sp>
    </p:spTree>
    <p:extLst>
      <p:ext uri="{BB962C8B-B14F-4D97-AF65-F5344CB8AC3E}">
        <p14:creationId xmlns:p14="http://schemas.microsoft.com/office/powerpoint/2010/main" val="1933671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0687"/>
          </a:xfrm>
        </p:spPr>
        <p:txBody>
          <a:bodyPr>
            <a:normAutofit fontScale="90000"/>
          </a:bodyPr>
          <a:lstStyle/>
          <a:p>
            <a:endParaRPr lang="ru-RU" dirty="0"/>
          </a:p>
        </p:txBody>
      </p:sp>
      <p:sp>
        <p:nvSpPr>
          <p:cNvPr id="3" name="Объект 2"/>
          <p:cNvSpPr>
            <a:spLocks noGrp="1"/>
          </p:cNvSpPr>
          <p:nvPr>
            <p:ph idx="1"/>
          </p:nvPr>
        </p:nvSpPr>
        <p:spPr>
          <a:xfrm>
            <a:off x="838200" y="699247"/>
            <a:ext cx="10515600" cy="5477716"/>
          </a:xfrm>
        </p:spPr>
        <p:txBody>
          <a:bodyPr/>
          <a:lstStyle/>
          <a:p>
            <a:r>
              <a:rPr lang="ru-RU" dirty="0"/>
              <a:t>В 1989 г. был введен термин </a:t>
            </a:r>
            <a:r>
              <a:rPr lang="ru-RU" i="1" dirty="0"/>
              <a:t>«виртуальная реальность»</a:t>
            </a:r>
            <a:r>
              <a:rPr lang="ru-RU" dirty="0"/>
              <a:t> для обозначения искусственного трехмерного мира </a:t>
            </a:r>
            <a:r>
              <a:rPr lang="ru-RU" dirty="0" smtClean="0"/>
              <a:t>3</a:t>
            </a:r>
            <a:r>
              <a:rPr lang="en-US" smtClean="0"/>
              <a:t>D</a:t>
            </a:r>
            <a:r>
              <a:rPr lang="ru-RU" smtClean="0"/>
              <a:t>— </a:t>
            </a:r>
            <a:r>
              <a:rPr lang="ru-RU" dirty="0"/>
              <a:t>киберпространства, создаваемого мультимедийными технологиями и воспринимаемого человеком посредством специальных устройств: шлемов, очков, перчаток и т.д. Человек видит не изображение на плоском экране дисплея, а воспринимает объект объемно, точно так же, как в реальном мире, поскольку помимо зрения задействованы и другие чувства. Он может «войти» в комнату, «переставить» мебель, «выполнить» своими руками медицинскую операцию и т.д.</a:t>
            </a:r>
          </a:p>
          <a:p>
            <a:endParaRPr lang="ru-RU" dirty="0"/>
          </a:p>
        </p:txBody>
      </p:sp>
    </p:spTree>
    <p:extLst>
      <p:ext uri="{BB962C8B-B14F-4D97-AF65-F5344CB8AC3E}">
        <p14:creationId xmlns:p14="http://schemas.microsoft.com/office/powerpoint/2010/main" val="138966258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448</TotalTime>
  <Words>4886</Words>
  <Application>Microsoft Office PowerPoint</Application>
  <PresentationFormat>Широкоэкранный</PresentationFormat>
  <Paragraphs>108</Paragraphs>
  <Slides>64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64</vt:i4>
      </vt:variant>
    </vt:vector>
  </HeadingPairs>
  <TitlesOfParts>
    <vt:vector size="68" baseType="lpstr">
      <vt:lpstr>Arial</vt:lpstr>
      <vt:lpstr>Calibri</vt:lpstr>
      <vt:lpstr>Calibri Light</vt:lpstr>
      <vt:lpstr>Тема Office</vt:lpstr>
      <vt:lpstr>Информационные технологии открытых систем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Относительно средств вычислительной техники открытая архитектура имеет следующие принципы. </vt:lpstr>
      <vt:lpstr>СЕТЕВЫЕ ИТ</vt:lpstr>
      <vt:lpstr>Презентация PowerPoint</vt:lpstr>
      <vt:lpstr>Презентация PowerPoint</vt:lpstr>
      <vt:lpstr>Структура сети ЭВМ </vt:lpstr>
      <vt:lpstr>В общем случае структура сетевой технологии должна обладать совокупностью полезных свойств:</vt:lpstr>
      <vt:lpstr>Презентация PowerPoint</vt:lpstr>
      <vt:lpstr>Классификация сетевых ИТ</vt:lpstr>
      <vt:lpstr>Презентация PowerPoint</vt:lpstr>
      <vt:lpstr>Презентация PowerPoint</vt:lpstr>
      <vt:lpstr>Презентация PowerPoint</vt:lpstr>
      <vt:lpstr>Презентация PowerPoint</vt:lpstr>
      <vt:lpstr>Презентация PowerPoint</vt:lpstr>
      <vt:lpstr>С точки зрения организации существует разделение сетей на три вида: реальные, искусственные и одноранговые.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Базовая эталонная модель взаимодействия открытых сетей. </vt:lpstr>
      <vt:lpstr>Презентация PowerPoint</vt:lpstr>
      <vt:lpstr>Презентация PowerPoint</vt:lpstr>
      <vt:lpstr>Презентация PowerPoint</vt:lpstr>
      <vt:lpstr>Характеристика уровней взаимодействия открытых систем</vt:lpstr>
      <vt:lpstr>Презентация PowerPoint</vt:lpstr>
      <vt:lpstr>Презентация PowerPoint</vt:lpstr>
      <vt:lpstr>Презентация PowerPoint</vt:lpstr>
      <vt:lpstr>Презентация PowerPoint</vt:lpstr>
      <vt:lpstr>Презентация PowerPoint</vt:lpstr>
      <vt:lpstr>ТЕХНОЛОГИИ ЭЛЕКТРОННОЙ ПОЧТЫ</vt:lpstr>
      <vt:lpstr>Презентация PowerPoint</vt:lpstr>
      <vt:lpstr>Презентация PowerPoint</vt:lpstr>
      <vt:lpstr>Презентация PowerPoint</vt:lpstr>
      <vt:lpstr>Презентация PowerPoint</vt:lpstr>
      <vt:lpstr>ИТ ТЕЛЕКОНФЕРЕНЦИЙ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ИТ «ДОСКА ОБЪЯВЛЕНИЙ»</vt:lpstr>
      <vt:lpstr>Презентация PowerPoint</vt:lpstr>
      <vt:lpstr>АВТОРСКИЕ ИТ</vt:lpstr>
      <vt:lpstr>ГИПЕРТЕКСТОВЫЕ  ИТ</vt:lpstr>
      <vt:lpstr>Презентация PowerPoint</vt:lpstr>
      <vt:lpstr>Презентация PowerPoint</vt:lpstr>
      <vt:lpstr>Презентация PowerPoint</vt:lpstr>
      <vt:lpstr>Презентация PowerPoint</vt:lpstr>
      <vt:lpstr>МУЛЬТИМЕДИЙНЫЕ ИТ</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Информационные технологии открытых систем</dc:title>
  <dc:creator>Анис Галимянов</dc:creator>
  <cp:lastModifiedBy>Анис Галимянов</cp:lastModifiedBy>
  <cp:revision>19</cp:revision>
  <dcterms:created xsi:type="dcterms:W3CDTF">2016-04-26T19:03:04Z</dcterms:created>
  <dcterms:modified xsi:type="dcterms:W3CDTF">2016-05-03T13:21:43Z</dcterms:modified>
</cp:coreProperties>
</file>