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8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Общие сведения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75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Понятие информации, ее виды и свойства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Федеральном законе Российской Федерации </a:t>
            </a:r>
            <a:r>
              <a:rPr lang="ru-RU" b="1" i="1" dirty="0"/>
              <a:t>«Об информации, информатизации и защите информации» </a:t>
            </a:r>
            <a:r>
              <a:rPr lang="ru-RU" dirty="0"/>
              <a:t>(</a:t>
            </a:r>
            <a:r>
              <a:rPr lang="ru-RU" i="1" dirty="0"/>
              <a:t>http://www.bnti.ru/ </a:t>
            </a:r>
            <a:r>
              <a:rPr lang="ru-RU" dirty="0" err="1"/>
              <a:t>dbtexts</a:t>
            </a:r>
            <a:r>
              <a:rPr lang="ru-RU" dirty="0"/>
              <a:t>/</a:t>
            </a:r>
            <a:r>
              <a:rPr lang="ru-RU" dirty="0" err="1"/>
              <a:t>analmat</a:t>
            </a:r>
            <a:r>
              <a:rPr lang="ru-RU" dirty="0"/>
              <a:t>/06_2003/</a:t>
            </a:r>
            <a:r>
              <a:rPr lang="ru-RU" dirty="0" err="1"/>
              <a:t>licenz</a:t>
            </a:r>
            <a:r>
              <a:rPr lang="ru-RU" dirty="0"/>
              <a:t>/1.htm) дается следующее определение этого термина: «информация – сведения о лицах, предметах, фактах, событиях, явлениях и процессах независимо от формы их представления». </a:t>
            </a:r>
            <a:endParaRPr lang="ru-RU" dirty="0" smtClean="0"/>
          </a:p>
          <a:p>
            <a:r>
              <a:rPr lang="ru-RU" dirty="0" smtClean="0"/>
              <a:t>Толковый </a:t>
            </a:r>
            <a:r>
              <a:rPr lang="ru-RU" dirty="0"/>
              <a:t>словарь русского языка Ожегова приводит 2 определения слова </a:t>
            </a:r>
            <a:r>
              <a:rPr lang="ru-RU" b="1" dirty="0"/>
              <a:t>информация</a:t>
            </a:r>
            <a:r>
              <a:rPr lang="ru-RU" dirty="0"/>
              <a:t>: </a:t>
            </a:r>
          </a:p>
          <a:p>
            <a:r>
              <a:rPr lang="ru-RU" dirty="0"/>
              <a:t>1) Сведения об окружающем мире и протекающих в нем процессах, воспринимаемые человеком или специальным устройством. </a:t>
            </a:r>
          </a:p>
          <a:p>
            <a:r>
              <a:rPr lang="ru-RU" dirty="0"/>
              <a:t>2) Сообщения, осведомляющие о положении дел, о состоянии чего-нибудь. (Научно-техническая и газетная информации, средства </a:t>
            </a:r>
            <a:r>
              <a:rPr lang="ru-RU" dirty="0" smtClean="0"/>
              <a:t>массовой </a:t>
            </a:r>
            <a:r>
              <a:rPr lang="ru-RU" dirty="0"/>
              <a:t>информации – печать, радио, телевидение, кино).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63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В </a:t>
            </a:r>
            <a:r>
              <a:rPr lang="ru-RU" b="1" i="1" dirty="0"/>
              <a:t>информатике </a:t>
            </a:r>
            <a:r>
              <a:rPr lang="ru-RU" dirty="0"/>
              <a:t>наиболее часто используется следующее </a:t>
            </a:r>
            <a:r>
              <a:rPr lang="ru-RU" dirty="0" smtClean="0"/>
              <a:t>определение </a:t>
            </a:r>
            <a:r>
              <a:rPr lang="ru-RU" dirty="0"/>
              <a:t>этого термина: </a:t>
            </a:r>
            <a:endParaRPr lang="ru-RU" dirty="0" smtClean="0"/>
          </a:p>
          <a:p>
            <a:r>
              <a:rPr lang="ru-RU" b="1" dirty="0" smtClean="0"/>
              <a:t>Информация </a:t>
            </a:r>
            <a:r>
              <a:rPr lang="ru-RU" b="1" dirty="0"/>
              <a:t>– </a:t>
            </a:r>
            <a:r>
              <a:rPr lang="ru-RU" dirty="0"/>
              <a:t>это осознанные сведения об окружающем мире, </a:t>
            </a:r>
            <a:r>
              <a:rPr lang="ru-RU" dirty="0" smtClean="0"/>
              <a:t>которые </a:t>
            </a:r>
            <a:r>
              <a:rPr lang="ru-RU" dirty="0"/>
              <a:t>являются объектом хранения, преобразования, передачи и </a:t>
            </a:r>
            <a:r>
              <a:rPr lang="ru-RU" dirty="0" smtClean="0"/>
              <a:t>использования</a:t>
            </a:r>
            <a:r>
              <a:rPr lang="ru-RU" dirty="0"/>
              <a:t>. </a:t>
            </a:r>
            <a:r>
              <a:rPr lang="ru-RU" i="1" dirty="0"/>
              <a:t>Сведения – </a:t>
            </a:r>
            <a:r>
              <a:rPr lang="ru-RU" dirty="0"/>
              <a:t>это знания, выраженные в сигналах, сообщениях, </a:t>
            </a:r>
            <a:r>
              <a:rPr lang="ru-RU" dirty="0" smtClean="0"/>
              <a:t>известиях</a:t>
            </a:r>
            <a:r>
              <a:rPr lang="ru-RU" dirty="0"/>
              <a:t>, уведомлениях и т.д.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346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Информация и ее свойства являются объектом исследования целого ряда научных дисциплин, таких как </a:t>
            </a:r>
            <a:r>
              <a:rPr lang="ru-RU" b="1" i="1" dirty="0"/>
              <a:t>теория информации </a:t>
            </a:r>
            <a:r>
              <a:rPr lang="ru-RU" dirty="0"/>
              <a:t>(математическая теория систем передачи информации), </a:t>
            </a:r>
            <a:r>
              <a:rPr lang="ru-RU" b="1" i="1" dirty="0"/>
              <a:t>кибернетика </a:t>
            </a:r>
            <a:r>
              <a:rPr lang="ru-RU" dirty="0"/>
              <a:t>(наука о связи и управлении в машинах и животных, а также в обществе и человеческих существах), </a:t>
            </a:r>
            <a:r>
              <a:rPr lang="ru-RU" b="1" i="1" dirty="0"/>
              <a:t>семиотика </a:t>
            </a:r>
            <a:r>
              <a:rPr lang="ru-RU" dirty="0"/>
              <a:t>(наука о знаках и знаковых системах), </a:t>
            </a:r>
            <a:r>
              <a:rPr lang="ru-RU" b="1" i="1" dirty="0"/>
              <a:t>теория массовой коммуникации </a:t>
            </a:r>
            <a:r>
              <a:rPr lang="ru-RU" dirty="0"/>
              <a:t>(исследование средств массовой информации и их влияния на общество), </a:t>
            </a:r>
            <a:r>
              <a:rPr lang="ru-RU" b="1" i="1" dirty="0"/>
              <a:t>информатика</a:t>
            </a:r>
            <a:r>
              <a:rPr lang="ru-RU" dirty="0"/>
              <a:t>, </a:t>
            </a:r>
            <a:r>
              <a:rPr lang="ru-RU" b="1" i="1" dirty="0"/>
              <a:t>соционика </a:t>
            </a:r>
            <a:r>
              <a:rPr lang="ru-RU" dirty="0"/>
              <a:t>(теория </a:t>
            </a:r>
            <a:r>
              <a:rPr lang="ru-RU" dirty="0" smtClean="0"/>
              <a:t>информационного </a:t>
            </a:r>
            <a:r>
              <a:rPr lang="ru-RU" dirty="0"/>
              <a:t>метаболизма индивидуальной и социальной психики), </a:t>
            </a:r>
            <a:r>
              <a:rPr lang="ru-RU" b="1" i="1" dirty="0" err="1" smtClean="0"/>
              <a:t>информодинамика</a:t>
            </a:r>
            <a:r>
              <a:rPr lang="ru-RU" b="1" i="1" dirty="0" smtClean="0"/>
              <a:t> </a:t>
            </a:r>
            <a:r>
              <a:rPr lang="ru-RU" dirty="0"/>
              <a:t>(наука об открытых информационных системах), </a:t>
            </a:r>
            <a:r>
              <a:rPr lang="ru-RU" b="1" i="1" dirty="0" err="1" smtClean="0"/>
              <a:t>информациология</a:t>
            </a:r>
            <a:r>
              <a:rPr lang="ru-RU" b="1" i="1" dirty="0" smtClean="0"/>
              <a:t> </a:t>
            </a:r>
            <a:r>
              <a:rPr lang="ru-RU" dirty="0"/>
              <a:t>(наука о получении, сохранении и передаче информации для </a:t>
            </a:r>
            <a:r>
              <a:rPr lang="ru-RU" dirty="0" smtClean="0"/>
              <a:t>различных </a:t>
            </a:r>
            <a:r>
              <a:rPr lang="ru-RU" dirty="0"/>
              <a:t>множеств объектов) и т.д.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24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Основные </a:t>
            </a:r>
            <a:r>
              <a:rPr lang="ru-RU" sz="2400" b="1" dirty="0"/>
              <a:t>виды информации </a:t>
            </a:r>
            <a:r>
              <a:rPr lang="ru-RU" sz="2400" dirty="0"/>
              <a:t>по ее форме представления, способам ее кодирования и хранения, что имеет наибольшее значение для </a:t>
            </a:r>
            <a:r>
              <a:rPr lang="ru-RU" sz="2400" dirty="0" smtClean="0"/>
              <a:t>информатики</a:t>
            </a:r>
            <a:r>
              <a:rPr lang="ru-RU" sz="2400" dirty="0"/>
              <a:t>, это: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/>
              <a:t>– </a:t>
            </a:r>
            <a:r>
              <a:rPr lang="ru-RU" b="1" dirty="0"/>
              <a:t>графическая </a:t>
            </a:r>
            <a:r>
              <a:rPr lang="ru-RU" dirty="0"/>
              <a:t>или </a:t>
            </a:r>
            <a:r>
              <a:rPr lang="ru-RU" b="1" dirty="0"/>
              <a:t>изобразительная </a:t>
            </a:r>
            <a:r>
              <a:rPr lang="ru-RU" dirty="0"/>
              <a:t>– первый вид, для которого был реализован способ хранения информации об окружающем мире в виде наскальных рисунков, а позднее в виде картин, фотографий, схем, чертежей на бумаге, холсте, мраморе и др. материалах, </a:t>
            </a:r>
            <a:r>
              <a:rPr lang="ru-RU" dirty="0" smtClean="0"/>
              <a:t>изображающих </a:t>
            </a:r>
            <a:r>
              <a:rPr lang="ru-RU" dirty="0"/>
              <a:t>картины реального мира; </a:t>
            </a:r>
          </a:p>
          <a:p>
            <a:r>
              <a:rPr lang="ru-RU" dirty="0"/>
              <a:t>– </a:t>
            </a:r>
            <a:r>
              <a:rPr lang="ru-RU" b="1" dirty="0"/>
              <a:t>звуковая </a:t>
            </a:r>
            <a:r>
              <a:rPr lang="ru-RU" dirty="0"/>
              <a:t>– мир вокруг нас полон звуков и задача их хранения и </a:t>
            </a:r>
            <a:r>
              <a:rPr lang="ru-RU" dirty="0" smtClean="0"/>
              <a:t>тиражирования </a:t>
            </a:r>
            <a:r>
              <a:rPr lang="ru-RU" dirty="0"/>
              <a:t>была решена с изобретение звукозаписывающих </a:t>
            </a:r>
            <a:r>
              <a:rPr lang="ru-RU" dirty="0" smtClean="0"/>
              <a:t>устройств </a:t>
            </a:r>
            <a:r>
              <a:rPr lang="ru-RU" dirty="0"/>
              <a:t>в 1877 г. (см., например, историю звукозаписи на сайте – </a:t>
            </a:r>
            <a:r>
              <a:rPr lang="ru-RU" i="1" dirty="0"/>
              <a:t>http://radiomuseum.ur.ru/index9.html</a:t>
            </a:r>
            <a:r>
              <a:rPr lang="ru-RU" dirty="0"/>
              <a:t>); ее разновидностью является </a:t>
            </a:r>
            <a:r>
              <a:rPr lang="ru-RU" b="1" dirty="0"/>
              <a:t>музыкальная </a:t>
            </a:r>
            <a:r>
              <a:rPr lang="ru-RU" dirty="0"/>
              <a:t>информация – для этого вида был изобретен способ кодирования с использованием специальных символов, что делает возможным хранение ее аналогично графической информации;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808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dirty="0"/>
              <a:t>– </a:t>
            </a:r>
            <a:r>
              <a:rPr lang="ru-RU" b="1" dirty="0"/>
              <a:t>текстовая </a:t>
            </a:r>
            <a:r>
              <a:rPr lang="ru-RU" dirty="0"/>
              <a:t>– способ кодирования речи человека специальными сим-волами – буквами, причем разные народы имеют разные языки и </a:t>
            </a:r>
            <a:r>
              <a:rPr lang="ru-RU" dirty="0" err="1"/>
              <a:t>ис</a:t>
            </a:r>
            <a:r>
              <a:rPr lang="ru-RU" dirty="0"/>
              <a:t>-пользуют различные наборы букв для отображения речи; особенно большое значение этот способ приобрел после изобретения бумаги и книгопечатания; </a:t>
            </a:r>
          </a:p>
          <a:p>
            <a:r>
              <a:rPr lang="ru-RU" dirty="0"/>
              <a:t>– </a:t>
            </a:r>
            <a:r>
              <a:rPr lang="ru-RU" b="1" dirty="0"/>
              <a:t>числовая </a:t>
            </a:r>
            <a:r>
              <a:rPr lang="ru-RU" dirty="0"/>
              <a:t>– количественная мера объектов и их свойств в </a:t>
            </a:r>
            <a:r>
              <a:rPr lang="ru-RU" dirty="0" smtClean="0"/>
              <a:t>окружающем </a:t>
            </a:r>
            <a:r>
              <a:rPr lang="ru-RU" dirty="0"/>
              <a:t>мире; особенно большое значение приобрела с развитием торговли, экономики и денежного обмена; аналогично текстовой ин-формации для ее отображения используется метод кодирования </a:t>
            </a:r>
            <a:r>
              <a:rPr lang="ru-RU" dirty="0" smtClean="0"/>
              <a:t>специальными </a:t>
            </a:r>
            <a:r>
              <a:rPr lang="ru-RU" dirty="0"/>
              <a:t>символами – цифрами, причем системы кодирования (счисления) могут быть разными; </a:t>
            </a:r>
          </a:p>
          <a:p>
            <a:endParaRPr lang="ru-RU" dirty="0"/>
          </a:p>
          <a:p>
            <a:r>
              <a:rPr lang="ru-RU" b="1" dirty="0"/>
              <a:t>видеоинформация </a:t>
            </a:r>
            <a:r>
              <a:rPr lang="ru-RU" dirty="0"/>
              <a:t>– способ сохранения движущихся картин </a:t>
            </a:r>
            <a:r>
              <a:rPr lang="ru-RU" dirty="0" smtClean="0"/>
              <a:t>окружающего </a:t>
            </a:r>
            <a:r>
              <a:rPr lang="ru-RU" dirty="0"/>
              <a:t>мира, появившийся с изобретением кино.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814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Существуют также виды информации, для которых до сих пор не изобретено способов их кодирования и хранения – это </a:t>
            </a:r>
            <a:r>
              <a:rPr lang="ru-RU" b="1" dirty="0"/>
              <a:t>тактильная </a:t>
            </a:r>
            <a:r>
              <a:rPr lang="ru-RU" dirty="0"/>
              <a:t>ин-формация, передаваемая ощущениями, </a:t>
            </a:r>
            <a:r>
              <a:rPr lang="ru-RU" b="1" dirty="0"/>
              <a:t>органолептическая</a:t>
            </a:r>
            <a:r>
              <a:rPr lang="ru-RU" dirty="0"/>
              <a:t>, передаваемая запахами и вкусами и другие виды, для которых современная наука даже не нашла признанных всеми терминов определения (например, </a:t>
            </a:r>
            <a:r>
              <a:rPr lang="ru-RU" dirty="0" smtClean="0"/>
              <a:t>экстрасенсорная </a:t>
            </a:r>
            <a:r>
              <a:rPr lang="ru-RU" dirty="0"/>
              <a:t>информация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154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Создателем </a:t>
            </a:r>
            <a:r>
              <a:rPr lang="ru-RU" b="1" i="1" dirty="0"/>
              <a:t>общей теории информации </a:t>
            </a:r>
            <a:r>
              <a:rPr lang="ru-RU" dirty="0"/>
              <a:t>и основоположником </a:t>
            </a:r>
            <a:r>
              <a:rPr lang="ru-RU" dirty="0" smtClean="0"/>
              <a:t>цифровой </a:t>
            </a:r>
            <a:r>
              <a:rPr lang="ru-RU" dirty="0"/>
              <a:t>связи считается Клод Шеннон (</a:t>
            </a:r>
            <a:r>
              <a:rPr lang="ru-RU" dirty="0" err="1"/>
              <a:t>Claude</a:t>
            </a:r>
            <a:r>
              <a:rPr lang="ru-RU" dirty="0"/>
              <a:t> </a:t>
            </a:r>
            <a:r>
              <a:rPr lang="ru-RU" dirty="0" err="1"/>
              <a:t>Shannon</a:t>
            </a:r>
            <a:r>
              <a:rPr lang="ru-RU" dirty="0"/>
              <a:t>). Всемирную </a:t>
            </a:r>
            <a:r>
              <a:rPr lang="ru-RU" dirty="0" smtClean="0"/>
              <a:t>известность </a:t>
            </a:r>
            <a:r>
              <a:rPr lang="ru-RU" dirty="0"/>
              <a:t>ему принес фундаментальный труд 1948 года – «Математическая теория связи» (A </a:t>
            </a:r>
            <a:r>
              <a:rPr lang="ru-RU" dirty="0" err="1"/>
              <a:t>Mathematical</a:t>
            </a:r>
            <a:r>
              <a:rPr lang="ru-RU" dirty="0"/>
              <a:t> </a:t>
            </a:r>
            <a:r>
              <a:rPr lang="ru-RU" dirty="0" err="1"/>
              <a:t>Theory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Communication</a:t>
            </a:r>
            <a:r>
              <a:rPr lang="ru-RU" dirty="0"/>
              <a:t>), в котором </a:t>
            </a:r>
            <a:r>
              <a:rPr lang="ru-RU" dirty="0" smtClean="0"/>
              <a:t>впервые </a:t>
            </a:r>
            <a:r>
              <a:rPr lang="ru-RU" dirty="0"/>
              <a:t>обосновывается возможность применения двоичного кода для </a:t>
            </a:r>
            <a:r>
              <a:rPr lang="ru-RU" dirty="0" smtClean="0"/>
              <a:t>передачи </a:t>
            </a:r>
            <a:r>
              <a:rPr lang="ru-RU" dirty="0"/>
              <a:t>информации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16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 smtClean="0"/>
              <a:t>С </a:t>
            </a:r>
            <a:r>
              <a:rPr lang="ru-RU" dirty="0"/>
              <a:t>точки зрения информатики наиболее важными представляются следующие </a:t>
            </a:r>
            <a:r>
              <a:rPr lang="ru-RU" b="1" i="1" dirty="0"/>
              <a:t>общие качественные свойства</a:t>
            </a:r>
            <a:r>
              <a:rPr lang="ru-RU" dirty="0"/>
              <a:t>: объективность, </a:t>
            </a:r>
            <a:r>
              <a:rPr lang="ru-RU" dirty="0" smtClean="0"/>
              <a:t>достоверность</a:t>
            </a:r>
            <a:r>
              <a:rPr lang="ru-RU" dirty="0"/>
              <a:t>, полнота, точность, актуальность, полезность, ценность, </a:t>
            </a:r>
            <a:r>
              <a:rPr lang="ru-RU" dirty="0" smtClean="0"/>
              <a:t>своевременность</a:t>
            </a:r>
            <a:r>
              <a:rPr lang="ru-RU" dirty="0"/>
              <a:t>, понятность, доступность, краткость и пр.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8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Социальная (общественная) информация обладает еще и </a:t>
            </a:r>
            <a:r>
              <a:rPr lang="ru-RU" dirty="0" smtClean="0"/>
              <a:t>дополнительными </a:t>
            </a:r>
            <a:r>
              <a:rPr lang="ru-RU" dirty="0"/>
              <a:t>свойствами: </a:t>
            </a:r>
          </a:p>
          <a:p>
            <a:r>
              <a:rPr lang="ru-RU" dirty="0" smtClean="0"/>
              <a:t>имеет </a:t>
            </a:r>
            <a:r>
              <a:rPr lang="ru-RU" dirty="0"/>
              <a:t>семантический (смысловой) характер, т. е. понятийный, так как именно в понятиях обобщаются наиболее существенные признаки предметов, процессов и явлений окружающего мира. </a:t>
            </a:r>
          </a:p>
          <a:p>
            <a:r>
              <a:rPr lang="ru-RU" dirty="0" smtClean="0"/>
              <a:t>имеет </a:t>
            </a:r>
            <a:r>
              <a:rPr lang="ru-RU" dirty="0"/>
              <a:t>языковую природу (кроме некоторых видов эстетической ин-формации, например изобразительного искусства). Одно и то же </a:t>
            </a:r>
            <a:r>
              <a:rPr lang="ru-RU" dirty="0" smtClean="0"/>
              <a:t>содержание </a:t>
            </a:r>
            <a:r>
              <a:rPr lang="ru-RU" dirty="0"/>
              <a:t>может быть выражено на разных естественных (разговорных) языках, записано в виде математических формул и т. 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4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Измерение информации в технике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dirty="0"/>
              <a:t>В технике (теория кодирования и передачи сообщений) под </a:t>
            </a:r>
            <a:r>
              <a:rPr lang="ru-RU" dirty="0" smtClean="0"/>
              <a:t>количеством </a:t>
            </a:r>
            <a:r>
              <a:rPr lang="ru-RU" dirty="0"/>
              <a:t>информации понимают количество кодируемых, передаваемых или хранимых символов. При этом используют простой способ </a:t>
            </a:r>
            <a:r>
              <a:rPr lang="ru-RU" dirty="0" smtClean="0"/>
              <a:t>определения </a:t>
            </a:r>
            <a:r>
              <a:rPr lang="ru-RU" dirty="0"/>
              <a:t>количества информации, который может быть назван объемным. Он основан на подсчете числа символов в сообщении, т. е. связано с его </a:t>
            </a:r>
            <a:r>
              <a:rPr lang="ru-RU" dirty="0" smtClean="0"/>
              <a:t>длиной </a:t>
            </a:r>
            <a:r>
              <a:rPr lang="ru-RU" dirty="0"/>
              <a:t>и не учитывает содержания.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26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вычислительной технике применяются две стандартные единицы измерения: бит (</a:t>
            </a:r>
            <a:r>
              <a:rPr lang="ru-RU" dirty="0" err="1"/>
              <a:t>binary</a:t>
            </a:r>
            <a:r>
              <a:rPr lang="ru-RU" dirty="0"/>
              <a:t> </a:t>
            </a:r>
            <a:r>
              <a:rPr lang="ru-RU" dirty="0" err="1"/>
              <a:t>digit</a:t>
            </a:r>
            <a:r>
              <a:rPr lang="ru-RU" dirty="0"/>
              <a:t>) и байт (</a:t>
            </a:r>
            <a:r>
              <a:rPr lang="ru-RU" dirty="0" err="1"/>
              <a:t>byte</a:t>
            </a:r>
            <a:r>
              <a:rPr lang="ru-RU" dirty="0"/>
              <a:t>). </a:t>
            </a:r>
            <a:endParaRPr lang="ru-RU" dirty="0" smtClean="0"/>
          </a:p>
          <a:p>
            <a:r>
              <a:rPr lang="ru-RU" b="1" i="1" dirty="0"/>
              <a:t>Бит – </a:t>
            </a:r>
            <a:r>
              <a:rPr lang="ru-RU" dirty="0"/>
              <a:t>минимальная единица измерения информации – величина, ко-</a:t>
            </a:r>
            <a:r>
              <a:rPr lang="ru-RU" dirty="0" err="1"/>
              <a:t>торая</a:t>
            </a:r>
            <a:r>
              <a:rPr lang="ru-RU" dirty="0"/>
              <a:t> может принимать одно из двух значений (в математическом пред-</a:t>
            </a:r>
            <a:r>
              <a:rPr lang="ru-RU" dirty="0" err="1"/>
              <a:t>ставлении</a:t>
            </a:r>
            <a:r>
              <a:rPr lang="ru-RU" dirty="0"/>
              <a:t> 0 или 1). </a:t>
            </a:r>
            <a:r>
              <a:rPr lang="ru-RU" b="1" i="1" dirty="0"/>
              <a:t>Байт </a:t>
            </a:r>
            <a:r>
              <a:rPr lang="ru-RU" dirty="0"/>
              <a:t>– единица количества информации в системе СИ. Байт - </a:t>
            </a:r>
            <a:r>
              <a:rPr lang="ru-RU" dirty="0" err="1"/>
              <a:t>вось-миразрядный</a:t>
            </a:r>
            <a:r>
              <a:rPr lang="ru-RU" dirty="0"/>
              <a:t> двоичный код, с помощью которого наиболее часто пред-</a:t>
            </a:r>
            <a:r>
              <a:rPr lang="ru-RU" dirty="0" err="1"/>
              <a:t>ставляют</a:t>
            </a:r>
            <a:r>
              <a:rPr lang="ru-RU" dirty="0"/>
              <a:t> один символ текста. </a:t>
            </a:r>
            <a:r>
              <a:rPr lang="ru-RU" b="1" i="1" dirty="0"/>
              <a:t>Информационный объем сообщения </a:t>
            </a:r>
            <a:r>
              <a:rPr lang="ru-RU" dirty="0"/>
              <a:t>(информационная емкость со-общения) – количество информации в сообщении, измеренное в битах, байтах или производных единицах (</a:t>
            </a:r>
            <a:r>
              <a:rPr lang="ru-RU" dirty="0" err="1"/>
              <a:t>Кбайтах</a:t>
            </a:r>
            <a:r>
              <a:rPr lang="ru-RU" dirty="0"/>
              <a:t>, </a:t>
            </a:r>
            <a:r>
              <a:rPr lang="ru-RU" dirty="0" err="1"/>
              <a:t>Мбайтах</a:t>
            </a:r>
            <a:r>
              <a:rPr lang="ru-RU" dirty="0"/>
              <a:t> и т. д.).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215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/>
              <a:t>Измерение информации в теории информации (информация как снятая неопределенность)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теории информации количеством информации называют числовую характеристику сигнала, не зависящую от его формы и содержания и </a:t>
            </a:r>
            <a:r>
              <a:rPr lang="ru-RU" dirty="0" smtClean="0"/>
              <a:t>характеризующую </a:t>
            </a:r>
            <a:r>
              <a:rPr lang="ru-RU" dirty="0"/>
              <a:t>неопределенность, которая исчезает после получения </a:t>
            </a:r>
            <a:r>
              <a:rPr lang="ru-RU" dirty="0" smtClean="0"/>
              <a:t>сообщения </a:t>
            </a:r>
            <a:r>
              <a:rPr lang="ru-RU" dirty="0"/>
              <a:t>в виде данного сигнала – в этом случае количество информации зависит от вероятности получения сообщения о том или ином событии. Оценка количества информации основывается на законах теории </a:t>
            </a:r>
            <a:r>
              <a:rPr lang="ru-RU" dirty="0" smtClean="0"/>
              <a:t>информации</a:t>
            </a:r>
            <a:r>
              <a:rPr lang="ru-RU" dirty="0"/>
              <a:t>. Клод Шеннон ввел понятие информационной энтропии – меры </a:t>
            </a:r>
            <a:r>
              <a:rPr lang="ru-RU" dirty="0" smtClean="0"/>
              <a:t>хаотичности </a:t>
            </a:r>
            <a:r>
              <a:rPr lang="ru-RU" dirty="0"/>
              <a:t>информации, определяющей </a:t>
            </a:r>
            <a:r>
              <a:rPr lang="ru-RU" dirty="0" smtClean="0"/>
              <a:t>неопределенность </a:t>
            </a:r>
            <a:r>
              <a:rPr lang="ru-RU" dirty="0"/>
              <a:t>появления </a:t>
            </a:r>
            <a:r>
              <a:rPr lang="ru-RU" dirty="0" smtClean="0"/>
              <a:t>какого-либо </a:t>
            </a:r>
            <a:r>
              <a:rPr lang="ru-RU" dirty="0"/>
              <a:t>символа первичного алфавита. При отсутствии информационных потерь численно равна количеству информации на символ передаваемого сообщения.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949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b="1" i="1" dirty="0"/>
              <a:t>Информационная энтропия </a:t>
            </a:r>
            <a:r>
              <a:rPr lang="ru-RU" dirty="0"/>
              <a:t>для независимых случайных событий </a:t>
            </a:r>
            <a:r>
              <a:rPr lang="ru-RU" i="1" dirty="0"/>
              <a:t>x </a:t>
            </a:r>
            <a:r>
              <a:rPr lang="ru-RU" dirty="0"/>
              <a:t>с </a:t>
            </a:r>
            <a:r>
              <a:rPr lang="ru-RU" i="1" dirty="0"/>
              <a:t>n </a:t>
            </a:r>
            <a:r>
              <a:rPr lang="ru-RU" dirty="0"/>
              <a:t>возможными состояниями (от 1 до </a:t>
            </a:r>
            <a:r>
              <a:rPr lang="ru-RU" i="1" dirty="0"/>
              <a:t>n</a:t>
            </a:r>
            <a:r>
              <a:rPr lang="ru-RU" dirty="0"/>
              <a:t>) рассчитывается по формуле </a:t>
            </a:r>
            <a:r>
              <a:rPr lang="ru-RU" dirty="0" smtClean="0"/>
              <a:t>Шеннона ( </a:t>
            </a:r>
            <a:r>
              <a:rPr lang="ru-RU" i="1" dirty="0"/>
              <a:t>p(i) – </a:t>
            </a:r>
            <a:r>
              <a:rPr lang="ru-RU" dirty="0"/>
              <a:t>вероятность i-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smtClean="0"/>
              <a:t>события).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90875"/>
            <a:ext cx="5328591" cy="119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7805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1015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Общие сведения</vt:lpstr>
      <vt:lpstr>Понятие информации, ее виды и свойства </vt:lpstr>
      <vt:lpstr>Презентация PowerPoint</vt:lpstr>
      <vt:lpstr>Презентация PowerPoint</vt:lpstr>
      <vt:lpstr>Основные виды информации по ее форме представления, способам ее кодирования и хранения, что имеет наибольшее значение для информатики, это: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Измерение информации в технике </vt:lpstr>
      <vt:lpstr>Презентация PowerPoint</vt:lpstr>
      <vt:lpstr>Измерение информации в теории информации (информация как снятая неопределенность)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Галимянов Анис Фуатович</dc:creator>
  <cp:lastModifiedBy>Галимянов Анис Фуатович</cp:lastModifiedBy>
  <cp:revision>4</cp:revision>
  <dcterms:created xsi:type="dcterms:W3CDTF">2017-09-06T07:51:43Z</dcterms:created>
  <dcterms:modified xsi:type="dcterms:W3CDTF">2017-09-06T08:57:00Z</dcterms:modified>
</cp:coreProperties>
</file>