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27" r:id="rId3"/>
    <p:sldId id="454" r:id="rId4"/>
    <p:sldId id="455" r:id="rId5"/>
    <p:sldId id="456" r:id="rId6"/>
    <p:sldId id="457" r:id="rId7"/>
    <p:sldId id="458" r:id="rId8"/>
    <p:sldId id="459" r:id="rId9"/>
    <p:sldId id="460" r:id="rId10"/>
    <p:sldId id="461" r:id="rId11"/>
    <p:sldId id="462" r:id="rId12"/>
    <p:sldId id="463" r:id="rId13"/>
    <p:sldId id="465" r:id="rId14"/>
    <p:sldId id="464" r:id="rId15"/>
    <p:sldId id="467" r:id="rId16"/>
    <p:sldId id="466" r:id="rId17"/>
    <p:sldId id="468" r:id="rId18"/>
    <p:sldId id="469" r:id="rId19"/>
    <p:sldId id="470" r:id="rId20"/>
    <p:sldId id="471" r:id="rId21"/>
    <p:sldId id="472" r:id="rId22"/>
    <p:sldId id="473" r:id="rId23"/>
    <p:sldId id="474" r:id="rId24"/>
    <p:sldId id="475" r:id="rId25"/>
    <p:sldId id="476" r:id="rId26"/>
    <p:sldId id="477" r:id="rId27"/>
    <p:sldId id="478" r:id="rId28"/>
    <p:sldId id="479" r:id="rId29"/>
    <p:sldId id="480" r:id="rId30"/>
    <p:sldId id="481" r:id="rId31"/>
    <p:sldId id="482" r:id="rId32"/>
    <p:sldId id="483" r:id="rId33"/>
    <p:sldId id="486" r:id="rId34"/>
    <p:sldId id="485" r:id="rId35"/>
    <p:sldId id="484" r:id="rId36"/>
    <p:sldId id="397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gi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05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58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49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1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3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07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53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1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2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56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47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0" y="898047"/>
            <a:ext cx="78594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3600" dirty="0" smtClean="0"/>
              <a:t> </a:t>
            </a:r>
            <a:r>
              <a:rPr lang="ru-RU" sz="3600" b="1" dirty="0" smtClean="0"/>
              <a:t>Лекция </a:t>
            </a:r>
            <a:r>
              <a:rPr lang="en-US" sz="3600" b="1" dirty="0" smtClean="0"/>
              <a:t>1</a:t>
            </a:r>
            <a:r>
              <a:rPr lang="ru-RU" sz="3600" b="1" dirty="0" smtClean="0"/>
              <a:t>2 </a:t>
            </a:r>
            <a:endParaRPr lang="en-US" sz="3600" b="1" dirty="0" smtClean="0"/>
          </a:p>
          <a:p>
            <a:pPr algn="ctr"/>
            <a:endParaRPr lang="ru-RU" dirty="0" smtClean="0"/>
          </a:p>
          <a:p>
            <a:pPr algn="ctr"/>
            <a:r>
              <a:rPr lang="ru-RU" sz="3600" b="1" dirty="0" smtClean="0"/>
              <a:t>Распространение </a:t>
            </a:r>
            <a:r>
              <a:rPr lang="ru-RU" sz="3600" b="1" dirty="0"/>
              <a:t>радиоволн в ионосфере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95460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  <a:p>
            <a:endParaRPr lang="ru-RU" sz="2800" dirty="0" smtClean="0"/>
          </a:p>
          <a:p>
            <a:r>
              <a:rPr lang="ru-RU" sz="2800" dirty="0" smtClean="0"/>
              <a:t>Ионосфера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область атмосферы,  в которой газ частично ионизирован,  так  что присутствуют свободные электроны и ионы. Основные причины ионизации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</a:t>
            </a:r>
            <a:r>
              <a:rPr lang="ru-RU" sz="2800" dirty="0" err="1"/>
              <a:t>фотоионизация</a:t>
            </a:r>
            <a:r>
              <a:rPr lang="ru-RU" sz="2800" dirty="0"/>
              <a:t> и ударная ионизация. </a:t>
            </a:r>
            <a:r>
              <a:rPr lang="ru-RU" sz="2800" dirty="0" err="1"/>
              <a:t>Фо­тоионизация</a:t>
            </a:r>
            <a:r>
              <a:rPr lang="ru-RU" sz="2800" dirty="0"/>
              <a:t> наблюдается  под  влиянием излучения с частотой выше некоторого значения, если энергия кванта этих колебаний превышает работу  иони­зации. Ударная  ионизация вызывается попаданием в атмосферу частиц,  обладающих достаточным запасом  кинетической  энергии.  </a:t>
            </a:r>
          </a:p>
        </p:txBody>
      </p:sp>
    </p:spTree>
    <p:extLst>
      <p:ext uri="{BB962C8B-B14F-4D97-AF65-F5344CB8AC3E}">
        <p14:creationId xmlns:p14="http://schemas.microsoft.com/office/powerpoint/2010/main" val="3758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  <a:p>
            <a:endParaRPr lang="ru-RU" sz="2800" dirty="0" smtClean="0"/>
          </a:p>
          <a:p>
            <a:r>
              <a:rPr lang="ru-RU" sz="2800" dirty="0" smtClean="0"/>
              <a:t>Основным  </a:t>
            </a:r>
            <a:r>
              <a:rPr lang="ru-RU" sz="2800" dirty="0"/>
              <a:t>источником   ионизации является Солнце, постоянно излучающее потоки электромагнитного и корпускулярного излучения.  Поверхности Земли  достигают ультрафиолетовые лучи (УФЛ) с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&gt; 2900 Å. Более короткие поглощаются в атмосфере,  вызывая диссоциацию молекул, образо­вание ионов озона и т.  д.  Ионизация вызывается УФЛ с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&lt; 1000 Å,  мягким рентгеновским излучением с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= 10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300 Å и солнечным корпускулярным излучением. </a:t>
            </a:r>
          </a:p>
        </p:txBody>
      </p:sp>
    </p:spTree>
    <p:extLst>
      <p:ext uri="{BB962C8B-B14F-4D97-AF65-F5344CB8AC3E}">
        <p14:creationId xmlns:p14="http://schemas.microsoft.com/office/powerpoint/2010/main" val="9614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  <a:p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ночное время основной  причиной ионизации являются:  излучение  звезд, составляющее примерно 0,001 от солнечного,  космические лучи, ионизирующие нижние слои атмосферы (до 10</a:t>
            </a:r>
            <a:r>
              <a:rPr lang="ru-RU" sz="2800" baseline="30000" dirty="0">
                <a:sym typeface="Symbol"/>
              </a:rPr>
              <a:t></a:t>
            </a:r>
            <a:r>
              <a:rPr lang="ru-RU" sz="2800" baseline="30000" dirty="0"/>
              <a:t>8</a:t>
            </a:r>
            <a:r>
              <a:rPr lang="ru-RU" sz="2800" dirty="0"/>
              <a:t> ионизирующего излучения Солнца). Степень ионизации  в высоких слоях резко возрастает во время солнечных вспышек. Степень ионизации  максимальна  на высоте,  где достаточно велика плот­ность атмосферы и еще не слишком ослаблен  поток  ионизирующих  частиц  и волн.</a:t>
            </a:r>
          </a:p>
        </p:txBody>
      </p:sp>
    </p:spTree>
    <p:extLst>
      <p:ext uri="{BB962C8B-B14F-4D97-AF65-F5344CB8AC3E}">
        <p14:creationId xmlns:p14="http://schemas.microsoft.com/office/powerpoint/2010/main" val="34448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  <a:p>
            <a:r>
              <a:rPr lang="ru-RU" sz="2800" dirty="0" smtClean="0"/>
              <a:t>При </a:t>
            </a:r>
            <a:r>
              <a:rPr lang="ru-RU" sz="2800" dirty="0"/>
              <a:t>моделировании ионосферы часто используется приближение параболического слоя, согласно которому вертикальный профиль электронной концентрации </a:t>
            </a:r>
            <a:r>
              <a:rPr lang="en-US" sz="2800" dirty="0"/>
              <a:t>N</a:t>
            </a:r>
            <a:r>
              <a:rPr lang="ru-RU" sz="2800" dirty="0"/>
              <a:t>(</a:t>
            </a:r>
            <a:r>
              <a:rPr lang="en-US" sz="2800" dirty="0"/>
              <a:t>h</a:t>
            </a:r>
            <a:r>
              <a:rPr lang="ru-RU" sz="2800" dirty="0"/>
              <a:t>) описывается выражением</a:t>
            </a:r>
          </a:p>
          <a:p>
            <a:r>
              <a:rPr lang="ru-RU" sz="2800" dirty="0"/>
              <a:t> </a:t>
            </a:r>
          </a:p>
          <a:p>
            <a:r>
              <a:rPr lang="ru-RU" sz="2800" dirty="0" smtClean="0"/>
              <a:t>							(1</a:t>
            </a:r>
            <a:r>
              <a:rPr lang="ru-RU" sz="2800" dirty="0"/>
              <a:t>)</a:t>
            </a:r>
          </a:p>
          <a:p>
            <a:endParaRPr lang="ru-RU" sz="2800" dirty="0"/>
          </a:p>
          <a:p>
            <a:r>
              <a:rPr lang="ru-RU" sz="2800" dirty="0" smtClean="0"/>
              <a:t>Простой </a:t>
            </a:r>
            <a:r>
              <a:rPr lang="ru-RU" sz="2800" dirty="0"/>
              <a:t>параболический слой</a:t>
            </a:r>
          </a:p>
          <a:p>
            <a:r>
              <a:rPr lang="ru-RU" sz="2800" dirty="0"/>
              <a:t>(</a:t>
            </a:r>
            <a:r>
              <a:rPr lang="en-US" sz="2800" dirty="0"/>
              <a:t>H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полутолщина слоя), хорошо аппроксимирующим высотное изменение электронной концентрации ниже максимума </a:t>
            </a:r>
            <a:r>
              <a:rPr lang="ru-RU" sz="2800" dirty="0" err="1"/>
              <a:t>N</a:t>
            </a:r>
            <a:r>
              <a:rPr lang="ru-RU" sz="2800" baseline="-25000" dirty="0" err="1"/>
              <a:t>m</a:t>
            </a:r>
            <a:r>
              <a:rPr lang="ru-RU" sz="2800" baseline="-25000" dirty="0"/>
              <a:t> </a:t>
            </a:r>
            <a:r>
              <a:rPr lang="ru-RU" sz="2800" dirty="0"/>
              <a:t>(рис. </a:t>
            </a:r>
            <a:r>
              <a:rPr lang="ru-RU" sz="2800" dirty="0" smtClean="0"/>
              <a:t>1</a:t>
            </a:r>
            <a:r>
              <a:rPr lang="ru-RU" sz="2800" dirty="0"/>
              <a:t>). В приближении изотермической атмосферы  </a:t>
            </a:r>
            <a:r>
              <a:rPr lang="ru-RU" sz="2800" dirty="0" err="1"/>
              <a:t>N</a:t>
            </a:r>
            <a:r>
              <a:rPr lang="ru-RU" sz="2800" baseline="-25000" dirty="0" err="1"/>
              <a:t>m</a:t>
            </a:r>
            <a:r>
              <a:rPr lang="ru-RU" sz="2800" dirty="0"/>
              <a:t> соответствует высоте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300 км.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115" y="2728238"/>
            <a:ext cx="3582899" cy="110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30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284" y="895906"/>
            <a:ext cx="5312916" cy="558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Рис</a:t>
            </a:r>
            <a:r>
              <a:rPr lang="ru-RU" sz="2800" dirty="0"/>
              <a:t>. </a:t>
            </a:r>
            <a:r>
              <a:rPr lang="ru-RU" sz="2800" dirty="0" smtClean="0"/>
              <a:t> Модельные изолинии </a:t>
            </a:r>
            <a:r>
              <a:rPr lang="ru-RU" sz="2800" dirty="0"/>
              <a:t>плазменной частоты (МГц) и траектории мод 3</a:t>
            </a:r>
            <a:r>
              <a:rPr lang="ru-RU" sz="2800" i="1" dirty="0"/>
              <a:t>F</a:t>
            </a:r>
            <a:r>
              <a:rPr lang="ru-RU" sz="2800" dirty="0"/>
              <a:t>2, 4</a:t>
            </a:r>
            <a:r>
              <a:rPr lang="ru-RU" sz="2800" i="1" dirty="0"/>
              <a:t>F</a:t>
            </a:r>
            <a:r>
              <a:rPr lang="ru-RU" sz="2800" dirty="0"/>
              <a:t>2, 5</a:t>
            </a:r>
            <a:r>
              <a:rPr lang="ru-RU" sz="2800" i="1" dirty="0"/>
              <a:t>F</a:t>
            </a:r>
            <a:r>
              <a:rPr lang="ru-RU" sz="2800" dirty="0"/>
              <a:t>2 в эксперименте 08.12.1999 на трассе Хабаровск-Йошкар-Ола.</a:t>
            </a:r>
          </a:p>
          <a:p>
            <a:pPr algn="ctr"/>
            <a:endParaRPr lang="ru-RU" sz="2800" b="1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812730"/>
              </p:ext>
            </p:extLst>
          </p:nvPr>
        </p:nvGraphicFramePr>
        <p:xfrm>
          <a:off x="955074" y="936170"/>
          <a:ext cx="7077094" cy="3918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name="Точечный рисунок" r:id="rId3" imgW="4076190" imgH="2257740" progId="Paint.Picture">
                  <p:embed/>
                </p:oleObj>
              </mc:Choice>
              <mc:Fallback>
                <p:oleObj name="Точечный рисунок" r:id="rId3" imgW="4076190" imgH="225774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074" y="936170"/>
                        <a:ext cx="7077094" cy="39188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667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  <a:p>
            <a:endParaRPr lang="ru-RU" sz="2800" dirty="0" smtClean="0"/>
          </a:p>
          <a:p>
            <a:r>
              <a:rPr lang="ru-RU" sz="2800" dirty="0" smtClean="0"/>
              <a:t>Реальная </a:t>
            </a:r>
            <a:r>
              <a:rPr lang="ru-RU" sz="2800" dirty="0"/>
              <a:t>атмосфера: 1) не </a:t>
            </a:r>
            <a:r>
              <a:rPr lang="ru-RU" sz="2800" dirty="0" err="1"/>
              <a:t>изотермична</a:t>
            </a:r>
            <a:r>
              <a:rPr lang="ru-RU" sz="2800" dirty="0"/>
              <a:t>; 2) неоднородна по составу, на высотах &gt; 100 км начинается ее расслоение. 3) характеризуется  несколькими  высотными максимумами ионизации, каждому из которых соответствует свой слой. </a:t>
            </a:r>
            <a:endParaRPr lang="ru-RU" sz="2800" dirty="0" smtClean="0"/>
          </a:p>
          <a:p>
            <a:r>
              <a:rPr lang="ru-RU" sz="2800" dirty="0" smtClean="0"/>
              <a:t>   </a:t>
            </a:r>
            <a:endParaRPr lang="ru-RU" sz="2800" dirty="0"/>
          </a:p>
          <a:p>
            <a:r>
              <a:rPr lang="ru-RU" sz="2800" dirty="0"/>
              <a:t>     Образование слоя  D   (h = 60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90 км) связывают с амби­полярной диффузией ионов из слоя E до высот,  на которых постоянная  времени рекомбинации еще достаточно велика.  Ночью диффузия уменьшается, и слой D пропадает.</a:t>
            </a:r>
          </a:p>
          <a:p>
            <a:r>
              <a:rPr lang="ru-RU" sz="2800" dirty="0"/>
              <a:t>     </a:t>
            </a:r>
            <a:endParaRPr lang="ru-RU" sz="2800" b="1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3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  <a:p>
            <a:endParaRPr lang="ru-RU" sz="2800" dirty="0" smtClean="0"/>
          </a:p>
          <a:p>
            <a:r>
              <a:rPr lang="ru-RU" sz="2800" dirty="0" smtClean="0"/>
              <a:t>     </a:t>
            </a:r>
            <a:r>
              <a:rPr lang="ru-RU" sz="2800" dirty="0"/>
              <a:t>Слой E  с высотой максимума  ионизации </a:t>
            </a:r>
            <a:r>
              <a:rPr lang="ru-RU" sz="2800" dirty="0" smtClean="0">
                <a:sym typeface="Symbol"/>
              </a:rPr>
              <a:t>100-</a:t>
            </a:r>
            <a:r>
              <a:rPr lang="ru-RU" sz="2800" dirty="0" smtClean="0"/>
              <a:t> </a:t>
            </a:r>
            <a:r>
              <a:rPr lang="ru-RU" sz="2800" dirty="0"/>
              <a:t>120 км обязан своим существованием диссипации молекул O</a:t>
            </a:r>
            <a:r>
              <a:rPr lang="ru-RU" sz="2800" baseline="-25000" dirty="0"/>
              <a:t>2</a:t>
            </a:r>
            <a:r>
              <a:rPr lang="ru-RU" sz="2800" dirty="0"/>
              <a:t> рентгеновским излу­чением и УФЛ Солнца.  Суточный и сезонный ход N</a:t>
            </a:r>
            <a:r>
              <a:rPr lang="ru-RU" sz="2800" baseline="-25000" dirty="0"/>
              <a:t>E</a:t>
            </a:r>
            <a:r>
              <a:rPr lang="ru-RU" sz="2800" dirty="0"/>
              <a:t> ~ </a:t>
            </a:r>
            <a:r>
              <a:rPr lang="ru-RU" sz="2800" dirty="0" err="1"/>
              <a:t>cos</a:t>
            </a:r>
            <a:r>
              <a:rPr lang="ru-RU" sz="2800" dirty="0"/>
              <a:t> z, где </a:t>
            </a:r>
            <a:r>
              <a:rPr lang="en-US" sz="2800" dirty="0"/>
              <a:t>z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зенитный угол Солнца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/>
              <a:t>     Слой F1 связан с ионизацией молекул N</a:t>
            </a:r>
            <a:r>
              <a:rPr lang="ru-RU" sz="2800" baseline="-25000" dirty="0"/>
              <a:t>2</a:t>
            </a:r>
            <a:r>
              <a:rPr lang="ru-RU" sz="2800" dirty="0"/>
              <a:t>,  имеющей максимум на высотах h = 180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240 км. Существует только летом и днем, N</a:t>
            </a:r>
            <a:r>
              <a:rPr lang="ru-RU" sz="2800" baseline="-25000" dirty="0"/>
              <a:t>F</a:t>
            </a:r>
            <a:r>
              <a:rPr lang="ru-RU" sz="2800" dirty="0"/>
              <a:t> ~ </a:t>
            </a:r>
            <a:r>
              <a:rPr lang="ru-RU" sz="2800" dirty="0" err="1"/>
              <a:t>cos</a:t>
            </a:r>
            <a:r>
              <a:rPr lang="ru-RU" sz="2800" dirty="0"/>
              <a:t> z. </a:t>
            </a:r>
          </a:p>
          <a:p>
            <a:r>
              <a:rPr lang="ru-RU" sz="2800" dirty="0"/>
              <a:t>     </a:t>
            </a:r>
            <a:endParaRPr lang="ru-RU" sz="2800" b="1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79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Образование и строение </a:t>
            </a:r>
            <a:r>
              <a:rPr lang="ru-RU" sz="2800" b="1" dirty="0" smtClean="0"/>
              <a:t>ионосферы</a:t>
            </a:r>
          </a:p>
          <a:p>
            <a:endParaRPr lang="ru-RU" sz="2800" dirty="0" smtClean="0"/>
          </a:p>
          <a:p>
            <a:r>
              <a:rPr lang="ru-RU" sz="2800" dirty="0" smtClean="0"/>
              <a:t>Слой </a:t>
            </a:r>
            <a:r>
              <a:rPr lang="ru-RU" sz="2800" dirty="0"/>
              <a:t>F2 имеет максимум на высотах 250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350 км, что соответствует максимуму ионизации атомарного кислорода O. </a:t>
            </a:r>
          </a:p>
          <a:p>
            <a:r>
              <a:rPr lang="ru-RU" sz="2800" dirty="0"/>
              <a:t>     Степень ионизации  ионосферных слоев испытывает четко выраженные регулярные суточные, сезонные и 11-летние вариации. Кроме регулярных процессов существует множество других (например, турбулентность), приводящих к случайным колебаниям степени иониза­ции, возникновению локальных неоднородностей электронной концентрации</a:t>
            </a:r>
            <a:r>
              <a:rPr lang="ru-RU" sz="2800" dirty="0" smtClean="0"/>
              <a:t>.</a:t>
            </a:r>
          </a:p>
          <a:p>
            <a:pPr algn="ctr"/>
            <a:endParaRPr lang="ru-RU" sz="2800" b="1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37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r>
              <a:rPr lang="ru-RU" sz="2800" dirty="0" smtClean="0"/>
              <a:t>Так </a:t>
            </a:r>
            <a:r>
              <a:rPr lang="ru-RU" sz="2800" dirty="0"/>
              <a:t>как масса электрона в 1836 раз меньше массы протона,  основное  влияние на распространение радиоволн в ионосфере  оказывают электроны.  На электрон в поле радиоволны действует пере­менное электрическое поле напряженностью</a:t>
            </a:r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     </a:t>
            </a:r>
            <a:r>
              <a:rPr lang="ru-RU" sz="2800" dirty="0" smtClean="0"/>
              <a:t>                                                                               </a:t>
            </a:r>
            <a:r>
              <a:rPr lang="ru-RU" sz="2800" dirty="0"/>
              <a:t>(2)</a:t>
            </a:r>
          </a:p>
          <a:p>
            <a:r>
              <a:rPr lang="ru-RU" sz="2800" dirty="0"/>
              <a:t>  </a:t>
            </a:r>
            <a:r>
              <a:rPr lang="ru-RU" sz="2800" dirty="0" smtClean="0"/>
              <a:t>ли </a:t>
            </a:r>
            <a:r>
              <a:rPr lang="ru-RU" sz="2800" dirty="0"/>
              <a:t>в единице объема содержится N электронов, то под воздействием  силы возникает направленное перемещение электронов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конвекционный ток  </a:t>
            </a:r>
            <a:r>
              <a:rPr lang="ru-RU" sz="2800" dirty="0" smtClean="0"/>
              <a:t>плотностью		 </a:t>
            </a:r>
            <a:r>
              <a:rPr lang="ru-RU" sz="2800" b="1" dirty="0" err="1"/>
              <a:t>j</a:t>
            </a:r>
            <a:r>
              <a:rPr lang="ru-RU" sz="2800" baseline="-25000" dirty="0" err="1"/>
              <a:t>эл</a:t>
            </a:r>
            <a:r>
              <a:rPr lang="ru-RU" sz="2800" baseline="-25000" dirty="0"/>
              <a:t> </a:t>
            </a:r>
            <a:r>
              <a:rPr lang="ru-RU" sz="2800" dirty="0"/>
              <a:t>= </a:t>
            </a:r>
            <a:r>
              <a:rPr lang="ru-RU" sz="2800" dirty="0" err="1"/>
              <a:t>e</a:t>
            </a:r>
            <a:r>
              <a:rPr lang="ru-RU" sz="2800" b="1" dirty="0" err="1"/>
              <a:t>v</a:t>
            </a:r>
            <a:r>
              <a:rPr lang="ru-RU" sz="2800" dirty="0" err="1"/>
              <a:t>N</a:t>
            </a:r>
            <a:r>
              <a:rPr lang="ru-RU" sz="2800" dirty="0" smtClean="0"/>
              <a:t>,		</a:t>
            </a:r>
            <a:r>
              <a:rPr lang="ru-RU" sz="2800" dirty="0"/>
              <a:t> (3)</a:t>
            </a:r>
            <a:endParaRPr lang="ru-RU" sz="2800" dirty="0"/>
          </a:p>
          <a:p>
            <a:r>
              <a:rPr lang="ru-RU" sz="2800" dirty="0"/>
              <a:t>где  </a:t>
            </a:r>
            <a:r>
              <a:rPr lang="ru-RU" sz="2800" b="1" dirty="0"/>
              <a:t>v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скорость движения электронов,  e = 1,602</a:t>
            </a:r>
            <a:r>
              <a:rPr lang="ru-RU" sz="2800" dirty="0">
                <a:sym typeface="Symbol"/>
              </a:rPr>
              <a:t></a:t>
            </a:r>
            <a:r>
              <a:rPr lang="ru-RU" sz="2800" dirty="0"/>
              <a:t>10</a:t>
            </a:r>
            <a:r>
              <a:rPr lang="ru-RU" sz="2800" baseline="30000" dirty="0">
                <a:sym typeface="Symbol"/>
              </a:rPr>
              <a:t></a:t>
            </a:r>
            <a:r>
              <a:rPr lang="ru-RU" sz="2800" baseline="30000" dirty="0"/>
              <a:t>19</a:t>
            </a:r>
            <a:r>
              <a:rPr lang="ru-RU" sz="2800" dirty="0"/>
              <a:t>К 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заряд электрона.</a:t>
            </a:r>
          </a:p>
          <a:p>
            <a:endParaRPr lang="ru-RU" sz="2800" b="1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79" y="2958125"/>
            <a:ext cx="2256346" cy="94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77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pPr algn="ctr"/>
            <a:endParaRPr lang="ru-RU" sz="2800" b="1" dirty="0" smtClean="0"/>
          </a:p>
          <a:p>
            <a:r>
              <a:rPr lang="ru-RU" sz="2800" dirty="0" smtClean="0"/>
              <a:t>Рассмотрим </a:t>
            </a:r>
            <a:r>
              <a:rPr lang="ru-RU" sz="2800" dirty="0"/>
              <a:t>уравнение движения электрона</a:t>
            </a:r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                                                                            (4) </a:t>
            </a:r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 (</a:t>
            </a:r>
            <a:r>
              <a:rPr lang="ru-RU" sz="2800" dirty="0" err="1"/>
              <a:t>m</a:t>
            </a:r>
            <a:r>
              <a:rPr lang="ru-RU" sz="2800" baseline="-25000" dirty="0" err="1"/>
              <a:t>e</a:t>
            </a:r>
            <a:r>
              <a:rPr lang="ru-RU" sz="2800" dirty="0"/>
              <a:t> = 9,106</a:t>
            </a:r>
            <a:r>
              <a:rPr lang="ru-RU" sz="2800" dirty="0">
                <a:sym typeface="Symbol"/>
              </a:rPr>
              <a:t></a:t>
            </a:r>
            <a:r>
              <a:rPr lang="ru-RU" sz="2800" dirty="0"/>
              <a:t>10</a:t>
            </a:r>
            <a:r>
              <a:rPr lang="ru-RU" sz="2800" baseline="30000" dirty="0">
                <a:sym typeface="Symbol"/>
              </a:rPr>
              <a:t></a:t>
            </a:r>
            <a:r>
              <a:rPr lang="ru-RU" sz="2800" baseline="30000" dirty="0"/>
              <a:t>31</a:t>
            </a:r>
            <a:r>
              <a:rPr lang="ru-RU" sz="2800" dirty="0"/>
              <a:t> кг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масса  электрона,  </a:t>
            </a:r>
            <a:r>
              <a:rPr lang="ru-RU" sz="2800" dirty="0">
                <a:sym typeface="Symbol"/>
              </a:rPr>
              <a:t>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частота столкновения электрона с ионами, атомами, молекулами воздуха в единицу време­ни,  после каждого из которых он теряет количество движения </a:t>
            </a:r>
            <a:r>
              <a:rPr lang="ru-RU" sz="2800" dirty="0" err="1"/>
              <a:t>m</a:t>
            </a:r>
            <a:r>
              <a:rPr lang="ru-RU" sz="2800" baseline="-25000" dirty="0" err="1"/>
              <a:t>e</a:t>
            </a:r>
            <a:r>
              <a:rPr lang="ru-RU" sz="2800" b="1" dirty="0" err="1"/>
              <a:t>v</a:t>
            </a:r>
            <a:r>
              <a:rPr lang="ru-RU" sz="2800" dirty="0"/>
              <a:t>),  согласно которому  действующая на заряд электрическая  сила уравновешивается силой инерции частицы и силой трения. </a:t>
            </a:r>
            <a:endParaRPr lang="ru-RU" sz="2800" b="1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867581"/>
            <a:ext cx="3610110" cy="940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23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pPr algn="ctr"/>
            <a:endParaRPr lang="ru-RU" sz="2800" b="1" dirty="0" smtClean="0"/>
          </a:p>
          <a:p>
            <a:r>
              <a:rPr lang="ru-RU" sz="2800" dirty="0" smtClean="0"/>
              <a:t>. </a:t>
            </a:r>
            <a:r>
              <a:rPr lang="ru-RU" sz="2800" dirty="0"/>
              <a:t>Считая поле волны гармоническим, будем искать решение (4) в  виде </a:t>
            </a:r>
          </a:p>
          <a:p>
            <a:r>
              <a:rPr lang="ru-RU" sz="2800" dirty="0"/>
              <a:t>   </a:t>
            </a:r>
          </a:p>
          <a:p>
            <a:r>
              <a:rPr lang="ru-RU" sz="2800" dirty="0"/>
              <a:t>     </a:t>
            </a:r>
            <a:r>
              <a:rPr lang="ru-RU" sz="2800" dirty="0" smtClean="0"/>
              <a:t>                                                           </a:t>
            </a:r>
            <a:r>
              <a:rPr lang="ru-RU" sz="2800" dirty="0"/>
              <a:t>(5)</a:t>
            </a:r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     Подставляя (5) в (4), получаем</a:t>
            </a:r>
          </a:p>
          <a:p>
            <a:r>
              <a:rPr lang="en-US" sz="2800" dirty="0"/>
              <a:t> </a:t>
            </a:r>
            <a:endParaRPr lang="ru-RU" sz="2800" dirty="0"/>
          </a:p>
          <a:p>
            <a:endParaRPr lang="ru-RU" sz="2800" b="1" dirty="0" smtClean="0"/>
          </a:p>
          <a:p>
            <a:r>
              <a:rPr lang="ru-RU" sz="2800" dirty="0"/>
              <a:t>следовательно, согласно </a:t>
            </a:r>
            <a:r>
              <a:rPr lang="ru-RU" sz="2800" dirty="0" smtClean="0"/>
              <a:t>(3</a:t>
            </a:r>
            <a:r>
              <a:rPr lang="ru-RU" sz="2800" dirty="0"/>
              <a:t>)</a:t>
            </a:r>
            <a:endParaRPr lang="ru-RU" sz="2800" b="1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2318656"/>
            <a:ext cx="1763827" cy="66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40" y="3869356"/>
            <a:ext cx="2385689" cy="98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76" y="5373461"/>
            <a:ext cx="2621815" cy="107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18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pPr algn="ctr"/>
            <a:endParaRPr lang="ru-RU" sz="2800" b="1" dirty="0" smtClean="0"/>
          </a:p>
          <a:p>
            <a:r>
              <a:rPr lang="ru-RU" sz="2800" dirty="0" smtClean="0"/>
              <a:t>Поскольку </a:t>
            </a:r>
            <a:r>
              <a:rPr lang="ru-RU" sz="2800" dirty="0"/>
              <a:t>ток смещения имеет </a:t>
            </a:r>
            <a:r>
              <a:rPr lang="ru-RU" sz="2800" dirty="0" smtClean="0"/>
              <a:t>плотность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dirty="0"/>
              <a:t>, плотность результирующего </a:t>
            </a:r>
            <a:r>
              <a:rPr lang="ru-RU" sz="2800" dirty="0" smtClean="0"/>
              <a:t>тока</a:t>
            </a:r>
          </a:p>
          <a:p>
            <a:endParaRPr lang="ru-RU" sz="2800" b="1" dirty="0"/>
          </a:p>
          <a:p>
            <a:r>
              <a:rPr lang="ru-RU" sz="2800" b="1" dirty="0" smtClean="0"/>
              <a:t>							</a:t>
            </a:r>
            <a:r>
              <a:rPr lang="ru-RU" sz="2800" dirty="0" smtClean="0"/>
              <a:t>(6)</a:t>
            </a:r>
          </a:p>
          <a:p>
            <a:r>
              <a:rPr lang="ru-RU" sz="2800" dirty="0"/>
              <a:t>Приравняв в </a:t>
            </a:r>
            <a:r>
              <a:rPr lang="ru-RU" sz="2800" dirty="0" smtClean="0"/>
              <a:t>(6</a:t>
            </a:r>
            <a:r>
              <a:rPr lang="ru-RU" sz="2800" dirty="0"/>
              <a:t>) действительную и мнимую части, нетрудно получить</a:t>
            </a:r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91" y="1780495"/>
            <a:ext cx="2712041" cy="810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91" y="3152775"/>
            <a:ext cx="5619141" cy="85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3" y="5050971"/>
            <a:ext cx="8682548" cy="1055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75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pPr algn="ctr"/>
            <a:endParaRPr lang="ru-RU" sz="2800" b="1" dirty="0" smtClean="0"/>
          </a:p>
          <a:p>
            <a:r>
              <a:rPr lang="ru-RU" sz="2800" dirty="0"/>
              <a:t>Частота столкновений электрона </a:t>
            </a:r>
            <a:r>
              <a:rPr lang="ru-RU" sz="2800" dirty="0">
                <a:sym typeface="Symbol"/>
              </a:rPr>
              <a:t></a:t>
            </a:r>
            <a:r>
              <a:rPr lang="ru-RU" sz="2800" dirty="0"/>
              <a:t> = </a:t>
            </a:r>
            <a:r>
              <a:rPr lang="ru-RU" sz="2800" dirty="0">
                <a:sym typeface="Symbol"/>
              </a:rPr>
              <a:t></a:t>
            </a:r>
            <a:r>
              <a:rPr lang="ru-RU" sz="2800" baseline="-25000" dirty="0" err="1"/>
              <a:t>en</a:t>
            </a:r>
            <a:r>
              <a:rPr lang="ru-RU" sz="2800" dirty="0"/>
              <a:t> + </a:t>
            </a:r>
            <a:r>
              <a:rPr lang="ru-RU" sz="2800" dirty="0">
                <a:sym typeface="Symbol"/>
              </a:rPr>
              <a:t></a:t>
            </a:r>
            <a:r>
              <a:rPr lang="ru-RU" sz="2800" baseline="-25000" dirty="0" err="1"/>
              <a:t>ei</a:t>
            </a:r>
            <a:r>
              <a:rPr lang="ru-RU" sz="2800" baseline="-25000" dirty="0"/>
              <a:t> </a:t>
            </a:r>
            <a:r>
              <a:rPr lang="ru-RU" sz="2800" dirty="0"/>
              <a:t>(</a:t>
            </a:r>
            <a:r>
              <a:rPr lang="ru-RU" sz="2800" dirty="0">
                <a:sym typeface="Symbol"/>
              </a:rPr>
              <a:t></a:t>
            </a:r>
            <a:r>
              <a:rPr lang="ru-RU" sz="2800" baseline="-25000" dirty="0" err="1"/>
              <a:t>en</a:t>
            </a:r>
            <a:r>
              <a:rPr lang="ru-RU" sz="2800" dirty="0"/>
              <a:t>, </a:t>
            </a:r>
            <a:r>
              <a:rPr lang="ru-RU" sz="2800" dirty="0">
                <a:sym typeface="Symbol"/>
              </a:rPr>
              <a:t></a:t>
            </a:r>
            <a:r>
              <a:rPr lang="ru-RU" sz="2800" baseline="-25000" dirty="0" err="1"/>
              <a:t>ei</a:t>
            </a:r>
            <a:r>
              <a:rPr lang="ru-RU" sz="2800" dirty="0"/>
              <a:t> – частоты столкновений  с нейтральными частицами  и с ионами соответственно). Для ионосферы характерны параметры, приведенные в табл. </a:t>
            </a:r>
            <a:r>
              <a:rPr lang="ru-RU" sz="2800" dirty="0" smtClean="0"/>
              <a:t>1</a:t>
            </a:r>
            <a:r>
              <a:rPr lang="ru-RU" sz="2800" dirty="0"/>
              <a:t>. </a:t>
            </a:r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28" y="3288166"/>
            <a:ext cx="6362117" cy="256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92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pPr algn="ctr"/>
            <a:endParaRPr lang="ru-RU" sz="2800" b="1" dirty="0" smtClean="0"/>
          </a:p>
          <a:p>
            <a:r>
              <a:rPr lang="ru-RU" sz="2800" dirty="0" smtClean="0"/>
              <a:t>Отметим</a:t>
            </a:r>
            <a:r>
              <a:rPr lang="ru-RU" sz="2800" dirty="0"/>
              <a:t>, что концентрации нейтральных и заряженных частиц сравниваются на высотах 800 – 1000 км. Ниже 500 км n &gt;&gt; N, и можно полагать </a:t>
            </a:r>
            <a:r>
              <a:rPr lang="ru-RU" sz="2800" dirty="0">
                <a:sym typeface="Symbol"/>
              </a:rPr>
              <a:t>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</a:t>
            </a:r>
            <a:r>
              <a:rPr lang="ru-RU" sz="2800" baseline="-25000" dirty="0" err="1"/>
              <a:t>en</a:t>
            </a:r>
            <a:r>
              <a:rPr lang="ru-RU" sz="2800" dirty="0"/>
              <a:t>. В ионосферу проникают радиоволны короче СВ, т. е. с частотами f &gt; 3 </a:t>
            </a:r>
            <a:r>
              <a:rPr lang="ru-RU" sz="2800" dirty="0" err="1"/>
              <a:t>Мгц</a:t>
            </a:r>
            <a:r>
              <a:rPr lang="ru-RU" sz="2800" dirty="0"/>
              <a:t> = 3</a:t>
            </a:r>
            <a:r>
              <a:rPr lang="ru-RU" sz="2800" dirty="0">
                <a:sym typeface="Symbol"/>
              </a:rPr>
              <a:t></a:t>
            </a:r>
            <a:r>
              <a:rPr lang="ru-RU" sz="2800" dirty="0"/>
              <a:t>10</a:t>
            </a:r>
            <a:r>
              <a:rPr lang="ru-RU" sz="2800" baseline="30000" dirty="0"/>
              <a:t>6</a:t>
            </a:r>
            <a:r>
              <a:rPr lang="ru-RU" sz="2800" dirty="0"/>
              <a:t> Гц. Из табл. </a:t>
            </a:r>
            <a:r>
              <a:rPr lang="ru-RU" sz="2800" dirty="0" smtClean="0"/>
              <a:t>1  </a:t>
            </a:r>
            <a:r>
              <a:rPr lang="ru-RU" sz="2800" dirty="0"/>
              <a:t>следует, что для таких радиоволн </a:t>
            </a:r>
            <a:r>
              <a:rPr lang="ru-RU" sz="2800" dirty="0">
                <a:sym typeface="Symbol"/>
              </a:rPr>
              <a:t></a:t>
            </a:r>
            <a:r>
              <a:rPr lang="ru-RU" sz="2800" baseline="30000" dirty="0"/>
              <a:t>2</a:t>
            </a:r>
            <a:r>
              <a:rPr lang="ru-RU" sz="2800" dirty="0"/>
              <a:t> = (2</a:t>
            </a:r>
            <a:r>
              <a:rPr lang="ru-RU" sz="2800" dirty="0">
                <a:sym typeface="Symbol"/>
              </a:rPr>
              <a:t></a:t>
            </a:r>
            <a:r>
              <a:rPr lang="ru-RU" sz="2800" dirty="0"/>
              <a:t>f)</a:t>
            </a:r>
            <a:r>
              <a:rPr lang="ru-RU" sz="2800" baseline="30000" dirty="0"/>
              <a:t>2</a:t>
            </a:r>
            <a:r>
              <a:rPr lang="ru-RU" sz="2800" dirty="0"/>
              <a:t> &gt;&gt; </a:t>
            </a:r>
            <a:r>
              <a:rPr lang="ru-RU" sz="2800" dirty="0">
                <a:sym typeface="Symbol"/>
              </a:rPr>
              <a:t></a:t>
            </a:r>
            <a:r>
              <a:rPr lang="ru-RU" sz="2800" baseline="30000" dirty="0"/>
              <a:t>2</a:t>
            </a:r>
            <a:r>
              <a:rPr lang="ru-RU" sz="2800" dirty="0"/>
              <a:t>, поэтому </a:t>
            </a:r>
            <a:r>
              <a:rPr lang="ru-RU" sz="2800" dirty="0" smtClean="0"/>
              <a:t>(7</a:t>
            </a:r>
            <a:r>
              <a:rPr lang="ru-RU" sz="2800" dirty="0"/>
              <a:t>) можно упростить:</a:t>
            </a:r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773892"/>
            <a:ext cx="6485782" cy="1179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199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pPr algn="ctr"/>
            <a:endParaRPr lang="ru-RU" sz="2800" b="1" dirty="0" smtClean="0"/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30" y="1065184"/>
            <a:ext cx="7185140" cy="157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60" y="2643613"/>
            <a:ext cx="8312680" cy="3038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710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Если </a:t>
            </a:r>
            <a:r>
              <a:rPr lang="ru-RU" sz="2800" dirty="0"/>
              <a:t>в тропосфере </a:t>
            </a:r>
            <a:r>
              <a:rPr lang="ru-RU" sz="2800" dirty="0">
                <a:sym typeface="Symbol"/>
              </a:rPr>
              <a:t>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</a:t>
            </a:r>
            <a:r>
              <a:rPr lang="ru-RU" sz="2800" dirty="0"/>
              <a:t>&gt; 1 и отличается от единицы где-то в 4-м знаке после запятой,  то в ионосфере </a:t>
            </a:r>
            <a:r>
              <a:rPr lang="ru-RU" sz="2800" dirty="0">
                <a:sym typeface="Symbol"/>
              </a:rPr>
              <a:t></a:t>
            </a:r>
            <a:r>
              <a:rPr lang="ru-RU" sz="2800" dirty="0"/>
              <a:t> &lt; 1 и может меняться в широких пределах. </a:t>
            </a:r>
            <a:r>
              <a:rPr lang="ru-RU" sz="2800" dirty="0" smtClean="0"/>
              <a:t>Поскольку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r>
              <a:rPr lang="ru-RU" sz="2800" dirty="0"/>
              <a:t>то и скорость распространения волны  является функцией частоты, следовательно, ионосфера  является </a:t>
            </a:r>
            <a:r>
              <a:rPr lang="ru-RU" sz="2800" dirty="0" err="1"/>
              <a:t>диспергирующей</a:t>
            </a:r>
            <a:r>
              <a:rPr lang="ru-RU" sz="2800" dirty="0"/>
              <a:t> средой. В такой среде  по  мере распространения возникают фазовые искажения немонохроматического сигнала.</a:t>
            </a:r>
            <a:endParaRPr lang="ru-RU" sz="2800" b="1" dirty="0" smtClean="0"/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27" y="2544990"/>
            <a:ext cx="6424188" cy="133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4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pPr algn="ctr"/>
            <a:endParaRPr lang="ru-RU" sz="2800" dirty="0" smtClean="0"/>
          </a:p>
          <a:p>
            <a:r>
              <a:rPr lang="ru-RU" sz="2800" dirty="0"/>
              <a:t>Для монохроматической волны набег фазы после прохождения пути r </a:t>
            </a:r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/>
              <a:t>Таким образом, каждая монохроматическая составляющая радиосигнала распространяется со своей </a:t>
            </a:r>
            <a:r>
              <a:rPr lang="ru-RU" sz="2800" dirty="0" err="1"/>
              <a:t>v</a:t>
            </a:r>
            <a:r>
              <a:rPr lang="ru-RU" sz="2800" baseline="-25000" dirty="0" err="1"/>
              <a:t>ф</a:t>
            </a:r>
            <a:r>
              <a:rPr lang="ru-RU" sz="2800" dirty="0"/>
              <a:t>. Так  как в ионосфере n(f) &lt; 1, то </a:t>
            </a:r>
            <a:r>
              <a:rPr lang="ru-RU" sz="2800" dirty="0" err="1"/>
              <a:t>v</a:t>
            </a:r>
            <a:r>
              <a:rPr lang="ru-RU" sz="2800" baseline="-25000" dirty="0" err="1"/>
              <a:t>ф</a:t>
            </a:r>
            <a:r>
              <a:rPr lang="ru-RU" sz="2800" dirty="0"/>
              <a:t> &gt; c. </a:t>
            </a:r>
          </a:p>
          <a:p>
            <a:r>
              <a:rPr lang="ru-RU" sz="2800" dirty="0"/>
              <a:t>     </a:t>
            </a:r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85" y="2116818"/>
            <a:ext cx="7448629" cy="217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3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67887"/>
            <a:ext cx="83079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r>
              <a:rPr lang="ru-RU" sz="2800" dirty="0" smtClean="0"/>
              <a:t>Реальный </a:t>
            </a:r>
            <a:r>
              <a:rPr lang="ru-RU" sz="2800" dirty="0"/>
              <a:t>физический  сигнал представляет собой совокупность бесконечного числа перемещающихся монохроматических  волн, следовательно, из-за частотной дисперсии радиоимпульс по  мере перемещения будет деформироваться,  расплываться (рис. </a:t>
            </a:r>
            <a:r>
              <a:rPr lang="ru-RU" sz="2800" dirty="0" smtClean="0"/>
              <a:t>2</a:t>
            </a:r>
            <a:r>
              <a:rPr lang="ru-RU" sz="2800" dirty="0"/>
              <a:t>).</a:t>
            </a:r>
          </a:p>
          <a:p>
            <a:endParaRPr lang="ru-RU" sz="2800" dirty="0"/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799" y="3372531"/>
            <a:ext cx="5446550" cy="278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366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67887"/>
            <a:ext cx="830797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Ско­рость </a:t>
            </a:r>
            <a:r>
              <a:rPr lang="ru-RU" sz="2800" dirty="0"/>
              <a:t>распространения сигнала в </a:t>
            </a:r>
            <a:r>
              <a:rPr lang="ru-RU" sz="2800" dirty="0" err="1"/>
              <a:t>диспергирующей</a:t>
            </a:r>
            <a:r>
              <a:rPr lang="ru-RU" sz="2800" dirty="0"/>
              <a:t> среде характеризуется групповой скоростью </a:t>
            </a:r>
            <a:r>
              <a:rPr lang="ru-RU" sz="2800" dirty="0" err="1"/>
              <a:t>v</a:t>
            </a:r>
            <a:r>
              <a:rPr lang="ru-RU" sz="2800" baseline="-25000" dirty="0" err="1"/>
              <a:t>гр</a:t>
            </a:r>
            <a:r>
              <a:rPr lang="ru-RU" sz="2800" dirty="0"/>
              <a:t>,  равной скорости распространения импульса конечной длительности,  содержащего несколько различных периодов колебаний, </a:t>
            </a:r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							(</a:t>
            </a:r>
            <a:r>
              <a:rPr lang="ru-RU" sz="2800" dirty="0"/>
              <a:t>12)</a:t>
            </a:r>
          </a:p>
          <a:p>
            <a:endParaRPr lang="ru-RU" sz="2800" dirty="0" smtClean="0"/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9257"/>
            <a:ext cx="8287321" cy="191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759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503316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По </a:t>
            </a:r>
            <a:r>
              <a:rPr lang="ru-RU" sz="2800" dirty="0" err="1"/>
              <a:t>сути,v</a:t>
            </a:r>
            <a:r>
              <a:rPr lang="ru-RU" sz="2800" baseline="-25000" dirty="0" err="1"/>
              <a:t>гр</a:t>
            </a:r>
            <a:r>
              <a:rPr lang="ru-RU" sz="2800" dirty="0"/>
              <a:t> характеризует скорость перемещения огибаю­щей ВЧ колебаний.</a:t>
            </a:r>
          </a:p>
          <a:p>
            <a:r>
              <a:rPr lang="ru-RU" sz="2800" dirty="0"/>
              <a:t>     Так как  нормаль к поверхности равных фаз  совпадает  с  направлением распространения волны, то </a:t>
            </a:r>
            <a:r>
              <a:rPr lang="ru-RU" sz="2800" dirty="0" err="1"/>
              <a:t>v</a:t>
            </a:r>
            <a:r>
              <a:rPr lang="ru-RU" sz="2800" baseline="-25000" dirty="0" err="1"/>
              <a:t>ф</a:t>
            </a:r>
            <a:r>
              <a:rPr lang="ru-RU" sz="2800" dirty="0"/>
              <a:t> определяет траекторию движения радиоволн, а </a:t>
            </a:r>
            <a:r>
              <a:rPr lang="ru-RU" sz="2800" dirty="0" err="1"/>
              <a:t>v</a:t>
            </a:r>
            <a:r>
              <a:rPr lang="ru-RU" sz="2800" baseline="-25000" dirty="0" err="1"/>
              <a:t>гр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время распространения импульса по этой траектории.</a:t>
            </a:r>
          </a:p>
          <a:p>
            <a:endParaRPr lang="ru-RU" sz="2800" dirty="0" smtClean="0"/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33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503316"/>
            <a:ext cx="83079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Преломление радиоволн в ионосфере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Расплывание импульса при различных законах частотной дисперсии.</a:t>
            </a:r>
            <a:endParaRPr lang="ru-RU" sz="2800" dirty="0"/>
          </a:p>
          <a:p>
            <a:endParaRPr lang="ru-RU" sz="2800" dirty="0" smtClean="0"/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932" y="2269672"/>
            <a:ext cx="4976272" cy="402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8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085" y="22903"/>
            <a:ext cx="896982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Расплывание импульса при распространении в ионосфере</a:t>
            </a:r>
            <a:endParaRPr lang="ru-RU" sz="2800" dirty="0"/>
          </a:p>
          <a:p>
            <a:endParaRPr lang="ru-RU" sz="2800" dirty="0" smtClean="0"/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73" y="1156379"/>
            <a:ext cx="5314497" cy="572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02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503316"/>
            <a:ext cx="83079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r>
              <a:rPr lang="ru-RU" sz="2800" dirty="0"/>
              <a:t>Напряжённость магнитного поля Земли имеет в средних широтах величину H</a:t>
            </a:r>
            <a:r>
              <a:rPr lang="ru-RU" sz="2800" baseline="-25000" dirty="0"/>
              <a:t>0</a:t>
            </a:r>
            <a:r>
              <a:rPr lang="ru-RU" sz="2800" dirty="0"/>
              <a:t> = 0,5 э = 40 А / м (у экватора 28 А / м,  у магнитных  полюсов       56 А / м),  что обычно &gt;&gt;  напряженности магнитного поля распространяющихся радиоволн. Уравнение движения электронов ионосферной плазмы с учётом магнитного поля имеет вид</a:t>
            </a:r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90" y="4379538"/>
            <a:ext cx="7457062" cy="1115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21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503316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r>
              <a:rPr lang="ru-RU" sz="2800" dirty="0" smtClean="0"/>
              <a:t>В (13) </a:t>
            </a:r>
            <a:r>
              <a:rPr lang="ru-RU" sz="2800" dirty="0"/>
              <a:t>последнее слагаемое определяет силу Лоренца, под действием которой электрон закручивается вокруг силовой линии магнитного поля с гиромагнитной частотой </a:t>
            </a:r>
            <a:r>
              <a:rPr lang="ru-RU" sz="2800" dirty="0" smtClean="0"/>
              <a:t> </a:t>
            </a:r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Если </a:t>
            </a:r>
            <a:r>
              <a:rPr lang="ru-RU" sz="2800" dirty="0"/>
              <a:t>поле волны меняется  по гармоническому закону, первые два уравнения Максвелла можно представить в </a:t>
            </a:r>
            <a:r>
              <a:rPr lang="ru-RU" sz="2800" dirty="0" smtClean="0"/>
              <a:t>виде</a:t>
            </a:r>
          </a:p>
          <a:p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83" y="3168423"/>
            <a:ext cx="1876527" cy="921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3" y="5409108"/>
            <a:ext cx="7280367" cy="550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80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503316"/>
            <a:ext cx="83079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r>
              <a:rPr lang="ru-RU" sz="2800" dirty="0"/>
              <a:t>Применяя к первому уравнению (14) операцию </a:t>
            </a:r>
            <a:r>
              <a:rPr lang="ru-RU" sz="2800" dirty="0" err="1"/>
              <a:t>rot</a:t>
            </a:r>
            <a:r>
              <a:rPr lang="ru-RU" sz="2800" dirty="0"/>
              <a:t> и используя второе уравнение, </a:t>
            </a:r>
            <a:r>
              <a:rPr lang="ru-RU" sz="2800" dirty="0" smtClean="0"/>
              <a:t>получаем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/>
              <a:t>Решая (15) совместно с (13) относительно показателя преломления n при следующих допущениях: </a:t>
            </a:r>
            <a:r>
              <a:rPr lang="ru-RU" sz="2800" dirty="0">
                <a:sym typeface="Symbol"/>
              </a:rPr>
              <a:t></a:t>
            </a:r>
            <a:r>
              <a:rPr lang="ru-RU" sz="2800" dirty="0"/>
              <a:t> = 0, волна распространяется вдоль оси O</a:t>
            </a:r>
            <a:r>
              <a:rPr lang="en-US" sz="2800" dirty="0"/>
              <a:t>x</a:t>
            </a:r>
            <a:r>
              <a:rPr lang="ru-RU" sz="2800" dirty="0"/>
              <a:t>, т.е.</a:t>
            </a:r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83" y="2416126"/>
            <a:ext cx="12832707" cy="52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60" y="4473634"/>
            <a:ext cx="7098182" cy="188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53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011" y="37740"/>
            <a:ext cx="83079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r>
              <a:rPr lang="ru-RU" sz="2800" dirty="0"/>
              <a:t>М</a:t>
            </a:r>
            <a:r>
              <a:rPr lang="ru-RU" sz="2800" dirty="0" smtClean="0"/>
              <a:t>ожно получить</a:t>
            </a:r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H</a:t>
            </a:r>
            <a:r>
              <a:rPr lang="ru-RU" sz="2800" baseline="-25000" dirty="0" smtClean="0"/>
              <a:t>0L</a:t>
            </a:r>
            <a:r>
              <a:rPr lang="ru-RU" sz="2800" dirty="0"/>
              <a:t>, H</a:t>
            </a:r>
            <a:r>
              <a:rPr lang="ru-RU" sz="2800" baseline="-25000" dirty="0"/>
              <a:t>0T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проекции </a:t>
            </a:r>
            <a:r>
              <a:rPr lang="ru-RU" sz="2800" b="1" dirty="0"/>
              <a:t>H</a:t>
            </a:r>
            <a:r>
              <a:rPr lang="ru-RU" sz="2800" baseline="-25000" dirty="0"/>
              <a:t>0</a:t>
            </a:r>
            <a:r>
              <a:rPr lang="ru-RU" sz="2800" dirty="0"/>
              <a:t> соответственно на направление распространения радиоволн и перпендикулярное к нему</a:t>
            </a:r>
            <a:endParaRPr lang="ru-RU" sz="2800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1" y="1316101"/>
            <a:ext cx="6440603" cy="395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361" y="4016828"/>
            <a:ext cx="2110806" cy="925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011" y="37740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Таким </a:t>
            </a:r>
            <a:r>
              <a:rPr lang="ru-RU" sz="2800" dirty="0"/>
              <a:t>образом, ионосфера под влиянием магнитного поля становится двоякопреломляющей средой, и электромагнитная волна в ней расщепляется на обыкновенную (с коэффициентом преломления n</a:t>
            </a:r>
            <a:r>
              <a:rPr lang="ru-RU" sz="2800" baseline="-25000" dirty="0"/>
              <a:t>1</a:t>
            </a:r>
            <a:r>
              <a:rPr lang="ru-RU" sz="2800" dirty="0"/>
              <a:t>) и необыкновенную (с коэффициентом n</a:t>
            </a:r>
            <a:r>
              <a:rPr lang="ru-RU" sz="2800" baseline="-25000" dirty="0"/>
              <a:t>2</a:t>
            </a:r>
            <a:r>
              <a:rPr lang="ru-RU" sz="2800" dirty="0"/>
              <a:t>). Так как n</a:t>
            </a:r>
            <a:r>
              <a:rPr lang="ru-RU" sz="2800" baseline="-25000" dirty="0"/>
              <a:t>1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</a:t>
            </a:r>
            <a:r>
              <a:rPr lang="ru-RU" sz="2800" dirty="0"/>
              <a:t> n</a:t>
            </a:r>
            <a:r>
              <a:rPr lang="ru-RU" sz="2800" baseline="-25000" dirty="0"/>
              <a:t>2</a:t>
            </a:r>
            <a:r>
              <a:rPr lang="ru-RU" sz="2800" dirty="0"/>
              <a:t>,  ионосфера для радиоволн является и анизотропной средой. Рассмотрим два предельных случая распространения.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00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011" y="37740"/>
            <a:ext cx="872598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/>
              <a:t> 1. Пусть </a:t>
            </a:r>
            <a:r>
              <a:rPr lang="ru-RU" sz="2800" b="1" dirty="0"/>
              <a:t>H</a:t>
            </a:r>
            <a:r>
              <a:rPr lang="ru-RU" sz="2800" baseline="-25000" dirty="0"/>
              <a:t>0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</a:t>
            </a:r>
            <a:r>
              <a:rPr lang="ru-RU" sz="2800" dirty="0"/>
              <a:t> </a:t>
            </a:r>
            <a:r>
              <a:rPr lang="ru-RU" sz="2800" b="1" dirty="0"/>
              <a:t>v. </a:t>
            </a:r>
            <a:r>
              <a:rPr lang="ru-RU" sz="2800" dirty="0"/>
              <a:t>Тогда </a:t>
            </a:r>
            <a:r>
              <a:rPr lang="ru-RU" sz="2800" dirty="0">
                <a:sym typeface="Symbol"/>
              </a:rPr>
              <a:t></a:t>
            </a:r>
            <a:r>
              <a:rPr lang="ru-RU" sz="2800" baseline="-25000" dirty="0"/>
              <a:t>L</a:t>
            </a:r>
            <a:r>
              <a:rPr lang="ru-RU" sz="2800" dirty="0"/>
              <a:t> = 0 </a:t>
            </a:r>
            <a:r>
              <a:rPr lang="ru-RU" sz="2800" dirty="0" smtClean="0"/>
              <a:t>и</a:t>
            </a:r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/>
              <a:t>Если выражение для n</a:t>
            </a:r>
            <a:r>
              <a:rPr lang="ru-RU" sz="2800" baseline="-25000" dirty="0"/>
              <a:t>1</a:t>
            </a:r>
            <a:r>
              <a:rPr lang="ru-RU" sz="2800" dirty="0"/>
              <a:t> совпадает с видом n (11) для ионосферы без учета магнитного поля, то вид n</a:t>
            </a:r>
            <a:r>
              <a:rPr lang="ru-RU" sz="2800" baseline="-25000" dirty="0"/>
              <a:t>2  </a:t>
            </a:r>
            <a:r>
              <a:rPr lang="ru-RU" sz="2800" dirty="0"/>
              <a:t>существенно отличается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2. Случай продольного распространения. В этом случае </a:t>
            </a:r>
            <a:r>
              <a:rPr lang="ru-RU" sz="2800" dirty="0">
                <a:sym typeface="Symbol"/>
              </a:rPr>
              <a:t></a:t>
            </a:r>
            <a:r>
              <a:rPr lang="ru-RU" sz="2800" baseline="-25000" dirty="0"/>
              <a:t>T</a:t>
            </a:r>
            <a:r>
              <a:rPr lang="ru-RU" sz="2800" dirty="0"/>
              <a:t> = 0, и из (16) следует, что</a:t>
            </a:r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1" y="1885145"/>
            <a:ext cx="7836488" cy="1069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1" y="5336382"/>
            <a:ext cx="7839178" cy="123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238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183" y="37740"/>
            <a:ext cx="8950817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r>
              <a:rPr lang="ru-RU" sz="2600" dirty="0" smtClean="0"/>
              <a:t> </a:t>
            </a:r>
            <a:r>
              <a:rPr lang="ru-RU" sz="2600" dirty="0"/>
              <a:t>Иногда и в этом приближении волну с n</a:t>
            </a:r>
            <a:r>
              <a:rPr lang="ru-RU" sz="2600" baseline="-25000" dirty="0"/>
              <a:t>1</a:t>
            </a:r>
            <a:r>
              <a:rPr lang="ru-RU" sz="2600" dirty="0"/>
              <a:t> называют обыкновенной, а волну с n</a:t>
            </a:r>
            <a:r>
              <a:rPr lang="ru-RU" sz="2600" baseline="-25000" dirty="0"/>
              <a:t>2</a:t>
            </a:r>
            <a:r>
              <a:rPr lang="ru-RU" sz="2600" dirty="0"/>
              <a:t> – необыкновенной волной. </a:t>
            </a:r>
          </a:p>
          <a:p>
            <a:r>
              <a:rPr lang="ru-RU" sz="2600" dirty="0"/>
              <a:t>     В области отражения (поворота) волны выполняется условие  </a:t>
            </a:r>
            <a:endParaRPr lang="ru-RU" sz="2600" dirty="0" smtClean="0"/>
          </a:p>
          <a:p>
            <a:r>
              <a:rPr lang="ru-RU" sz="2600" dirty="0" smtClean="0"/>
              <a:t> </a:t>
            </a:r>
          </a:p>
          <a:p>
            <a:r>
              <a:rPr lang="ru-RU" sz="2600" dirty="0" smtClean="0"/>
              <a:t>и </a:t>
            </a:r>
            <a:r>
              <a:rPr lang="ru-RU" sz="2600" dirty="0"/>
              <a:t>из выражения (16) в этом случае даже при малых углах </a:t>
            </a:r>
            <a:r>
              <a:rPr lang="ru-RU" sz="2600" dirty="0">
                <a:sym typeface="Symbol"/>
              </a:rPr>
              <a:t></a:t>
            </a:r>
            <a:r>
              <a:rPr lang="ru-RU" sz="2600" dirty="0"/>
              <a:t> получаются формулы (17), т. е. в области </a:t>
            </a:r>
            <a:r>
              <a:rPr lang="ru-RU" sz="2600" u="sng" dirty="0"/>
              <a:t>отражения</a:t>
            </a:r>
            <a:r>
              <a:rPr lang="ru-RU" sz="2600" dirty="0"/>
              <a:t> имеет место </a:t>
            </a:r>
            <a:r>
              <a:rPr lang="ru-RU" sz="2600" u="sng" dirty="0" err="1"/>
              <a:t>квазипоперечное</a:t>
            </a:r>
            <a:r>
              <a:rPr lang="ru-RU" sz="2600" dirty="0"/>
              <a:t> распространение. На высотах ниже области </a:t>
            </a:r>
            <a:r>
              <a:rPr lang="ru-RU" sz="2600" dirty="0" smtClean="0"/>
              <a:t>отражения</a:t>
            </a:r>
          </a:p>
          <a:p>
            <a:endParaRPr lang="ru-RU" sz="2600" dirty="0"/>
          </a:p>
          <a:p>
            <a:r>
              <a:rPr lang="ru-RU" sz="2600" dirty="0" smtClean="0"/>
              <a:t>  и</a:t>
            </a:r>
            <a:r>
              <a:rPr lang="ru-RU" sz="2600" dirty="0"/>
              <a:t>, рассматривая в этом приближении выражение (16), приходим к формулам (18), справедливым даже при больших значениях угла </a:t>
            </a:r>
            <a:r>
              <a:rPr lang="ru-RU" sz="2600" dirty="0">
                <a:sym typeface="Symbol"/>
              </a:rPr>
              <a:t></a:t>
            </a:r>
            <a:r>
              <a:rPr lang="ru-RU" sz="2600" dirty="0"/>
              <a:t>. Таким образом, </a:t>
            </a:r>
            <a:r>
              <a:rPr lang="ru-RU" sz="2600" u="sng" dirty="0"/>
              <a:t>распространение</a:t>
            </a:r>
            <a:r>
              <a:rPr lang="ru-RU" sz="2600" dirty="0"/>
              <a:t> радиоволн в ионосфере носит </a:t>
            </a:r>
            <a:r>
              <a:rPr lang="ru-RU" sz="2600" u="sng" dirty="0" err="1"/>
              <a:t>квазипродольный</a:t>
            </a:r>
            <a:r>
              <a:rPr lang="ru-RU" sz="2600" dirty="0"/>
              <a:t> характер. </a:t>
            </a:r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255" y="2244982"/>
            <a:ext cx="838581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259" y="4242533"/>
            <a:ext cx="995838" cy="63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7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011" y="37740"/>
            <a:ext cx="872598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/>
              <a:t> Результаты расчетов, показывающие, при каких значениях угла </a:t>
            </a:r>
            <a:r>
              <a:rPr lang="ru-RU" sz="2800" dirty="0">
                <a:sym typeface="Symbol"/>
              </a:rPr>
              <a:t></a:t>
            </a:r>
            <a:r>
              <a:rPr lang="ru-RU" sz="2800" dirty="0"/>
              <a:t> между направлением радиоволны и геомагнитным полем можно рассматривать это распространение или как </a:t>
            </a:r>
            <a:r>
              <a:rPr lang="ru-RU" sz="2800" dirty="0" err="1"/>
              <a:t>квазипродольное</a:t>
            </a:r>
            <a:r>
              <a:rPr lang="ru-RU" sz="2800" dirty="0"/>
              <a:t>, или как </a:t>
            </a:r>
            <a:r>
              <a:rPr lang="ru-RU" sz="2800" dirty="0" err="1"/>
              <a:t>квазипоперечное</a:t>
            </a:r>
            <a:r>
              <a:rPr lang="ru-RU" sz="2800" dirty="0"/>
              <a:t>, представлены на рис. </a:t>
            </a:r>
            <a:r>
              <a:rPr lang="ru-RU" sz="2800" dirty="0" smtClean="0"/>
              <a:t>3</a:t>
            </a:r>
            <a:r>
              <a:rPr lang="ru-RU" sz="2800" dirty="0"/>
              <a:t>. Из него следует, что </a:t>
            </a:r>
            <a:r>
              <a:rPr lang="ru-RU" sz="2800" dirty="0" err="1"/>
              <a:t>квазипродольное</a:t>
            </a:r>
            <a:r>
              <a:rPr lang="ru-RU" sz="2800" dirty="0"/>
              <a:t> распространение справедливо в весьма широком диапазоне углов </a:t>
            </a:r>
            <a:r>
              <a:rPr lang="ru-RU" sz="2800" dirty="0">
                <a:sym typeface="Symbol"/>
              </a:rPr>
              <a:t></a:t>
            </a:r>
            <a:r>
              <a:rPr lang="ru-RU" sz="2800" dirty="0"/>
              <a:t>.</a:t>
            </a:r>
          </a:p>
          <a:p>
            <a:r>
              <a:rPr lang="ru-RU" sz="2800" dirty="0"/>
              <a:t>     При отражении от ионосферы условие n = 0, согласно </a:t>
            </a:r>
            <a:r>
              <a:rPr lang="ru-RU" sz="2800" dirty="0" smtClean="0"/>
              <a:t>(17</a:t>
            </a:r>
            <a:r>
              <a:rPr lang="ru-RU" sz="2800" dirty="0"/>
              <a:t>), выполняется: для обыкновенной волны при     </a:t>
            </a:r>
            <a:r>
              <a:rPr lang="ru-RU" sz="2800" dirty="0">
                <a:sym typeface="Symbol"/>
              </a:rPr>
              <a:t></a:t>
            </a:r>
            <a:r>
              <a:rPr lang="ru-RU" sz="2800" dirty="0"/>
              <a:t> = </a:t>
            </a:r>
            <a:r>
              <a:rPr lang="ru-RU" sz="2800" dirty="0">
                <a:sym typeface="Symbol"/>
              </a:rPr>
              <a:t></a:t>
            </a:r>
            <a:r>
              <a:rPr lang="ru-RU" sz="2800" baseline="-25000" dirty="0"/>
              <a:t>0</a:t>
            </a:r>
            <a:r>
              <a:rPr lang="ru-RU" sz="2800" dirty="0"/>
              <a:t>, для необыкновенной волны при частотах, соответствующих решению уравнения  , т. е. отражение будет происходить выше и ниже </a:t>
            </a:r>
            <a:r>
              <a:rPr lang="ru-RU" sz="2800" dirty="0" err="1"/>
              <a:t>обыкновеной</a:t>
            </a:r>
            <a:r>
              <a:rPr lang="ru-RU" sz="2800" dirty="0"/>
              <a:t> волны.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4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011" y="37740"/>
            <a:ext cx="87259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62" y="1199243"/>
            <a:ext cx="4827876" cy="524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21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010" y="429626"/>
            <a:ext cx="872598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ионосфере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Таким </a:t>
            </a:r>
            <a:r>
              <a:rPr lang="ru-RU" sz="2800" dirty="0"/>
              <a:t>образом, отражение радиоволны в ионосфере происходит на трех различных высотах. Правда, отражение необыкновенной волны наблюдается обычно только на меньшей высоте, поскольку выше  уровня отражения обыкновенной волны необыкновенная составляющая сильно поглощается. </a:t>
            </a:r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33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011" y="37740"/>
            <a:ext cx="8725989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Влияние магнитного поля на распространение радиоволн в </a:t>
            </a:r>
            <a:r>
              <a:rPr lang="ru-RU" sz="2800" b="1" dirty="0" smtClean="0"/>
              <a:t>ионосфере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r>
              <a:rPr lang="ru-RU" sz="2800" b="1" dirty="0"/>
              <a:t>	</a:t>
            </a:r>
            <a:r>
              <a:rPr lang="ru-RU" sz="2800" b="1" dirty="0" smtClean="0"/>
              <a:t>					</a:t>
            </a:r>
            <a:r>
              <a:rPr lang="ru-RU" sz="2000" b="1" dirty="0" smtClean="0"/>
              <a:t>Кругосветный </a:t>
            </a:r>
          </a:p>
          <a:p>
            <a:r>
              <a:rPr lang="ru-RU" sz="2000" b="1" dirty="0"/>
              <a:t>	</a:t>
            </a:r>
            <a:r>
              <a:rPr lang="ru-RU" sz="2000" b="1" dirty="0" smtClean="0"/>
              <a:t>					сигнал</a:t>
            </a:r>
            <a:endParaRPr lang="ru-RU" sz="2800" b="1" dirty="0"/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012" y="1477740"/>
            <a:ext cx="2956254" cy="272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266" y="1209531"/>
            <a:ext cx="2017713" cy="326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kipr-yola200901290820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4889" y="1209531"/>
            <a:ext cx="268605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381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5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2597</TotalTime>
  <Words>1532</Words>
  <Application>Microsoft Office PowerPoint</Application>
  <PresentationFormat>Экран (4:3)</PresentationFormat>
  <Paragraphs>187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Тема Office</vt:lpstr>
      <vt:lpstr>Изображение Paintbrush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137</cp:revision>
  <dcterms:created xsi:type="dcterms:W3CDTF">2014-04-07T05:31:05Z</dcterms:created>
  <dcterms:modified xsi:type="dcterms:W3CDTF">2020-03-26T12:20:52Z</dcterms:modified>
</cp:coreProperties>
</file>