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72" y="13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8802ABB-2EC1-4A55-8885-2A263A483F0A}" type="datetimeFigureOut">
              <a:rPr lang="ru-RU" smtClean="0"/>
              <a:t>21.02.2016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2873683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802ABB-2EC1-4A55-8885-2A263A483F0A}" type="datetimeFigureOut">
              <a:rPr lang="ru-RU" smtClean="0"/>
              <a:t>21.02.2016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396853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8802ABB-2EC1-4A55-8885-2A263A483F0A}" type="datetimeFigureOut">
              <a:rPr lang="ru-RU" smtClean="0"/>
              <a:t>21.02.2016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1079506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8802ABB-2EC1-4A55-8885-2A263A483F0A}" type="datetimeFigureOut">
              <a:rPr lang="ru-RU" smtClean="0"/>
              <a:t>21.02.2016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560473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8802ABB-2EC1-4A55-8885-2A263A483F0A}" type="datetimeFigureOut">
              <a:rPr lang="ru-RU" smtClean="0"/>
              <a:t>21.02.2016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389656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8802ABB-2EC1-4A55-8885-2A263A483F0A}" type="datetimeFigureOut">
              <a:rPr lang="ru-RU" smtClean="0"/>
              <a:t>21.02.2016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359343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8802ABB-2EC1-4A55-8885-2A263A483F0A}" type="datetimeFigureOut">
              <a:rPr lang="ru-RU" smtClean="0"/>
              <a:t>21.02.2016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299081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8802ABB-2EC1-4A55-8885-2A263A483F0A}" type="datetimeFigureOut">
              <a:rPr lang="ru-RU" smtClean="0"/>
              <a:t>21.02.2016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3393366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8802ABB-2EC1-4A55-8885-2A263A483F0A}" type="datetimeFigureOut">
              <a:rPr lang="ru-RU" smtClean="0"/>
              <a:t>21.02.2016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3117000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802ABB-2EC1-4A55-8885-2A263A483F0A}" type="datetimeFigureOut">
              <a:rPr lang="ru-RU" smtClean="0"/>
              <a:t>21.02.2016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1600023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802ABB-2EC1-4A55-8885-2A263A483F0A}" type="datetimeFigureOut">
              <a:rPr lang="ru-RU" smtClean="0"/>
              <a:t>21.02.2016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214C0-4924-429F-8384-51CA607846DF}" type="slidenum">
              <a:rPr lang="ru-RU" smtClean="0"/>
              <a:t>‹#›</a:t>
            </a:fld>
            <a:endParaRPr lang="ru-RU"/>
          </a:p>
        </p:txBody>
      </p:sp>
    </p:spTree>
    <p:extLst>
      <p:ext uri="{BB962C8B-B14F-4D97-AF65-F5344CB8AC3E}">
        <p14:creationId xmlns:p14="http://schemas.microsoft.com/office/powerpoint/2010/main" val="1009210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02ABB-2EC1-4A55-8885-2A263A483F0A}" type="datetimeFigureOut">
              <a:rPr lang="ru-RU" smtClean="0"/>
              <a:t>21.02.2016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214C0-4924-429F-8384-51CA607846DF}" type="slidenum">
              <a:rPr lang="ru-RU" smtClean="0"/>
              <a:t>‹#›</a:t>
            </a:fld>
            <a:endParaRPr lang="ru-RU"/>
          </a:p>
        </p:txBody>
      </p:sp>
    </p:spTree>
    <p:extLst>
      <p:ext uri="{BB962C8B-B14F-4D97-AF65-F5344CB8AC3E}">
        <p14:creationId xmlns:p14="http://schemas.microsoft.com/office/powerpoint/2010/main" val="230749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ru.wikipedia.org/wiki/%D0%A1%D0%B8%D0%BD%D1%82%D0%B0%D0%BA%D1%81%D0%B8%D1%81_(%D1%81%D0%B5%D0%BC%D0%B8%D0%BE%D1%82%D0%B8%D0%BA%D0%B0)" TargetMode="External"/><Relationship Id="rId3" Type="http://schemas.openxmlformats.org/officeDocument/2006/relationships/hyperlink" Target="https://ru.wikipedia.org/wiki/%D0%94%D1%80%D0%B5%D0%B2%D0%BD%D0%B5%D0%B3%D1%80%D0%B5%D1%87%D0%B5%D1%81%D0%BA%D0%B8%D0%B9_%D1%8F%D0%B7%D1%8B%D0%BA" TargetMode="External"/><Relationship Id="rId7" Type="http://schemas.openxmlformats.org/officeDocument/2006/relationships/hyperlink" Target="https://ru.wikipedia.org/wiki/%D0%A2%D0%BE%D1%87%D0%BA%D0%B0_%D0%B7%D1%80%D0%B5%D0%BD%D0%B8%D1%8F" TargetMode="External"/><Relationship Id="rId2" Type="http://schemas.openxmlformats.org/officeDocument/2006/relationships/hyperlink" Target="https://ru.wikipedia.org/wiki/%D0%93%D1%80%D0%B5%D1%87%D0%B5%D1%81%D0%BA%D0%B8%D0%B9_%D1%8F%D0%B7%D1%8B%D0%BA" TargetMode="External"/><Relationship Id="rId1" Type="http://schemas.openxmlformats.org/officeDocument/2006/relationships/slideLayout" Target="../slideLayouts/slideLayout2.xml"/><Relationship Id="rId6" Type="http://schemas.openxmlformats.org/officeDocument/2006/relationships/hyperlink" Target="https://ru.wikipedia.org/wiki/%D0%9B%D0%BE%D1%82%D0%BC%D0%B0%D0%BD,_%D0%AE%D1%80%D0%B8%D0%B9_%D0%9C%D0%B8%D1%85%D0%B0%D0%B9%D0%BB%D0%BE%D0%B2%D0%B8%D1%87" TargetMode="External"/><Relationship Id="rId11" Type="http://schemas.openxmlformats.org/officeDocument/2006/relationships/hyperlink" Target="https://ru.wikipedia.org/wiki/%D0%9F%D1%80%D0%B0%D0%B3%D0%BC%D0%B0%D1%82%D0%B8%D0%BA%D0%B0" TargetMode="External"/><Relationship Id="rId5" Type="http://schemas.openxmlformats.org/officeDocument/2006/relationships/hyperlink" Target="https://ru.wikipedia.org/wiki/%D0%97%D0%BD%D0%B0%D0%BA%D0%BE%D0%B2%D0%B0%D1%8F_%D1%81%D0%B8%D1%81%D1%82%D0%B5%D0%BC%D0%B0" TargetMode="External"/><Relationship Id="rId10" Type="http://schemas.openxmlformats.org/officeDocument/2006/relationships/hyperlink" Target="https://ru.wikipedia.org/wiki/%D0%A1%D0%B5%D0%BC%D0%B0%D0%BD%D1%82%D0%B8%D0%BA%D0%B0_(%D0%BB%D0%B8%D0%BD%D0%B3%D0%B2%D0%B8%D1%81%D1%82%D0%B8%D0%BA%D0%B0)" TargetMode="External"/><Relationship Id="rId4" Type="http://schemas.openxmlformats.org/officeDocument/2006/relationships/hyperlink" Target="https://ru.wikipedia.org/wiki/%D0%97%D0%BD%D0%B0%D0%BA" TargetMode="External"/><Relationship Id="rId9" Type="http://schemas.openxmlformats.org/officeDocument/2006/relationships/hyperlink" Target="https://ru.wikipedia.org/wiki/%D0%98%D0%BD%D1%82%D0%B5%D1%80%D0%BF%D1%80%D0%B5%D1%82%D0%B0%D1%86%D0%B8%D1%8F_(%D0%BC%D0%B5%D1%82%D0%BE%D0%B4%D0%BE%D0%BB%D0%BE%D0%B3%D0%B8%D1%8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СВОЙСТВА ИТ</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65091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Сущность ИТ отображается посредством их свойств. Через свойства определяются, в частности, их сходства и различия. Этим объясняется видовое разнообразие во множестве разрабатываемых и эксплуатируемых ИТ. С позиций семиотики у ИТ можно выделить следующие основные группы свойств: семантические, синтаксические, прагматические </a:t>
            </a:r>
          </a:p>
        </p:txBody>
      </p:sp>
    </p:spTree>
    <p:extLst>
      <p:ext uri="{BB962C8B-B14F-4D97-AF65-F5344CB8AC3E}">
        <p14:creationId xmlns:p14="http://schemas.microsoft.com/office/powerpoint/2010/main" val="303094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27096"/>
          </a:xfrm>
        </p:spPr>
        <p:txBody>
          <a:bodyPr>
            <a:normAutofit fontScale="90000"/>
          </a:bodyPr>
          <a:lstStyle/>
          <a:p>
            <a:r>
              <a:rPr lang="ru-RU" dirty="0" smtClean="0"/>
              <a:t>Семиотика</a:t>
            </a:r>
            <a:endParaRPr lang="ru-RU" dirty="0"/>
          </a:p>
        </p:txBody>
      </p:sp>
      <p:sp>
        <p:nvSpPr>
          <p:cNvPr id="3" name="Объект 2"/>
          <p:cNvSpPr>
            <a:spLocks noGrp="1"/>
          </p:cNvSpPr>
          <p:nvPr>
            <p:ph idx="1"/>
          </p:nvPr>
        </p:nvSpPr>
        <p:spPr>
          <a:xfrm>
            <a:off x="838200" y="992222"/>
            <a:ext cx="10515600" cy="5184741"/>
          </a:xfrm>
        </p:spPr>
        <p:txBody>
          <a:bodyPr>
            <a:normAutofit fontScale="92500" lnSpcReduction="10000"/>
          </a:bodyPr>
          <a:lstStyle/>
          <a:p>
            <a:r>
              <a:rPr lang="ru-RU" b="1" dirty="0" err="1"/>
              <a:t>Семио́тика</a:t>
            </a:r>
            <a:r>
              <a:rPr lang="ru-RU" dirty="0"/>
              <a:t>, или </a:t>
            </a:r>
            <a:r>
              <a:rPr lang="ru-RU" b="1" dirty="0" err="1"/>
              <a:t>семиоло́гия</a:t>
            </a:r>
            <a:r>
              <a:rPr lang="ru-RU" dirty="0"/>
              <a:t> (</a:t>
            </a:r>
            <a:r>
              <a:rPr lang="ru-RU" dirty="0">
                <a:hlinkClick r:id="rId2" tooltip="Греческий язык"/>
              </a:rPr>
              <a:t>греч.</a:t>
            </a:r>
            <a:r>
              <a:rPr lang="ru-RU" dirty="0"/>
              <a:t> </a:t>
            </a:r>
            <a:r>
              <a:rPr lang="ru-RU" dirty="0" err="1"/>
              <a:t>σημειωτική</a:t>
            </a:r>
            <a:r>
              <a:rPr lang="ru-RU" dirty="0"/>
              <a:t>, от </a:t>
            </a:r>
            <a:r>
              <a:rPr lang="ru-RU" dirty="0">
                <a:hlinkClick r:id="rId3" tooltip="Древнегреческий язык"/>
              </a:rPr>
              <a:t>др.-греч.</a:t>
            </a:r>
            <a:r>
              <a:rPr lang="ru-RU" dirty="0"/>
              <a:t> </a:t>
            </a:r>
            <a:r>
              <a:rPr lang="ru-RU" dirty="0" err="1"/>
              <a:t>σημεῖον</a:t>
            </a:r>
            <a:r>
              <a:rPr lang="ru-RU" dirty="0"/>
              <a:t> — «знак, признак»), — наука, исследующая свойства </a:t>
            </a:r>
            <a:r>
              <a:rPr lang="ru-RU" dirty="0">
                <a:hlinkClick r:id="rId4" tooltip="Знак"/>
              </a:rPr>
              <a:t>знаков</a:t>
            </a:r>
            <a:r>
              <a:rPr lang="ru-RU" dirty="0"/>
              <a:t> и </a:t>
            </a:r>
            <a:r>
              <a:rPr lang="ru-RU" dirty="0">
                <a:hlinkClick r:id="rId5" tooltip="Знаковая система"/>
              </a:rPr>
              <a:t>знаковых систем</a:t>
            </a:r>
            <a:r>
              <a:rPr lang="ru-RU" dirty="0"/>
              <a:t>.</a:t>
            </a:r>
          </a:p>
          <a:p>
            <a:r>
              <a:rPr lang="ru-RU" dirty="0"/>
              <a:t>Согласно </a:t>
            </a:r>
            <a:r>
              <a:rPr lang="ru-RU" dirty="0">
                <a:hlinkClick r:id="rId6" tooltip="Лотман, Юрий Михайлович"/>
              </a:rPr>
              <a:t>Ю. М. Лотману</a:t>
            </a:r>
            <a:r>
              <a:rPr lang="ru-RU" dirty="0"/>
              <a:t>, под семиотикой следует понимать науку о коммуникативных системах и знаках, используемых в процессе </a:t>
            </a:r>
            <a:r>
              <a:rPr lang="ru-RU" dirty="0" smtClean="0"/>
              <a:t>общения.</a:t>
            </a:r>
            <a:endParaRPr lang="ru-RU" dirty="0"/>
          </a:p>
          <a:p>
            <a:r>
              <a:rPr lang="ru-RU" dirty="0"/>
              <a:t>Семиотика выделяет три основных </a:t>
            </a:r>
            <a:r>
              <a:rPr lang="ru-RU" dirty="0">
                <a:hlinkClick r:id="rId7" tooltip="Точка зрения"/>
              </a:rPr>
              <a:t>аспекта</a:t>
            </a:r>
            <a:r>
              <a:rPr lang="ru-RU" dirty="0"/>
              <a:t> изучения знака и </a:t>
            </a:r>
            <a:r>
              <a:rPr lang="ru-RU" dirty="0">
                <a:hlinkClick r:id="rId5" tooltip="Знаковая система"/>
              </a:rPr>
              <a:t>знаковой системы</a:t>
            </a:r>
            <a:r>
              <a:rPr lang="ru-RU" dirty="0"/>
              <a:t>:</a:t>
            </a:r>
          </a:p>
          <a:p>
            <a:r>
              <a:rPr lang="ru-RU" b="1" dirty="0">
                <a:hlinkClick r:id="rId8" tooltip="Синтаксис (семиотика)"/>
              </a:rPr>
              <a:t>синтаксис (синтактика)</a:t>
            </a:r>
            <a:r>
              <a:rPr lang="ru-RU" dirty="0"/>
              <a:t> изучает внутренние свойства систем знаков безотносительно к </a:t>
            </a:r>
            <a:r>
              <a:rPr lang="ru-RU" dirty="0">
                <a:hlinkClick r:id="rId9" tooltip="Интерпретация (методология)"/>
              </a:rPr>
              <a:t>интерпретации</a:t>
            </a:r>
            <a:r>
              <a:rPr lang="ru-RU" dirty="0"/>
              <a:t>;</a:t>
            </a:r>
          </a:p>
          <a:p>
            <a:r>
              <a:rPr lang="ru-RU" b="1" dirty="0">
                <a:hlinkClick r:id="rId10" tooltip="Семантика (лингвистика)"/>
              </a:rPr>
              <a:t>семантика</a:t>
            </a:r>
            <a:r>
              <a:rPr lang="ru-RU" dirty="0"/>
              <a:t> рассматривает отношение знаков к обозначаемому;</a:t>
            </a:r>
          </a:p>
          <a:p>
            <a:r>
              <a:rPr lang="ru-RU" b="1" dirty="0">
                <a:hlinkClick r:id="rId11" tooltip="Прагматика"/>
              </a:rPr>
              <a:t>прагматика</a:t>
            </a:r>
            <a:r>
              <a:rPr lang="ru-RU" dirty="0"/>
              <a:t> исследует связь знаков с «адресатом», то есть проблемы интерпретации знаков теми, кто их использует, их полезности и ценности для интерпретатора.</a:t>
            </a:r>
          </a:p>
          <a:p>
            <a:endParaRPr lang="ru-RU" dirty="0"/>
          </a:p>
        </p:txBody>
      </p:sp>
    </p:spTree>
    <p:extLst>
      <p:ext uri="{BB962C8B-B14F-4D97-AF65-F5344CB8AC3E}">
        <p14:creationId xmlns:p14="http://schemas.microsoft.com/office/powerpoint/2010/main" val="3916088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94945"/>
            <a:ext cx="10515600" cy="5282018"/>
          </a:xfrm>
        </p:spPr>
        <p:txBody>
          <a:bodyPr>
            <a:normAutofit/>
          </a:bodyPr>
          <a:lstStyle/>
          <a:p>
            <a:r>
              <a:rPr lang="ru-RU" sz="4000" dirty="0"/>
              <a:t>Семантические свойства ИТ во многом определяются содержанием обрабатываемой информации. Для идентификации свойств применяют метод классификации. </a:t>
            </a:r>
            <a:r>
              <a:rPr lang="ru-RU" sz="4000" b="1" dirty="0"/>
              <a:t>Классификация ИТ </a:t>
            </a:r>
            <a:r>
              <a:rPr lang="ru-RU" sz="4000" dirty="0"/>
              <a:t>— это метод познания свойств ИТ путем их деления на классы (группы) по определенному основанию (признаку) деления, выбираемому в соответствии с условиями решения задачи.</a:t>
            </a:r>
          </a:p>
        </p:txBody>
      </p:sp>
    </p:spTree>
    <p:extLst>
      <p:ext uri="{BB962C8B-B14F-4D97-AF65-F5344CB8AC3E}">
        <p14:creationId xmlns:p14="http://schemas.microsoft.com/office/powerpoint/2010/main" val="1246069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700391" y="564204"/>
            <a:ext cx="10428051" cy="5642043"/>
          </a:xfrm>
          <a:prstGeom prst="rect">
            <a:avLst/>
          </a:prstGeom>
        </p:spPr>
      </p:pic>
    </p:spTree>
    <p:extLst>
      <p:ext uri="{BB962C8B-B14F-4D97-AF65-F5344CB8AC3E}">
        <p14:creationId xmlns:p14="http://schemas.microsoft.com/office/powerpoint/2010/main" val="2023017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646586"/>
            <a:ext cx="10515600" cy="2238375"/>
          </a:xfrm>
          <a:prstGeom prst="rect">
            <a:avLst/>
          </a:prstGeom>
        </p:spPr>
      </p:pic>
      <p:pic>
        <p:nvPicPr>
          <p:cNvPr id="5" name="Рисунок 4"/>
          <p:cNvPicPr>
            <a:picLocks noChangeAspect="1"/>
          </p:cNvPicPr>
          <p:nvPr/>
        </p:nvPicPr>
        <p:blipFill>
          <a:blip r:embed="rId3"/>
          <a:stretch>
            <a:fillRect/>
          </a:stretch>
        </p:blipFill>
        <p:spPr>
          <a:xfrm>
            <a:off x="838200" y="3025709"/>
            <a:ext cx="10515600" cy="3454434"/>
          </a:xfrm>
          <a:prstGeom prst="rect">
            <a:avLst/>
          </a:prstGeom>
        </p:spPr>
      </p:pic>
    </p:spTree>
    <p:extLst>
      <p:ext uri="{BB962C8B-B14F-4D97-AF65-F5344CB8AC3E}">
        <p14:creationId xmlns:p14="http://schemas.microsoft.com/office/powerpoint/2010/main" val="514201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778213"/>
            <a:ext cx="10515600" cy="5291847"/>
          </a:xfrm>
          <a:prstGeom prst="rect">
            <a:avLst/>
          </a:prstGeom>
        </p:spPr>
      </p:pic>
    </p:spTree>
    <p:extLst>
      <p:ext uri="{BB962C8B-B14F-4D97-AF65-F5344CB8AC3E}">
        <p14:creationId xmlns:p14="http://schemas.microsoft.com/office/powerpoint/2010/main" val="3770039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Требование полноты изучения ИТ вызывает необходимость системного подхода. При этом выявление свойств ИТ можно выполнить с позиций квалиметрии. Так, понятие «качество информационной технологии» можно определить методом классификации, выделив при этом группы свойств процесса обработки данных как основного процесса ИТ. Если взять признаки понятия «качество информационной технологии» — «свойство», «результат», «цель», «соответствие требованиям», то путем классификации можно последовательно выделить на этой основе существенные свойства рассматриваемой парадигмы «качество информационной технологии».</a:t>
            </a:r>
          </a:p>
          <a:p>
            <a:endParaRPr lang="ru-RU" dirty="0"/>
          </a:p>
        </p:txBody>
      </p:sp>
    </p:spTree>
    <p:extLst>
      <p:ext uri="{BB962C8B-B14F-4D97-AF65-F5344CB8AC3E}">
        <p14:creationId xmlns:p14="http://schemas.microsoft.com/office/powerpoint/2010/main" val="1795956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335266"/>
          </a:xfrm>
        </p:spPr>
        <p:txBody>
          <a:bodyPr>
            <a:normAutofit fontScale="90000"/>
          </a:bodyPr>
          <a:lstStyle/>
          <a:p>
            <a:endParaRPr lang="ru-RU" dirty="0"/>
          </a:p>
        </p:txBody>
      </p:sp>
      <p:sp>
        <p:nvSpPr>
          <p:cNvPr id="3" name="Объект 2"/>
          <p:cNvSpPr>
            <a:spLocks noGrp="1"/>
          </p:cNvSpPr>
          <p:nvPr>
            <p:ph idx="1"/>
          </p:nvPr>
        </p:nvSpPr>
        <p:spPr>
          <a:xfrm>
            <a:off x="838200" y="914400"/>
            <a:ext cx="10515600" cy="5262563"/>
          </a:xfrm>
        </p:spPr>
        <p:txBody>
          <a:bodyPr/>
          <a:lstStyle/>
          <a:p>
            <a:pPr lvl="0"/>
            <a:r>
              <a:rPr lang="ru-RU" dirty="0" smtClean="0"/>
              <a:t>1. Качество </a:t>
            </a:r>
            <a:r>
              <a:rPr lang="ru-RU" dirty="0"/>
              <a:t>ИТ есть совокупность свойств информационных процессов — сбора, поиска, передачи, обработки, отображающая сущность ИТ.</a:t>
            </a:r>
          </a:p>
          <a:p>
            <a:pPr lvl="0"/>
            <a:r>
              <a:rPr lang="ru-RU" dirty="0" smtClean="0"/>
              <a:t>2. Качество </a:t>
            </a:r>
            <a:r>
              <a:rPr lang="ru-RU" dirty="0"/>
              <a:t>ИТ и результата ее применения, т.е. производной информации, имеет как общие, так и специфические свойства и находится в диалектическом единстве.</a:t>
            </a:r>
          </a:p>
          <a:p>
            <a:pPr lvl="0"/>
            <a:r>
              <a:rPr lang="ru-RU" dirty="0" smtClean="0"/>
              <a:t>3. Качество </a:t>
            </a:r>
            <a:r>
              <a:rPr lang="ru-RU" dirty="0"/>
              <a:t>ИТ и результаты ее применения должны соответствовать целям системы управления.</a:t>
            </a:r>
          </a:p>
          <a:p>
            <a:pPr lvl="0"/>
            <a:r>
              <a:rPr lang="ru-RU" dirty="0" smtClean="0"/>
              <a:t>4. Качество </a:t>
            </a:r>
            <a:r>
              <a:rPr lang="ru-RU" dirty="0"/>
              <a:t>ИТ устанавливает степень соответствия ИТ требованиям, которые в общем случае определяются целевым функционированием системы управления.</a:t>
            </a:r>
          </a:p>
          <a:p>
            <a:endParaRPr lang="ru-RU" dirty="0"/>
          </a:p>
        </p:txBody>
      </p:sp>
    </p:spTree>
    <p:extLst>
      <p:ext uri="{BB962C8B-B14F-4D97-AF65-F5344CB8AC3E}">
        <p14:creationId xmlns:p14="http://schemas.microsoft.com/office/powerpoint/2010/main" val="324571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4400" dirty="0"/>
              <a:t>качество информационной технологии — это совокупность свойств ИТ, которая определяет степень соответствия ИТ и результата ее применения целевому функционированию системы управления.</a:t>
            </a:r>
          </a:p>
        </p:txBody>
      </p:sp>
    </p:spTree>
    <p:extLst>
      <p:ext uri="{BB962C8B-B14F-4D97-AF65-F5344CB8AC3E}">
        <p14:creationId xmlns:p14="http://schemas.microsoft.com/office/powerpoint/2010/main" val="916646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b="1" dirty="0">
                <a:solidFill>
                  <a:srgbClr val="C00000"/>
                </a:solidFill>
              </a:rPr>
              <a:t>Производительность ИТ </a:t>
            </a:r>
            <a:endParaRPr lang="ru-RU" dirty="0">
              <a:solidFill>
                <a:srgbClr val="C00000"/>
              </a:solidFill>
            </a:endParaRPr>
          </a:p>
        </p:txBody>
      </p:sp>
      <p:sp>
        <p:nvSpPr>
          <p:cNvPr id="3" name="Объект 2"/>
          <p:cNvSpPr>
            <a:spLocks noGrp="1"/>
          </p:cNvSpPr>
          <p:nvPr>
            <p:ph idx="1"/>
          </p:nvPr>
        </p:nvSpPr>
        <p:spPr>
          <a:xfrm>
            <a:off x="838200" y="953312"/>
            <a:ext cx="10515600" cy="5223651"/>
          </a:xfrm>
        </p:spPr>
        <p:txBody>
          <a:bodyPr>
            <a:normAutofit/>
          </a:bodyPr>
          <a:lstStyle/>
          <a:p>
            <a:r>
              <a:rPr lang="ru-RU" sz="4800" dirty="0"/>
              <a:t>это обобщенный показатель качества ИТ, отражающий способность ИТ производить определенный объем информационной продукции (услуг) в единицу времени. </a:t>
            </a:r>
          </a:p>
        </p:txBody>
      </p:sp>
    </p:spTree>
    <p:extLst>
      <p:ext uri="{BB962C8B-B14F-4D97-AF65-F5344CB8AC3E}">
        <p14:creationId xmlns:p14="http://schemas.microsoft.com/office/powerpoint/2010/main" val="801637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b="1" dirty="0">
                <a:solidFill>
                  <a:srgbClr val="FF0000"/>
                </a:solidFill>
              </a:rPr>
              <a:t>себестоимость обработки информации ИТ </a:t>
            </a:r>
            <a:endParaRPr lang="ru-RU" dirty="0">
              <a:solidFill>
                <a:srgbClr val="FF0000"/>
              </a:solidFill>
            </a:endParaRPr>
          </a:p>
        </p:txBody>
      </p:sp>
      <p:sp>
        <p:nvSpPr>
          <p:cNvPr id="3" name="Объект 2"/>
          <p:cNvSpPr>
            <a:spLocks noGrp="1"/>
          </p:cNvSpPr>
          <p:nvPr>
            <p:ph idx="1"/>
          </p:nvPr>
        </p:nvSpPr>
        <p:spPr>
          <a:xfrm>
            <a:off x="838200" y="1089498"/>
            <a:ext cx="10515600" cy="5087465"/>
          </a:xfrm>
        </p:spPr>
        <p:txBody>
          <a:bodyPr/>
          <a:lstStyle/>
          <a:p>
            <a:r>
              <a:rPr lang="ru-RU" sz="4400" dirty="0"/>
              <a:t>обобщенный показатель ИТ, отражающий объем финансовых затрат на обработку (производство) приведенной единицы информации. </a:t>
            </a:r>
            <a:endParaRPr lang="ru-RU" sz="4400" dirty="0" smtClean="0"/>
          </a:p>
          <a:p>
            <a:r>
              <a:rPr lang="ru-RU" dirty="0" smtClean="0"/>
              <a:t>Приведенной </a:t>
            </a:r>
            <a:r>
              <a:rPr lang="ru-RU" dirty="0"/>
              <a:t>единицей могут быть символ, показатель, файл, документ. На основе себестоимости можно определить уровень целесообразности развития функциональных характеристик ИТ.</a:t>
            </a:r>
          </a:p>
          <a:p>
            <a:endParaRPr lang="ru-RU" dirty="0"/>
          </a:p>
        </p:txBody>
      </p:sp>
    </p:spTree>
    <p:extLst>
      <p:ext uri="{BB962C8B-B14F-4D97-AF65-F5344CB8AC3E}">
        <p14:creationId xmlns:p14="http://schemas.microsoft.com/office/powerpoint/2010/main" val="3058393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
            <a:ext cx="10515600" cy="564204"/>
          </a:xfrm>
        </p:spPr>
        <p:txBody>
          <a:bodyPr>
            <a:normAutofit fontScale="90000"/>
          </a:bodyPr>
          <a:lstStyle/>
          <a:p>
            <a:r>
              <a:rPr lang="ru-RU" b="1" dirty="0" err="1">
                <a:solidFill>
                  <a:srgbClr val="FF0000"/>
                </a:solidFill>
              </a:rPr>
              <a:t>эмерджентность</a:t>
            </a:r>
            <a:r>
              <a:rPr lang="ru-RU" b="1" dirty="0">
                <a:solidFill>
                  <a:srgbClr val="FF0000"/>
                </a:solidFill>
              </a:rPr>
              <a:t> ИТ </a:t>
            </a:r>
            <a:endParaRPr lang="ru-RU" dirty="0">
              <a:solidFill>
                <a:srgbClr val="FF0000"/>
              </a:solidFill>
            </a:endParaRPr>
          </a:p>
        </p:txBody>
      </p:sp>
      <p:sp>
        <p:nvSpPr>
          <p:cNvPr id="3" name="Объект 2"/>
          <p:cNvSpPr>
            <a:spLocks noGrp="1"/>
          </p:cNvSpPr>
          <p:nvPr>
            <p:ph idx="1"/>
          </p:nvPr>
        </p:nvSpPr>
        <p:spPr>
          <a:xfrm>
            <a:off x="838200" y="719847"/>
            <a:ext cx="10515600" cy="5457116"/>
          </a:xfrm>
        </p:spPr>
        <p:txBody>
          <a:bodyPr/>
          <a:lstStyle/>
          <a:p>
            <a:r>
              <a:rPr lang="ru-RU" dirty="0"/>
              <a:t>свойство ИТ, которым не обладают элементы ИТ взятые в отдельности. Примером </a:t>
            </a:r>
            <a:r>
              <a:rPr lang="ru-RU" dirty="0" err="1"/>
              <a:t>эмерджентности</a:t>
            </a:r>
            <a:r>
              <a:rPr lang="ru-RU" dirty="0"/>
              <a:t> ИТ может служить обобщенный показатель производительности ИТ, так как свойством «выдавать результатные документы пользователю» не обладает ни одна из подсистем ИТ в отдельности. Вместе с тем при автономном рассмотрении, например, процессора ЭВМ как части ИТ можно говорить о производительности (быстродействии) процессора, которая реализуется только во взаимодействии с ЭВМ как надсистемой. В этом случае имеет место условие иерархичности свойств ИТ</a:t>
            </a:r>
          </a:p>
        </p:txBody>
      </p:sp>
    </p:spTree>
    <p:extLst>
      <p:ext uri="{BB962C8B-B14F-4D97-AF65-F5344CB8AC3E}">
        <p14:creationId xmlns:p14="http://schemas.microsoft.com/office/powerpoint/2010/main" val="2514034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dirty="0"/>
              <a:t>ОБЩАЯ КЛАССИФИКАЦИЯ ИТ</a:t>
            </a:r>
          </a:p>
        </p:txBody>
      </p:sp>
      <p:sp>
        <p:nvSpPr>
          <p:cNvPr id="3" name="Объект 2"/>
          <p:cNvSpPr>
            <a:spLocks noGrp="1"/>
          </p:cNvSpPr>
          <p:nvPr>
            <p:ph idx="1"/>
          </p:nvPr>
        </p:nvSpPr>
        <p:spPr>
          <a:xfrm>
            <a:off x="838200" y="1108953"/>
            <a:ext cx="10515600" cy="5068010"/>
          </a:xfrm>
        </p:spPr>
        <p:txBody>
          <a:bodyPr/>
          <a:lstStyle/>
          <a:p>
            <a:r>
              <a:rPr lang="ru-RU" dirty="0"/>
              <a:t>В познании ИТ важным моментом является уточнение видовых различий во множестве ИТ. Видовой ряд выделяется посредством классификации ИТ, которая проводится путем взятия оснований деления (признаков, критериев) множества ИТ на классы, подклассы. Классификация ИТ необходима для того, чтобы правильно понимать, оценивать, разрабатывать и использовать их в различных предметных областях. Классификация ИТ зависит от выбора критериев, в качестве которых может выступать один или несколько признаков.</a:t>
            </a:r>
          </a:p>
          <a:p>
            <a:endParaRPr lang="ru-RU" dirty="0"/>
          </a:p>
        </p:txBody>
      </p:sp>
    </p:spTree>
    <p:extLst>
      <p:ext uri="{BB962C8B-B14F-4D97-AF65-F5344CB8AC3E}">
        <p14:creationId xmlns:p14="http://schemas.microsoft.com/office/powerpoint/2010/main" val="176390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622570"/>
            <a:ext cx="10515600" cy="5554393"/>
          </a:xfrm>
        </p:spPr>
        <p:txBody>
          <a:bodyPr/>
          <a:lstStyle/>
          <a:p>
            <a:r>
              <a:rPr lang="ru-RU" dirty="0"/>
              <a:t>В методологическом отношении множество признаков, т.е. свойств любого реального объекта, в том числе ИТ, может быть бесконечным. Поэтому выбор оснований деления в решении практических задач осуществляется с учетом содержания решаемой задачи и ограничений по времени ее решения. В зависимости от критерия классификации одна и та же технология может быть отнесена к разным классам. ИТ обладают набором свойств, признаков, обусловливающих многозадачность и </a:t>
            </a:r>
            <a:r>
              <a:rPr lang="ru-RU" dirty="0" err="1"/>
              <a:t>полифункциональность</a:t>
            </a:r>
            <a:r>
              <a:rPr lang="ru-RU" dirty="0"/>
              <a:t> ИТ. Один и тот же вид ИТ может быть правомерно отнесен к различным классам ИТ. </a:t>
            </a:r>
          </a:p>
        </p:txBody>
      </p:sp>
    </p:spTree>
    <p:extLst>
      <p:ext uri="{BB962C8B-B14F-4D97-AF65-F5344CB8AC3E}">
        <p14:creationId xmlns:p14="http://schemas.microsoft.com/office/powerpoint/2010/main" val="4092053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4171663391"/>
              </p:ext>
            </p:extLst>
          </p:nvPr>
        </p:nvGraphicFramePr>
        <p:xfrm>
          <a:off x="992221" y="1011678"/>
          <a:ext cx="8813260" cy="5486400"/>
        </p:xfrm>
        <a:graphic>
          <a:graphicData uri="http://schemas.openxmlformats.org/drawingml/2006/table">
            <a:tbl>
              <a:tblPr/>
              <a:tblGrid>
                <a:gridCol w="1394626"/>
                <a:gridCol w="1959117"/>
                <a:gridCol w="5459517"/>
              </a:tblGrid>
              <a:tr h="1249176">
                <a:tc>
                  <a:txBody>
                    <a:bodyPr/>
                    <a:lstStyle/>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Признаки</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деления</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Выделяемые</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классы</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ctr">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Выделяемые</a:t>
                      </a:r>
                      <a:endParaRPr lang="ru-RU" sz="200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подклассы</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544680">
                <a:tc rowSpan="2">
                  <a:txBody>
                    <a:bodyPr/>
                    <a:lstStyle/>
                    <a:p>
                      <a:pPr indent="0" algn="ctr">
                        <a:lnSpc>
                          <a:spcPct val="150000"/>
                        </a:lnSpc>
                        <a:spcBef>
                          <a:spcPts val="0"/>
                        </a:spcBef>
                        <a:spcAft>
                          <a:spcPts val="0"/>
                        </a:spcAft>
                      </a:pPr>
                      <a:r>
                        <a:rPr lang="ru-RU" sz="2000" spc="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Интерак</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тивность</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с</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избирательной интерактивность ю (без</a:t>
                      </a:r>
                      <a:endParaRPr lang="ru-RU" sz="2000" dirty="0">
                        <a:effectLst/>
                        <a:latin typeface="Times New Roman" panose="02020603050405020304" pitchFamily="18" charset="0"/>
                        <a:ea typeface="Times New Roman" panose="02020603050405020304" pitchFamily="18" charset="0"/>
                      </a:endParaRPr>
                    </a:p>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корректировки</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ctr">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Банки данных, базы данных, базы знаний, видеотекст, телетекст, Интернет и другие ИТ, обеспечивающие хранение информации в структурированном виде</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544680">
                <a:tc vMerge="1">
                  <a:txBody>
                    <a:bodyPr/>
                    <a:lstStyle/>
                    <a:p>
                      <a:pPr indent="0" algn="ctr">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ctr">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с полной интерактивност ью</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ct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Автоматизированные информационные системы пользователя, автоматизированные рабочие места, базы данных пользователя и</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indent="0" algn="ct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634407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692434208"/>
              </p:ext>
            </p:extLst>
          </p:nvPr>
        </p:nvGraphicFramePr>
        <p:xfrm>
          <a:off x="1147864" y="875489"/>
          <a:ext cx="10058400" cy="5448842"/>
        </p:xfrm>
        <a:graphic>
          <a:graphicData uri="http://schemas.openxmlformats.org/drawingml/2006/table">
            <a:tbl>
              <a:tblPr/>
              <a:tblGrid>
                <a:gridCol w="1530156"/>
                <a:gridCol w="4264122"/>
                <a:gridCol w="4264122"/>
              </a:tblGrid>
              <a:tr h="829682">
                <a:tc rowSpan="4">
                  <a:txBody>
                    <a:bodyPr/>
                    <a:lstStyle/>
                    <a:p>
                      <a:pPr algn="l">
                        <a:lnSpc>
                          <a:spcPct val="150000"/>
                        </a:lnSpc>
                        <a:spcAft>
                          <a:spcPts val="0"/>
                        </a:spcAft>
                      </a:pPr>
                      <a:r>
                        <a:rPr lang="ru-RU" sz="1400" b="0" i="0" u="none" strike="noStrike" spc="0" baseline="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Область</a:t>
                      </a:r>
                      <a:r>
                        <a:rPr lang="en-US" sz="1400" b="0" i="0" u="none" strike="noStrike" spc="0" baseline="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a:t>
                      </a:r>
                      <a:r>
                        <a:rPr lang="ru-RU" sz="1400" b="0" i="0" u="none" strike="noStrike" spc="0" baseline="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применения</a:t>
                      </a:r>
                      <a:endParaRPr lang="ru-RU" sz="1400" baseline="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Aft>
                          <a:spcPts val="0"/>
                        </a:spcAft>
                      </a:pPr>
                      <a:r>
                        <a:rPr lang="ru-RU" sz="1400" b="0" i="0" u="none" strike="noStrike" spc="0" baseline="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в науке</a:t>
                      </a:r>
                      <a:endParaRPr lang="ru-RU" sz="1400" baseline="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Aft>
                          <a:spcPts val="0"/>
                        </a:spcAft>
                      </a:pPr>
                      <a:r>
                        <a:rPr lang="ru-RU" sz="1400" b="0" i="0" u="none" strike="noStrike" spc="0" baseline="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планирования экспериментов, ИТ статистического анализа экспериментальных данных, ИТ моделирования объектов и др.</a:t>
                      </a:r>
                      <a:endParaRPr lang="ru-RU" sz="1400" baseline="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27621">
                <a:tc vMerge="1">
                  <a:txBody>
                    <a:bodyPr/>
                    <a:lstStyle/>
                    <a:p>
                      <a:endParaRPr lang="ru-RU"/>
                    </a:p>
                  </a:txBody>
                  <a:tcPr/>
                </a:tc>
                <a:tc>
                  <a:txBody>
                    <a:bodyPr/>
                    <a:lstStyle/>
                    <a:p>
                      <a:pPr algn="l">
                        <a:lnSpc>
                          <a:spcPct val="150000"/>
                        </a:lnSpc>
                        <a:spcAft>
                          <a:spcPts val="0"/>
                        </a:spcAft>
                      </a:pPr>
                      <a:r>
                        <a:rPr lang="ru-RU" sz="1400" b="0" i="0" u="none" strike="noStrike" spc="0" baseline="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в образовании</a:t>
                      </a:r>
                      <a:endParaRPr lang="ru-RU" sz="1400" baseline="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Aft>
                          <a:spcPts val="0"/>
                        </a:spcAft>
                      </a:pPr>
                      <a:r>
                        <a:rPr lang="ru-RU" sz="1400" b="0" i="0" u="none" strike="noStrike" spc="0" baseline="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Автоматизация учебного процесса (презентация лекционного материала, выполнение лабораторных работ на базе ЭВМ), АСУ-вуз, АИС-расписание, АБД-студент, АБД-пре- подаватель, АБД-сотрудник, АБД-абитури- ент, автоматизированные системы тестирования знаний, ИТ дистанционного обучения и др.</a:t>
                      </a:r>
                      <a:endParaRPr lang="ru-RU" sz="1400" baseline="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079723">
                <a:tc vMerge="1">
                  <a:txBody>
                    <a:bodyPr/>
                    <a:lstStyle/>
                    <a:p>
                      <a:endParaRPr lang="ru-RU"/>
                    </a:p>
                  </a:txBody>
                  <a:tcPr/>
                </a:tc>
                <a:tc>
                  <a:txBody>
                    <a:bodyPr/>
                    <a:lstStyle/>
                    <a:p>
                      <a:pPr algn="l">
                        <a:lnSpc>
                          <a:spcPct val="150000"/>
                        </a:lnSpc>
                        <a:spcAft>
                          <a:spcPts val="0"/>
                        </a:spcAft>
                      </a:pPr>
                      <a:r>
                        <a:rPr lang="ru-RU" sz="1400" b="0" i="0" u="none" strike="noStrike" spc="0" baseline="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в экономике</a:t>
                      </a:r>
                      <a:endParaRPr lang="ru-RU" sz="1400" baseline="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Aft>
                          <a:spcPts val="0"/>
                        </a:spcAft>
                      </a:pPr>
                      <a:r>
                        <a:rPr lang="ru-RU" sz="1400" b="0" i="0" u="none" strike="noStrike" spc="0" baseline="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Автоматизированная система плановых расчетов, АСУ-предприятие, АСУ-отрасли, АСУ-корпорации, АСУ-транспорт, АСУ-ло- гистика и др.</a:t>
                      </a:r>
                      <a:endParaRPr lang="ru-RU" sz="1400" baseline="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079723">
                <a:tc vMerge="1">
                  <a:txBody>
                    <a:bodyPr/>
                    <a:lstStyle/>
                    <a:p>
                      <a:endParaRPr lang="ru-RU"/>
                    </a:p>
                  </a:txBody>
                  <a:tcPr/>
                </a:tc>
                <a:tc>
                  <a:txBody>
                    <a:bodyPr/>
                    <a:lstStyle/>
                    <a:p>
                      <a:pPr algn="l">
                        <a:lnSpc>
                          <a:spcPct val="150000"/>
                        </a:lnSpc>
                        <a:spcAft>
                          <a:spcPts val="0"/>
                        </a:spcAft>
                      </a:pPr>
                      <a:r>
                        <a:rPr lang="ru-RU" sz="1400" b="0" i="0" u="none" strike="noStrike" spc="0" baseline="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в технике</a:t>
                      </a:r>
                      <a:endParaRPr lang="ru-RU" sz="1400" baseline="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Aft>
                          <a:spcPts val="0"/>
                        </a:spcAft>
                      </a:pPr>
                      <a:r>
                        <a:rPr lang="ru-RU" sz="1400" b="0" i="0" u="none" strike="noStrike" spc="0" baseline="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АСУТП, системы автоматизированного проектирования и конструирования, автоматизированные системы инженерных расчетов и др.</a:t>
                      </a:r>
                      <a:endParaRPr lang="ru-RU" sz="1400" baseline="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778427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037966008"/>
              </p:ext>
            </p:extLst>
          </p:nvPr>
        </p:nvGraphicFramePr>
        <p:xfrm>
          <a:off x="1089499" y="1011678"/>
          <a:ext cx="10264301" cy="4883284"/>
        </p:xfrm>
        <a:graphic>
          <a:graphicData uri="http://schemas.openxmlformats.org/drawingml/2006/table">
            <a:tbl>
              <a:tblPr/>
              <a:tblGrid>
                <a:gridCol w="1561479"/>
                <a:gridCol w="4351411"/>
                <a:gridCol w="4351411"/>
              </a:tblGrid>
              <a:tr h="2833378">
                <a:tc rowSpan="2">
                  <a:txBody>
                    <a:bodyPr/>
                    <a:lstStyle/>
                    <a:p>
                      <a:pPr algn="l">
                        <a:lnSpc>
                          <a:spcPct val="150000"/>
                        </a:lnSpc>
                        <a:spcBef>
                          <a:spcPts val="0"/>
                        </a:spcBef>
                        <a:spcAft>
                          <a:spcPts val="0"/>
                        </a:spcAft>
                      </a:pP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Применение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ЭВМ</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Традиционное</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(ручное)</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Сбор информации, предметизация и систематизация информации, типология информации, обработка и поиск информации, хранение информации, анализ и синтез информации, шифрование данных и др.</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049906">
                <a:tc vMerge="1">
                  <a:txBody>
                    <a:bodyPr/>
                    <a:lstStyle/>
                    <a:p>
                      <a:endParaRPr lang="ru-RU"/>
                    </a:p>
                  </a:txBody>
                  <a:tcPr/>
                </a:tc>
                <a:tc>
                  <a:txBody>
                    <a:bodyPr/>
                    <a:lstStyle/>
                    <a:p>
                      <a:pPr algn="l">
                        <a:lnSpc>
                          <a:spcPct val="150000"/>
                        </a:lnSpc>
                        <a:spcBef>
                          <a:spcPts val="0"/>
                        </a:spcBef>
                        <a:spcAft>
                          <a:spcPts val="0"/>
                        </a:spcAft>
                      </a:pP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Автоматизированное</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Автоматизация редактирования текста, автоматизация обработки данных, автоматизация поиска данных, автоматизация анализа данных и 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871557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736156816"/>
              </p:ext>
            </p:extLst>
          </p:nvPr>
        </p:nvGraphicFramePr>
        <p:xfrm>
          <a:off x="838200" y="834063"/>
          <a:ext cx="10515599" cy="5015484"/>
        </p:xfrm>
        <a:graphic>
          <a:graphicData uri="http://schemas.openxmlformats.org/drawingml/2006/table">
            <a:tbl>
              <a:tblPr/>
              <a:tblGrid>
                <a:gridCol w="1599709"/>
                <a:gridCol w="4457945"/>
                <a:gridCol w="4457945"/>
              </a:tblGrid>
              <a:tr h="316865">
                <a:tc rowSpan="6">
                  <a:txBody>
                    <a:bodyPr/>
                    <a:lstStyle/>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Тип</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gn="l">
                        <a:lnSpc>
                          <a:spcPct val="150000"/>
                        </a:lnSpc>
                        <a:spcBef>
                          <a:spcPts val="0"/>
                        </a:spcBef>
                        <a:spcAft>
                          <a:spcPts val="0"/>
                        </a:spcAft>
                      </a:pPr>
                      <a:r>
                        <a:rPr lang="ru-RU" sz="2000" b="0" i="0" u="none" strike="noStrike" spc="0" dirty="0" err="1"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Обрабаты</a:t>
                      </a:r>
                      <a:r>
                        <a:rPr lang="en-US"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a:t>
                      </a:r>
                      <a:r>
                        <a:rPr lang="ru-RU" sz="2000" b="0" i="0" u="none" strike="noStrike" spc="0" dirty="0" err="1"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ваемых</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данных</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Редакторы</a:t>
                      </a:r>
                      <a:endParaRPr lang="ru-RU" sz="2000">
                        <a:solidFill>
                          <a:srgbClr val="000000"/>
                        </a:solidFill>
                        <a:effectLst/>
                        <a:latin typeface="Arial Unicode MS" panose="020B0604020202020204" pitchFamily="34" charset="-128"/>
                        <a:ea typeface="Arial Unicode MS" panose="020B0604020202020204" pitchFamily="34" charset="-128"/>
                      </a:endParaRPr>
                    </a:p>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текста</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800" b="0" i="1" u="none" strike="noStrike" kern="1200" baseline="0" dirty="0" smtClean="0">
                          <a:solidFill>
                            <a:schemeClr val="tx1"/>
                          </a:solidFill>
                          <a:latin typeface="+mn-lt"/>
                          <a:ea typeface="+mn-ea"/>
                          <a:cs typeface="+mn-cs"/>
                        </a:rPr>
                        <a:t>MS Word, </a:t>
                      </a:r>
                      <a:r>
                        <a:rPr lang="en-US" sz="1800" b="0" i="1" u="none" strike="noStrike" kern="1200" baseline="0" dirty="0" err="1" smtClean="0">
                          <a:solidFill>
                            <a:schemeClr val="tx1"/>
                          </a:solidFill>
                          <a:latin typeface="+mn-lt"/>
                          <a:ea typeface="+mn-ea"/>
                          <a:cs typeface="+mn-cs"/>
                        </a:rPr>
                        <a:t>Wordpad</a:t>
                      </a:r>
                      <a:r>
                        <a:rPr lang="ru-RU" sz="2000" b="0" i="1"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a:t>
                      </a: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Лексикон и 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4170">
                <a:tc vMerge="1">
                  <a:txBody>
                    <a:bodyPr/>
                    <a:lstStyle/>
                    <a:p>
                      <a:endParaRPr lang="ru-RU"/>
                    </a:p>
                  </a:txBody>
                  <a:tcPr/>
                </a:tc>
                <a:tc>
                  <a:txBody>
                    <a:bodyPr/>
                    <a:lstStyle/>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Графические</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gn="l">
                        <a:lnSpc>
                          <a:spcPct val="150000"/>
                        </a:lnSpc>
                        <a:spcBef>
                          <a:spcPts val="0"/>
                        </a:spcBef>
                        <a:spcAft>
                          <a:spcPts val="0"/>
                        </a:spcAft>
                      </a:pPr>
                      <a:r>
                        <a:rPr lang="ru-RU" sz="2000" b="0" i="0" u="none" strike="noStrike" spc="0" dirty="0" err="1">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редаторы</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2000" b="0" i="1" u="none" strike="noStrike" baseline="0" dirty="0" smtClean="0">
                          <a:solidFill>
                            <a:srgbClr val="000000"/>
                          </a:solidFill>
                          <a:latin typeface="Times New Roman" panose="02020603050405020304" pitchFamily="18" charset="0"/>
                        </a:rPr>
                        <a:t>MS Paint, MS Power Point </a:t>
                      </a:r>
                      <a:r>
                        <a:rPr lang="en-US" sz="2000" b="0" i="0" u="none" strike="noStrike" baseline="0" dirty="0" smtClean="0">
                          <a:solidFill>
                            <a:srgbClr val="000000"/>
                          </a:solidFill>
                          <a:latin typeface="Times New Roman" panose="02020603050405020304" pitchFamily="18" charset="0"/>
                        </a:rPr>
                        <a:t>	</a:t>
                      </a:r>
                    </a:p>
                    <a:p>
                      <a:pPr algn="l">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4170">
                <a:tc vMerge="1">
                  <a:txBody>
                    <a:bodyPr/>
                    <a:lstStyle/>
                    <a:p>
                      <a:pPr algn="just">
                        <a:lnSpc>
                          <a:spcPts val="1105"/>
                        </a:lnSpc>
                        <a:spcAft>
                          <a:spcPts val="0"/>
                        </a:spcAft>
                      </a:pPr>
                      <a:endParaRPr lang="ru-RU" sz="12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Электронные</a:t>
                      </a:r>
                      <a:endParaRPr lang="ru-RU" sz="2000">
                        <a:solidFill>
                          <a:srgbClr val="000000"/>
                        </a:solidFill>
                        <a:effectLst/>
                        <a:latin typeface="Arial Unicode MS" panose="020B0604020202020204" pitchFamily="34" charset="-128"/>
                        <a:ea typeface="Arial Unicode MS" panose="020B0604020202020204" pitchFamily="34" charset="-128"/>
                      </a:endParaRPr>
                    </a:p>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таблицы</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2000" b="0" i="1" u="none" strike="noStrike" baseline="0" dirty="0" smtClean="0">
                          <a:solidFill>
                            <a:srgbClr val="000000"/>
                          </a:solidFill>
                          <a:latin typeface="Times New Roman" panose="02020603050405020304" pitchFamily="18" charset="0"/>
                        </a:rPr>
                        <a:t>MS </a:t>
                      </a:r>
                      <a:r>
                        <a:rPr lang="en-US" sz="2000" b="0" i="1" u="none" strike="noStrike" baseline="0" dirty="0" err="1" smtClean="0">
                          <a:solidFill>
                            <a:srgbClr val="000000"/>
                          </a:solidFill>
                          <a:latin typeface="Times New Roman" panose="02020603050405020304" pitchFamily="18" charset="0"/>
                        </a:rPr>
                        <a:t>Exel</a:t>
                      </a:r>
                      <a:r>
                        <a:rPr lang="en-US" sz="2000" b="0" i="1" u="none" strike="noStrike" baseline="0" dirty="0" smtClean="0">
                          <a:solidFill>
                            <a:srgbClr val="000000"/>
                          </a:solidFill>
                          <a:latin typeface="Times New Roman" panose="02020603050405020304" pitchFamily="18" charset="0"/>
                        </a:rPr>
                        <a:t>, </a:t>
                      </a:r>
                      <a:r>
                        <a:rPr lang="en-US" sz="2000" b="0" i="1" u="none" strike="noStrike" baseline="0" dirty="0" err="1" smtClean="0">
                          <a:solidFill>
                            <a:srgbClr val="000000"/>
                          </a:solidFill>
                          <a:latin typeface="Times New Roman" panose="02020603050405020304" pitchFamily="18" charset="0"/>
                        </a:rPr>
                        <a:t>SuperCalk</a:t>
                      </a:r>
                      <a:r>
                        <a:rPr lang="en-US" sz="2000" b="0" i="1" u="none" strike="noStrike" baseline="0" dirty="0" smtClean="0">
                          <a:solidFill>
                            <a:srgbClr val="000000"/>
                          </a:solidFill>
                          <a:latin typeface="Times New Roman" panose="02020603050405020304" pitchFamily="18" charset="0"/>
                        </a:rPr>
                        <a:t> </a:t>
                      </a:r>
                      <a:r>
                        <a:rPr lang="en-US" sz="2000" b="0" i="0" u="none" strike="noStrike" baseline="0" dirty="0" smtClean="0">
                          <a:solidFill>
                            <a:srgbClr val="000000"/>
                          </a:solidFill>
                          <a:latin typeface="Times New Roman" panose="02020603050405020304" pitchFamily="18" charset="0"/>
                        </a:rPr>
                        <a:t>	</a:t>
                      </a:r>
                    </a:p>
                    <a:p>
                      <a:pPr algn="l">
                        <a:lnSpc>
                          <a:spcPct val="150000"/>
                        </a:lnSpc>
                        <a:spcBef>
                          <a:spcPts val="0"/>
                        </a:spcBef>
                        <a:spcAft>
                          <a:spcPts val="0"/>
                        </a:spcAft>
                      </a:pP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4170">
                <a:tc vMerge="1">
                  <a:txBody>
                    <a:bodyPr/>
                    <a:lstStyle/>
                    <a:p>
                      <a:pPr algn="just">
                        <a:lnSpc>
                          <a:spcPts val="1105"/>
                        </a:lnSpc>
                        <a:spcAft>
                          <a:spcPts val="0"/>
                        </a:spcAft>
                      </a:pPr>
                      <a:endParaRPr lang="ru-RU" sz="12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Системы управления базами данных</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1"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МБ Ассезз, Огас1е</a:t>
                      </a: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и др.</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4170">
                <a:tc vMerge="1">
                  <a:txBody>
                    <a:bodyPr/>
                    <a:lstStyle/>
                    <a:p>
                      <a:pPr algn="just">
                        <a:lnSpc>
                          <a:spcPts val="1105"/>
                        </a:lnSpc>
                        <a:spcAft>
                          <a:spcPts val="0"/>
                        </a:spcAft>
                      </a:pPr>
                      <a:endParaRPr lang="ru-RU" sz="12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Гипертекст</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Интернет, </a:t>
                      </a:r>
                      <a:r>
                        <a:rPr lang="ru-RU" sz="2000" b="0" i="0" u="none" strike="noStrike" spc="0" dirty="0" err="1">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интранет</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базы данных, электронные учебники и 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4170">
                <a:tc vMerge="1">
                  <a:txBody>
                    <a:bodyPr/>
                    <a:lstStyle/>
                    <a:p>
                      <a:pPr algn="just">
                        <a:lnSpc>
                          <a:spcPts val="1105"/>
                        </a:lnSpc>
                        <a:spcAft>
                          <a:spcPts val="0"/>
                        </a:spcAft>
                      </a:pPr>
                      <a:endParaRPr lang="ru-RU" sz="12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Bef>
                          <a:spcPts val="0"/>
                        </a:spcBef>
                        <a:spcAft>
                          <a:spcPts val="0"/>
                        </a:spcAft>
                      </a:pPr>
                      <a:r>
                        <a:rPr lang="ru-RU" sz="2000" b="0" i="0" u="none" strike="noStrike" spc="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Мультимедиа</a:t>
                      </a:r>
                      <a:endParaRPr lang="ru-RU" sz="200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2000" b="0" i="0" u="none" strike="noStrike" baseline="0" dirty="0" err="1" smtClean="0">
                          <a:solidFill>
                            <a:srgbClr val="000000"/>
                          </a:solidFill>
                          <a:latin typeface="Times New Roman" panose="02020603050405020304" pitchFamily="18" charset="0"/>
                        </a:rPr>
                        <a:t>PowerDVD</a:t>
                      </a:r>
                      <a:r>
                        <a:rPr lang="en-US" sz="2000" b="0" i="0" u="none" strike="noStrike" baseline="0" dirty="0" smtClean="0">
                          <a:solidFill>
                            <a:srgbClr val="000000"/>
                          </a:solidFill>
                          <a:latin typeface="Times New Roman" panose="02020603050405020304" pitchFamily="18" charset="0"/>
                        </a:rPr>
                        <a:t>, Media Player Classic, </a:t>
                      </a:r>
                    </a:p>
                    <a:p>
                      <a:pPr algn="l">
                        <a:lnSpc>
                          <a:spcPct val="150000"/>
                        </a:lnSpc>
                        <a:spcBef>
                          <a:spcPts val="0"/>
                        </a:spcBef>
                        <a:spcAft>
                          <a:spcPts val="0"/>
                        </a:spcAft>
                      </a:pP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«виртуальная реальность», обучающие технологии и 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298145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475072408"/>
              </p:ext>
            </p:extLst>
          </p:nvPr>
        </p:nvGraphicFramePr>
        <p:xfrm>
          <a:off x="838200" y="856034"/>
          <a:ext cx="10515600" cy="4747097"/>
        </p:xfrm>
        <a:graphic>
          <a:graphicData uri="http://schemas.openxmlformats.org/drawingml/2006/table">
            <a:tbl>
              <a:tblPr/>
              <a:tblGrid>
                <a:gridCol w="1599708"/>
                <a:gridCol w="4457946"/>
                <a:gridCol w="4457946"/>
              </a:tblGrid>
              <a:tr h="2625124">
                <a:tc rowSpan="2">
                  <a:txBody>
                    <a:bodyPr/>
                    <a:lstStyle/>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Содержание</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решаемых</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задач</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Предметные</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Банковские, страховые, налоговые и др.; обеспечивающие (типовые) предметные технологии </a:t>
                      </a:r>
                      <a:r>
                        <a:rPr lang="en-US"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a:t>
                      </a:r>
                      <a:r>
                        <a:rPr lang="en-US" sz="2000" b="0" i="1" u="none" strike="noStrike" baseline="0" dirty="0" smtClean="0">
                          <a:solidFill>
                            <a:srgbClr val="000000"/>
                          </a:solidFill>
                          <a:latin typeface="Times New Roman" panose="02020603050405020304" pitchFamily="18" charset="0"/>
                        </a:rPr>
                        <a:t>Project Expert, Marketing Expert, </a:t>
                      </a:r>
                      <a:r>
                        <a:rPr lang="en-US" sz="1800" b="0" i="0" u="none" strike="noStrike" baseline="0" dirty="0" smtClean="0">
                          <a:solidFill>
                            <a:srgbClr val="000000"/>
                          </a:solidFill>
                          <a:latin typeface="Times New Roman" panose="02020603050405020304" pitchFamily="18" charset="0"/>
                        </a:rPr>
                        <a:t>1С</a:t>
                      </a: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Галактика, ПАРУС</a:t>
                      </a: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a:t>
                      </a:r>
                      <a:r>
                        <a:rPr lang="en-US" sz="2000" b="0" i="1" u="none" strike="noStrike" baseline="0" dirty="0" smtClean="0">
                          <a:solidFill>
                            <a:srgbClr val="000000"/>
                          </a:solidFill>
                          <a:latin typeface="Times New Roman" panose="02020603050405020304" pitchFamily="18" charset="0"/>
                        </a:rPr>
                        <a:t> BAAN, </a:t>
                      </a:r>
                      <a:r>
                        <a:rPr lang="en-US" sz="2000" b="0" i="1" u="none" strike="noStrike" baseline="0" dirty="0" err="1" smtClean="0">
                          <a:solidFill>
                            <a:srgbClr val="000000"/>
                          </a:solidFill>
                          <a:latin typeface="Times New Roman" panose="02020603050405020304" pitchFamily="18" charset="0"/>
                        </a:rPr>
                        <a:t>BaySIS</a:t>
                      </a:r>
                      <a:r>
                        <a:rPr lang="en-US" sz="2000" b="0" i="1" u="none" strike="noStrike" baseline="0" dirty="0" smtClean="0">
                          <a:solidFill>
                            <a:srgbClr val="000000"/>
                          </a:solidFill>
                          <a:latin typeface="Times New Roman" panose="02020603050405020304" pitchFamily="18" charset="0"/>
                        </a:rPr>
                        <a:t> </a:t>
                      </a:r>
                      <a:r>
                        <a:rPr lang="ru-RU" sz="2000" b="0" i="1"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a:t>
                      </a: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 др.</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21973">
                <a:tc vMerge="1">
                  <a:txBody>
                    <a:bodyPr/>
                    <a:lstStyle/>
                    <a:p>
                      <a:endParaRPr lang="ru-RU"/>
                    </a:p>
                  </a:txBody>
                  <a:tcPr/>
                </a:tc>
                <a:tc>
                  <a:txBody>
                    <a:bodyPr/>
                    <a:lstStyle/>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Функциональные</a:t>
                      </a:r>
                      <a:endParaRPr lang="ru-RU" sz="2000" dirty="0">
                        <a:solidFill>
                          <a:srgbClr val="000000"/>
                        </a:solidFill>
                        <a:effectLst/>
                        <a:latin typeface="Arial Unicode MS" panose="020B0604020202020204" pitchFamily="34" charset="-128"/>
                        <a:ea typeface="Arial Unicode MS" panose="020B0604020202020204" pitchFamily="34" charset="-128"/>
                      </a:endParaRPr>
                    </a:p>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nSpc>
                          <a:spcPct val="150000"/>
                        </a:lnSpc>
                        <a:spcBef>
                          <a:spcPts val="0"/>
                        </a:spcBef>
                        <a:spcAft>
                          <a:spcPts val="0"/>
                        </a:spcAft>
                      </a:pP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ИТ по организационно-управленческим функциям, ИТ </a:t>
                      </a: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по</a:t>
                      </a:r>
                      <a:r>
                        <a:rPr lang="en-US"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 </a:t>
                      </a:r>
                      <a:r>
                        <a:rPr lang="ru-RU" sz="2000" b="0" i="0" u="none" strike="noStrike" spc="0" dirty="0" smtClean="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информационно-технологическим </a:t>
                      </a:r>
                      <a:r>
                        <a:rPr lang="ru-RU" sz="2000" b="0" i="0" u="none" strike="noStrike" spc="0" dirty="0">
                          <a:solidFill>
                            <a:srgbClr val="000000"/>
                          </a:solidFill>
                          <a:effectLst/>
                          <a:latin typeface="Times New Roman" panose="02020603050405020304" pitchFamily="18" charset="0"/>
                          <a:ea typeface="Arial Unicode MS" panose="020B0604020202020204" pitchFamily="34" charset="-128"/>
                          <a:cs typeface="Times New Roman" panose="02020603050405020304" pitchFamily="18" charset="0"/>
                        </a:rPr>
                        <a:t>функциям, ИТ по функциональным задачам</a:t>
                      </a: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565350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731976544"/>
              </p:ext>
            </p:extLst>
          </p:nvPr>
        </p:nvGraphicFramePr>
        <p:xfrm>
          <a:off x="838200" y="914399"/>
          <a:ext cx="10515600" cy="5463250"/>
        </p:xfrm>
        <a:graphic>
          <a:graphicData uri="http://schemas.openxmlformats.org/drawingml/2006/table">
            <a:tbl>
              <a:tblPr/>
              <a:tblGrid>
                <a:gridCol w="1599708"/>
                <a:gridCol w="4457946"/>
                <a:gridCol w="4457946"/>
              </a:tblGrid>
              <a:tr h="942603">
                <a:tc rowSpan="3">
                  <a:txBody>
                    <a:bodyPr/>
                    <a:lstStyle/>
                    <a:p>
                      <a:pPr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Функции</a:t>
                      </a:r>
                      <a:endParaRPr lang="ru-RU" sz="2000" dirty="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применения</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Организационно-управленческие ИТ</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по планированию, учету, анализу, контролю и</a:t>
                      </a:r>
                      <a:endParaRPr lang="ru-RU" sz="200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др.</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07144">
                <a:tc vMerge="1">
                  <a:txBody>
                    <a:bodyPr/>
                    <a:lstStyle/>
                    <a:p>
                      <a:endParaRPr lang="ru-RU"/>
                    </a:p>
                  </a:txBody>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Информационно-технологические ИТ</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сбора, регистрации, передачи, обработки, поиска, хранения, тиражирования информации и</a:t>
                      </a:r>
                      <a:endParaRPr lang="ru-RU" sz="200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72450">
                <a:tc vMerge="1">
                  <a:txBody>
                    <a:bodyPr/>
                    <a:lstStyle/>
                    <a:p>
                      <a:endParaRPr lang="ru-RU"/>
                    </a:p>
                  </a:txBody>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функциональных</a:t>
                      </a:r>
                      <a:endParaRPr lang="ru-RU" sz="200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задач</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расчетных работ, ИТ графических работ, ИТ коммуникации, ИТ безопасности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bl>
          </a:graphicData>
        </a:graphic>
      </p:graphicFrame>
    </p:spTree>
    <p:extLst>
      <p:ext uri="{BB962C8B-B14F-4D97-AF65-F5344CB8AC3E}">
        <p14:creationId xmlns:p14="http://schemas.microsoft.com/office/powerpoint/2010/main" val="4071016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137444506"/>
              </p:ext>
            </p:extLst>
          </p:nvPr>
        </p:nvGraphicFramePr>
        <p:xfrm>
          <a:off x="838200" y="817123"/>
          <a:ext cx="10515600" cy="5155660"/>
        </p:xfrm>
        <a:graphic>
          <a:graphicData uri="http://schemas.openxmlformats.org/drawingml/2006/table">
            <a:tbl>
              <a:tblPr/>
              <a:tblGrid>
                <a:gridCol w="1599708"/>
                <a:gridCol w="4457946"/>
                <a:gridCol w="4457946"/>
              </a:tblGrid>
              <a:tr h="1421654">
                <a:tc rowSpan="2">
                  <a:txBody>
                    <a:bodyPr/>
                    <a:lstStyle/>
                    <a:p>
                      <a:pPr indent="0">
                        <a:lnSpc>
                          <a:spcPct val="150000"/>
                        </a:lnSpc>
                        <a:spcBef>
                          <a:spcPts val="0"/>
                        </a:spcBef>
                        <a:spcAft>
                          <a:spcPts val="0"/>
                        </a:spcAft>
                      </a:pP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Распре</a:t>
                      </a:r>
                      <a:r>
                        <a:rPr lang="en-US"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деление</a:t>
                      </a:r>
                      <a:endParaRPr lang="ru-RU" sz="2000" dirty="0">
                        <a:effectLst/>
                        <a:latin typeface="Times New Roman" panose="02020603050405020304" pitchFamily="18" charset="0"/>
                        <a:ea typeface="Times New Roman" panose="02020603050405020304" pitchFamily="18" charset="0"/>
                      </a:endParaRPr>
                    </a:p>
                    <a:p>
                      <a:pPr indent="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обработки</a:t>
                      </a:r>
                      <a:endParaRPr lang="ru-RU" sz="2000" dirty="0">
                        <a:effectLst/>
                        <a:latin typeface="Times New Roman" panose="02020603050405020304" pitchFamily="18" charset="0"/>
                        <a:ea typeface="Times New Roman" panose="02020603050405020304" pitchFamily="18" charset="0"/>
                      </a:endParaRPr>
                    </a:p>
                    <a:p>
                      <a:pPr indent="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данных</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Локальные ИТ</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Локальные АИС, БД АРМ пользователя, локальная БД в узле вычислительной сети и 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734006">
                <a:tc vMerge="1">
                  <a:txBody>
                    <a:bodyPr/>
                    <a:lstStyle/>
                    <a:p>
                      <a:endParaRPr lang="ru-RU"/>
                    </a:p>
                  </a:txBody>
                  <a:tcPr/>
                </a:tc>
                <a:tc>
                  <a:txBody>
                    <a:bodyPr/>
                    <a:lstStyle/>
                    <a:p>
                      <a:pPr indent="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Распределенные</a:t>
                      </a:r>
                      <a:endParaRPr lang="ru-RU" sz="2000">
                        <a:effectLst/>
                        <a:latin typeface="Times New Roman" panose="02020603050405020304" pitchFamily="18" charset="0"/>
                        <a:ea typeface="Times New Roman" panose="02020603050405020304" pitchFamily="18" charset="0"/>
                      </a:endParaRPr>
                    </a:p>
                    <a:p>
                      <a:pPr indent="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Децентрализованные ИТ в пространстве фирмы, отрасли, региона, страны; системы распределенной обработки данных; распределенные БД и др.</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286055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760977302"/>
              </p:ext>
            </p:extLst>
          </p:nvPr>
        </p:nvGraphicFramePr>
        <p:xfrm>
          <a:off x="838197" y="817123"/>
          <a:ext cx="10515602" cy="5389122"/>
        </p:xfrm>
        <a:graphic>
          <a:graphicData uri="http://schemas.openxmlformats.org/drawingml/2006/table">
            <a:tbl>
              <a:tblPr/>
              <a:tblGrid>
                <a:gridCol w="1664008"/>
                <a:gridCol w="2337534"/>
                <a:gridCol w="6514060"/>
              </a:tblGrid>
              <a:tr h="992624">
                <a:tc rowSpan="5">
                  <a:txBody>
                    <a:bodyPr/>
                    <a:lstStyle/>
                    <a:p>
                      <a:pPr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Объектно-</a:t>
                      </a:r>
                      <a:endParaRPr lang="ru-RU" sz="2000" dirty="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dirty="0" err="1"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Ориенти</a:t>
                      </a:r>
                      <a:r>
                        <a:rPr lang="en-US"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2000" spc="0" dirty="0" err="1"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рованные</a:t>
                      </a:r>
                      <a:endParaRPr lang="ru-RU" sz="2000" dirty="0">
                        <a:effectLst/>
                        <a:latin typeface="Times New Roman" panose="02020603050405020304" pitchFamily="18" charset="0"/>
                        <a:ea typeface="Times New Roman" panose="02020603050405020304" pitchFamily="18" charset="0"/>
                      </a:endParaRPr>
                    </a:p>
                    <a:p>
                      <a:pPr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dirty="0">
                        <a:effectLst/>
                        <a:latin typeface="Times New Roman" panose="02020603050405020304" pitchFamily="18" charset="0"/>
                        <a:ea typeface="Times New Roman" panose="02020603050405020304" pitchFamily="18" charset="0"/>
                      </a:endParaRPr>
                    </a:p>
                    <a:p>
                      <a:pPr>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предприятия</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завода, ИТ фабрики, ИТ таксопарка и др.</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992624">
                <a:tc vMerge="1">
                  <a:txBody>
                    <a:bodyPr/>
                    <a:lstStyle/>
                    <a:p>
                      <a:pPr indent="-177800">
                        <a:lnSpc>
                          <a:spcPct val="150000"/>
                        </a:lnSpc>
                        <a:spcBef>
                          <a:spcPts val="0"/>
                        </a:spcBef>
                        <a:spcAft>
                          <a:spcPts val="0"/>
                        </a:spcAft>
                      </a:pP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агрофирмы</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сельхозкооператива, ИТ фирмы по заготовке сельхозпродукции и 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992624">
                <a:tc vMerge="1">
                  <a:txBody>
                    <a:bodyPr/>
                    <a:lstStyle/>
                    <a:p>
                      <a:pPr>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учебного заведения</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школы, ИТ колледжа, ИТ вуза, ИТ института повышения квалификации и 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982285">
                <a:tc vMerge="1">
                  <a:txBody>
                    <a:bodyPr/>
                    <a:lstStyle/>
                    <a:p>
                      <a:pPr>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учреждения культуры</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музея, ИТ кинотеатра, ИТ театра, ИТ филармонии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428965">
                <a:tc vMerge="1">
                  <a:txBody>
                    <a:bodyPr/>
                    <a:lstStyle/>
                    <a:p>
                      <a:pPr>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медицинского учреждения</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медицинского центра, ИТ больницы, ИТ поликлиники и др.</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164338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995647966"/>
              </p:ext>
            </p:extLst>
          </p:nvPr>
        </p:nvGraphicFramePr>
        <p:xfrm>
          <a:off x="838197" y="758758"/>
          <a:ext cx="10515602" cy="5724446"/>
        </p:xfrm>
        <a:graphic>
          <a:graphicData uri="http://schemas.openxmlformats.org/drawingml/2006/table">
            <a:tbl>
              <a:tblPr/>
              <a:tblGrid>
                <a:gridCol w="1664008"/>
                <a:gridCol w="2337534"/>
                <a:gridCol w="6514060"/>
              </a:tblGrid>
              <a:tr h="2470096">
                <a:tc rowSpan="4">
                  <a:txBody>
                    <a:bodyPr/>
                    <a:lstStyle/>
                    <a:p>
                      <a:pPr marL="0"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Способ</a:t>
                      </a:r>
                      <a:endParaRPr lang="ru-RU" sz="2000" dirty="0">
                        <a:effectLst/>
                        <a:latin typeface="Times New Roman" panose="02020603050405020304" pitchFamily="18" charset="0"/>
                        <a:ea typeface="Times New Roman" panose="02020603050405020304" pitchFamily="18" charset="0"/>
                      </a:endParaRPr>
                    </a:p>
                    <a:p>
                      <a:pPr marL="0"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передачи</a:t>
                      </a:r>
                      <a:endParaRPr lang="ru-RU" sz="2000" dirty="0">
                        <a:effectLst/>
                        <a:latin typeface="Times New Roman" panose="02020603050405020304" pitchFamily="18" charset="0"/>
                        <a:ea typeface="Times New Roman" panose="02020603050405020304" pitchFamily="18" charset="0"/>
                      </a:endParaRPr>
                    </a:p>
                    <a:p>
                      <a:pPr marL="0"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данных</a:t>
                      </a:r>
                      <a:endParaRPr lang="ru-RU" sz="2000" dirty="0">
                        <a:effectLst/>
                        <a:latin typeface="Times New Roman" panose="02020603050405020304" pitchFamily="18" charset="0"/>
                        <a:ea typeface="Times New Roman" panose="02020603050405020304" pitchFamily="18" charset="0"/>
                      </a:endParaRPr>
                    </a:p>
                    <a:p>
                      <a:pPr marL="0">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marL="0">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marL="0">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 применению сети ЭВМ</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Без применения ЭВМ — ИТ традиционного способа передачи данных (курьер, почта, звуковая и визуальная сигнализация, телеграф, телетайп, радио и др.)</a:t>
                      </a:r>
                      <a:endParaRPr lang="ru-RU" sz="2000">
                        <a:effectLst/>
                        <a:latin typeface="Times New Roman" panose="02020603050405020304" pitchFamily="18" charset="0"/>
                        <a:ea typeface="Times New Roman" panose="02020603050405020304" pitchFamily="18" charset="0"/>
                      </a:endParaRPr>
                    </a:p>
                    <a:p>
                      <a:pPr marL="0" indent="-1778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Сети ЭВМ (локальные, корпоративные, региональные, глобальные и 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37444">
                <a:tc vMerge="1">
                  <a:txBody>
                    <a:bodyPr/>
                    <a:lstStyle/>
                    <a:p>
                      <a:pPr marL="0">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3">
                  <a:txBody>
                    <a:bodyPr/>
                    <a:lstStyle/>
                    <a:p>
                      <a:pPr marL="0"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 техническим средствам связи</a:t>
                      </a:r>
                      <a:endParaRPr lang="ru-RU" sz="2000" dirty="0">
                        <a:effectLst/>
                        <a:latin typeface="Times New Roman" panose="02020603050405020304" pitchFamily="18" charset="0"/>
                        <a:ea typeface="Times New Roman" panose="02020603050405020304" pitchFamily="18" charset="0"/>
                      </a:endParaRPr>
                    </a:p>
                    <a:p>
                      <a:pPr marL="0">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marL="0">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с передачей данных по телефонной связи («витая пара»)</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702506">
                <a:tc vMerge="1">
                  <a:txBody>
                    <a:bodyPr/>
                    <a:lstStyle/>
                    <a:p>
                      <a:pPr marL="0">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marL="0">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indent="-190500">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с передачей данных по коаксиальному кабелю: по радиоканалам по лазерному лучу по оптоволоконному каналу</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37444">
                <a:tc vMerge="1">
                  <a:txBody>
                    <a:bodyPr/>
                    <a:lstStyle/>
                    <a:p>
                      <a:pPr marL="0">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marL="0">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indent="-177800">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передачи по комбинированным средствам связи</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956858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311777260"/>
              </p:ext>
            </p:extLst>
          </p:nvPr>
        </p:nvGraphicFramePr>
        <p:xfrm>
          <a:off x="838197" y="739302"/>
          <a:ext cx="10515602" cy="5570786"/>
        </p:xfrm>
        <a:graphic>
          <a:graphicData uri="http://schemas.openxmlformats.org/drawingml/2006/table">
            <a:tbl>
              <a:tblPr/>
              <a:tblGrid>
                <a:gridCol w="1664008"/>
                <a:gridCol w="2337534"/>
                <a:gridCol w="6514060"/>
              </a:tblGrid>
              <a:tr h="2773771">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Уровень</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объединения</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конечного пользователя</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Технологии автоматизированной обработки данных, автоматизированное рабочее место, электронный офис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023015">
                <a:tc>
                  <a:txBody>
                    <a:bodyPr/>
                    <a:lstStyle/>
                    <a:p>
                      <a:pPr indent="0" algn="l">
                        <a:lnSpc>
                          <a:spcPct val="150000"/>
                        </a:lnSpc>
                        <a:spcBef>
                          <a:spcPts val="0"/>
                        </a:spcBef>
                        <a:spcAft>
                          <a:spcPts val="0"/>
                        </a:spcAft>
                      </a:pPr>
                      <a:r>
                        <a:rPr lang="ru-RU" sz="200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открытых систем</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Сетевые ИТ, электронная почта, теле- и видеоконференции, гипертекстовые ИТ, </a:t>
                      </a:r>
                      <a:r>
                        <a:rPr lang="ru-RU" sz="2000" spc="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мультимедиатехнологии</a:t>
                      </a: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89615">
                <a:tc>
                  <a:txBody>
                    <a:bodyPr/>
                    <a:lstStyle/>
                    <a:p>
                      <a:pPr indent="0" algn="l">
                        <a:lnSpc>
                          <a:spcPct val="150000"/>
                        </a:lnSpc>
                        <a:spcBef>
                          <a:spcPts val="0"/>
                        </a:spcBef>
                        <a:spcAft>
                          <a:spcPts val="0"/>
                        </a:spcAft>
                      </a:pPr>
                      <a:r>
                        <a:rPr lang="ru-RU" sz="200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Интегрированные</a:t>
                      </a:r>
                      <a:endParaRPr lang="ru-RU" sz="200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распределенной обработки данных, технологии «клиент-сервер», технологии электронного документооборота, геоинформационные системы, глобальные системы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214428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1803"/>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444148209"/>
              </p:ext>
            </p:extLst>
          </p:nvPr>
        </p:nvGraphicFramePr>
        <p:xfrm>
          <a:off x="838197" y="719847"/>
          <a:ext cx="10515602" cy="5369668"/>
        </p:xfrm>
        <a:graphic>
          <a:graphicData uri="http://schemas.openxmlformats.org/drawingml/2006/table">
            <a:tbl>
              <a:tblPr/>
              <a:tblGrid>
                <a:gridCol w="1664008"/>
                <a:gridCol w="2337534"/>
                <a:gridCol w="6514060"/>
              </a:tblGrid>
              <a:tr h="2813403">
                <a:tc rowSpan="3">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Характер</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примени</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мости</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indent="0" algn="l">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Конкретные</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применяемые на уровне решения конкретных задач пользователя (сбор, регистрация, обработка, поиск, хранение данных и др.)</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452079">
                <a:tc vMerge="1">
                  <a:txBody>
                    <a:bodyPr/>
                    <a:lstStyle/>
                    <a:p>
                      <a:pPr indent="0" algn="l">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Базовые ИТ</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на основе которых создаются конкретные ИТ (текстовые редакторы, графические редакторы, электронные таблицы, СУБД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104186">
                <a:tc vMerge="1">
                  <a:txBody>
                    <a:bodyPr/>
                    <a:lstStyle/>
                    <a:p>
                      <a:pPr indent="0" algn="l">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Глобальные</a:t>
                      </a:r>
                      <a:endParaRPr lang="ru-RU" sz="200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a:t>
                      </a:r>
                      <a:endParaRPr lang="ru-RU" sz="200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применяемые на планетарном уровне (Интернет, </a:t>
                      </a:r>
                      <a:r>
                        <a:rPr lang="ru-RU" sz="2000" spc="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Инфотерра</a:t>
                      </a: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spc="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Библиодата</a:t>
                      </a: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8ТИ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258804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796514814"/>
              </p:ext>
            </p:extLst>
          </p:nvPr>
        </p:nvGraphicFramePr>
        <p:xfrm>
          <a:off x="838197" y="894947"/>
          <a:ext cx="10515602" cy="6684036"/>
        </p:xfrm>
        <a:graphic>
          <a:graphicData uri="http://schemas.openxmlformats.org/drawingml/2006/table">
            <a:tbl>
              <a:tblPr/>
              <a:tblGrid>
                <a:gridCol w="1664008"/>
                <a:gridCol w="2337534"/>
                <a:gridCol w="6514060"/>
              </a:tblGrid>
              <a:tr h="593897">
                <a:tc rowSpan="5">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Уровень </a:t>
                      </a: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автоматизации </a:t>
                      </a: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задач</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предприятия</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indent="0" algn="l">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p>
                      <a:pPr indent="0" algn="l">
                        <a:lnSpc>
                          <a:spcPct val="150000"/>
                        </a:lnSpc>
                        <a:spcBef>
                          <a:spcPts val="0"/>
                        </a:spcBef>
                        <a:spcAft>
                          <a:spcPts val="0"/>
                        </a:spcAft>
                      </a:pPr>
                      <a:r>
                        <a:rPr lang="ru-RU" sz="2000" dirty="0">
                          <a:solidFill>
                            <a:srgbClr val="000000"/>
                          </a:solidFill>
                          <a:effectLst/>
                          <a:latin typeface="Arial Unicode MS" panose="020B0604020202020204" pitchFamily="34" charset="-128"/>
                          <a:ea typeface="Arial Unicode MS" panose="020B0604020202020204" pitchFamily="34" charset="-128"/>
                        </a:rPr>
                        <a:t> </a:t>
                      </a: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Автоматизированная </a:t>
                      </a: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обработка данных</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по решению отдельных конкретных задач пользователя (обработка, поиск, расчетные операции и 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513218">
                <a:tc vMerge="1">
                  <a:txBody>
                    <a:bodyPr/>
                    <a:lstStyle/>
                    <a:p>
                      <a:pPr indent="0" algn="l">
                        <a:lnSpc>
                          <a:spcPct val="150000"/>
                        </a:lnSpc>
                        <a:spcBef>
                          <a:spcPts val="0"/>
                        </a:spcBef>
                        <a:spcAft>
                          <a:spcPts val="0"/>
                        </a:spcAft>
                      </a:pP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Автоматизация</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функций</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управления</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по решению задач реализации функций предприятия в целом (планирование, учет, контроль и др.)</a:t>
                      </a:r>
                      <a:endParaRPr lang="ru-RU" sz="200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93897">
                <a:tc vMerge="1">
                  <a:txBody>
                    <a:bodyPr/>
                    <a:lstStyle/>
                    <a:p>
                      <a:pPr indent="0" algn="l">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Электронный</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офис</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по решению типовых задач пользователя на рабочем месте, в подразделении, фирме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513218">
                <a:tc vMerge="1">
                  <a:txBody>
                    <a:bodyPr/>
                    <a:lstStyle/>
                    <a:p>
                      <a:pPr indent="0" algn="l">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Поддержка</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принятия</a:t>
                      </a:r>
                      <a:endParaRPr lang="ru-RU" sz="2000" dirty="0">
                        <a:effectLst/>
                        <a:latin typeface="Times New Roman" panose="02020603050405020304" pitchFamily="18" charset="0"/>
                        <a:ea typeface="Times New Roman" panose="02020603050405020304" pitchFamily="18" charset="0"/>
                      </a:endParaRPr>
                    </a:p>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решений</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ИТ, обеспечивающие решение задач поддержки принятия решений (поиск, обработка, извлечение данных, ситуационный анализ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980337">
                <a:tc vMerge="1">
                  <a:txBody>
                    <a:bodyPr/>
                    <a:lstStyle/>
                    <a:p>
                      <a:pPr indent="0" algn="l">
                        <a:lnSpc>
                          <a:spcPct val="150000"/>
                        </a:lnSpc>
                        <a:spcBef>
                          <a:spcPts val="0"/>
                        </a:spcBef>
                        <a:spcAft>
                          <a:spcPts val="0"/>
                        </a:spcAft>
                      </a:pPr>
                      <a:endParaRPr lang="ru-RU" sz="2000" dirty="0">
                        <a:solidFill>
                          <a:srgbClr val="000000"/>
                        </a:solidFill>
                        <a:effectLst/>
                        <a:latin typeface="Arial Unicode MS" panose="020B0604020202020204" pitchFamily="34" charset="-128"/>
                        <a:ea typeface="Arial Unicode MS" panose="020B0604020202020204" pitchFamily="34" charset="-128"/>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Интеллектуальная </a:t>
                      </a: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поддержка</a:t>
                      </a:r>
                      <a:endParaRPr lang="ru-RU" sz="2000" dirty="0">
                        <a:effectLst/>
                        <a:latin typeface="Times New Roman" panose="02020603050405020304" pitchFamily="18" charset="0"/>
                        <a:ea typeface="Times New Roman" panose="02020603050405020304" pitchFamily="18" charset="0"/>
                      </a:endParaRPr>
                    </a:p>
                  </a:txBody>
                  <a:tcPr marL="6350" marR="63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indent="0" algn="l">
                        <a:lnSpc>
                          <a:spcPct val="150000"/>
                        </a:lnSpc>
                        <a:spcBef>
                          <a:spcPts val="0"/>
                        </a:spcBef>
                        <a:spcAft>
                          <a:spcPts val="0"/>
                        </a:spcAft>
                      </a:pPr>
                      <a:r>
                        <a:rPr lang="ru-RU" sz="20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Интеллектуальные ИТ, экспертные или экспертно-советующие ИТ, когнитивные ИТ, ИТ развития творческих способностей человека, ИТ информационной поддержки творческих процессов и др.</a:t>
                      </a:r>
                      <a:endParaRPr lang="ru-RU" sz="2000" dirty="0">
                        <a:effectLst/>
                        <a:latin typeface="Times New Roman" panose="02020603050405020304" pitchFamily="18" charset="0"/>
                        <a:ea typeface="Times New Roman" panose="02020603050405020304" pitchFamily="18" charset="0"/>
                      </a:endParaRPr>
                    </a:p>
                  </a:txBody>
                  <a:tcPr marL="6350" marR="63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113101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15811"/>
          </a:xfrm>
        </p:spPr>
        <p:txBody>
          <a:bodyPr>
            <a:normAutofit fontScale="90000"/>
          </a:bodyPr>
          <a:lstStyle/>
          <a:p>
            <a:r>
              <a:rPr lang="ru-RU" sz="2800" b="1" dirty="0"/>
              <a:t>ИТ, применяемые в образовательном процессе </a:t>
            </a:r>
            <a:endParaRPr lang="ru-RU" sz="2800" dirty="0"/>
          </a:p>
        </p:txBody>
      </p:sp>
      <p:pic>
        <p:nvPicPr>
          <p:cNvPr id="4" name="Объект 3"/>
          <p:cNvPicPr>
            <a:picLocks noGrp="1" noChangeAspect="1"/>
          </p:cNvPicPr>
          <p:nvPr>
            <p:ph idx="1"/>
          </p:nvPr>
        </p:nvPicPr>
        <p:blipFill>
          <a:blip r:embed="rId2"/>
          <a:stretch>
            <a:fillRect/>
          </a:stretch>
        </p:blipFill>
        <p:spPr>
          <a:xfrm>
            <a:off x="838200" y="680936"/>
            <a:ext cx="10515600" cy="5544766"/>
          </a:xfrm>
          <a:prstGeom prst="rect">
            <a:avLst/>
          </a:prstGeom>
        </p:spPr>
      </p:pic>
    </p:spTree>
    <p:extLst>
      <p:ext uri="{BB962C8B-B14F-4D97-AF65-F5344CB8AC3E}">
        <p14:creationId xmlns:p14="http://schemas.microsoft.com/office/powerpoint/2010/main" val="200944434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1482</Words>
  <Application>Microsoft Office PowerPoint</Application>
  <PresentationFormat>Широкоэкранный</PresentationFormat>
  <Paragraphs>183</Paragraphs>
  <Slides>28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28</vt:i4>
      </vt:variant>
    </vt:vector>
  </HeadingPairs>
  <TitlesOfParts>
    <vt:vector size="34" baseType="lpstr">
      <vt:lpstr>Arial Unicode MS</vt:lpstr>
      <vt:lpstr>Arial</vt:lpstr>
      <vt:lpstr>Calibri</vt:lpstr>
      <vt:lpstr>Calibri Light</vt:lpstr>
      <vt:lpstr>Times New Roman</vt:lpstr>
      <vt:lpstr>Тема Office</vt:lpstr>
      <vt:lpstr>СВОЙСТВА ИТ</vt:lpstr>
      <vt:lpstr>Презентация PowerPoint</vt:lpstr>
      <vt:lpstr>Семиотика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Производительность ИТ </vt:lpstr>
      <vt:lpstr>себестоимость обработки информации ИТ </vt:lpstr>
      <vt:lpstr>эмерджентность ИТ </vt:lpstr>
      <vt:lpstr>ОБЩАЯ КЛАССИФИКАЦИЯ ИТ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ИТ, применяемые в образовательном процессе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СВОЙСТВА ИТ</dc:title>
  <dc:creator>Анис Галимянов</dc:creator>
  <cp:lastModifiedBy>Анис Галимянов</cp:lastModifiedBy>
  <cp:revision>11</cp:revision>
  <dcterms:created xsi:type="dcterms:W3CDTF">2016-02-21T06:01:14Z</dcterms:created>
  <dcterms:modified xsi:type="dcterms:W3CDTF">2016-02-21T08:56:30Z</dcterms:modified>
</cp:coreProperties>
</file>