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72" y="1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66819-53A4-44EB-9439-B6474DE92FB2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24D8B-F28C-447B-8F5C-D178098B8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987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66819-53A4-44EB-9439-B6474DE92FB2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24D8B-F28C-447B-8F5C-D178098B8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5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66819-53A4-44EB-9439-B6474DE92FB2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24D8B-F28C-447B-8F5C-D178098B8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036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66819-53A4-44EB-9439-B6474DE92FB2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24D8B-F28C-447B-8F5C-D178098B8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34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66819-53A4-44EB-9439-B6474DE92FB2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24D8B-F28C-447B-8F5C-D178098B8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137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66819-53A4-44EB-9439-B6474DE92FB2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24D8B-F28C-447B-8F5C-D178098B8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786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66819-53A4-44EB-9439-B6474DE92FB2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24D8B-F28C-447B-8F5C-D178098B8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851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66819-53A4-44EB-9439-B6474DE92FB2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24D8B-F28C-447B-8F5C-D178098B8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44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66819-53A4-44EB-9439-B6474DE92FB2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24D8B-F28C-447B-8F5C-D178098B8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94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66819-53A4-44EB-9439-B6474DE92FB2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24D8B-F28C-447B-8F5C-D178098B8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21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66819-53A4-44EB-9439-B6474DE92FB2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24D8B-F28C-447B-8F5C-D178098B8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56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66819-53A4-44EB-9439-B6474DE92FB2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4D8B-F28C-447B-8F5C-D178098B8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9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Кодирование числовой информации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794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 конца XX века, века компьютеризации, человечество ежедневно пользуется двоичной системой счисления, так как вся информация, обрабатываемая современными компьютерами, хранится в них в двоичном виде.</a:t>
            </a:r>
          </a:p>
          <a:p>
            <a:r>
              <a:rPr lang="ru-RU" dirty="0"/>
              <a:t>Каждый регистр арифметического устройства компьютера, каждая ячейка памяти представляет собой физическую систему, состоящую из некоторого числа однородных элементов, обладающих двумя устойчивыми состояниями, одно из которых соответствует нулю, а другое — единице. Каждый такой элемент служит для изображения одного из разрядов двоичного числа. Именно поэтому каждый элемент ячейки называют </a:t>
            </a:r>
            <a:r>
              <a:rPr lang="ru-RU" i="1" dirty="0"/>
              <a:t>разрядом.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3140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Ячейка из к разрядов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5721381"/>
              </p:ext>
            </p:extLst>
          </p:nvPr>
        </p:nvGraphicFramePr>
        <p:xfrm>
          <a:off x="1264598" y="2373549"/>
          <a:ext cx="10089200" cy="1902066"/>
        </p:xfrm>
        <a:graphic>
          <a:graphicData uri="http://schemas.openxmlformats.org/drawingml/2006/table">
            <a:tbl>
              <a:tblPr firstRow="1" firstCol="1" bandRow="1"/>
              <a:tblGrid>
                <a:gridCol w="1311432"/>
                <a:gridCol w="1253404"/>
                <a:gridCol w="1253404"/>
                <a:gridCol w="1253404"/>
                <a:gridCol w="1254389"/>
                <a:gridCol w="1254389"/>
                <a:gridCol w="1254389"/>
                <a:gridCol w="1254389"/>
              </a:tblGrid>
              <a:tr h="19020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К-1-ый разряд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……….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0-й разряд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426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07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7123"/>
            <a:ext cx="10515600" cy="5359840"/>
          </a:xfrm>
        </p:spPr>
        <p:txBody>
          <a:bodyPr/>
          <a:lstStyle/>
          <a:p>
            <a:r>
              <a:rPr lang="ru-RU" dirty="0"/>
              <a:t>Вы знаете, что вычислительная техника возникла как средство автоматизации вычислений, именно поэтому первые компьютеры назывались ЭВМ — электронно-вычислительные машины. Сегодня компьютеры обрабатывают различные виды информации: числовую, текстовую, звуковую, графическую. Однако современный компьютер .может хранить и обрабатывать только дискретную информацию. Поэтому любой вод информации, подлежащий компьютерной обработке, тем или иным способом должен быть закодирован с помощью конечной последовательности целых чисел, которая затем переводится в двоичный вид для хранения в компьютере.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743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85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7123"/>
            <a:ext cx="10515600" cy="535984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Мы рассмотрим, каким образом решается проблема преобразования исходной информации в компьютерное представление для каждого вида информации. Будет показано, насколько точно компьютерное представление отражает исходную информацию, причем слово “точно” здесь понимается не только в математическом смысле — более реалистично переданы оттенки цвета на мониторе, воспроизводимая музыка наиболее приближена к естественному звучанию музыкальных инструментов или голосу человека и т.д. Задача перевода естественной информации в компьютерную называется задачей </a:t>
            </a:r>
            <a:r>
              <a:rPr lang="ru-RU" i="1" dirty="0"/>
              <a:t>дискретизации</a:t>
            </a:r>
            <a:r>
              <a:rPr lang="ru-RU" dirty="0"/>
              <a:t>, или </a:t>
            </a:r>
            <a:r>
              <a:rPr lang="ru-RU" i="1" dirty="0"/>
              <a:t>квантования.</a:t>
            </a:r>
            <a:r>
              <a:rPr lang="ru-RU" dirty="0"/>
              <a:t> Эту задачу необходимо решать для всех видов информации. Способы дискретизации для разных видов информации различны, но подходы к решению этой задачи построены на одинаковых принципах.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519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818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ПРЕДСТАВЛЕНИЕ ЦЕЛЫХ </a:t>
            </a:r>
            <a:r>
              <a:rPr lang="ru-RU" b="1" dirty="0" smtClean="0"/>
              <a:t>ЧИСЕЛ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53311"/>
            <a:ext cx="10515600" cy="5223652"/>
          </a:xfrm>
        </p:spPr>
        <p:txBody>
          <a:bodyPr/>
          <a:lstStyle/>
          <a:p>
            <a:r>
              <a:rPr lang="ru-RU" sz="3600" dirty="0"/>
              <a:t>Любое целое число можно рассматривать как вещественное, но с нулевой дробной частью, т.е. можно было бы ограничиться представлением в компьютере вещественных чисел и реализацией арифметических действий над ними. Однако для эффективного использования памяти, повышения скорости выполнения вычислений и введения операции деления нацело с остатком целые числа представляются специально для них предназначенными способами.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920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07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0936"/>
            <a:ext cx="10515600" cy="5496027"/>
          </a:xfrm>
        </p:spPr>
        <p:txBody>
          <a:bodyPr/>
          <a:lstStyle/>
          <a:p>
            <a:r>
              <a:rPr lang="ru-RU" sz="3200" dirty="0"/>
              <a:t>Введение специальных способов представления целых чисел оправдано тем, что достаточно часто в задачах, решаемых с помощью компьютера, многие действия сводятся к операциям над целыми числами. Например, в задачах экономического характера данными служат количества акций, сотрудников, деталей, транспортных средств и т.д., по своему смыслу являющиеся целыми числами. Целые числа используются и для обозначения даты и времени, и для нумерации различных объектов: элементов массивов, записей в базах данных, машинных адресов и т.п.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1507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/>
              <a:t>Для компьютерного представления целых чисел обычно используются несколько различных способов представления, отличающихся друг от друга количеством разрядов и наличием или отсутствием знакового разряда. </a:t>
            </a:r>
            <a:r>
              <a:rPr lang="ru-RU" sz="3200" i="1" dirty="0" err="1"/>
              <a:t>Беззнаковое</a:t>
            </a:r>
            <a:r>
              <a:rPr lang="ru-RU" sz="3200" dirty="0"/>
              <a:t> представление можно использовать только для неотрицательных целых чисел, отрицательные числа можно представлять только в </a:t>
            </a:r>
            <a:r>
              <a:rPr lang="ru-RU" sz="3200" i="1" dirty="0"/>
              <a:t>знаковом</a:t>
            </a:r>
            <a:r>
              <a:rPr lang="ru-RU" sz="3200" dirty="0"/>
              <a:t> виде.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197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016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9302"/>
            <a:ext cx="10515600" cy="543766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При </a:t>
            </a:r>
            <a:r>
              <a:rPr lang="ru-RU" dirty="0" err="1"/>
              <a:t>беззнаковом</a:t>
            </a:r>
            <a:r>
              <a:rPr lang="ru-RU" dirty="0"/>
              <a:t> представлении все разряды ячейки отводятся под само число. При представлении со знаком самый старший (левый) разряд отводится под знак числа, остальные разряды — под собственно число. Если число положительное, то в знаковый разряд помещается 0, если число отрицательное — 1. Очевидно, в ячейках одного и того же размера без знака можно представить больший диапазон целых чисел, чем со знаком. Например, в одном байте (8 разрядов) можно записать положительные числа от 0 до 255, а со знаком — только до 127. Поэтому, если известно заранее, что некоторая числовая величина всегда является неотрицательной, то выгоднее рассматривать ее как </a:t>
            </a:r>
            <a:r>
              <a:rPr lang="ru-RU" dirty="0" err="1"/>
              <a:t>беззнаковую</a:t>
            </a:r>
            <a:r>
              <a:rPr lang="ru-RU" dirty="0"/>
              <a:t>.</a:t>
            </a:r>
          </a:p>
          <a:p>
            <a:r>
              <a:rPr lang="ru-RU" dirty="0"/>
              <a:t>Говорят, что целые числа в компьютере хранятся в формате с </a:t>
            </a:r>
            <a:r>
              <a:rPr lang="ru-RU" i="1" dirty="0"/>
              <a:t>фиксированной запятой.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282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Представление целых положительных чисел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Для получения компьютерного представления </a:t>
            </a:r>
            <a:r>
              <a:rPr lang="ru-RU" dirty="0" err="1"/>
              <a:t>беззнакового</a:t>
            </a:r>
            <a:r>
              <a:rPr lang="ru-RU" dirty="0"/>
              <a:t> целого числа в </a:t>
            </a:r>
            <a:r>
              <a:rPr lang="en-US" dirty="0"/>
              <a:t>k</a:t>
            </a:r>
            <a:r>
              <a:rPr lang="ru-RU" dirty="0"/>
              <a:t>-разрядной ячейке памяти достаточно перевести его в двоичную систему счисления и дополнить полученный результат слева нулями до k разрядов. Понятно, что существует ограничение на значения чисел, которые мы можем записать в k-разрядную ячейку.</a:t>
            </a:r>
          </a:p>
          <a:p>
            <a:r>
              <a:rPr lang="ru-RU" dirty="0"/>
              <a:t>Максимальное значение целого неотрицательного числа достигается в случае, когда во всех разрядах ячейки хранятся единицы. Для k-разрядного представления оно будет </a:t>
            </a:r>
            <a:r>
              <a:rPr lang="ru-RU" dirty="0" smtClean="0"/>
              <a:t>равно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2</a:t>
            </a:r>
            <a:r>
              <a:rPr lang="en-US" baseline="30000" dirty="0"/>
              <a:t>k</a:t>
            </a:r>
            <a:r>
              <a:rPr lang="ru-RU" dirty="0"/>
              <a:t> — 1. Минимальное число соответствует k нулям, хранящимся в </a:t>
            </a:r>
            <a:r>
              <a:rPr lang="en-US" dirty="0"/>
              <a:t>k</a:t>
            </a:r>
            <a:r>
              <a:rPr lang="ru-RU" dirty="0"/>
              <a:t> разрядах ячейки, и оно всегда равно нулю. Ниже приведены максимальные значения для </a:t>
            </a:r>
            <a:r>
              <a:rPr lang="ru-RU" dirty="0" err="1"/>
              <a:t>беззнаковых</a:t>
            </a:r>
            <a:r>
              <a:rPr lang="ru-RU" dirty="0"/>
              <a:t> целых k-разрядных чисел: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68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016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125487"/>
              </p:ext>
            </p:extLst>
          </p:nvPr>
        </p:nvGraphicFramePr>
        <p:xfrm>
          <a:off x="1361872" y="1284048"/>
          <a:ext cx="9649839" cy="4455270"/>
        </p:xfrm>
        <a:graphic>
          <a:graphicData uri="http://schemas.openxmlformats.org/drawingml/2006/table">
            <a:tbl>
              <a:tblPr firstRow="1" firstCol="1" bandRow="1"/>
              <a:tblGrid>
                <a:gridCol w="3792607"/>
                <a:gridCol w="5857232"/>
              </a:tblGrid>
              <a:tr h="8910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0" u="none" strike="noStrike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Количество разрядов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0" u="none" strike="noStrike" spc="-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Максимальное значение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10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8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255</a:t>
                      </a:r>
                      <a:r>
                        <a:rPr lang="en-US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 (2</a:t>
                      </a:r>
                      <a:r>
                        <a:rPr lang="en-US" sz="2400" b="0" i="0" u="none" strike="noStrike" spc="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8</a:t>
                      </a:r>
                      <a:r>
                        <a:rPr lang="en-US" sz="2400" b="0" i="0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 </a:t>
                      </a:r>
                      <a:r>
                        <a:rPr lang="ru-RU" sz="2400" b="0" i="1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-</a:t>
                      </a:r>
                      <a:r>
                        <a:rPr lang="ru-RU" sz="2400" b="0" i="0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 </a:t>
                      </a: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1</a:t>
                      </a:r>
                      <a:r>
                        <a:rPr lang="ru-RU" sz="2400" b="0" i="0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)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10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16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65535</a:t>
                      </a:r>
                      <a:r>
                        <a:rPr lang="ru-RU" sz="2400" b="0" i="0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 (</a:t>
                      </a: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2</a:t>
                      </a:r>
                      <a:r>
                        <a:rPr lang="ru-RU" sz="2400" b="0" i="0" u="none" strike="noStrike" spc="5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16</a:t>
                      </a:r>
                      <a:r>
                        <a:rPr lang="ru-RU" sz="2400" b="0" i="0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— </a:t>
                      </a: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1</a:t>
                      </a:r>
                      <a:r>
                        <a:rPr lang="ru-RU" sz="2400" b="0" i="0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)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10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32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4294967295</a:t>
                      </a:r>
                      <a:r>
                        <a:rPr lang="ru-RU" sz="2400" b="0" i="0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 (</a:t>
                      </a: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2</a:t>
                      </a:r>
                      <a:r>
                        <a:rPr lang="ru-RU" sz="2400" b="0" i="0" u="none" strike="noStrike" spc="5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32</a:t>
                      </a:r>
                      <a:r>
                        <a:rPr lang="ru-RU" sz="2400" b="0" i="0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- </a:t>
                      </a: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1</a:t>
                      </a:r>
                      <a:r>
                        <a:rPr lang="ru-RU" sz="2400" b="0" i="0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)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10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64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18446744073709551615</a:t>
                      </a:r>
                      <a:r>
                        <a:rPr lang="ru-RU" sz="2400" b="0" i="0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 (</a:t>
                      </a: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2</a:t>
                      </a:r>
                      <a:r>
                        <a:rPr lang="ru-RU" sz="2400" b="0" i="0" u="none" strike="noStrike" spc="5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64</a:t>
                      </a:r>
                      <a:r>
                        <a:rPr lang="ru-RU" sz="2400" b="0" i="0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- </a:t>
                      </a: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1</a:t>
                      </a:r>
                      <a:r>
                        <a:rPr lang="ru-RU" sz="2400" b="0" i="0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)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59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dirty="0"/>
              <a:t>При знаковом представлении целых чисел возникают такие понятия, как </a:t>
            </a:r>
            <a:r>
              <a:rPr lang="ru-RU" sz="6000" i="1" dirty="0"/>
              <a:t>прямой</a:t>
            </a:r>
            <a:r>
              <a:rPr lang="ru-RU" sz="6000" dirty="0"/>
              <a:t>, </a:t>
            </a:r>
            <a:r>
              <a:rPr lang="ru-RU" sz="6000" i="1" dirty="0"/>
              <a:t>обратный</a:t>
            </a:r>
            <a:r>
              <a:rPr lang="ru-RU" sz="6000" dirty="0"/>
              <a:t> и </a:t>
            </a:r>
            <a:r>
              <a:rPr lang="ru-RU" sz="6000" i="1" dirty="0"/>
              <a:t>дополнительный коды</a:t>
            </a:r>
            <a:r>
              <a:rPr lang="ru-RU" sz="6000" dirty="0"/>
              <a:t>.</a:t>
            </a:r>
          </a:p>
          <a:p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232182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b="1" dirty="0"/>
              <a:t>Определение </a:t>
            </a:r>
            <a:r>
              <a:rPr lang="ru-RU" sz="4400" dirty="0"/>
              <a:t>1. Представление числа в привычной для человека форме “знак”—“величина”, при которой старший разряд ячейки отводится под знак, остальные </a:t>
            </a:r>
            <a:r>
              <a:rPr lang="en-US" sz="4400" dirty="0"/>
              <a:t>k</a:t>
            </a:r>
            <a:r>
              <a:rPr lang="ru-RU" sz="4400" i="1" dirty="0"/>
              <a:t> —</a:t>
            </a:r>
            <a:r>
              <a:rPr lang="ru-RU" sz="4400" dirty="0"/>
              <a:t> 1 разрядов — под цифры числа в двоичной системе счисления, называется </a:t>
            </a:r>
            <a:r>
              <a:rPr lang="ru-RU" sz="4400" b="1" dirty="0"/>
              <a:t>прямым кодом</a:t>
            </a:r>
            <a:r>
              <a:rPr lang="ru-RU" b="1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4978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79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3116"/>
            <a:ext cx="10515600" cy="5573847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Положительные целые числа представляются в компьютере с помощью прямого кода. Прямой код отрицательного целого числа отличается от прямого кода соответствующего положительного числа содержимым знакового разряда. Например, прямые коды двоичных чисел 11001</a:t>
            </a:r>
            <a:r>
              <a:rPr lang="ru-RU" baseline="-25000" dirty="0"/>
              <a:t>2</a:t>
            </a:r>
            <a:r>
              <a:rPr lang="ru-RU" dirty="0"/>
              <a:t> и —11001</a:t>
            </a:r>
            <a:r>
              <a:rPr lang="ru-RU" baseline="-25000" dirty="0"/>
              <a:t>2</a:t>
            </a:r>
            <a:r>
              <a:rPr lang="ru-RU" dirty="0"/>
              <a:t> для восьмиразрядной ячейки равны 00011001 и 10011001 соответственно. Но вместо прямого кода для представления отрицательных целых чисел в компьютере используется дополнительный код .</a:t>
            </a:r>
          </a:p>
          <a:p>
            <a:r>
              <a:rPr lang="ru-RU" dirty="0"/>
              <a:t>Отметим, что максимальное значение положительного числа, которое можно записать в знаковом представлении в </a:t>
            </a:r>
            <a:r>
              <a:rPr lang="en-US" dirty="0"/>
              <a:t>k</a:t>
            </a:r>
            <a:r>
              <a:rPr lang="ru-RU" i="1" dirty="0"/>
              <a:t>-</a:t>
            </a:r>
            <a:r>
              <a:rPr lang="ru-RU" dirty="0"/>
              <a:t>разрядах, равно</a:t>
            </a:r>
            <a:r>
              <a:rPr lang="en-US" dirty="0"/>
              <a:t> A=2</a:t>
            </a:r>
            <a:r>
              <a:rPr lang="en-US" baseline="30000" dirty="0"/>
              <a:t>k-1 </a:t>
            </a:r>
            <a:r>
              <a:rPr lang="en-US" dirty="0"/>
              <a:t>-1</a:t>
            </a:r>
            <a:r>
              <a:rPr lang="ru-RU" dirty="0"/>
              <a:t>, что практически в два раза меньше максимального значения </a:t>
            </a:r>
            <a:r>
              <a:rPr lang="ru-RU" dirty="0" err="1"/>
              <a:t>беззнакового</a:t>
            </a:r>
            <a:r>
              <a:rPr lang="ru-RU" dirty="0"/>
              <a:t> представления в тех же </a:t>
            </a:r>
            <a:r>
              <a:rPr lang="en-US" i="1" dirty="0"/>
              <a:t>k</a:t>
            </a:r>
            <a:r>
              <a:rPr lang="ru-RU" dirty="0"/>
              <a:t> разрядах.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5009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Задание.</a:t>
            </a:r>
            <a:r>
              <a:rPr lang="ru-RU" dirty="0"/>
              <a:t> Подсчитайте максимальное значение положительного числа в восьмиразрядном и шестнадцатиразрядном знаковом способе представления чисел.</a:t>
            </a:r>
          </a:p>
          <a:p>
            <a:r>
              <a:rPr lang="ru-RU" i="1" dirty="0"/>
              <a:t>Решение.</a:t>
            </a:r>
            <a:r>
              <a:rPr lang="ru-RU" dirty="0"/>
              <a:t> Максимальное значение положительного числа в 8 битах равно 127 ( 2</a:t>
            </a:r>
            <a:r>
              <a:rPr lang="ru-RU" baseline="30000" dirty="0"/>
              <a:t>7</a:t>
            </a:r>
            <a:r>
              <a:rPr lang="ru-RU" dirty="0"/>
              <a:t>— 1), в 16 битах — </a:t>
            </a:r>
            <a:r>
              <a:rPr lang="ru-RU" cap="small" dirty="0"/>
              <a:t>32767=</a:t>
            </a:r>
            <a:r>
              <a:rPr lang="ru-RU" dirty="0"/>
              <a:t>(</a:t>
            </a:r>
            <a:r>
              <a:rPr lang="ru-RU" b="1" dirty="0"/>
              <a:t>2</a:t>
            </a:r>
            <a:r>
              <a:rPr lang="ru-RU" b="1" baseline="30000" dirty="0"/>
              <a:t>15</a:t>
            </a:r>
            <a:r>
              <a:rPr lang="ru-RU" dirty="0"/>
              <a:t> — </a:t>
            </a:r>
            <a:r>
              <a:rPr lang="ru-RU" b="1" dirty="0"/>
              <a:t>1</a:t>
            </a:r>
            <a:r>
              <a:rPr 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98791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Пример 1.  Число 53=110101</a:t>
            </a:r>
            <a:r>
              <a:rPr lang="ru-RU" sz="4000" baseline="-25000" dirty="0"/>
              <a:t>2 </a:t>
            </a:r>
            <a:r>
              <a:rPr lang="ru-RU" sz="4000" dirty="0"/>
              <a:t>в восьмиразрядном представлении имеет </a:t>
            </a:r>
            <a:r>
              <a:rPr lang="ru-RU" sz="4000" dirty="0" smtClean="0"/>
              <a:t>вид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5420835"/>
              </p:ext>
            </p:extLst>
          </p:nvPr>
        </p:nvGraphicFramePr>
        <p:xfrm>
          <a:off x="1147864" y="3093395"/>
          <a:ext cx="10205936" cy="1025603"/>
        </p:xfrm>
        <a:graphic>
          <a:graphicData uri="http://schemas.openxmlformats.org/drawingml/2006/table">
            <a:tbl>
              <a:tblPr firstRow="1" firstCol="1" bandRow="1"/>
              <a:tblGrid>
                <a:gridCol w="1309790"/>
                <a:gridCol w="1270878"/>
                <a:gridCol w="1270878"/>
                <a:gridCol w="1270878"/>
                <a:gridCol w="1270878"/>
                <a:gridCol w="1270878"/>
                <a:gridCol w="1270878"/>
                <a:gridCol w="1270878"/>
              </a:tblGrid>
              <a:tr h="102560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4587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Это же число 53 в 16 разрядах будет записано следующим образом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089102"/>
              </p:ext>
            </p:extLst>
          </p:nvPr>
        </p:nvGraphicFramePr>
        <p:xfrm>
          <a:off x="838192" y="3443591"/>
          <a:ext cx="10515616" cy="694863"/>
        </p:xfrm>
        <a:graphic>
          <a:graphicData uri="http://schemas.openxmlformats.org/drawingml/2006/table">
            <a:tbl>
              <a:tblPr firstRow="1" firstCol="1" bandRow="1"/>
              <a:tblGrid>
                <a:gridCol w="657226"/>
                <a:gridCol w="657226"/>
                <a:gridCol w="657226"/>
                <a:gridCol w="657226"/>
                <a:gridCol w="657226"/>
                <a:gridCol w="657226"/>
                <a:gridCol w="657226"/>
                <a:gridCol w="657226"/>
                <a:gridCol w="657226"/>
                <a:gridCol w="657226"/>
                <a:gridCol w="657226"/>
                <a:gridCol w="657226"/>
                <a:gridCol w="657226"/>
                <a:gridCol w="657226"/>
                <a:gridCol w="657226"/>
                <a:gridCol w="657226"/>
              </a:tblGrid>
              <a:tr h="6948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2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</a:t>
                      </a:r>
                      <a:endParaRPr lang="ru-RU" sz="24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2951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06092"/>
          </a:xfrm>
        </p:spPr>
        <p:txBody>
          <a:bodyPr>
            <a:normAutofit/>
          </a:bodyPr>
          <a:lstStyle/>
          <a:p>
            <a:r>
              <a:rPr lang="ru-RU" sz="3200" b="1" dirty="0"/>
              <a:t>Пример 2. </a:t>
            </a:r>
            <a:r>
              <a:rPr lang="ru-RU" sz="3200" dirty="0"/>
              <a:t>Для числа 200 = 11001000</a:t>
            </a:r>
            <a:r>
              <a:rPr lang="ru-RU" sz="3200" baseline="-25000" dirty="0"/>
              <a:t>2</a:t>
            </a:r>
            <a:r>
              <a:rPr lang="ru-RU" sz="3200" dirty="0"/>
              <a:t> представление в восьми разрядах со знаком невозможно, так как максимальное допустимое число в таком представлении равно 127, а в </a:t>
            </a:r>
            <a:r>
              <a:rPr lang="ru-RU" sz="3200" dirty="0" err="1"/>
              <a:t>беззнаковом</a:t>
            </a:r>
            <a:r>
              <a:rPr lang="ru-RU" sz="3200" dirty="0"/>
              <a:t> восьмиразрядном представлении оно имеет вид</a:t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6459227"/>
              </p:ext>
            </p:extLst>
          </p:nvPr>
        </p:nvGraphicFramePr>
        <p:xfrm>
          <a:off x="1303502" y="4377447"/>
          <a:ext cx="9708208" cy="727393"/>
        </p:xfrm>
        <a:graphic>
          <a:graphicData uri="http://schemas.openxmlformats.org/drawingml/2006/table">
            <a:tbl>
              <a:tblPr firstRow="1" firstCol="1" bandRow="1"/>
              <a:tblGrid>
                <a:gridCol w="1213526"/>
                <a:gridCol w="1213526"/>
                <a:gridCol w="1213526"/>
                <a:gridCol w="1213526"/>
                <a:gridCol w="1213526"/>
                <a:gridCol w="1213526"/>
                <a:gridCol w="1213526"/>
                <a:gridCol w="1213526"/>
              </a:tblGrid>
              <a:tr h="67699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69890" algn="l"/>
                          <a:tab pos="5920740" algn="l"/>
                        </a:tabLs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0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426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982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Представление целых отрицательных </a:t>
            </a:r>
            <a:r>
              <a:rPr lang="ru-RU" b="1" dirty="0" smtClean="0"/>
              <a:t>чисел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94946"/>
            <a:ext cx="10515600" cy="5282017"/>
          </a:xfrm>
        </p:spPr>
        <p:txBody>
          <a:bodyPr>
            <a:normAutofit fontScale="92500"/>
          </a:bodyPr>
          <a:lstStyle/>
          <a:p>
            <a:r>
              <a:rPr lang="ru-RU" sz="4400" dirty="0"/>
              <a:t>Для представления в компьютере целых отрицательных чисел используют </a:t>
            </a:r>
            <a:r>
              <a:rPr lang="ru-RU" sz="4400" i="1" dirty="0"/>
              <a:t>дополнительный код у</a:t>
            </a:r>
            <a:r>
              <a:rPr lang="ru-RU" sz="4400" dirty="0"/>
              <a:t> который позволяет заменить арифметическую операцию вычитания операцией сложения, что существенно увеличивает скорость вычислений. Прежде чем вводить определение дополнительного кода, сделаем следующее важное замечание: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3322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85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58757"/>
            <a:ext cx="10515600" cy="5418206"/>
          </a:xfrm>
        </p:spPr>
        <p:txBody>
          <a:bodyPr/>
          <a:lstStyle/>
          <a:p>
            <a:r>
              <a:rPr lang="ru-RU" sz="3200" b="1" i="1" dirty="0"/>
              <a:t>В </a:t>
            </a:r>
            <a:r>
              <a:rPr lang="en-US" sz="3200" b="1" i="1" dirty="0"/>
              <a:t>k</a:t>
            </a:r>
            <a:r>
              <a:rPr lang="ru-RU" sz="3200" b="1" i="1" dirty="0"/>
              <a:t>-разрядной целочисленной компьютерной арифметике 2</a:t>
            </a:r>
            <a:r>
              <a:rPr lang="ru-RU" sz="3200" b="1" i="1" baseline="30000" dirty="0"/>
              <a:t>к</a:t>
            </a:r>
            <a:r>
              <a:rPr lang="ru-RU" sz="3200" b="1" i="1" dirty="0"/>
              <a:t> = 0.</a:t>
            </a:r>
          </a:p>
          <a:p>
            <a:r>
              <a:rPr lang="ru-RU" sz="3200" dirty="0"/>
              <a:t>Объяснить это можно тем, что двоичная запись числа </a:t>
            </a:r>
            <a:r>
              <a:rPr lang="ru-RU" sz="3200" b="1" i="1" dirty="0"/>
              <a:t>2</a:t>
            </a:r>
            <a:r>
              <a:rPr lang="ru-RU" sz="3200" b="1" i="1" baseline="30000" dirty="0"/>
              <a:t>к</a:t>
            </a:r>
            <a:r>
              <a:rPr lang="ru-RU" sz="3200" dirty="0"/>
              <a:t> состоит из одной единицы и </a:t>
            </a:r>
            <a:r>
              <a:rPr lang="en-US" sz="3200" i="1" dirty="0"/>
              <a:t>k</a:t>
            </a:r>
            <a:r>
              <a:rPr lang="ru-RU" sz="3200" dirty="0"/>
              <a:t> нулей, а в ячейке из </a:t>
            </a:r>
            <a:r>
              <a:rPr lang="ru-RU" sz="3200" i="1" dirty="0"/>
              <a:t>k </a:t>
            </a:r>
            <a:r>
              <a:rPr lang="ru-RU" sz="3200" dirty="0"/>
              <a:t>разрядов может уместиться только </a:t>
            </a:r>
            <a:r>
              <a:rPr lang="ru-RU" sz="3200" i="1" dirty="0"/>
              <a:t>k</a:t>
            </a:r>
            <a:r>
              <a:rPr lang="ru-RU" sz="3200" dirty="0"/>
              <a:t> цифр, в данном случае только </a:t>
            </a:r>
            <a:r>
              <a:rPr lang="ru-RU" sz="3200" i="1" dirty="0"/>
              <a:t>k</a:t>
            </a:r>
            <a:r>
              <a:rPr lang="ru-RU" sz="3200" dirty="0"/>
              <a:t> нулей. В таком случае говорят, что значащая единица вышла за пределы разрядной сетки.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0614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96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58757"/>
            <a:ext cx="10515600" cy="5418206"/>
          </a:xfrm>
        </p:spPr>
        <p:txBody>
          <a:bodyPr/>
          <a:lstStyle/>
          <a:p>
            <a:r>
              <a:rPr lang="ru-RU" b="1" dirty="0"/>
              <a:t>Определение 2. k-разрядный дополнительный код </a:t>
            </a:r>
            <a:r>
              <a:rPr lang="ru-RU" dirty="0"/>
              <a:t>отрицательного числа </a:t>
            </a:r>
            <a:r>
              <a:rPr lang="ru-RU" i="1" dirty="0"/>
              <a:t>т</a:t>
            </a:r>
            <a:r>
              <a:rPr lang="ru-RU" dirty="0"/>
              <a:t> — это запись в </a:t>
            </a:r>
            <a:r>
              <a:rPr lang="en-US" dirty="0"/>
              <a:t>k</a:t>
            </a:r>
            <a:r>
              <a:rPr lang="ru-RU" dirty="0"/>
              <a:t> разрядах положительного числа </a:t>
            </a:r>
            <a:r>
              <a:rPr lang="ru-RU" i="1" dirty="0"/>
              <a:t>2</a:t>
            </a:r>
            <a:r>
              <a:rPr lang="ru-RU" i="1" baseline="30000" dirty="0"/>
              <a:t>к</a:t>
            </a:r>
            <a:r>
              <a:rPr lang="ru-RU" dirty="0"/>
              <a:t> — |m|, где </a:t>
            </a:r>
            <a:r>
              <a:rPr lang="ru-RU" i="1" dirty="0"/>
              <a:t>\m\</a:t>
            </a:r>
            <a:r>
              <a:rPr lang="ru-RU" dirty="0"/>
              <a:t> — модуль отрицательного числа m, </a:t>
            </a:r>
            <a:r>
              <a:rPr lang="ru-RU" i="1" dirty="0"/>
              <a:t>\m\ &lt;</a:t>
            </a:r>
            <a:r>
              <a:rPr lang="ru-RU" dirty="0"/>
              <a:t> 2</a:t>
            </a:r>
            <a:r>
              <a:rPr lang="ru-RU" baseline="30000" dirty="0"/>
              <a:t>k-1</a:t>
            </a:r>
            <a:r>
              <a:rPr lang="ru-RU" dirty="0"/>
              <a:t>.</a:t>
            </a:r>
          </a:p>
          <a:p>
            <a:r>
              <a:rPr lang="ru-RU" dirty="0"/>
              <a:t>Разберемся, что и до чего данный код дополняет. Дополнительный код отрицательного числа </a:t>
            </a:r>
            <a:r>
              <a:rPr lang="ru-RU" i="1" dirty="0"/>
              <a:t>т</a:t>
            </a:r>
            <a:r>
              <a:rPr lang="ru-RU" dirty="0"/>
              <a:t> — это дополнение модуля этого числа до </a:t>
            </a:r>
            <a:r>
              <a:rPr lang="ru-RU" i="1" dirty="0"/>
              <a:t>2</a:t>
            </a:r>
            <a:r>
              <a:rPr lang="ru-RU" i="1" baseline="30000" dirty="0"/>
              <a:t>к</a:t>
            </a:r>
            <a:r>
              <a:rPr lang="ru-RU" dirty="0"/>
              <a:t> (т.е. до нуля в </a:t>
            </a:r>
            <a:r>
              <a:rPr lang="en-US" dirty="0"/>
              <a:t>k</a:t>
            </a:r>
            <a:r>
              <a:rPr lang="ru-RU" dirty="0"/>
              <a:t>-разрядной арифметике): (</a:t>
            </a:r>
            <a:r>
              <a:rPr lang="ru-RU" i="1" dirty="0"/>
              <a:t>2</a:t>
            </a:r>
            <a:r>
              <a:rPr lang="ru-RU" i="1" baseline="30000" dirty="0"/>
              <a:t>к</a:t>
            </a:r>
            <a:r>
              <a:rPr lang="ru-RU" dirty="0"/>
              <a:t> — m) + |m| — </a:t>
            </a:r>
            <a:r>
              <a:rPr lang="ru-RU" i="1" dirty="0"/>
              <a:t>2</a:t>
            </a:r>
            <a:r>
              <a:rPr lang="ru-RU" i="1" baseline="30000" dirty="0"/>
              <a:t>k</a:t>
            </a:r>
            <a:r>
              <a:rPr lang="ru-RU" i="1" dirty="0"/>
              <a:t> = 0.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6697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Алгоритм получения дополнительного </a:t>
            </a:r>
            <a:r>
              <a:rPr lang="en-US" b="1" dirty="0" smtClean="0"/>
              <a:t>k</a:t>
            </a:r>
            <a:r>
              <a:rPr lang="ru-RU" b="1" dirty="0" smtClean="0"/>
              <a:t>-разрядного </a:t>
            </a:r>
            <a:r>
              <a:rPr lang="ru-RU" b="1" dirty="0"/>
              <a:t>кода отрицательного </a:t>
            </a:r>
            <a:r>
              <a:rPr lang="ru-RU" b="1" dirty="0" smtClean="0"/>
              <a:t>числа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3200" dirty="0"/>
              <a:t>модуль числа представить прямым кодом в </a:t>
            </a:r>
            <a:r>
              <a:rPr lang="ru-RU" sz="3200" i="1" dirty="0"/>
              <a:t>k</a:t>
            </a:r>
            <a:r>
              <a:rPr lang="ru-RU" sz="3200" dirty="0"/>
              <a:t> двоичных разрядах;</a:t>
            </a:r>
          </a:p>
          <a:p>
            <a:pPr lvl="0"/>
            <a:r>
              <a:rPr lang="ru-RU" sz="3200" dirty="0"/>
              <a:t>значения всех разрядов </a:t>
            </a:r>
            <a:r>
              <a:rPr lang="ru-RU" sz="3200" i="1" dirty="0"/>
              <a:t>инвертировать (</a:t>
            </a:r>
            <a:r>
              <a:rPr lang="ru-RU" sz="3200" dirty="0"/>
              <a:t>все нули заменить на единицы, а единицы на нули), получив, таким образом, k-разрядный </a:t>
            </a:r>
            <a:r>
              <a:rPr lang="ru-RU" sz="3200" i="1" dirty="0"/>
              <a:t>обратный код</a:t>
            </a:r>
            <a:r>
              <a:rPr lang="ru-RU" sz="3200" dirty="0"/>
              <a:t> исходного числа;</a:t>
            </a:r>
          </a:p>
          <a:p>
            <a:pPr lvl="0"/>
            <a:r>
              <a:rPr lang="ru-RU" sz="3200" dirty="0"/>
              <a:t>к полученному обратному коду, трактуемому как k-разрядное неотрицательное двоичное число, прибавить единицу.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4457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Обратный код является дополнением до числа 2</a:t>
            </a:r>
            <a:r>
              <a:rPr lang="en-US" sz="4000" baseline="30000" dirty="0"/>
              <a:t>k</a:t>
            </a:r>
            <a:r>
              <a:rPr lang="ru-RU" sz="4000" dirty="0"/>
              <a:t> — 1, состоящего из </a:t>
            </a:r>
            <a:r>
              <a:rPr lang="en-US" sz="4000" dirty="0"/>
              <a:t>k </a:t>
            </a:r>
            <a:r>
              <a:rPr lang="ru-RU" sz="4000" dirty="0"/>
              <a:t>двоичных единиц. Поэтому прибавление единицы к инвертированному числу позволяет получить его искомый дополнительный код.</a:t>
            </a:r>
          </a:p>
        </p:txBody>
      </p:sp>
    </p:spTree>
    <p:extLst>
      <p:ext uri="{BB962C8B-B14F-4D97-AF65-F5344CB8AC3E}">
        <p14:creationId xmlns:p14="http://schemas.microsoft.com/office/powerpoint/2010/main" val="943106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Пример </a:t>
            </a:r>
            <a:r>
              <a:rPr lang="ru-RU" dirty="0"/>
              <a:t>3. Получим дополнительный код числа —52 для 8- и 16-разрядной ячеек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Для 8-разрядной ячейки:</a:t>
            </a:r>
          </a:p>
          <a:p>
            <a:r>
              <a:rPr lang="ru-RU" sz="4400" dirty="0"/>
              <a:t>0011 0100 — число |— 52| = 52 в прямом коде;</a:t>
            </a:r>
          </a:p>
          <a:p>
            <a:r>
              <a:rPr lang="ru-RU" sz="4400" dirty="0"/>
              <a:t>1100 1011— число —52 в обратном коде; </a:t>
            </a:r>
            <a:endParaRPr lang="en-US" sz="4400" dirty="0" smtClean="0"/>
          </a:p>
          <a:p>
            <a:r>
              <a:rPr lang="ru-RU" sz="4400" dirty="0" smtClean="0"/>
              <a:t>1100 </a:t>
            </a:r>
            <a:r>
              <a:rPr lang="ru-RU" sz="4400" dirty="0"/>
              <a:t>1100 — число —52 в дополнительном коде</a:t>
            </a:r>
          </a:p>
        </p:txBody>
      </p:sp>
    </p:spTree>
    <p:extLst>
      <p:ext uri="{BB962C8B-B14F-4D97-AF65-F5344CB8AC3E}">
        <p14:creationId xmlns:p14="http://schemas.microsoft.com/office/powerpoint/2010/main" val="3808555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9820"/>
          </a:xfrm>
        </p:spPr>
        <p:txBody>
          <a:bodyPr>
            <a:normAutofit fontScale="90000"/>
          </a:bodyPr>
          <a:lstStyle/>
          <a:p>
            <a:r>
              <a:rPr lang="tt-RU" dirty="0"/>
              <a:t>для </a:t>
            </a:r>
            <a:r>
              <a:rPr lang="ru-RU" dirty="0"/>
              <a:t>16-разрядной ячейки: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50587"/>
            <a:ext cx="10515600" cy="5126376"/>
          </a:xfrm>
        </p:spPr>
        <p:txBody>
          <a:bodyPr/>
          <a:lstStyle/>
          <a:p>
            <a:r>
              <a:rPr lang="tt-RU" dirty="0"/>
              <a:t> </a:t>
            </a:r>
            <a:r>
              <a:rPr lang="tt-RU" sz="3600" dirty="0"/>
              <a:t>0000 0000 </a:t>
            </a:r>
            <a:r>
              <a:rPr lang="ru-RU" sz="3600" dirty="0"/>
              <a:t>0011 0100 — прямой код числа |—52|;</a:t>
            </a:r>
          </a:p>
          <a:p>
            <a:r>
              <a:rPr lang="ru-RU" sz="3600" b="1" dirty="0"/>
              <a:t>1111 </a:t>
            </a:r>
            <a:r>
              <a:rPr lang="ru-RU" sz="3600" dirty="0"/>
              <a:t>1111 1100 1011 — обратный код числа—52;</a:t>
            </a:r>
          </a:p>
          <a:p>
            <a:r>
              <a:rPr lang="tt-RU" sz="3600" dirty="0"/>
              <a:t>1111 1111</a:t>
            </a:r>
            <a:r>
              <a:rPr lang="ru-RU" sz="3600" dirty="0"/>
              <a:t> 1100 1100 — дополнительный код числа—52.</a:t>
            </a:r>
          </a:p>
        </p:txBody>
      </p:sp>
    </p:spTree>
    <p:extLst>
      <p:ext uri="{BB962C8B-B14F-4D97-AF65-F5344CB8AC3E}">
        <p14:creationId xmlns:p14="http://schemas.microsoft.com/office/powerpoint/2010/main" val="2554586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Какое минимальное отрицательное число можно записать в </a:t>
            </a:r>
            <a:r>
              <a:rPr lang="en-US" dirty="0"/>
              <a:t>k</a:t>
            </a:r>
            <a:r>
              <a:rPr lang="ru-RU" dirty="0"/>
              <a:t> разрядах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Описанный выше алгоритм получения дополнительного кода для отрицательного числа знаковый бит в левом разряде образует автоматически при </a:t>
            </a:r>
            <a:r>
              <a:rPr lang="ru-RU" i="1" dirty="0"/>
              <a:t>\</a:t>
            </a:r>
            <a:r>
              <a:rPr lang="en-US" i="1" dirty="0"/>
              <a:t>m</a:t>
            </a:r>
            <a:r>
              <a:rPr lang="ru-RU" i="1" dirty="0"/>
              <a:t>\</a:t>
            </a:r>
            <a:r>
              <a:rPr lang="ru-RU" dirty="0"/>
              <a:t> &lt; 2</a:t>
            </a:r>
            <a:r>
              <a:rPr lang="en-US" baseline="30000" dirty="0"/>
              <a:t>k-1</a:t>
            </a:r>
            <a:r>
              <a:rPr lang="ru-RU" dirty="0"/>
              <a:t>. Если же 2</a:t>
            </a:r>
            <a:r>
              <a:rPr lang="ru-RU" baseline="30000" dirty="0"/>
              <a:t>k-1</a:t>
            </a:r>
            <a:r>
              <a:rPr lang="ru-RU" dirty="0"/>
              <a:t> </a:t>
            </a:r>
            <a:r>
              <a:rPr lang="ru-RU" i="1" dirty="0" smtClean="0"/>
              <a:t>&lt;</a:t>
            </a:r>
            <a:r>
              <a:rPr lang="en-US" i="1" dirty="0" smtClean="0"/>
              <a:t>|</a:t>
            </a:r>
            <a:r>
              <a:rPr lang="ru-RU" i="1" dirty="0" smtClean="0"/>
              <a:t>m</a:t>
            </a:r>
            <a:r>
              <a:rPr lang="en-US" i="1" dirty="0" smtClean="0"/>
              <a:t>|</a:t>
            </a:r>
            <a:r>
              <a:rPr lang="ru-RU" i="1" dirty="0" smtClean="0"/>
              <a:t> </a:t>
            </a:r>
            <a:r>
              <a:rPr lang="ru-RU" i="1" dirty="0"/>
              <a:t>&lt; </a:t>
            </a:r>
            <a:r>
              <a:rPr lang="ru-RU" b="1" i="1" dirty="0"/>
              <a:t>2</a:t>
            </a:r>
            <a:r>
              <a:rPr lang="ru-RU" b="1" i="1" baseline="30000" dirty="0"/>
              <a:t>к</a:t>
            </a:r>
            <a:r>
              <a:rPr lang="ru-RU" b="1" i="1" dirty="0"/>
              <a:t>,</a:t>
            </a:r>
            <a:r>
              <a:rPr lang="ru-RU" dirty="0"/>
              <a:t> то попытка реализации алгоритма приведет к тому, что в левом разряде будет находиться цифра 0, соответствующая компьютерному </a:t>
            </a:r>
            <a:r>
              <a:rPr lang="ru-RU" dirty="0" smtClean="0"/>
              <a:t>представлению </a:t>
            </a:r>
            <a:r>
              <a:rPr lang="ru-RU" dirty="0"/>
              <a:t>положительных чисел.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3485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907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19847"/>
            <a:ext cx="10515600" cy="5457116"/>
          </a:xfrm>
        </p:spPr>
        <p:txBody>
          <a:bodyPr/>
          <a:lstStyle/>
          <a:p>
            <a:r>
              <a:rPr lang="ru-RU" dirty="0"/>
              <a:t>Представим значение </a:t>
            </a:r>
            <a:r>
              <a:rPr lang="ru-RU" i="1" dirty="0"/>
              <a:t>2</a:t>
            </a:r>
            <a:r>
              <a:rPr lang="ru-RU" i="1" baseline="30000" dirty="0"/>
              <a:t>к</a:t>
            </a:r>
            <a:r>
              <a:rPr lang="ru-RU" dirty="0"/>
              <a:t> — |</a:t>
            </a:r>
            <a:r>
              <a:rPr lang="en-US" dirty="0"/>
              <a:t>m</a:t>
            </a:r>
            <a:r>
              <a:rPr lang="ru-RU" dirty="0"/>
              <a:t>| в следующем виде:</a:t>
            </a:r>
          </a:p>
          <a:p>
            <a:r>
              <a:rPr lang="ru-RU" b="1" i="1" dirty="0"/>
              <a:t>2</a:t>
            </a:r>
            <a:r>
              <a:rPr lang="ru-RU" b="1" i="1" baseline="30000" dirty="0"/>
              <a:t>к</a:t>
            </a:r>
            <a:r>
              <a:rPr lang="ru-RU" dirty="0"/>
              <a:t> — |m| == 2</a:t>
            </a:r>
            <a:r>
              <a:rPr lang="en-US" baseline="30000" dirty="0"/>
              <a:t>k-1</a:t>
            </a:r>
            <a:r>
              <a:rPr lang="ru-RU" dirty="0"/>
              <a:t> + (2</a:t>
            </a:r>
            <a:r>
              <a:rPr lang="ru-RU" baseline="30000" dirty="0"/>
              <a:t>k-1</a:t>
            </a:r>
            <a:r>
              <a:rPr lang="ru-RU" dirty="0"/>
              <a:t> — |m|).</a:t>
            </a:r>
          </a:p>
          <a:p>
            <a:r>
              <a:rPr lang="ru-RU" dirty="0"/>
              <a:t>Здесь первое слагаемое 2</a:t>
            </a:r>
            <a:r>
              <a:rPr lang="ru-RU" baseline="30000" dirty="0"/>
              <a:t>k-1</a:t>
            </a:r>
            <a:r>
              <a:rPr lang="ru-RU" dirty="0"/>
              <a:t> соответствует единице в левом знаковом разряде. Т.е. при представлении отрицательного числа </a:t>
            </a:r>
            <a:r>
              <a:rPr lang="ru-RU" i="1" dirty="0"/>
              <a:t>т</a:t>
            </a:r>
            <a:r>
              <a:rPr lang="ru-RU" dirty="0"/>
              <a:t> дополнительным кодом в самом левом (знаковом) разряде записан знак отрицательного числа (единица), а в остальных разрядах записывается число 2</a:t>
            </a:r>
            <a:r>
              <a:rPr lang="ru-RU" baseline="30000" dirty="0"/>
              <a:t>k-1</a:t>
            </a:r>
            <a:r>
              <a:rPr lang="ru-RU" dirty="0"/>
              <a:t> — |m|). Следовательно, минимальное отрицательное (максимальное по модулю) число </a:t>
            </a:r>
            <a:r>
              <a:rPr lang="en-US" dirty="0" smtClean="0"/>
              <a:t>m</a:t>
            </a:r>
            <a:r>
              <a:rPr lang="ru-RU" dirty="0" smtClean="0"/>
              <a:t>, </a:t>
            </a:r>
            <a:r>
              <a:rPr lang="ru-RU" dirty="0"/>
              <a:t>которое можно представить в </a:t>
            </a:r>
            <a:r>
              <a:rPr lang="ru-RU" i="1" dirty="0"/>
              <a:t>k</a:t>
            </a:r>
            <a:r>
              <a:rPr lang="ru-RU" dirty="0"/>
              <a:t> разрядах, равно </a:t>
            </a:r>
            <a:r>
              <a:rPr lang="ru-RU" b="1" i="1" dirty="0"/>
              <a:t>—2</a:t>
            </a:r>
            <a:r>
              <a:rPr lang="en-US" b="1" i="1" baseline="30000" dirty="0"/>
              <a:t>k-1</a:t>
            </a:r>
            <a:r>
              <a:rPr lang="ru-RU" b="1" i="1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799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12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2026"/>
            <a:ext cx="10515600" cy="5534937"/>
          </a:xfrm>
        </p:spPr>
        <p:txBody>
          <a:bodyPr>
            <a:normAutofit/>
          </a:bodyPr>
          <a:lstStyle/>
          <a:p>
            <a:r>
              <a:rPr lang="ru-RU" sz="4800" i="1" dirty="0"/>
              <a:t>Задание.</a:t>
            </a:r>
            <a:r>
              <a:rPr lang="ru-RU" sz="4800" dirty="0"/>
              <a:t> Постройте дополнительный восьмиразрядный код для чисел —128 (минимальное представимое число в 8 разрядах), —127 (число, обратное максимально представимому положительному числу) и — 0.</a:t>
            </a:r>
          </a:p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7006434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0364"/>
          </a:xfrm>
        </p:spPr>
        <p:txBody>
          <a:bodyPr>
            <a:normAutofit fontScale="90000"/>
          </a:bodyPr>
          <a:lstStyle/>
          <a:p>
            <a:r>
              <a:rPr lang="ru-RU" dirty="0"/>
              <a:t>Решение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1795448"/>
              </p:ext>
            </p:extLst>
          </p:nvPr>
        </p:nvGraphicFramePr>
        <p:xfrm>
          <a:off x="1459148" y="1517512"/>
          <a:ext cx="9649836" cy="4559856"/>
        </p:xfrm>
        <a:graphic>
          <a:graphicData uri="http://schemas.openxmlformats.org/drawingml/2006/table">
            <a:tbl>
              <a:tblPr firstRow="1" firstCol="1" bandRow="1"/>
              <a:tblGrid>
                <a:gridCol w="2970309"/>
                <a:gridCol w="2226509"/>
                <a:gridCol w="2226509"/>
                <a:gridCol w="2226509"/>
              </a:tblGrid>
              <a:tr h="72957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Число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— 128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-127</a:t>
                      </a:r>
                      <a:endParaRPr lang="ru-RU" sz="36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-0</a:t>
                      </a:r>
                      <a:endParaRPr lang="ru-RU" sz="36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957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Прямой кoд модуля</a:t>
                      </a:r>
                      <a:endParaRPr lang="ru-RU" sz="36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16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1000 0000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0111 </a:t>
                      </a:r>
                      <a:r>
                        <a:rPr lang="en-US" sz="3600" b="1" i="0" u="none" strike="noStrike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1111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16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0000 0000</a:t>
                      </a:r>
                      <a:endParaRPr lang="ru-RU" sz="36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957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Обратный код</a:t>
                      </a:r>
                      <a:endParaRPr lang="ru-RU" sz="36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16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0111 1111</a:t>
                      </a:r>
                      <a:endParaRPr lang="ru-RU" sz="36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1000 0000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16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1111 1111</a:t>
                      </a:r>
                      <a:endParaRPr lang="ru-RU" sz="36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957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Дополнительный код</a:t>
                      </a:r>
                      <a:endParaRPr lang="ru-RU" sz="36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16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1000 0000</a:t>
                      </a:r>
                      <a:endParaRPr lang="ru-RU" sz="36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1000 0001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16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0" u="none" strike="noStrike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0000 0000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78673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85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75489"/>
            <a:ext cx="10515600" cy="5301474"/>
          </a:xfrm>
        </p:spPr>
        <p:txBody>
          <a:bodyPr/>
          <a:lstStyle/>
          <a:p>
            <a:r>
              <a:rPr lang="ru-RU" sz="4000" dirty="0"/>
              <a:t>Отметим, что для числа —128 прямой код совпадает с дополнительным, а дополнительный код числа —0 совпадает с обычным нулем. При преобразовании обратного кода для числа —0 в его дополнительный код правила обычной двоичной арифметики нарушаются, а именно,</a:t>
            </a:r>
          </a:p>
          <a:p>
            <a:r>
              <a:rPr lang="ru-RU" sz="4000" dirty="0"/>
              <a:t>1111 1111</a:t>
            </a:r>
            <a:r>
              <a:rPr lang="ru-RU" sz="4000" baseline="-25000" dirty="0"/>
              <a:t>2</a:t>
            </a:r>
            <a:r>
              <a:rPr lang="ru-RU" sz="4000" dirty="0"/>
              <a:t>+ 1 = 1 0000 0000</a:t>
            </a:r>
            <a:r>
              <a:rPr lang="ru-RU" sz="4000" baseline="-25000" dirty="0"/>
              <a:t>2</a:t>
            </a:r>
            <a:r>
              <a:rPr lang="ru-RU" sz="4000" dirty="0"/>
              <a:t>= 2</a:t>
            </a:r>
            <a:r>
              <a:rPr lang="en-US" sz="4000" baseline="30000" dirty="0"/>
              <a:t>k  </a:t>
            </a:r>
            <a:r>
              <a:rPr lang="en-US" sz="4000" dirty="0"/>
              <a:t>=</a:t>
            </a:r>
            <a:r>
              <a:rPr lang="ru-RU" sz="4000" dirty="0"/>
              <a:t> 0.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544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016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7123"/>
            <a:ext cx="10515600" cy="5359840"/>
          </a:xfrm>
        </p:spPr>
        <p:txBody>
          <a:bodyPr/>
          <a:lstStyle/>
          <a:p>
            <a:r>
              <a:rPr lang="ru-RU" sz="3200" dirty="0"/>
              <a:t>Восстановить модуль исходного десятичного отрицательного числа по его дополнительному коду можно двумя способами:</a:t>
            </a:r>
          </a:p>
          <a:p>
            <a:pPr lvl="0"/>
            <a:r>
              <a:rPr lang="ru-RU" sz="3200" dirty="0"/>
              <a:t>провести обратную цепочку преобразований: вычесть единицу из дополнительного кода, инвертировать полученный код и перевести полученное двоичной представление числа в десятичное;</a:t>
            </a:r>
          </a:p>
          <a:p>
            <a:pPr lvl="0"/>
            <a:r>
              <a:rPr lang="ru-RU" sz="3200" dirty="0"/>
              <a:t>или же по приведенному выше алгоритму построить дополнительный код для имеющегося дополнительного кода искомого числа и представить результат в десятичной системе счисления.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07377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Пример 4.</a:t>
            </a:r>
            <a:r>
              <a:rPr lang="ru-RU" dirty="0"/>
              <a:t> Получим десятичное значение числа по его дополнительному коду 10010111</a:t>
            </a:r>
            <a:r>
              <a:rPr lang="ru-RU" baseline="-25000" dirty="0"/>
              <a:t>2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Способ</a:t>
            </a:r>
            <a:r>
              <a:rPr lang="ru-RU" dirty="0"/>
              <a:t> 1.</a:t>
            </a:r>
            <a:endParaRPr lang="ru-RU" i="1" dirty="0"/>
          </a:p>
          <a:p>
            <a:pPr lvl="0"/>
            <a:r>
              <a:rPr lang="ru-RU" dirty="0"/>
              <a:t>из дополнительного кода вычтем 1:</a:t>
            </a:r>
          </a:p>
          <a:p>
            <a:r>
              <a:rPr lang="ru-RU" dirty="0"/>
              <a:t>10010111 — 1 = 10010110 (получили обратный код);</a:t>
            </a:r>
          </a:p>
          <a:p>
            <a:pPr lvl="0"/>
            <a:r>
              <a:rPr lang="ru-RU" dirty="0"/>
              <a:t>инвертируем полученный код: 01101001 (получили модуль отрицательного числа);</a:t>
            </a:r>
          </a:p>
          <a:p>
            <a:pPr lvl="0"/>
            <a:r>
              <a:rPr lang="ru-RU" dirty="0"/>
              <a:t>переведем полученное двоичное значение в десятичную систему счисления:</a:t>
            </a:r>
          </a:p>
          <a:p>
            <a:r>
              <a:rPr lang="ru-RU" dirty="0"/>
              <a:t>01101001</a:t>
            </a:r>
            <a:r>
              <a:rPr lang="ru-RU" baseline="-25000" dirty="0"/>
              <a:t>2</a:t>
            </a:r>
            <a:r>
              <a:rPr lang="ru-RU" dirty="0"/>
              <a:t> = 2</a:t>
            </a:r>
            <a:r>
              <a:rPr lang="ru-RU" baseline="30000" dirty="0"/>
              <a:t>6</a:t>
            </a:r>
            <a:r>
              <a:rPr lang="ru-RU" dirty="0"/>
              <a:t> + 2</a:t>
            </a:r>
            <a:r>
              <a:rPr lang="ru-RU" baseline="30000" dirty="0"/>
              <a:t>5</a:t>
            </a:r>
            <a:r>
              <a:rPr lang="ru-RU" dirty="0"/>
              <a:t> + 2</a:t>
            </a:r>
            <a:r>
              <a:rPr lang="ru-RU" baseline="30000" dirty="0"/>
              <a:t>3</a:t>
            </a:r>
            <a:r>
              <a:rPr lang="ru-RU" dirty="0"/>
              <a:t> + 1 = 64 + 32 + 8 +1 = 105.</a:t>
            </a:r>
          </a:p>
          <a:p>
            <a:r>
              <a:rPr lang="ru-RU" i="1" dirty="0"/>
              <a:t>Ответ:</a:t>
            </a:r>
            <a:r>
              <a:rPr lang="ru-RU" dirty="0"/>
              <a:t> —105.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0312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907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6579"/>
            <a:ext cx="10515600" cy="5340384"/>
          </a:xfrm>
        </p:spPr>
        <p:txBody>
          <a:bodyPr/>
          <a:lstStyle/>
          <a:p>
            <a:r>
              <a:rPr lang="ru-RU" sz="3600" i="1" dirty="0"/>
              <a:t>Способ</a:t>
            </a:r>
            <a:r>
              <a:rPr lang="ru-RU" sz="3600" dirty="0"/>
              <a:t> 2.</a:t>
            </a:r>
            <a:endParaRPr lang="ru-RU" sz="3600" i="1" dirty="0"/>
          </a:p>
          <a:p>
            <a:pPr lvl="0"/>
            <a:r>
              <a:rPr lang="ru-RU" sz="3600" dirty="0"/>
              <a:t>инвертируем имеющийся дополнительный код: 01101000;</a:t>
            </a:r>
          </a:p>
          <a:p>
            <a:pPr lvl="0"/>
            <a:r>
              <a:rPr lang="ru-RU" sz="3600" dirty="0"/>
              <a:t>прибавим к результату 1: 01101000 + 1 — 01101001 (получили модуль отрицательного числа);</a:t>
            </a:r>
          </a:p>
          <a:p>
            <a:pPr lvl="0"/>
            <a:r>
              <a:rPr lang="ru-RU" sz="3600" dirty="0"/>
              <a:t>переведем полученное двоичное значение в десятичную систему счисления:</a:t>
            </a:r>
          </a:p>
          <a:p>
            <a:r>
              <a:rPr lang="ru-RU" sz="3600" dirty="0"/>
              <a:t>01101001</a:t>
            </a:r>
            <a:r>
              <a:rPr lang="ru-RU" sz="3600" baseline="-25000" dirty="0"/>
              <a:t>2</a:t>
            </a:r>
            <a:r>
              <a:rPr lang="ru-RU" sz="3600" dirty="0"/>
              <a:t> = 2</a:t>
            </a:r>
            <a:r>
              <a:rPr lang="ru-RU" sz="3600" baseline="30000" dirty="0"/>
              <a:t>6</a:t>
            </a:r>
            <a:r>
              <a:rPr lang="ru-RU" sz="3600" dirty="0"/>
              <a:t> + 2</a:t>
            </a:r>
            <a:r>
              <a:rPr lang="ru-RU" sz="3600" baseline="30000" dirty="0"/>
              <a:t>5</a:t>
            </a:r>
            <a:r>
              <a:rPr lang="ru-RU" sz="3600" dirty="0"/>
              <a:t> + 2</a:t>
            </a:r>
            <a:r>
              <a:rPr lang="ru-RU" sz="3600" baseline="30000" dirty="0"/>
              <a:t>3</a:t>
            </a:r>
            <a:r>
              <a:rPr lang="ru-RU" sz="3600" dirty="0"/>
              <a:t> + 1 = 64 + 32 + 8 + 1 = 105.</a:t>
            </a:r>
          </a:p>
          <a:p>
            <a:r>
              <a:rPr lang="ru-RU" sz="3600" i="1" dirty="0"/>
              <a:t>Ответ:</a:t>
            </a:r>
            <a:r>
              <a:rPr lang="ru-RU" sz="3600" dirty="0"/>
              <a:t> —105.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5713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744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94945"/>
            <a:ext cx="10515600" cy="5282018"/>
          </a:xfrm>
        </p:spPr>
        <p:txBody>
          <a:bodyPr/>
          <a:lstStyle/>
          <a:p>
            <a:r>
              <a:rPr lang="ru-RU" sz="4000" dirty="0"/>
              <a:t>Целые числа со знаком, представимые в </a:t>
            </a:r>
            <a:r>
              <a:rPr lang="en-US" sz="4000" dirty="0"/>
              <a:t>k </a:t>
            </a:r>
            <a:r>
              <a:rPr lang="ru-RU" sz="4000" dirty="0"/>
              <a:t>разрядах, принадлежат диапазону</a:t>
            </a:r>
            <a:r>
              <a:rPr lang="en-US" sz="4000" dirty="0"/>
              <a:t> 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[ </a:t>
            </a:r>
            <a:r>
              <a:rPr lang="en-US" sz="4000" dirty="0"/>
              <a:t>-2</a:t>
            </a:r>
            <a:r>
              <a:rPr lang="en-US" sz="4000" baseline="30000" dirty="0"/>
              <a:t>k-1 </a:t>
            </a:r>
            <a:r>
              <a:rPr lang="en-US" sz="4000" dirty="0"/>
              <a:t>,2</a:t>
            </a:r>
            <a:r>
              <a:rPr lang="en-US" sz="4000" baseline="30000" dirty="0"/>
              <a:t>k-1 </a:t>
            </a:r>
            <a:r>
              <a:rPr lang="en-US" sz="4000" dirty="0"/>
              <a:t>-1]</a:t>
            </a:r>
            <a:r>
              <a:rPr lang="ru-RU" sz="4000" dirty="0"/>
              <a:t>, который не является симметричным относительно 0. Это следует учитывать при программировании. Если, например, изменить нить знак у наибольшего по модулю отрицательного числа, то полученный результат окажется уже не представимым в том же числе разрядов.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5015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dirty="0"/>
              <a:t>Ниже приведены значения границ диапазонов для знаковых представлении в ячейках с различной </a:t>
            </a:r>
            <a:r>
              <a:rPr lang="ru-RU" sz="3100" dirty="0" smtClean="0"/>
              <a:t>разрядностью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096889"/>
              </p:ext>
            </p:extLst>
          </p:nvPr>
        </p:nvGraphicFramePr>
        <p:xfrm>
          <a:off x="1361872" y="1690689"/>
          <a:ext cx="9991928" cy="2830670"/>
        </p:xfrm>
        <a:graphic>
          <a:graphicData uri="http://schemas.openxmlformats.org/drawingml/2006/table">
            <a:tbl>
              <a:tblPr firstRow="1" firstCol="1" bandRow="1"/>
              <a:tblGrid>
                <a:gridCol w="2147137"/>
                <a:gridCol w="3774317"/>
                <a:gridCol w="4070474"/>
              </a:tblGrid>
              <a:tr h="5910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0" u="none" strike="noStrike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Разрядность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0" u="none" strike="noStrike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Минимальное значение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0" u="none" strike="noStrike" spc="-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Максимальное значение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99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8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-128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127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99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16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-32768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32767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99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32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-2147483648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2147483647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99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64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-9223372036854775808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lfaen" panose="010A0502050306030303" pitchFamily="18" charset="0"/>
                          <a:cs typeface="Sylfaen" panose="010A0502050306030303" pitchFamily="18" charset="0"/>
                        </a:rPr>
                        <a:t>9223372036854775807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7172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Перечисление чисел в целочисленной компьютерной </a:t>
            </a:r>
            <a:r>
              <a:rPr lang="ru-RU" b="1" dirty="0" smtClean="0"/>
              <a:t>арифметике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Мы выяснили, что в </a:t>
            </a:r>
            <a:r>
              <a:rPr lang="en-US" dirty="0"/>
              <a:t>k </a:t>
            </a:r>
            <a:r>
              <a:rPr lang="ru-RU" dirty="0"/>
              <a:t>-разрядном знаковом или </a:t>
            </a:r>
            <a:r>
              <a:rPr lang="ru-RU" dirty="0" err="1"/>
              <a:t>беззнаковом</a:t>
            </a:r>
            <a:r>
              <a:rPr lang="ru-RU" dirty="0"/>
              <a:t> представлении целых чисел количество представимых чисел ограничено и зависит от </a:t>
            </a:r>
            <a:r>
              <a:rPr lang="ru-RU" i="1" dirty="0"/>
              <a:t>k.</a:t>
            </a:r>
            <a:r>
              <a:rPr lang="ru-RU" dirty="0"/>
              <a:t> Значения представимых чисел можно перечислить по возрастанию. Например, для восьмиразрядного </a:t>
            </a:r>
            <a:r>
              <a:rPr lang="ru-RU" dirty="0" err="1"/>
              <a:t>беззнакового</a:t>
            </a:r>
            <a:r>
              <a:rPr lang="ru-RU" dirty="0"/>
              <a:t> представления допустимые значения располагаются на отрезке следующим образом</a:t>
            </a:r>
            <a:r>
              <a:rPr lang="ru-RU" dirty="0" smtClean="0"/>
              <a:t>: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824919"/>
            <a:ext cx="9998413" cy="1126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82329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Для восьмиразрядного знакового представления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23745"/>
            <a:ext cx="10718259" cy="1730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2306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79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94945"/>
            <a:ext cx="10515600" cy="5282018"/>
          </a:xfrm>
        </p:spPr>
        <p:txBody>
          <a:bodyPr>
            <a:normAutofit fontScale="92500" lnSpcReduction="10000"/>
          </a:bodyPr>
          <a:lstStyle/>
          <a:p>
            <a:r>
              <a:rPr lang="ru-RU" sz="4000" dirty="0"/>
              <a:t>Однако в k-разрядной компьютерной арифметике эти отрезки можно замкнуть в кольцо и перечислять значения соответствующего представления по кругу.</a:t>
            </a:r>
          </a:p>
          <a:p>
            <a:r>
              <a:rPr lang="ru-RU" sz="4000" dirty="0"/>
              <a:t>Все целые числа любого k-разрядного представления можно зафиксировать на кольце, состоящем из расположенных по порядку констант, причем рядом с максимальным значением в том или ином представлении будет находиться минимальное, например</a:t>
            </a:r>
            <a:r>
              <a:rPr lang="ru-RU" sz="4000" dirty="0" smtClean="0"/>
              <a:t>:</a:t>
            </a:r>
            <a:r>
              <a:rPr lang="en-US" sz="4000" dirty="0" smtClean="0"/>
              <a:t> </a:t>
            </a:r>
            <a:r>
              <a:rPr lang="ru-RU" sz="4000" dirty="0"/>
              <a:t>8 -разрядное </a:t>
            </a:r>
            <a:r>
              <a:rPr lang="ru-RU" sz="4000" dirty="0" err="1"/>
              <a:t>беззнаковое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974244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image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731" y="2645923"/>
            <a:ext cx="4377447" cy="3501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13126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image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991" y="2354094"/>
            <a:ext cx="5486400" cy="42218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45812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image6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323" y="2217906"/>
            <a:ext cx="4805464" cy="43190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24602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907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7123"/>
            <a:ext cx="10515600" cy="535984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Действительно, результатом прибавления единицы в арифметике с фиксированным количеством разрядов является следующее по часовой стрелке за исходным значение в кольце, а результатом вычитания единицы — следующее значение по ходу против часовой стрелки. Данный факт очевиден, кроме случаев перехода от максимально допустимого числа к минимальному при прибавлении единицы и от минимального к максимальному при вычитании.</a:t>
            </a:r>
          </a:p>
          <a:p>
            <a:r>
              <a:rPr lang="ru-RU" dirty="0"/>
              <a:t>Покажем это. Рассмотрим вначале </a:t>
            </a:r>
            <a:r>
              <a:rPr lang="ru-RU" dirty="0" err="1"/>
              <a:t>беззнаковые</a:t>
            </a:r>
            <a:r>
              <a:rPr lang="ru-RU" dirty="0"/>
              <a:t> представления. Максимально допустимое число в k-разрядном </a:t>
            </a:r>
            <a:r>
              <a:rPr lang="ru-RU" dirty="0" err="1"/>
              <a:t>беззнаковом</a:t>
            </a:r>
            <a:r>
              <a:rPr lang="ru-RU" dirty="0"/>
              <a:t> представлении равно </a:t>
            </a:r>
            <a:r>
              <a:rPr lang="ru-RU" i="1" dirty="0"/>
              <a:t>2</a:t>
            </a:r>
            <a:r>
              <a:rPr lang="ru-RU" i="1" baseline="30000" dirty="0"/>
              <a:t>k</a:t>
            </a:r>
            <a:r>
              <a:rPr lang="ru-RU" dirty="0"/>
              <a:t> — 1 и состоит из </a:t>
            </a:r>
            <a:r>
              <a:rPr lang="ru-RU" i="1" dirty="0"/>
              <a:t>k</a:t>
            </a:r>
            <a:r>
              <a:rPr lang="ru-RU" dirty="0"/>
              <a:t> единиц в двоичном представлении. При прибавлении к такому числу единицы мы получаем </a:t>
            </a:r>
            <a:r>
              <a:rPr lang="ru-RU" i="1" dirty="0"/>
              <a:t>2</a:t>
            </a:r>
            <a:r>
              <a:rPr lang="ru-RU" i="1" baseline="30000" dirty="0"/>
              <a:t>k </a:t>
            </a:r>
            <a:r>
              <a:rPr lang="en-US" dirty="0"/>
              <a:t>,</a:t>
            </a:r>
            <a:r>
              <a:rPr lang="ru-RU" dirty="0"/>
              <a:t>что, в свою очередь, соответствует нулю в k-разрядной арифметике. Вычитание же из нуля единицы является обратной операцией: вычитание единицы можно рассматривать и как прибавление к нулю минус единицы, по правилам же </a:t>
            </a:r>
            <a:r>
              <a:rPr lang="ru-RU" i="1" dirty="0"/>
              <a:t>к</a:t>
            </a:r>
            <a:r>
              <a:rPr lang="ru-RU" dirty="0"/>
              <a:t>-разрядной арифметики минус единица — это дополнение единицы до </a:t>
            </a:r>
            <a:r>
              <a:rPr lang="ru-RU" i="1" dirty="0"/>
              <a:t>2</a:t>
            </a:r>
            <a:r>
              <a:rPr lang="ru-RU" i="1" baseline="30000" dirty="0"/>
              <a:t>k</a:t>
            </a:r>
            <a:r>
              <a:rPr lang="ru-RU" i="1" dirty="0"/>
              <a:t>,</a:t>
            </a:r>
            <a:r>
              <a:rPr lang="ru-RU" dirty="0"/>
              <a:t> то есть число, которое при сложении с единицей даст </a:t>
            </a:r>
            <a:r>
              <a:rPr lang="ru-RU" i="1" dirty="0"/>
              <a:t>2</a:t>
            </a:r>
            <a:r>
              <a:rPr lang="ru-RU" i="1" baseline="30000" dirty="0"/>
              <a:t>k</a:t>
            </a:r>
            <a:r>
              <a:rPr lang="ru-RU" i="1" dirty="0"/>
              <a:t>.</a:t>
            </a:r>
            <a:r>
              <a:rPr lang="ru-RU" dirty="0"/>
              <a:t> Очевидно, что таковым является число </a:t>
            </a:r>
            <a:r>
              <a:rPr lang="ru-RU" i="1" dirty="0"/>
              <a:t>2</a:t>
            </a:r>
            <a:r>
              <a:rPr lang="ru-RU" i="1" baseline="30000" dirty="0"/>
              <a:t>k</a:t>
            </a:r>
            <a:r>
              <a:rPr lang="ru-RU" dirty="0"/>
              <a:t> — </a:t>
            </a:r>
            <a:r>
              <a:rPr lang="ru-RU" b="1" dirty="0"/>
              <a:t>1</a:t>
            </a:r>
            <a:r>
              <a:rPr lang="ru-RU" dirty="0"/>
              <a:t>, состоящее из </a:t>
            </a:r>
            <a:r>
              <a:rPr lang="ru-RU" i="1" dirty="0"/>
              <a:t>k </a:t>
            </a:r>
            <a:r>
              <a:rPr lang="ru-RU" dirty="0"/>
              <a:t>двоичных единиц, значит, в </a:t>
            </a:r>
            <a:r>
              <a:rPr lang="ru-RU" dirty="0" err="1"/>
              <a:t>беззнаковом</a:t>
            </a:r>
            <a:r>
              <a:rPr lang="ru-RU" dirty="0"/>
              <a:t> представлении </a:t>
            </a:r>
            <a:r>
              <a:rPr lang="ru-RU" b="1" dirty="0"/>
              <a:t>0</a:t>
            </a:r>
            <a:r>
              <a:rPr lang="ru-RU" dirty="0"/>
              <a:t> + (— </a:t>
            </a:r>
            <a:r>
              <a:rPr lang="ru-RU" b="1" dirty="0"/>
              <a:t>1</a:t>
            </a:r>
            <a:r>
              <a:rPr lang="ru-RU" dirty="0"/>
              <a:t>) = </a:t>
            </a:r>
            <a:r>
              <a:rPr lang="ru-RU" b="1" dirty="0"/>
              <a:t>2</a:t>
            </a:r>
            <a:r>
              <a:rPr lang="en-US" baseline="30000" dirty="0"/>
              <a:t>k</a:t>
            </a:r>
            <a:r>
              <a:rPr lang="ru-RU" dirty="0"/>
              <a:t> — </a:t>
            </a:r>
            <a:r>
              <a:rPr lang="ru-RU" b="1" dirty="0"/>
              <a:t>1</a:t>
            </a:r>
            <a:r>
              <a:rPr lang="ru-RU" dirty="0"/>
              <a:t>, что и равно максимально представимому числу.</a:t>
            </a:r>
          </a:p>
        </p:txBody>
      </p:sp>
    </p:spTree>
    <p:extLst>
      <p:ext uri="{BB962C8B-B14F-4D97-AF65-F5344CB8AC3E}">
        <p14:creationId xmlns:p14="http://schemas.microsoft.com/office/powerpoint/2010/main" val="27978335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85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9302"/>
            <a:ext cx="10515600" cy="5437661"/>
          </a:xfrm>
        </p:spPr>
        <p:txBody>
          <a:bodyPr/>
          <a:lstStyle/>
          <a:p>
            <a:r>
              <a:rPr lang="ru-RU" dirty="0"/>
              <a:t>В знаковом </a:t>
            </a:r>
            <a:r>
              <a:rPr lang="en-US" dirty="0"/>
              <a:t>k</a:t>
            </a:r>
            <a:r>
              <a:rPr lang="ru-RU" dirty="0"/>
              <a:t>-разрядном представлении максимально допустимым является число </a:t>
            </a:r>
            <a:r>
              <a:rPr lang="ru-RU" i="1" dirty="0"/>
              <a:t>2</a:t>
            </a:r>
            <a:r>
              <a:rPr lang="en-US" i="1" baseline="30000" dirty="0"/>
              <a:t>k-1</a:t>
            </a:r>
            <a:r>
              <a:rPr lang="ru-RU" dirty="0"/>
              <a:t> — 1 (k— 1 двоичная единица). При увеличении такого числа на 1 мы получаем 2</a:t>
            </a:r>
            <a:r>
              <a:rPr lang="en-US" baseline="30000" dirty="0"/>
              <a:t>k-1</a:t>
            </a:r>
            <a:r>
              <a:rPr lang="ru-RU" dirty="0"/>
              <a:t> или единицу в знаковом бите и нули в остальных, что соответствует отрицательному числу с максимально возможным модулем. Вычитание единицы из такого числа можно проводить по правилам обычной двоичной арифметики: </a:t>
            </a:r>
            <a:r>
              <a:rPr lang="ru-RU" b="1" dirty="0"/>
              <a:t>10...0-1 = 01</a:t>
            </a:r>
            <a:r>
              <a:rPr lang="ru-RU" dirty="0"/>
              <a:t>...1= </a:t>
            </a:r>
            <a:r>
              <a:rPr lang="ru-RU" i="1" dirty="0"/>
              <a:t>2</a:t>
            </a:r>
            <a:r>
              <a:rPr lang="ru-RU" i="1" baseline="30000" dirty="0"/>
              <a:t>к</a:t>
            </a:r>
            <a:r>
              <a:rPr lang="ru-RU" dirty="0"/>
              <a:t> </a:t>
            </a:r>
            <a:r>
              <a:rPr lang="ru-RU" b="1" dirty="0"/>
              <a:t>-1.</a:t>
            </a:r>
            <a:endParaRPr lang="ru-RU" dirty="0"/>
          </a:p>
          <a:p>
            <a:r>
              <a:rPr lang="ru-RU" dirty="0"/>
              <a:t>Достоинствами рассмотренных форматов представления целых чисел являются простота и наглядность их представления, а также простота реализации алгоритмов арифметических операций (например, вычитание, благодаря использованию дополнительного кода для представления отрицательных чисел, сводится к сложению)</a:t>
            </a:r>
          </a:p>
        </p:txBody>
      </p:sp>
    </p:spTree>
    <p:extLst>
      <p:ext uri="{BB962C8B-B14F-4D97-AF65-F5344CB8AC3E}">
        <p14:creationId xmlns:p14="http://schemas.microsoft.com/office/powerpoint/2010/main" val="42332674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Особенности реализации арифметических операций в конечном числе </a:t>
            </a:r>
            <a:r>
              <a:rPr lang="ru-RU" b="1" dirty="0" smtClean="0"/>
              <a:t>разрядов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Целочисленная арифметика в ограниченном числе разрядов несколько отличается от обычной. При выполнении арифметических действий в целочисленной </a:t>
            </a:r>
            <a:r>
              <a:rPr lang="ru-RU" i="1" dirty="0"/>
              <a:t>к</a:t>
            </a:r>
            <a:r>
              <a:rPr lang="ru-RU" dirty="0"/>
              <a:t>-разрядной арифметике возможно возникновение следующих ситуаций, незнание которых может привести к неверному результату при выполнении верных алгоритмов:</a:t>
            </a:r>
          </a:p>
          <a:p>
            <a:pPr lvl="0"/>
            <a:r>
              <a:rPr lang="ru-RU" dirty="0"/>
              <a:t>старшие (левые) цифры результата, выходящие за отведенное количество разрядов, оказываются утерянными;</a:t>
            </a:r>
          </a:p>
          <a:p>
            <a:pPr lvl="0"/>
            <a:r>
              <a:rPr lang="ru-RU" dirty="0"/>
              <a:t>при сложении или умножении двух положительных чисел, имеющих знаковое представление, можно получить отрицательное число, если в результате сложения в левом знаковом бите окажется единица.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9012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Пример </a:t>
            </a:r>
            <a:r>
              <a:rPr lang="ru-RU" dirty="0"/>
              <a:t>5. Выполним сложение 100</a:t>
            </a:r>
            <a:r>
              <a:rPr lang="ru-RU" b="1" baseline="-25000" dirty="0"/>
              <a:t>10</a:t>
            </a:r>
            <a:r>
              <a:rPr lang="ru-RU" dirty="0"/>
              <a:t> и 51</a:t>
            </a:r>
            <a:r>
              <a:rPr lang="ru-RU" baseline="-25000" dirty="0"/>
              <a:t>10</a:t>
            </a:r>
            <a:r>
              <a:rPr lang="ru-RU" dirty="0"/>
              <a:t> в знаковом восьмиразрядном представлении.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6013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963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75489"/>
            <a:ext cx="10515600" cy="530147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 этом компьютерном представлении числа имеют следующий вид: 100</a:t>
            </a:r>
            <a:r>
              <a:rPr lang="ru-RU" b="1" baseline="-25000" dirty="0"/>
              <a:t>10</a:t>
            </a:r>
            <a:r>
              <a:rPr lang="ru-RU" dirty="0"/>
              <a:t> = 0110 0100</a:t>
            </a:r>
            <a:r>
              <a:rPr lang="ru-RU" b="1" baseline="-25000" dirty="0"/>
              <a:t>2</a:t>
            </a:r>
            <a:r>
              <a:rPr lang="ru-RU" dirty="0"/>
              <a:t> и 51</a:t>
            </a:r>
            <a:r>
              <a:rPr lang="ru-RU" baseline="-25000" dirty="0"/>
              <a:t>10</a:t>
            </a:r>
            <a:r>
              <a:rPr lang="ru-RU" dirty="0"/>
              <a:t> = 0011 0011</a:t>
            </a:r>
            <a:r>
              <a:rPr lang="ru-RU" baseline="-25000" dirty="0"/>
              <a:t>2</a:t>
            </a:r>
            <a:r>
              <a:rPr lang="ru-RU" dirty="0"/>
              <a:t>. При сложении этих чисел получим 1001 0111</a:t>
            </a:r>
            <a:r>
              <a:rPr lang="ru-RU" baseline="-25000" dirty="0"/>
              <a:t>2</a:t>
            </a:r>
            <a:r>
              <a:rPr lang="ru-RU" dirty="0"/>
              <a:t>. Самая левая единица (знаковый разряд) указывает на то, что в </a:t>
            </a:r>
            <a:r>
              <a:rPr lang="ru-RU" b="1" dirty="0"/>
              <a:t>8</a:t>
            </a:r>
            <a:r>
              <a:rPr lang="ru-RU" dirty="0"/>
              <a:t> разрядах записано отрицательное число.</a:t>
            </a:r>
          </a:p>
          <a:p>
            <a:r>
              <a:rPr lang="ru-RU" dirty="0"/>
              <a:t>Так как все отрицательные числа в машине представляются дополнительным кодом, то для восстановления десятичного значения этого отрицательного числа надо воспользоваться алгоритмом получения исходного числа по его дополнительному коду (см. пример 4). В результате получим число —105.</a:t>
            </a:r>
          </a:p>
          <a:p>
            <a:r>
              <a:rPr lang="ru-RU"/>
              <a:t>Таким образом, в восьмиразрядной знаковой арифметике 100 + 51 = —105, то есть при сложении двух положительных чисел, используя восьмиразрядное знаковое представление, мы получили отрицательное число!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32323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2623</Words>
  <Application>Microsoft Office PowerPoint</Application>
  <PresentationFormat>Широкоэкранный</PresentationFormat>
  <Paragraphs>173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4" baseType="lpstr">
      <vt:lpstr>Arial Unicode MS</vt:lpstr>
      <vt:lpstr>Arial</vt:lpstr>
      <vt:lpstr>Calibri</vt:lpstr>
      <vt:lpstr>Calibri Light</vt:lpstr>
      <vt:lpstr>Segoe UI</vt:lpstr>
      <vt:lpstr>Sylfaen</vt:lpstr>
      <vt:lpstr>Times New Roman</vt:lpstr>
      <vt:lpstr>Тема Office</vt:lpstr>
      <vt:lpstr>Кодирование числовой информации</vt:lpstr>
      <vt:lpstr>Введение</vt:lpstr>
      <vt:lpstr>Ячейка из к разрядов</vt:lpstr>
      <vt:lpstr>Презентация PowerPoint</vt:lpstr>
      <vt:lpstr>Презентация PowerPoint</vt:lpstr>
      <vt:lpstr>ПРЕДСТАВЛЕНИЕ ЦЕЛЫХ ЧИСЕЛ</vt:lpstr>
      <vt:lpstr>Презентация PowerPoint</vt:lpstr>
      <vt:lpstr>Презентация PowerPoint</vt:lpstr>
      <vt:lpstr>Презентация PowerPoint</vt:lpstr>
      <vt:lpstr>Представление целых положительных чисел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1.  Число 53=1101012 в восьмиразрядном представлении имеет вид</vt:lpstr>
      <vt:lpstr>Это же число 53 в 16 разрядах будет записано следующим образом:</vt:lpstr>
      <vt:lpstr>Пример 2. Для числа 200 = 110010002 представление в восьми разрядах со знаком невозможно, так как максимальное допустимое число в таком представлении равно 127, а в беззнаковом восьмиразрядном представлении оно имеет вид </vt:lpstr>
      <vt:lpstr>Представление целых отрицательных чисел</vt:lpstr>
      <vt:lpstr>Презентация PowerPoint</vt:lpstr>
      <vt:lpstr>Презентация PowerPoint</vt:lpstr>
      <vt:lpstr>Алгоритм получения дополнительного k-разрядного кода отрицательного числа</vt:lpstr>
      <vt:lpstr>Презентация PowerPoint</vt:lpstr>
      <vt:lpstr>Пример 3. Получим дополнительный код числа —52 для 8- и 16-разрядной ячеек.</vt:lpstr>
      <vt:lpstr>для 16-разрядной ячейки:</vt:lpstr>
      <vt:lpstr>Какое минимальное отрицательное число можно записать в k разрядах?</vt:lpstr>
      <vt:lpstr>Презентация PowerPoint</vt:lpstr>
      <vt:lpstr>Презентация PowerPoint</vt:lpstr>
      <vt:lpstr>Решение</vt:lpstr>
      <vt:lpstr>Презентация PowerPoint</vt:lpstr>
      <vt:lpstr>Презентация PowerPoint</vt:lpstr>
      <vt:lpstr>Пример 4. Получим десятичное значение числа по его дополнительному коду 100101112.</vt:lpstr>
      <vt:lpstr>Презентация PowerPoint</vt:lpstr>
      <vt:lpstr>Презентация PowerPoint</vt:lpstr>
      <vt:lpstr>Ниже приведены значения границ диапазонов для знаковых представлении в ячейках с различной разрядностью</vt:lpstr>
      <vt:lpstr>Перечисление чисел в целочисленной компьютерной арифметике</vt:lpstr>
      <vt:lpstr>Для восьмиразрядного знакового представления: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реализации арифметических операций в конечном числе разрядов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Кодирование числовой информации</dc:title>
  <dc:creator>Анис Галимянов</dc:creator>
  <cp:lastModifiedBy>Анис Галимянов</cp:lastModifiedBy>
  <cp:revision>8</cp:revision>
  <dcterms:created xsi:type="dcterms:W3CDTF">2016-02-12T09:06:22Z</dcterms:created>
  <dcterms:modified xsi:type="dcterms:W3CDTF">2016-02-12T10:37:33Z</dcterms:modified>
</cp:coreProperties>
</file>