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0" r:id="rId17"/>
    <p:sldId id="272" r:id="rId18"/>
    <p:sldId id="273" r:id="rId19"/>
    <p:sldId id="274" r:id="rId2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66" y="6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6DBA494-4307-44FC-96A8-B234CD206AB6}" type="datetimeFigureOut">
              <a:rPr lang="ru-RU" smtClean="0"/>
              <a:t>23.09.2017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955757A-C308-40D7-9064-7FA8760655CA}" type="slidenum">
              <a:rPr lang="ru-RU" smtClean="0"/>
              <a:t>‹#›</a:t>
            </a:fld>
            <a:endParaRPr lang="ru-RU"/>
          </a:p>
        </p:txBody>
      </p:sp>
    </p:spTree>
    <p:extLst>
      <p:ext uri="{BB962C8B-B14F-4D97-AF65-F5344CB8AC3E}">
        <p14:creationId xmlns:p14="http://schemas.microsoft.com/office/powerpoint/2010/main" val="863704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6DBA494-4307-44FC-96A8-B234CD206AB6}" type="datetimeFigureOut">
              <a:rPr lang="ru-RU" smtClean="0"/>
              <a:t>23.09.2017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955757A-C308-40D7-9064-7FA8760655CA}" type="slidenum">
              <a:rPr lang="ru-RU" smtClean="0"/>
              <a:t>‹#›</a:t>
            </a:fld>
            <a:endParaRPr lang="ru-RU"/>
          </a:p>
        </p:txBody>
      </p:sp>
    </p:spTree>
    <p:extLst>
      <p:ext uri="{BB962C8B-B14F-4D97-AF65-F5344CB8AC3E}">
        <p14:creationId xmlns:p14="http://schemas.microsoft.com/office/powerpoint/2010/main" val="453144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6DBA494-4307-44FC-96A8-B234CD206AB6}" type="datetimeFigureOut">
              <a:rPr lang="ru-RU" smtClean="0"/>
              <a:t>23.09.2017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955757A-C308-40D7-9064-7FA8760655CA}" type="slidenum">
              <a:rPr lang="ru-RU" smtClean="0"/>
              <a:t>‹#›</a:t>
            </a:fld>
            <a:endParaRPr lang="ru-RU"/>
          </a:p>
        </p:txBody>
      </p:sp>
    </p:spTree>
    <p:extLst>
      <p:ext uri="{BB962C8B-B14F-4D97-AF65-F5344CB8AC3E}">
        <p14:creationId xmlns:p14="http://schemas.microsoft.com/office/powerpoint/2010/main" val="1185442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6DBA494-4307-44FC-96A8-B234CD206AB6}" type="datetimeFigureOut">
              <a:rPr lang="ru-RU" smtClean="0"/>
              <a:t>23.09.2017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955757A-C308-40D7-9064-7FA8760655CA}" type="slidenum">
              <a:rPr lang="ru-RU" smtClean="0"/>
              <a:t>‹#›</a:t>
            </a:fld>
            <a:endParaRPr lang="ru-RU"/>
          </a:p>
        </p:txBody>
      </p:sp>
    </p:spTree>
    <p:extLst>
      <p:ext uri="{BB962C8B-B14F-4D97-AF65-F5344CB8AC3E}">
        <p14:creationId xmlns:p14="http://schemas.microsoft.com/office/powerpoint/2010/main" val="2872573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6DBA494-4307-44FC-96A8-B234CD206AB6}" type="datetimeFigureOut">
              <a:rPr lang="ru-RU" smtClean="0"/>
              <a:t>23.09.2017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955757A-C308-40D7-9064-7FA8760655CA}" type="slidenum">
              <a:rPr lang="ru-RU" smtClean="0"/>
              <a:t>‹#›</a:t>
            </a:fld>
            <a:endParaRPr lang="ru-RU"/>
          </a:p>
        </p:txBody>
      </p:sp>
    </p:spTree>
    <p:extLst>
      <p:ext uri="{BB962C8B-B14F-4D97-AF65-F5344CB8AC3E}">
        <p14:creationId xmlns:p14="http://schemas.microsoft.com/office/powerpoint/2010/main" val="3199956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6DBA494-4307-44FC-96A8-B234CD206AB6}" type="datetimeFigureOut">
              <a:rPr lang="ru-RU" smtClean="0"/>
              <a:t>23.09.2017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955757A-C308-40D7-9064-7FA8760655CA}" type="slidenum">
              <a:rPr lang="ru-RU" smtClean="0"/>
              <a:t>‹#›</a:t>
            </a:fld>
            <a:endParaRPr lang="ru-RU"/>
          </a:p>
        </p:txBody>
      </p:sp>
    </p:spTree>
    <p:extLst>
      <p:ext uri="{BB962C8B-B14F-4D97-AF65-F5344CB8AC3E}">
        <p14:creationId xmlns:p14="http://schemas.microsoft.com/office/powerpoint/2010/main" val="3593824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6DBA494-4307-44FC-96A8-B234CD206AB6}" type="datetimeFigureOut">
              <a:rPr lang="ru-RU" smtClean="0"/>
              <a:t>23.09.2017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955757A-C308-40D7-9064-7FA8760655CA}" type="slidenum">
              <a:rPr lang="ru-RU" smtClean="0"/>
              <a:t>‹#›</a:t>
            </a:fld>
            <a:endParaRPr lang="ru-RU"/>
          </a:p>
        </p:txBody>
      </p:sp>
    </p:spTree>
    <p:extLst>
      <p:ext uri="{BB962C8B-B14F-4D97-AF65-F5344CB8AC3E}">
        <p14:creationId xmlns:p14="http://schemas.microsoft.com/office/powerpoint/2010/main" val="1680315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6DBA494-4307-44FC-96A8-B234CD206AB6}" type="datetimeFigureOut">
              <a:rPr lang="ru-RU" smtClean="0"/>
              <a:t>23.09.2017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955757A-C308-40D7-9064-7FA8760655CA}" type="slidenum">
              <a:rPr lang="ru-RU" smtClean="0"/>
              <a:t>‹#›</a:t>
            </a:fld>
            <a:endParaRPr lang="ru-RU"/>
          </a:p>
        </p:txBody>
      </p:sp>
    </p:spTree>
    <p:extLst>
      <p:ext uri="{BB962C8B-B14F-4D97-AF65-F5344CB8AC3E}">
        <p14:creationId xmlns:p14="http://schemas.microsoft.com/office/powerpoint/2010/main" val="3889602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6DBA494-4307-44FC-96A8-B234CD206AB6}" type="datetimeFigureOut">
              <a:rPr lang="ru-RU" smtClean="0"/>
              <a:t>23.09.2017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955757A-C308-40D7-9064-7FA8760655CA}" type="slidenum">
              <a:rPr lang="ru-RU" smtClean="0"/>
              <a:t>‹#›</a:t>
            </a:fld>
            <a:endParaRPr lang="ru-RU"/>
          </a:p>
        </p:txBody>
      </p:sp>
    </p:spTree>
    <p:extLst>
      <p:ext uri="{BB962C8B-B14F-4D97-AF65-F5344CB8AC3E}">
        <p14:creationId xmlns:p14="http://schemas.microsoft.com/office/powerpoint/2010/main" val="3933326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6DBA494-4307-44FC-96A8-B234CD206AB6}" type="datetimeFigureOut">
              <a:rPr lang="ru-RU" smtClean="0"/>
              <a:t>23.09.2017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955757A-C308-40D7-9064-7FA8760655CA}" type="slidenum">
              <a:rPr lang="ru-RU" smtClean="0"/>
              <a:t>‹#›</a:t>
            </a:fld>
            <a:endParaRPr lang="ru-RU"/>
          </a:p>
        </p:txBody>
      </p:sp>
    </p:spTree>
    <p:extLst>
      <p:ext uri="{BB962C8B-B14F-4D97-AF65-F5344CB8AC3E}">
        <p14:creationId xmlns:p14="http://schemas.microsoft.com/office/powerpoint/2010/main" val="950439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6DBA494-4307-44FC-96A8-B234CD206AB6}" type="datetimeFigureOut">
              <a:rPr lang="ru-RU" smtClean="0"/>
              <a:t>23.09.2017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955757A-C308-40D7-9064-7FA8760655CA}" type="slidenum">
              <a:rPr lang="ru-RU" smtClean="0"/>
              <a:t>‹#›</a:t>
            </a:fld>
            <a:endParaRPr lang="ru-RU"/>
          </a:p>
        </p:txBody>
      </p:sp>
    </p:spTree>
    <p:extLst>
      <p:ext uri="{BB962C8B-B14F-4D97-AF65-F5344CB8AC3E}">
        <p14:creationId xmlns:p14="http://schemas.microsoft.com/office/powerpoint/2010/main" val="112936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DBA494-4307-44FC-96A8-B234CD206AB6}" type="datetimeFigureOut">
              <a:rPr lang="ru-RU" smtClean="0"/>
              <a:t>23.09.2017</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55757A-C308-40D7-9064-7FA8760655CA}" type="slidenum">
              <a:rPr lang="ru-RU" smtClean="0"/>
              <a:t>‹#›</a:t>
            </a:fld>
            <a:endParaRPr lang="ru-RU"/>
          </a:p>
        </p:txBody>
      </p:sp>
    </p:spTree>
    <p:extLst>
      <p:ext uri="{BB962C8B-B14F-4D97-AF65-F5344CB8AC3E}">
        <p14:creationId xmlns:p14="http://schemas.microsoft.com/office/powerpoint/2010/main" val="285725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b="1" dirty="0"/>
              <a:t>Устройства хранения информации </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4107709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1817"/>
          </a:xfrm>
        </p:spPr>
        <p:txBody>
          <a:bodyPr>
            <a:normAutofit fontScale="90000"/>
          </a:bodyPr>
          <a:lstStyle/>
          <a:p>
            <a:endParaRPr lang="ru-RU" dirty="0"/>
          </a:p>
        </p:txBody>
      </p:sp>
      <p:sp>
        <p:nvSpPr>
          <p:cNvPr id="3" name="Объект 2"/>
          <p:cNvSpPr>
            <a:spLocks noGrp="1"/>
          </p:cNvSpPr>
          <p:nvPr>
            <p:ph idx="1"/>
          </p:nvPr>
        </p:nvSpPr>
        <p:spPr>
          <a:xfrm>
            <a:off x="838200" y="681925"/>
            <a:ext cx="10515600" cy="5495038"/>
          </a:xfrm>
        </p:spPr>
        <p:txBody>
          <a:bodyPr/>
          <a:lstStyle/>
          <a:p>
            <a:r>
              <a:rPr lang="ru-RU" dirty="0" smtClean="0">
                <a:solidFill>
                  <a:srgbClr val="C00000"/>
                </a:solidFill>
              </a:rPr>
              <a:t>Устройства хранения информации (внешняя память) – </a:t>
            </a:r>
            <a:r>
              <a:rPr lang="ru-RU" dirty="0" err="1" smtClean="0">
                <a:solidFill>
                  <a:srgbClr val="C00000"/>
                </a:solidFill>
              </a:rPr>
              <a:t>компонен</a:t>
            </a:r>
            <a:r>
              <a:rPr lang="ru-RU" dirty="0" smtClean="0">
                <a:solidFill>
                  <a:srgbClr val="C00000"/>
                </a:solidFill>
              </a:rPr>
              <a:t>-ты компьютера, позволяющие практически неограниченное время сохранять большие объемы информации без потребления электроэнергии (энергонезависимые). </a:t>
            </a:r>
            <a:endParaRPr lang="en-US" dirty="0" smtClean="0">
              <a:solidFill>
                <a:srgbClr val="C00000"/>
              </a:solidFill>
            </a:endParaRPr>
          </a:p>
          <a:p>
            <a:r>
              <a:rPr lang="ru-RU" dirty="0" smtClean="0"/>
              <a:t>Первыми такими устройствами для ПК были </a:t>
            </a:r>
            <a:r>
              <a:rPr lang="ru-RU" dirty="0" err="1" smtClean="0"/>
              <a:t>Floppy</a:t>
            </a:r>
            <a:r>
              <a:rPr lang="ru-RU" dirty="0" smtClean="0"/>
              <a:t>-дисководы (FDD) и сменные дискеты – вначале пятидюймовые (5,25") емкостью 360 Кб и 1,2 Мб, затем трехдюймовые (3,5") емкостью 1,44 Мб. В настоящее время применяются редко в связи с широким распространением устройств флэш-памяти емкостью в несколько гигабайт. </a:t>
            </a:r>
            <a:endParaRPr lang="en-US" dirty="0" smtClean="0"/>
          </a:p>
          <a:p>
            <a:r>
              <a:rPr lang="ru-RU" dirty="0" smtClean="0"/>
              <a:t>Примечание. На больших ЭВМ в эпоху до появления ПК для хранения информации использовались бумажные перфокарты, перфоленты, магнитные ленты и диски.</a:t>
            </a:r>
            <a:endParaRPr lang="ru-RU" dirty="0"/>
          </a:p>
        </p:txBody>
      </p:sp>
    </p:spTree>
    <p:extLst>
      <p:ext uri="{BB962C8B-B14F-4D97-AF65-F5344CB8AC3E}">
        <p14:creationId xmlns:p14="http://schemas.microsoft.com/office/powerpoint/2010/main" val="2595619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Винчестер </a:t>
            </a:r>
            <a:endParaRPr lang="ru-RU" dirty="0"/>
          </a:p>
        </p:txBody>
      </p:sp>
      <p:sp>
        <p:nvSpPr>
          <p:cNvPr id="3" name="Объект 2"/>
          <p:cNvSpPr>
            <a:spLocks noGrp="1"/>
          </p:cNvSpPr>
          <p:nvPr>
            <p:ph idx="1"/>
          </p:nvPr>
        </p:nvSpPr>
        <p:spPr/>
        <p:txBody>
          <a:bodyPr>
            <a:normAutofit fontScale="92500" lnSpcReduction="20000"/>
          </a:bodyPr>
          <a:lstStyle/>
          <a:p>
            <a:r>
              <a:rPr lang="ru-RU" dirty="0" smtClean="0"/>
              <a:t>Следующий этап в развитии устройств хранения информации для ПК – винчестеры (или жесткие диски – </a:t>
            </a:r>
            <a:r>
              <a:rPr lang="ru-RU" dirty="0" err="1" smtClean="0"/>
              <a:t>Hard</a:t>
            </a:r>
            <a:r>
              <a:rPr lang="ru-RU" dirty="0" smtClean="0"/>
              <a:t> </a:t>
            </a:r>
            <a:r>
              <a:rPr lang="ru-RU" dirty="0" err="1" smtClean="0"/>
              <a:t>Disk</a:t>
            </a:r>
            <a:r>
              <a:rPr lang="ru-RU" dirty="0" smtClean="0"/>
              <a:t> </a:t>
            </a:r>
            <a:r>
              <a:rPr lang="ru-RU" dirty="0" err="1" smtClean="0"/>
              <a:t>Drive</a:t>
            </a:r>
            <a:r>
              <a:rPr lang="ru-RU" dirty="0" smtClean="0"/>
              <a:t>, HDD), которые в настоящее время являются обязательным компонентом каждого настольного персонального компьютера. В принципе, могут существовать бездисковые сетевые рабочие станции и терминалы, с загрузкой операционной системы с сервера и работой с дисковыми устройствами сервера, но на практике такие ПК встречаются достаточно редко. В субноутбуках винчестер может отсутствовать, вместо него используется флэш-память большого объема. </a:t>
            </a:r>
            <a:endParaRPr lang="en-US" dirty="0" smtClean="0"/>
          </a:p>
          <a:p>
            <a:r>
              <a:rPr lang="ru-RU" dirty="0" smtClean="0"/>
              <a:t>Первый винчестер с обозначением 30/30 был создан корпорацией IBM в 1973 г. и позволял на двухстороннем алюминиевом диске сохранять 30 + 30 Мбайт данных. Название 30/30 совпадает с обозначением американской винтовки типа «винчестер», откуда и произошло наименование устройств хранения информации на жестких дисках.</a:t>
            </a:r>
            <a:endParaRPr lang="ru-RU" dirty="0"/>
          </a:p>
        </p:txBody>
      </p:sp>
    </p:spTree>
    <p:extLst>
      <p:ext uri="{BB962C8B-B14F-4D97-AF65-F5344CB8AC3E}">
        <p14:creationId xmlns:p14="http://schemas.microsoft.com/office/powerpoint/2010/main" val="3697109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81925"/>
            <a:ext cx="10515600" cy="5495038"/>
          </a:xfrm>
        </p:spPr>
        <p:txBody>
          <a:bodyPr>
            <a:normAutofit/>
          </a:bodyPr>
          <a:lstStyle/>
          <a:p>
            <a:r>
              <a:rPr lang="ru-RU" sz="1600" dirty="0" smtClean="0"/>
              <a:t>Современные винчестеры имеют емкость 500 Гбайт и более. Винчестер представляет собой плоскую, герметически закрытую металлическую</a:t>
            </a:r>
            <a:r>
              <a:rPr lang="en-US" sz="1600" dirty="0" smtClean="0"/>
              <a:t> </a:t>
            </a:r>
            <a:r>
              <a:rPr lang="ru-RU" sz="1600" dirty="0" smtClean="0"/>
              <a:t>коробку, внутри которой на общей оси находятся несколько жестких алюминиевых или стеклянных пластинок круглой формы</a:t>
            </a:r>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smtClean="0"/>
          </a:p>
          <a:p>
            <a:endParaRPr lang="en-US" sz="1600" dirty="0"/>
          </a:p>
          <a:p>
            <a:endParaRPr lang="en-US" sz="1600" dirty="0" smtClean="0"/>
          </a:p>
          <a:p>
            <a:r>
              <a:rPr lang="ru-RU" sz="1600" dirty="0" smtClean="0"/>
              <a:t>Винчестер </a:t>
            </a:r>
            <a:r>
              <a:rPr lang="en-US" sz="1600" dirty="0"/>
              <a:t>SATA 1000 GB Samsung HD103UJ, 32MB </a:t>
            </a:r>
            <a:r>
              <a:rPr lang="ru-RU" sz="1600" dirty="0"/>
              <a:t>кэш, 7200 об/мин (со снятой верхней крышкой) 	</a:t>
            </a:r>
          </a:p>
          <a:p>
            <a:endParaRPr lang="ru-RU" sz="1600" dirty="0"/>
          </a:p>
        </p:txBody>
      </p:sp>
      <p:pic>
        <p:nvPicPr>
          <p:cNvPr id="4" name="Рисунок 3"/>
          <p:cNvPicPr>
            <a:picLocks noChangeAspect="1"/>
          </p:cNvPicPr>
          <p:nvPr/>
        </p:nvPicPr>
        <p:blipFill>
          <a:blip r:embed="rId2"/>
          <a:stretch>
            <a:fillRect/>
          </a:stretch>
        </p:blipFill>
        <p:spPr>
          <a:xfrm>
            <a:off x="3533614" y="1460249"/>
            <a:ext cx="4680488" cy="3611588"/>
          </a:xfrm>
          <a:prstGeom prst="rect">
            <a:avLst/>
          </a:prstGeom>
        </p:spPr>
      </p:pic>
    </p:spTree>
    <p:extLst>
      <p:ext uri="{BB962C8B-B14F-4D97-AF65-F5344CB8AC3E}">
        <p14:creationId xmlns:p14="http://schemas.microsoft.com/office/powerpoint/2010/main" val="1697901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8828"/>
          </a:xfrm>
        </p:spPr>
        <p:txBody>
          <a:bodyPr>
            <a:normAutofit fontScale="90000"/>
          </a:bodyPr>
          <a:lstStyle/>
          <a:p>
            <a:endParaRPr lang="ru-RU" dirty="0"/>
          </a:p>
        </p:txBody>
      </p:sp>
      <p:sp>
        <p:nvSpPr>
          <p:cNvPr id="3" name="Объект 2"/>
          <p:cNvSpPr>
            <a:spLocks noGrp="1"/>
          </p:cNvSpPr>
          <p:nvPr>
            <p:ph idx="1"/>
          </p:nvPr>
        </p:nvSpPr>
        <p:spPr>
          <a:xfrm>
            <a:off x="838200" y="588936"/>
            <a:ext cx="10515600" cy="5588027"/>
          </a:xfrm>
        </p:spPr>
        <p:txBody>
          <a:bodyPr>
            <a:normAutofit fontScale="70000" lnSpcReduction="20000"/>
          </a:bodyPr>
          <a:lstStyle/>
          <a:p>
            <a:r>
              <a:rPr lang="ru-RU" dirty="0" smtClean="0"/>
              <a:t>Выпускаются винчестеры в основном двух размеров дисков (форм-фактор) – 3.5</a:t>
            </a:r>
            <a:r>
              <a:rPr lang="en-US" dirty="0" smtClean="0"/>
              <a:t>”</a:t>
            </a:r>
            <a:r>
              <a:rPr lang="ru-RU" dirty="0" smtClean="0"/>
              <a:t> и 2.5</a:t>
            </a:r>
            <a:r>
              <a:rPr lang="en-US" dirty="0" smtClean="0"/>
              <a:t>”</a:t>
            </a:r>
            <a:r>
              <a:rPr lang="ru-RU" dirty="0" smtClean="0"/>
              <a:t> (последние преимущественно для использования в ноутбуках). Поверхность каждого диска покрыта тонким </a:t>
            </a:r>
            <a:r>
              <a:rPr lang="ru-RU" dirty="0" err="1" smtClean="0"/>
              <a:t>ферромагнитным</a:t>
            </a:r>
            <a:r>
              <a:rPr lang="ru-RU" dirty="0" smtClean="0"/>
              <a:t> слоем (веществом, способным длительное время сохранять состояние намагниченности). Для чтения и записи данных в вин-честерах используются плавающие на воздушной подушке магнитные головки. Зазор между магнитным слоем и головкой составляет десятые доли микрон. Для перемещения головок используется электромагнит, а для отслеживания местоположения применяется автоматическая система регулирования, которая по магнитным меткам на поверхности опорного диска позиционирует головки в нужном месте.</a:t>
            </a:r>
            <a:endParaRPr lang="en-US" dirty="0" smtClean="0"/>
          </a:p>
          <a:p>
            <a:r>
              <a:rPr lang="ru-RU" dirty="0" smtClean="0"/>
              <a:t>Пакет дисков вращается непрерывно с большой скоростью (7200 – 15000 об/мин). Запись данных осуществляется следующим образом. При изменении силы тока, проходящего через записывающую головку, происходит изменение напряженности магнитного поля в щели между поверхностью и головкой, что приводит к изменению напряженности магнитного поля на небольшом участке </a:t>
            </a:r>
            <a:r>
              <a:rPr lang="ru-RU" dirty="0" err="1" smtClean="0"/>
              <a:t>ферромагнитного</a:t>
            </a:r>
            <a:r>
              <a:rPr lang="ru-RU" dirty="0" smtClean="0"/>
              <a:t> покрытия диска. Намагниченные участки и не намагниченные соответствуют двоичным кодам 1 и 0. Для чтения данных используется магниторезистивный принцип, когда со-противление полупроводниковой пленки, из которой сделана головка чтения, меняется в зависимости от напряженности магнитного поля на поверхности </a:t>
            </a:r>
            <a:r>
              <a:rPr lang="ru-RU" dirty="0" err="1" smtClean="0"/>
              <a:t>ферромагнитного</a:t>
            </a:r>
            <a:r>
              <a:rPr lang="ru-RU" dirty="0" smtClean="0"/>
              <a:t> диска. Электрический сигнал с головки усиливается и передается на обработку в контроллер жесткого диска, расположенный в чипсете. Вся электроника, предназначенная для управления двигателем при-вода дисков и электромагнитом головок, а также для чтения и записи данных, располагается на небольшой печатной плате, укрепленной снаружи корпуса.</a:t>
            </a:r>
            <a:endParaRPr lang="ru-RU" dirty="0"/>
          </a:p>
        </p:txBody>
      </p:sp>
    </p:spTree>
    <p:extLst>
      <p:ext uri="{BB962C8B-B14F-4D97-AF65-F5344CB8AC3E}">
        <p14:creationId xmlns:p14="http://schemas.microsoft.com/office/powerpoint/2010/main" val="4091631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66427"/>
            <a:ext cx="10515600" cy="5510536"/>
          </a:xfrm>
        </p:spPr>
        <p:txBody>
          <a:bodyPr>
            <a:normAutofit fontScale="85000" lnSpcReduction="20000"/>
          </a:bodyPr>
          <a:lstStyle/>
          <a:p>
            <a:r>
              <a:rPr lang="ru-RU" dirty="0" smtClean="0"/>
              <a:t>Винчестер может иметь до десяти дисков. На поверхности дисков размечаются траектории записи информации – концентрические окружности, которые называются дорожками или треками (</a:t>
            </a:r>
            <a:r>
              <a:rPr lang="ru-RU" dirty="0" err="1" smtClean="0"/>
              <a:t>track</a:t>
            </a:r>
            <a:r>
              <a:rPr lang="ru-RU" dirty="0" smtClean="0"/>
              <a:t>) и сектора на каждой дорожке. Каждая дорожка имеет свой номер. Дорожки с одинаковыми номерами, расположенные одна над другой на разных дисках образуют цилиндр. Каждый сектор на дорожке также имеет номер, нумерация начинается с единицы. В один сектор может быть записано 571 байт двоичной информации: 512 байт отведено для записи нужной информации, остальные под заголовок (префикс), определяющий начало и номер секции и окончание (суффикс), где записана контрольная сумма, нужная для проверки целостности хранимых данных. Секторы и дорожки образуются во время низкоуровневого форматирования диска на заводе-изготовителе. В новых винчестерах число секторов на внешних дорожках больше, чем на внутренних, и для них используют линейный способ адресации блоков LBA (</a:t>
            </a:r>
            <a:r>
              <a:rPr lang="ru-RU" dirty="0" err="1" smtClean="0"/>
              <a:t>Linear</a:t>
            </a:r>
            <a:r>
              <a:rPr lang="ru-RU" dirty="0" smtClean="0"/>
              <a:t> </a:t>
            </a:r>
            <a:r>
              <a:rPr lang="ru-RU" dirty="0" err="1" smtClean="0"/>
              <a:t>Block</a:t>
            </a:r>
            <a:r>
              <a:rPr lang="ru-RU" dirty="0" smtClean="0"/>
              <a:t> </a:t>
            </a:r>
            <a:r>
              <a:rPr lang="ru-RU" dirty="0" err="1" smtClean="0"/>
              <a:t>Addressing</a:t>
            </a:r>
            <a:r>
              <a:rPr lang="ru-RU" dirty="0" smtClean="0"/>
              <a:t>), когда все секторы нумеруются последовательно от первого сектора нулевой дорожки нулевого цилиндра до последнего на крайней внутренней дорожке. К современным винчестерам неприменима операция низкоуровневого форматирования пользователем с помощью специальных программ (возможна для гибких дисков и старых винчестеров).</a:t>
            </a:r>
            <a:endParaRPr lang="ru-RU" dirty="0"/>
          </a:p>
        </p:txBody>
      </p:sp>
    </p:spTree>
    <p:extLst>
      <p:ext uri="{BB962C8B-B14F-4D97-AF65-F5344CB8AC3E}">
        <p14:creationId xmlns:p14="http://schemas.microsoft.com/office/powerpoint/2010/main" val="3208947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66427"/>
            <a:ext cx="10515600" cy="5510536"/>
          </a:xfrm>
        </p:spPr>
        <p:txBody>
          <a:bodyPr/>
          <a:lstStyle/>
          <a:p>
            <a:r>
              <a:rPr lang="ru-RU" dirty="0" smtClean="0"/>
              <a:t>Несколько секторов образуют кластер – наименьшую адресуемую единицу на диске для используемой файловой системы. Форматирование с разметкой кластеров и созданием файловой системы на диске выполняется с помощью специальной программы, входящей в состав операционной системы (иногда на стадии установки этой системы). Неформатированный диск не может быть использован для записи файлов. До форматирования жесткий диск можно разбить на логические диски (раздел винчестера или том). Это удобно, поскольку наличие не-скольких логических дисков упрощает структуризацию данных, хранящихся на жестком диске.</a:t>
            </a:r>
            <a:endParaRPr lang="ru-RU" dirty="0"/>
          </a:p>
        </p:txBody>
      </p:sp>
    </p:spTree>
    <p:extLst>
      <p:ext uri="{BB962C8B-B14F-4D97-AF65-F5344CB8AC3E}">
        <p14:creationId xmlns:p14="http://schemas.microsoft.com/office/powerpoint/2010/main" val="1566371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326"/>
          </a:xfrm>
        </p:spPr>
        <p:txBody>
          <a:bodyPr>
            <a:normAutofit fontScale="90000"/>
          </a:bodyPr>
          <a:lstStyle/>
          <a:p>
            <a:endParaRPr lang="ru-RU" dirty="0"/>
          </a:p>
        </p:txBody>
      </p:sp>
      <p:sp>
        <p:nvSpPr>
          <p:cNvPr id="3" name="Объект 2"/>
          <p:cNvSpPr>
            <a:spLocks noGrp="1"/>
          </p:cNvSpPr>
          <p:nvPr>
            <p:ph idx="1"/>
          </p:nvPr>
        </p:nvSpPr>
        <p:spPr>
          <a:xfrm>
            <a:off x="838200" y="681925"/>
            <a:ext cx="10515600" cy="5495038"/>
          </a:xfrm>
        </p:spPr>
        <p:txBody>
          <a:bodyPr>
            <a:normAutofit fontScale="92500" lnSpcReduction="10000"/>
          </a:bodyPr>
          <a:lstStyle/>
          <a:p>
            <a:r>
              <a:rPr lang="ru-RU" dirty="0" smtClean="0"/>
              <a:t>Современные винчестеры могут безотказно работать более 100 000 часов, система автоматической </a:t>
            </a:r>
            <a:r>
              <a:rPr lang="ru-RU" dirty="0" err="1" smtClean="0"/>
              <a:t>дефектации</a:t>
            </a:r>
            <a:r>
              <a:rPr lang="ru-RU" dirty="0" smtClean="0"/>
              <a:t> (S.M.A.R.T., </a:t>
            </a:r>
            <a:r>
              <a:rPr lang="ru-RU" dirty="0" err="1" smtClean="0"/>
              <a:t>Self-Monitoring</a:t>
            </a:r>
            <a:r>
              <a:rPr lang="ru-RU" dirty="0" smtClean="0"/>
              <a:t>, </a:t>
            </a:r>
            <a:r>
              <a:rPr lang="ru-RU" dirty="0" err="1" smtClean="0"/>
              <a:t>Analysis</a:t>
            </a:r>
            <a:r>
              <a:rPr lang="ru-RU" dirty="0" smtClean="0"/>
              <a:t> </a:t>
            </a:r>
            <a:r>
              <a:rPr lang="ru-RU" dirty="0" err="1" smtClean="0"/>
              <a:t>and</a:t>
            </a:r>
            <a:r>
              <a:rPr lang="ru-RU" dirty="0" smtClean="0"/>
              <a:t> </a:t>
            </a:r>
            <a:r>
              <a:rPr lang="ru-RU" dirty="0" err="1" smtClean="0"/>
              <a:t>Reporting</a:t>
            </a:r>
            <a:r>
              <a:rPr lang="ru-RU" dirty="0" smtClean="0"/>
              <a:t> </a:t>
            </a:r>
            <a:r>
              <a:rPr lang="ru-RU" dirty="0" err="1" smtClean="0"/>
              <a:t>Technology</a:t>
            </a:r>
            <a:r>
              <a:rPr lang="ru-RU" dirty="0" smtClean="0"/>
              <a:t>) незаметно для пользователя заменяет плохие кластеры на резервные (если в BIOS включен режим S.M.A.R.T.). Если на винчестере появляются плохие сектора и их количество постоянно увеличивается, то такой винчестер лучше заменить на новый. В настоящее время на винчестеры производителями устанавливается 1 – 3-летний гарантийный срок. Винчестеры фирм </a:t>
            </a:r>
            <a:r>
              <a:rPr lang="ru-RU" dirty="0" err="1" smtClean="0"/>
              <a:t>Seagate</a:t>
            </a:r>
            <a:r>
              <a:rPr lang="ru-RU" dirty="0" smtClean="0"/>
              <a:t> и </a:t>
            </a:r>
            <a:r>
              <a:rPr lang="ru-RU" dirty="0" err="1" smtClean="0"/>
              <a:t>Hitachi</a:t>
            </a:r>
            <a:r>
              <a:rPr lang="ru-RU" dirty="0" smtClean="0"/>
              <a:t> объемом 500 Гб состоят из 5 дисков с плотностью записи 100 Гб на диск. </a:t>
            </a:r>
            <a:r>
              <a:rPr lang="ru-RU" dirty="0" err="1" smtClean="0"/>
              <a:t>Hitachi</a:t>
            </a:r>
            <a:r>
              <a:rPr lang="ru-RU" dirty="0" smtClean="0"/>
              <a:t> и </a:t>
            </a:r>
            <a:r>
              <a:rPr lang="ru-RU" dirty="0" err="1" smtClean="0"/>
              <a:t>Samsung</a:t>
            </a:r>
            <a:r>
              <a:rPr lang="ru-RU" dirty="0" smtClean="0"/>
              <a:t> успешно эксплуатируют в своих винчестерах диски объемом 125 Гб. </a:t>
            </a:r>
            <a:r>
              <a:rPr lang="ru-RU" dirty="0" err="1" smtClean="0"/>
              <a:t>Seagate</a:t>
            </a:r>
            <a:r>
              <a:rPr lang="ru-RU" dirty="0" smtClean="0"/>
              <a:t> наряду с WD имеют в составе своих продуктовых линеек винчестеры с плотностью записи 133 Гб на диск. Лидеры рынка дисков класса 7200/3.5</a:t>
            </a:r>
            <a:r>
              <a:rPr lang="en-US" dirty="0" smtClean="0"/>
              <a:t>”</a:t>
            </a:r>
            <a:r>
              <a:rPr lang="ru-RU" dirty="0" smtClean="0"/>
              <a:t>, компании </a:t>
            </a:r>
            <a:r>
              <a:rPr lang="ru-RU" dirty="0" err="1" smtClean="0"/>
              <a:t>Seagate</a:t>
            </a:r>
            <a:r>
              <a:rPr lang="ru-RU" dirty="0" smtClean="0"/>
              <a:t>, </a:t>
            </a:r>
            <a:r>
              <a:rPr lang="ru-RU" dirty="0" err="1" smtClean="0"/>
              <a:t>Maxtor</a:t>
            </a:r>
            <a:r>
              <a:rPr lang="ru-RU" dirty="0" smtClean="0"/>
              <a:t> и WD, выпускают также внешние жесткие диски, выполненные в отдельном корпусе с блоком питания, интерфейсом USB или IEEE1394 (</a:t>
            </a:r>
            <a:r>
              <a:rPr lang="ru-RU" dirty="0" err="1" smtClean="0"/>
              <a:t>FireWire</a:t>
            </a:r>
            <a:r>
              <a:rPr lang="ru-RU" dirty="0" smtClean="0"/>
              <a:t>).</a:t>
            </a:r>
            <a:endParaRPr lang="ru-RU" dirty="0"/>
          </a:p>
        </p:txBody>
      </p:sp>
    </p:spTree>
    <p:extLst>
      <p:ext uri="{BB962C8B-B14F-4D97-AF65-F5344CB8AC3E}">
        <p14:creationId xmlns:p14="http://schemas.microsoft.com/office/powerpoint/2010/main" val="988998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95770"/>
          </a:xfrm>
        </p:spPr>
        <p:txBody>
          <a:bodyPr>
            <a:normAutofit fontScale="90000"/>
          </a:bodyPr>
          <a:lstStyle/>
          <a:p>
            <a:r>
              <a:rPr lang="ru-RU" dirty="0" smtClean="0"/>
              <a:t>Дисковод </a:t>
            </a:r>
            <a:r>
              <a:rPr lang="en-US" dirty="0" smtClean="0"/>
              <a:t>CD-ROM</a:t>
            </a:r>
            <a:endParaRPr lang="ru-RU" dirty="0"/>
          </a:p>
        </p:txBody>
      </p:sp>
      <p:sp>
        <p:nvSpPr>
          <p:cNvPr id="3" name="Объект 2"/>
          <p:cNvSpPr>
            <a:spLocks noGrp="1"/>
          </p:cNvSpPr>
          <p:nvPr>
            <p:ph idx="1"/>
          </p:nvPr>
        </p:nvSpPr>
        <p:spPr>
          <a:xfrm>
            <a:off x="838200" y="1100380"/>
            <a:ext cx="10515600" cy="5076583"/>
          </a:xfrm>
        </p:spPr>
        <p:txBody>
          <a:bodyPr>
            <a:normAutofit fontScale="85000" lnSpcReduction="20000"/>
          </a:bodyPr>
          <a:lstStyle/>
          <a:p>
            <a:r>
              <a:rPr lang="ru-RU" dirty="0" smtClean="0"/>
              <a:t>В 1995 году в базовой конфигурации ПК появился первый привод оптических дисков – CD-ROM (</a:t>
            </a:r>
            <a:r>
              <a:rPr lang="ru-RU" dirty="0" err="1" smtClean="0"/>
              <a:t>Compact</a:t>
            </a:r>
            <a:r>
              <a:rPr lang="ru-RU" dirty="0" smtClean="0"/>
              <a:t> </a:t>
            </a:r>
            <a:r>
              <a:rPr lang="ru-RU" dirty="0" err="1" smtClean="0"/>
              <a:t>Disk</a:t>
            </a:r>
            <a:r>
              <a:rPr lang="ru-RU" dirty="0" smtClean="0"/>
              <a:t> </a:t>
            </a:r>
            <a:r>
              <a:rPr lang="ru-RU" dirty="0" err="1" smtClean="0"/>
              <a:t>Read</a:t>
            </a:r>
            <a:r>
              <a:rPr lang="ru-RU" dirty="0" smtClean="0"/>
              <a:t> </a:t>
            </a:r>
            <a:r>
              <a:rPr lang="ru-RU" dirty="0" err="1" smtClean="0"/>
              <a:t>Only</a:t>
            </a:r>
            <a:r>
              <a:rPr lang="ru-RU" dirty="0" smtClean="0"/>
              <a:t> </a:t>
            </a:r>
            <a:r>
              <a:rPr lang="ru-RU" dirty="0" err="1" smtClean="0"/>
              <a:t>Memory</a:t>
            </a:r>
            <a:r>
              <a:rPr lang="ru-RU" dirty="0" smtClean="0"/>
              <a:t>, постоянное запоминающее устройство компакт-дисков). Устройство использовало многослойные компакт-диски диаметром 120 мм и толщиной 1,2 мм, емкость диска 650 – 700 Мбайт. CD-диск состоит из 4-х слоев (сверху-вниз):</a:t>
            </a:r>
          </a:p>
          <a:p>
            <a:r>
              <a:rPr lang="ru-RU" dirty="0" smtClean="0"/>
              <a:t>1) защитный слой из поликарбоната;</a:t>
            </a:r>
          </a:p>
          <a:p>
            <a:r>
              <a:rPr lang="ru-RU" dirty="0" smtClean="0"/>
              <a:t>2) слой для записи информации;</a:t>
            </a:r>
          </a:p>
          <a:p>
            <a:r>
              <a:rPr lang="ru-RU" dirty="0" smtClean="0"/>
              <a:t>3) отражающий слой;</a:t>
            </a:r>
          </a:p>
          <a:p>
            <a:r>
              <a:rPr lang="ru-RU" dirty="0" smtClean="0"/>
              <a:t>4) основа из поликарбоната.</a:t>
            </a:r>
          </a:p>
          <a:p>
            <a:r>
              <a:rPr lang="ru-RU" dirty="0" smtClean="0"/>
              <a:t>Процесс изготовления диска состоит из операций напылением се-ребра или золота отражающего слоя на основу, нанесения на него прозрачного слоя для записи информации и выдавливании на нем углублений, образующих спиральную дорожку, идущую от центра диска к его краю. Для штамповки диска используют матрицу-прототип (мастер-диск) будущего диска. После этого на поверхность диска наносят защитный слой из прозрачного пластика</a:t>
            </a:r>
            <a:r>
              <a:rPr lang="en-US" dirty="0"/>
              <a:t>.</a:t>
            </a:r>
            <a:endParaRPr lang="ru-RU" dirty="0"/>
          </a:p>
        </p:txBody>
      </p:sp>
    </p:spTree>
    <p:extLst>
      <p:ext uri="{BB962C8B-B14F-4D97-AF65-F5344CB8AC3E}">
        <p14:creationId xmlns:p14="http://schemas.microsoft.com/office/powerpoint/2010/main" val="980397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35431"/>
            <a:ext cx="10515600" cy="5541532"/>
          </a:xfrm>
        </p:spPr>
        <p:txBody>
          <a:bodyPr/>
          <a:lstStyle/>
          <a:p>
            <a:r>
              <a:rPr lang="ru-RU" dirty="0" smtClean="0"/>
              <a:t>CD-ROM считывает информацию с диска с помощью лазерного луча с длиной волны 780 </a:t>
            </a:r>
            <a:r>
              <a:rPr lang="ru-RU" dirty="0" err="1" smtClean="0"/>
              <a:t>нм</a:t>
            </a:r>
            <a:r>
              <a:rPr lang="ru-RU" dirty="0" smtClean="0"/>
              <a:t>, который по разному отражается от поверхности диска (</a:t>
            </a:r>
            <a:r>
              <a:rPr lang="ru-RU" dirty="0" err="1" smtClean="0"/>
              <a:t>land</a:t>
            </a:r>
            <a:r>
              <a:rPr lang="ru-RU" dirty="0" smtClean="0"/>
              <a:t> – </a:t>
            </a:r>
            <a:r>
              <a:rPr lang="ru-RU" dirty="0" err="1" smtClean="0"/>
              <a:t>ленд</a:t>
            </a:r>
            <a:r>
              <a:rPr lang="ru-RU" dirty="0" smtClean="0"/>
              <a:t>) и углублений на поверхности (</a:t>
            </a:r>
            <a:r>
              <a:rPr lang="ru-RU" dirty="0" err="1" smtClean="0"/>
              <a:t>pit</a:t>
            </a:r>
            <a:r>
              <a:rPr lang="ru-RU" dirty="0" smtClean="0"/>
              <a:t> – пит). Минимальный размер пита составляет 0,88 мкм, шаг дорожек – 1,5 мкм.</a:t>
            </a:r>
            <a:endParaRPr lang="en-US" dirty="0" smtClean="0"/>
          </a:p>
          <a:p>
            <a:endParaRPr lang="ru-RU" dirty="0"/>
          </a:p>
        </p:txBody>
      </p:sp>
      <p:pic>
        <p:nvPicPr>
          <p:cNvPr id="4" name="Рисунок 3"/>
          <p:cNvPicPr>
            <a:picLocks noChangeAspect="1"/>
          </p:cNvPicPr>
          <p:nvPr/>
        </p:nvPicPr>
        <p:blipFill>
          <a:blip r:embed="rId2"/>
          <a:stretch>
            <a:fillRect/>
          </a:stretch>
        </p:blipFill>
        <p:spPr>
          <a:xfrm>
            <a:off x="4494508" y="2686126"/>
            <a:ext cx="3378631" cy="3563255"/>
          </a:xfrm>
          <a:prstGeom prst="rect">
            <a:avLst/>
          </a:prstGeom>
        </p:spPr>
      </p:pic>
    </p:spTree>
    <p:extLst>
      <p:ext uri="{BB962C8B-B14F-4D97-AF65-F5344CB8AC3E}">
        <p14:creationId xmlns:p14="http://schemas.microsoft.com/office/powerpoint/2010/main" val="4235529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1817"/>
          </a:xfrm>
        </p:spPr>
        <p:txBody>
          <a:bodyPr>
            <a:normAutofit fontScale="90000"/>
          </a:bodyPr>
          <a:lstStyle/>
          <a:p>
            <a:endParaRPr lang="ru-RU" dirty="0"/>
          </a:p>
        </p:txBody>
      </p:sp>
      <p:sp>
        <p:nvSpPr>
          <p:cNvPr id="3" name="Объект 2"/>
          <p:cNvSpPr>
            <a:spLocks noGrp="1"/>
          </p:cNvSpPr>
          <p:nvPr>
            <p:ph idx="1"/>
          </p:nvPr>
        </p:nvSpPr>
        <p:spPr>
          <a:xfrm>
            <a:off x="838200" y="728420"/>
            <a:ext cx="10515600" cy="5448543"/>
          </a:xfrm>
        </p:spPr>
        <p:txBody>
          <a:bodyPr/>
          <a:lstStyle/>
          <a:p>
            <a:r>
              <a:rPr lang="ru-RU" dirty="0" smtClean="0"/>
              <a:t>При считывании информации луч лазера отражается от </a:t>
            </a:r>
            <a:r>
              <a:rPr lang="ru-RU" dirty="0" err="1" smtClean="0"/>
              <a:t>лендов</a:t>
            </a:r>
            <a:r>
              <a:rPr lang="ru-RU" dirty="0" smtClean="0"/>
              <a:t> и попадает в фотопри</a:t>
            </a:r>
            <a:r>
              <a:rPr lang="ru-RU" dirty="0"/>
              <a:t>е</a:t>
            </a:r>
            <a:r>
              <a:rPr lang="ru-RU" dirty="0" smtClean="0"/>
              <a:t>мник, от </a:t>
            </a:r>
            <a:r>
              <a:rPr lang="ru-RU" dirty="0" err="1" smtClean="0"/>
              <a:t>питов</a:t>
            </a:r>
            <a:r>
              <a:rPr lang="ru-RU" dirty="0" smtClean="0"/>
              <a:t> свет тоже отражается, но из-за </a:t>
            </a:r>
            <a:r>
              <a:rPr lang="ru-RU" dirty="0" err="1" smtClean="0"/>
              <a:t>расфокусировки</a:t>
            </a:r>
            <a:r>
              <a:rPr lang="ru-RU" dirty="0" smtClean="0"/>
              <a:t> луча в фотоприемник не попадает. Далее высокочастотный ин-формационный сигнал преобразуется компаратором в последовательность прямоугольных импульсов. Длительность каждого из полученных таким способом прямоугольных импульсов преобразуется в двоичный код.</a:t>
            </a:r>
            <a:endParaRPr lang="ru-RU" dirty="0"/>
          </a:p>
        </p:txBody>
      </p:sp>
    </p:spTree>
    <p:extLst>
      <p:ext uri="{BB962C8B-B14F-4D97-AF65-F5344CB8AC3E}">
        <p14:creationId xmlns:p14="http://schemas.microsoft.com/office/powerpoint/2010/main" val="99809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sp>
        <p:nvSpPr>
          <p:cNvPr id="3" name="Объект 2"/>
          <p:cNvSpPr>
            <a:spLocks noGrp="1"/>
          </p:cNvSpPr>
          <p:nvPr>
            <p:ph idx="1"/>
          </p:nvPr>
        </p:nvSpPr>
        <p:spPr>
          <a:xfrm>
            <a:off x="838200" y="681925"/>
            <a:ext cx="10515600" cy="5495038"/>
          </a:xfrm>
        </p:spPr>
        <p:txBody>
          <a:bodyPr/>
          <a:lstStyle/>
          <a:p>
            <a:r>
              <a:rPr lang="ru-RU" dirty="0" smtClean="0"/>
              <a:t>Основные характеристики CD-ROM:</a:t>
            </a:r>
          </a:p>
          <a:p>
            <a:r>
              <a:rPr lang="ru-RU" dirty="0" smtClean="0"/>
              <a:t>– скорость передачи данных – измеряется в кратных долях скорости проигрывателя аудио компакт-дисков (150 Кбайт/сек) и характеризует максимальную скорость с которой накопитель пересылает данные в оперативную память компьютера, например, 2-скоростной CD-ROM (2x CD-ROM) будет считывать данные с скоростью 300 Кбайт/сек., 50-скоростной (50x) - 7500 Кбайт/сек.;</a:t>
            </a:r>
          </a:p>
          <a:p>
            <a:r>
              <a:rPr lang="ru-RU" dirty="0" smtClean="0"/>
              <a:t>– время доступа – время, нужное для поиска информации на диске, измеряется в миллисекундах.</a:t>
            </a:r>
            <a:endParaRPr lang="ru-RU" dirty="0"/>
          </a:p>
        </p:txBody>
      </p:sp>
    </p:spTree>
    <p:extLst>
      <p:ext uri="{BB962C8B-B14F-4D97-AF65-F5344CB8AC3E}">
        <p14:creationId xmlns:p14="http://schemas.microsoft.com/office/powerpoint/2010/main" val="3841905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02780"/>
          </a:xfrm>
        </p:spPr>
        <p:txBody>
          <a:bodyPr>
            <a:normAutofit fontScale="90000"/>
          </a:bodyPr>
          <a:lstStyle/>
          <a:p>
            <a:r>
              <a:rPr lang="ru-RU" b="1" i="1" dirty="0"/>
              <a:t>Дисковод </a:t>
            </a:r>
            <a:r>
              <a:rPr lang="en-US" b="1" i="1" dirty="0"/>
              <a:t>CD-RW </a:t>
            </a:r>
            <a:endParaRPr lang="ru-RU" dirty="0"/>
          </a:p>
        </p:txBody>
      </p:sp>
      <p:sp>
        <p:nvSpPr>
          <p:cNvPr id="3" name="Объект 2"/>
          <p:cNvSpPr>
            <a:spLocks noGrp="1"/>
          </p:cNvSpPr>
          <p:nvPr>
            <p:ph idx="1"/>
          </p:nvPr>
        </p:nvSpPr>
        <p:spPr>
          <a:xfrm>
            <a:off x="838200" y="1100380"/>
            <a:ext cx="10515600" cy="5076583"/>
          </a:xfrm>
        </p:spPr>
        <p:txBody>
          <a:bodyPr>
            <a:normAutofit fontScale="77500" lnSpcReduction="20000"/>
          </a:bodyPr>
          <a:lstStyle/>
          <a:p>
            <a:r>
              <a:rPr lang="ru-RU" dirty="0" smtClean="0"/>
              <a:t>Устройство используется для записи информации на диски CD-R (однократная запись) и CD-RW (CD-</a:t>
            </a:r>
            <a:r>
              <a:rPr lang="ru-RU" dirty="0" err="1" smtClean="0"/>
              <a:t>ReWritable</a:t>
            </a:r>
            <a:r>
              <a:rPr lang="ru-RU" dirty="0" smtClean="0"/>
              <a:t> – перезаписываемый диск). Внешне похож на CD-ROM и совместим с ним по размерам дисков и форматам записи. Запись данных осуществляется с помощью специального программного обеспечения или средств операционной системы. Скорость записи современных накопителей CD-R составляет 2х-48х. Диск CD-R или CD-RW имеет 4 слоя (сверху-вниз):</a:t>
            </a:r>
          </a:p>
          <a:p>
            <a:r>
              <a:rPr lang="ru-RU" dirty="0" smtClean="0"/>
              <a:t>1. защитный слой из поликарбоната;</a:t>
            </a:r>
          </a:p>
          <a:p>
            <a:r>
              <a:rPr lang="ru-RU" dirty="0" smtClean="0"/>
              <a:t>2. активный слой для записи информации;</a:t>
            </a:r>
          </a:p>
          <a:p>
            <a:r>
              <a:rPr lang="ru-RU" dirty="0" smtClean="0"/>
              <a:t>3. отражающий слой;</a:t>
            </a:r>
          </a:p>
          <a:p>
            <a:r>
              <a:rPr lang="ru-RU" dirty="0" smtClean="0"/>
              <a:t>4. основа из поликарбоната.</a:t>
            </a:r>
          </a:p>
          <a:p>
            <a:r>
              <a:rPr lang="ru-RU" dirty="0" smtClean="0"/>
              <a:t>Может присутствовать также этикетка диска, нанесенная краской на защитный слой. Во время записи информации активный слой CD-R диска нагревается лазерным лучом (длина волны 780 </a:t>
            </a:r>
            <a:r>
              <a:rPr lang="ru-RU" dirty="0" err="1" smtClean="0"/>
              <a:t>нм</a:t>
            </a:r>
            <a:r>
              <a:rPr lang="ru-RU" dirty="0" smtClean="0"/>
              <a:t>) и в месте нагрева перестает пропускать свет. В результате отражающая способность на участках, подвергнутых действию луча лазера, уменьшается. Одним из типов активных слоев CD-R диска, широко используемых на сегодняшний день, является цианин (</a:t>
            </a:r>
            <a:r>
              <a:rPr lang="ru-RU" dirty="0" err="1" smtClean="0"/>
              <a:t>cyanine</a:t>
            </a:r>
            <a:r>
              <a:rPr lang="ru-RU" dirty="0" smtClean="0"/>
              <a:t>). </a:t>
            </a:r>
            <a:endParaRPr lang="ru-RU" dirty="0"/>
          </a:p>
        </p:txBody>
      </p:sp>
    </p:spTree>
    <p:extLst>
      <p:ext uri="{BB962C8B-B14F-4D97-AF65-F5344CB8AC3E}">
        <p14:creationId xmlns:p14="http://schemas.microsoft.com/office/powerpoint/2010/main" val="2028749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81925"/>
            <a:ext cx="10515600" cy="5495038"/>
          </a:xfrm>
        </p:spPr>
        <p:txBody>
          <a:bodyPr>
            <a:normAutofit fontScale="92500" lnSpcReduction="10000"/>
          </a:bodyPr>
          <a:lstStyle/>
          <a:p>
            <a:r>
              <a:rPr lang="ru-RU" dirty="0" smtClean="0"/>
              <a:t>Активный слой CD-RW диска под воздействием лазерного луча при записи информации изменяет свое агрегатное состояние с переходом из кристаллического состояния в аморфное. Участки диска с аморфным со-стоянием активного слоя имеют меньшую степенью отражения лазерного луча при считывании информации. Процесс стирания информации с CD-RW заключается в обработке поверхности диска лучом лазера меньшей интенсивности, чем при записи, в результате чего активный слой полностью возвращается в кристаллическое состояние. Основа CD-R и CD-RW имеет не гладкую поверхность: при изготовлении она получает разметку – сплошную спиральную канавку (</a:t>
            </a:r>
            <a:r>
              <a:rPr lang="ru-RU" dirty="0" err="1" smtClean="0"/>
              <a:t>Pregroove</a:t>
            </a:r>
            <a:r>
              <a:rPr lang="ru-RU" dirty="0" smtClean="0"/>
              <a:t>), необходимую для работы системы </a:t>
            </a:r>
            <a:r>
              <a:rPr lang="ru-RU" dirty="0" err="1" smtClean="0"/>
              <a:t>автослежения</a:t>
            </a:r>
            <a:r>
              <a:rPr lang="ru-RU" dirty="0" smtClean="0"/>
              <a:t>, заполненную органическим красителем, который немного хуже отражает свет, чем пластик основы. Для синхронизации частоты тактового генератора со скоростью вращения диска в CD-R канавка выполнена не в виде ровной спирали, а с микроскопическими отклонениями – </a:t>
            </a:r>
            <a:r>
              <a:rPr lang="ru-RU" dirty="0" err="1" smtClean="0"/>
              <a:t>вобуляцией</a:t>
            </a:r>
            <a:endParaRPr lang="ru-RU" dirty="0"/>
          </a:p>
        </p:txBody>
      </p:sp>
    </p:spTree>
    <p:extLst>
      <p:ext uri="{BB962C8B-B14F-4D97-AF65-F5344CB8AC3E}">
        <p14:creationId xmlns:p14="http://schemas.microsoft.com/office/powerpoint/2010/main" val="2528466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02780"/>
          </a:xfrm>
        </p:spPr>
        <p:txBody>
          <a:bodyPr>
            <a:normAutofit fontScale="90000"/>
          </a:bodyPr>
          <a:lstStyle/>
          <a:p>
            <a:r>
              <a:rPr lang="ru-RU" b="1" dirty="0"/>
              <a:t>Флэш-память </a:t>
            </a:r>
            <a:endParaRPr lang="ru-RU" dirty="0"/>
          </a:p>
        </p:txBody>
      </p:sp>
      <p:sp>
        <p:nvSpPr>
          <p:cNvPr id="3" name="Объект 2"/>
          <p:cNvSpPr>
            <a:spLocks noGrp="1"/>
          </p:cNvSpPr>
          <p:nvPr>
            <p:ph idx="1"/>
          </p:nvPr>
        </p:nvSpPr>
        <p:spPr>
          <a:xfrm>
            <a:off x="838200" y="867906"/>
            <a:ext cx="10515600" cy="5309057"/>
          </a:xfrm>
        </p:spPr>
        <p:txBody>
          <a:bodyPr>
            <a:normAutofit lnSpcReduction="10000"/>
          </a:bodyPr>
          <a:lstStyle/>
          <a:p>
            <a:r>
              <a:rPr lang="ru-RU" dirty="0" smtClean="0"/>
              <a:t>Флэш-память появилась довольно давно (первые образцы были разработаны компанией </a:t>
            </a:r>
            <a:r>
              <a:rPr lang="ru-RU" dirty="0" err="1" smtClean="0"/>
              <a:t>Toshiba</a:t>
            </a:r>
            <a:r>
              <a:rPr lang="ru-RU" dirty="0" smtClean="0"/>
              <a:t> еще в 1984 г.), однако ее массовое использование началось с широким распространением цифровых фотокамер. Сегодня производители выпускают флэш-память нескольких типов:</a:t>
            </a:r>
          </a:p>
          <a:p>
            <a:r>
              <a:rPr lang="ru-RU" dirty="0" smtClean="0"/>
              <a:t>– флэш-карты </a:t>
            </a:r>
            <a:r>
              <a:rPr lang="ru-RU" dirty="0" err="1" smtClean="0"/>
              <a:t>Compact</a:t>
            </a:r>
            <a:r>
              <a:rPr lang="ru-RU" dirty="0" smtClean="0"/>
              <a:t> </a:t>
            </a:r>
            <a:r>
              <a:rPr lang="ru-RU" dirty="0" err="1" smtClean="0"/>
              <a:t>Flash</a:t>
            </a:r>
            <a:r>
              <a:rPr lang="ru-RU" dirty="0" smtClean="0"/>
              <a:t> (CF), </a:t>
            </a:r>
            <a:r>
              <a:rPr lang="ru-RU" dirty="0" err="1" smtClean="0"/>
              <a:t>SmartMedia</a:t>
            </a:r>
            <a:r>
              <a:rPr lang="ru-RU" dirty="0" smtClean="0"/>
              <a:t> (SM), </a:t>
            </a:r>
            <a:r>
              <a:rPr lang="ru-RU" dirty="0" err="1" smtClean="0"/>
              <a:t>MultiMedia</a:t>
            </a:r>
            <a:r>
              <a:rPr lang="ru-RU" dirty="0" smtClean="0"/>
              <a:t> </a:t>
            </a:r>
            <a:r>
              <a:rPr lang="ru-RU" dirty="0" err="1" smtClean="0"/>
              <a:t>Card</a:t>
            </a:r>
            <a:r>
              <a:rPr lang="ru-RU" dirty="0" smtClean="0"/>
              <a:t> (MMC), </a:t>
            </a:r>
            <a:r>
              <a:rPr lang="ru-RU" dirty="0" err="1" smtClean="0"/>
              <a:t>SecureDigital</a:t>
            </a:r>
            <a:r>
              <a:rPr lang="ru-RU" dirty="0" smtClean="0"/>
              <a:t> (SD), </a:t>
            </a:r>
            <a:r>
              <a:rPr lang="ru-RU" dirty="0" err="1" smtClean="0"/>
              <a:t>Memory</a:t>
            </a:r>
            <a:r>
              <a:rPr lang="ru-RU" dirty="0" smtClean="0"/>
              <a:t> </a:t>
            </a:r>
            <a:r>
              <a:rPr lang="ru-RU" dirty="0" err="1" smtClean="0"/>
              <a:t>Stick</a:t>
            </a:r>
            <a:r>
              <a:rPr lang="ru-RU" dirty="0" smtClean="0"/>
              <a:t> PRO (MS PRO), </a:t>
            </a:r>
            <a:r>
              <a:rPr lang="ru-RU" dirty="0" err="1" smtClean="0"/>
              <a:t>Memory</a:t>
            </a:r>
            <a:r>
              <a:rPr lang="ru-RU" dirty="0" smtClean="0"/>
              <a:t> </a:t>
            </a:r>
            <a:r>
              <a:rPr lang="ru-RU" dirty="0" err="1" smtClean="0"/>
              <a:t>Stick</a:t>
            </a:r>
            <a:r>
              <a:rPr lang="ru-RU" dirty="0" smtClean="0"/>
              <a:t> (MS) и </a:t>
            </a:r>
            <a:r>
              <a:rPr lang="ru-RU" dirty="0" err="1" smtClean="0"/>
              <a:t>xD-Picture</a:t>
            </a:r>
            <a:r>
              <a:rPr lang="ru-RU" dirty="0" smtClean="0"/>
              <a:t> (</a:t>
            </a:r>
            <a:r>
              <a:rPr lang="ru-RU" dirty="0" err="1" smtClean="0"/>
              <a:t>xD</a:t>
            </a:r>
            <a:r>
              <a:rPr lang="ru-RU" dirty="0" smtClean="0"/>
              <a:t>) – для работы с ними необходимо устройство чтения флэш-карт;</a:t>
            </a:r>
          </a:p>
          <a:p>
            <a:r>
              <a:rPr lang="ru-RU" dirty="0" smtClean="0"/>
              <a:t>– USB-флэш-память (так называемые «флэшки»); последняя самодостаточна и не требует применения дополнительных устройств для записи и чтения информации, имеет разъем для подключения к USB-порту ПК</a:t>
            </a:r>
            <a:endParaRPr lang="ru-RU" dirty="0"/>
          </a:p>
        </p:txBody>
      </p:sp>
    </p:spTree>
    <p:extLst>
      <p:ext uri="{BB962C8B-B14F-4D97-AF65-F5344CB8AC3E}">
        <p14:creationId xmlns:p14="http://schemas.microsoft.com/office/powerpoint/2010/main" val="8291805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fontScale="90000"/>
          </a:bodyPr>
          <a:lstStyle/>
          <a:p>
            <a:r>
              <a:rPr lang="ru-RU" b="1" dirty="0"/>
              <a:t>Флэш-память </a:t>
            </a:r>
            <a:endParaRPr lang="ru-RU" dirty="0"/>
          </a:p>
        </p:txBody>
      </p:sp>
      <p:sp>
        <p:nvSpPr>
          <p:cNvPr id="3" name="Объект 2"/>
          <p:cNvSpPr>
            <a:spLocks noGrp="1"/>
          </p:cNvSpPr>
          <p:nvPr>
            <p:ph idx="1"/>
          </p:nvPr>
        </p:nvSpPr>
        <p:spPr>
          <a:xfrm>
            <a:off x="838200" y="914400"/>
            <a:ext cx="10515600" cy="5262563"/>
          </a:xfrm>
        </p:spPr>
        <p:txBody>
          <a:bodyPr>
            <a:normAutofit fontScale="92500" lnSpcReduction="10000"/>
          </a:bodyPr>
          <a:lstStyle/>
          <a:p>
            <a:r>
              <a:rPr lang="ru-RU" dirty="0" smtClean="0"/>
              <a:t>полное название </a:t>
            </a:r>
            <a:r>
              <a:rPr lang="ru-RU" dirty="0" err="1" smtClean="0"/>
              <a:t>Flash</a:t>
            </a:r>
            <a:r>
              <a:rPr lang="ru-RU" dirty="0" smtClean="0"/>
              <a:t> </a:t>
            </a:r>
            <a:r>
              <a:rPr lang="ru-RU" dirty="0" err="1" smtClean="0"/>
              <a:t>Erase</a:t>
            </a:r>
            <a:r>
              <a:rPr lang="ru-RU" dirty="0" smtClean="0"/>
              <a:t> EEPROM (</a:t>
            </a:r>
            <a:r>
              <a:rPr lang="ru-RU" dirty="0" err="1" smtClean="0"/>
              <a:t>Electronically</a:t>
            </a:r>
            <a:r>
              <a:rPr lang="ru-RU" dirty="0" smtClean="0"/>
              <a:t> </a:t>
            </a:r>
            <a:r>
              <a:rPr lang="ru-RU" dirty="0" err="1" smtClean="0"/>
              <a:t>Erasable</a:t>
            </a:r>
            <a:r>
              <a:rPr lang="ru-RU" dirty="0" smtClean="0"/>
              <a:t> </a:t>
            </a:r>
            <a:r>
              <a:rPr lang="ru-RU" dirty="0" err="1" smtClean="0"/>
              <a:t>Programmable</a:t>
            </a:r>
            <a:r>
              <a:rPr lang="ru-RU" dirty="0" smtClean="0"/>
              <a:t> ROM) можно перевести как «быстро электрически стираемое программируемое постоянное запоминающее устройство». Другими словами, флэш-память – это энергонезависимая (не потребляющая энергии при хранении данных) перезаписываемая (данные можно стереть и записать заново при помощи электрического тока) память, содержимое которой можно быстро стереть (</a:t>
            </a:r>
            <a:r>
              <a:rPr lang="ru-RU" dirty="0" err="1" smtClean="0"/>
              <a:t>Flash</a:t>
            </a:r>
            <a:r>
              <a:rPr lang="ru-RU" dirty="0" smtClean="0"/>
              <a:t> </a:t>
            </a:r>
            <a:r>
              <a:rPr lang="ru-RU" dirty="0" err="1" smtClean="0"/>
              <a:t>Erase</a:t>
            </a:r>
            <a:r>
              <a:rPr lang="ru-RU" dirty="0" smtClean="0"/>
              <a:t>). Флэш-память – это полупроводниковая память особого типа. Ее элементарная ячейка, в которой хранится один бит информации, представляет собой не конденсатор, а полевой транзистор со специальной электрически изолированной областью, которую называют «плавающим затвором» (</a:t>
            </a:r>
            <a:r>
              <a:rPr lang="ru-RU" dirty="0" err="1" smtClean="0"/>
              <a:t>floating</a:t>
            </a:r>
            <a:r>
              <a:rPr lang="ru-RU" dirty="0" smtClean="0"/>
              <a:t> </a:t>
            </a:r>
            <a:r>
              <a:rPr lang="ru-RU" dirty="0" err="1" smtClean="0"/>
              <a:t>gate</a:t>
            </a:r>
            <a:r>
              <a:rPr lang="ru-RU" dirty="0" smtClean="0"/>
              <a:t>). Электрический заряд, помещенный в эту область, способен сохраняться многие годы. При записи одного бита данных ячейка заряжается, заряд помещается на плавающий затвор, при стирании он с затвора снимается и ячейка разряжается.</a:t>
            </a:r>
            <a:endParaRPr lang="ru-RU" dirty="0"/>
          </a:p>
        </p:txBody>
      </p:sp>
    </p:spTree>
    <p:extLst>
      <p:ext uri="{BB962C8B-B14F-4D97-AF65-F5344CB8AC3E}">
        <p14:creationId xmlns:p14="http://schemas.microsoft.com/office/powerpoint/2010/main" val="1952010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19932"/>
            <a:ext cx="10515600" cy="5557031"/>
          </a:xfrm>
        </p:spPr>
        <p:txBody>
          <a:bodyPr>
            <a:normAutofit fontScale="92500" lnSpcReduction="10000"/>
          </a:bodyPr>
          <a:lstStyle/>
          <a:p>
            <a:r>
              <a:rPr lang="ru-RU" dirty="0"/>
              <a:t>Преимущества флэш-памяти по сравнению с другими средствами переноса и хранения данных очевидны – высокая надежность и </a:t>
            </a:r>
            <a:r>
              <a:rPr lang="ru-RU" dirty="0" err="1"/>
              <a:t>ударо</a:t>
            </a:r>
            <a:r>
              <a:rPr lang="ru-RU" dirty="0"/>
              <a:t>-прочность (в результате отсутствия движущихся компонентов и простоты механической конструкции носителей и накопителей), малое </a:t>
            </a:r>
            <a:r>
              <a:rPr lang="ru-RU" dirty="0" smtClean="0"/>
              <a:t>энергопотребление </a:t>
            </a:r>
            <a:r>
              <a:rPr lang="ru-RU" dirty="0"/>
              <a:t>и компактность. Однако у нее есть и недостатки: ограниченное число циклов перезаписи (в настоящее время до 1 млн.) и относительно медленная работа. </a:t>
            </a:r>
          </a:p>
          <a:p>
            <a:r>
              <a:rPr lang="ru-RU" dirty="0"/>
              <a:t>Последнее обстоятельство связано с принципиальной особенностью работы флэш-памяти NAND-архитектуры: нельзя перезаписать </a:t>
            </a:r>
            <a:r>
              <a:rPr lang="ru-RU" dirty="0" smtClean="0"/>
              <a:t>содержимое </a:t>
            </a:r>
            <a:r>
              <a:rPr lang="ru-RU" dirty="0"/>
              <a:t>одной отдельно взятой ее ячейки – можно только стереть содержимое достаточно большого блока ячеек памяти и потом записать туда новую информацию. Изменение содержимого одного бита (байта) данных во флэш-памяти происходит поэтапно: сначала с микросхемы флэш-памяти в буфер считывается блок данных, потом этот блок стирается в микросхеме, </a:t>
            </a:r>
            <a:r>
              <a:rPr lang="ru-RU" dirty="0" smtClean="0"/>
              <a:t>затем в буфере изменяется нужный бит (байт) и блок данных снова записывается в микросхему.</a:t>
            </a:r>
            <a:endParaRPr lang="ru-RU" dirty="0"/>
          </a:p>
        </p:txBody>
      </p:sp>
    </p:spTree>
    <p:extLst>
      <p:ext uri="{BB962C8B-B14F-4D97-AF65-F5344CB8AC3E}">
        <p14:creationId xmlns:p14="http://schemas.microsoft.com/office/powerpoint/2010/main" val="4180034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66427"/>
            <a:ext cx="10515600" cy="5510536"/>
          </a:xfrm>
        </p:spPr>
        <p:txBody>
          <a:bodyPr/>
          <a:lstStyle/>
          <a:p>
            <a:r>
              <a:rPr lang="ru-RU" dirty="0" smtClean="0"/>
              <a:t>На базе флэш-памяти разработаны массивы хранения данных (например, </a:t>
            </a:r>
            <a:r>
              <a:rPr lang="ru-RU" dirty="0" err="1" smtClean="0"/>
              <a:t>Sun</a:t>
            </a:r>
            <a:r>
              <a:rPr lang="ru-RU" dirty="0" smtClean="0"/>
              <a:t> </a:t>
            </a:r>
            <a:r>
              <a:rPr lang="ru-RU" dirty="0" err="1" smtClean="0"/>
              <a:t>Storage</a:t>
            </a:r>
            <a:r>
              <a:rPr lang="ru-RU" dirty="0" smtClean="0"/>
              <a:t> F5100 </a:t>
            </a:r>
            <a:r>
              <a:rPr lang="ru-RU" dirty="0" err="1" smtClean="0"/>
              <a:t>Flash</a:t>
            </a:r>
            <a:r>
              <a:rPr lang="ru-RU" dirty="0" smtClean="0"/>
              <a:t> </a:t>
            </a:r>
            <a:r>
              <a:rPr lang="ru-RU" dirty="0" err="1" smtClean="0"/>
              <a:t>Array</a:t>
            </a:r>
            <a:r>
              <a:rPr lang="ru-RU" dirty="0" smtClean="0"/>
              <a:t>). Они предназначены для повышения быстродействия баз данных и оптимизации архитектур сетей хранения данных с целью увеличения производительности при снижении затрат. Объем хранения данных в </a:t>
            </a:r>
            <a:r>
              <a:rPr lang="ru-RU" dirty="0" err="1" smtClean="0"/>
              <a:t>Sun</a:t>
            </a:r>
            <a:r>
              <a:rPr lang="ru-RU" dirty="0" smtClean="0"/>
              <a:t> F5100 </a:t>
            </a:r>
            <a:r>
              <a:rPr lang="ru-RU" dirty="0" err="1" smtClean="0"/>
              <a:t>Flash</a:t>
            </a:r>
            <a:r>
              <a:rPr lang="ru-RU" dirty="0" smtClean="0"/>
              <a:t> </a:t>
            </a:r>
            <a:r>
              <a:rPr lang="ru-RU" dirty="0" err="1" smtClean="0"/>
              <a:t>Array</a:t>
            </a:r>
            <a:r>
              <a:rPr lang="ru-RU" dirty="0" smtClean="0"/>
              <a:t> на базе твердотельных флэш-накопителей может достигать двух терабайт. </a:t>
            </a:r>
            <a:r>
              <a:rPr lang="ru-RU" dirty="0" err="1" smtClean="0"/>
              <a:t>Sun</a:t>
            </a:r>
            <a:r>
              <a:rPr lang="ru-RU" dirty="0" smtClean="0"/>
              <a:t> F5100 обладает производительностью 1,6 млн операций чтения и 1,2 млн операций записи в секунду, имеет пропускную способность 12,8 Гбайт/с. Устройство потребляет 300 Вт. По информации </a:t>
            </a:r>
            <a:r>
              <a:rPr lang="ru-RU" dirty="0" err="1" smtClean="0"/>
              <a:t>Sun</a:t>
            </a:r>
            <a:r>
              <a:rPr lang="ru-RU" dirty="0" smtClean="0"/>
              <a:t>, его рабочие параметры сопоставимы с системой хранения данных класса предприятия с 3 тыс. жестких дисков, которые занимают более 14 стоек и потребляют в десять раз больше электроэнергии (40 кВт).</a:t>
            </a:r>
            <a:endParaRPr lang="ru-RU" dirty="0"/>
          </a:p>
        </p:txBody>
      </p:sp>
    </p:spTree>
    <p:extLst>
      <p:ext uri="{BB962C8B-B14F-4D97-AF65-F5344CB8AC3E}">
        <p14:creationId xmlns:p14="http://schemas.microsoft.com/office/powerpoint/2010/main" val="2822834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80272"/>
          </a:xfrm>
        </p:spPr>
        <p:txBody>
          <a:bodyPr>
            <a:normAutofit fontScale="90000"/>
          </a:bodyPr>
          <a:lstStyle/>
          <a:p>
            <a:r>
              <a:rPr lang="ru-RU" b="1" dirty="0"/>
              <a:t>Стример </a:t>
            </a:r>
            <a:endParaRPr lang="ru-RU" dirty="0"/>
          </a:p>
        </p:txBody>
      </p:sp>
      <p:sp>
        <p:nvSpPr>
          <p:cNvPr id="3" name="Объект 2"/>
          <p:cNvSpPr>
            <a:spLocks noGrp="1"/>
          </p:cNvSpPr>
          <p:nvPr>
            <p:ph idx="1"/>
          </p:nvPr>
        </p:nvSpPr>
        <p:spPr>
          <a:xfrm>
            <a:off x="838200" y="945398"/>
            <a:ext cx="10515600" cy="5231565"/>
          </a:xfrm>
        </p:spPr>
        <p:txBody>
          <a:bodyPr>
            <a:normAutofit fontScale="85000" lnSpcReduction="20000"/>
          </a:bodyPr>
          <a:lstStyle/>
          <a:p>
            <a:r>
              <a:rPr lang="ru-RU" dirty="0" smtClean="0"/>
              <a:t>Стример – устройство для резервного копирования данных (</a:t>
            </a:r>
            <a:r>
              <a:rPr lang="ru-RU" dirty="0" err="1" smtClean="0"/>
              <a:t>backup</a:t>
            </a:r>
            <a:r>
              <a:rPr lang="ru-RU" dirty="0" smtClean="0"/>
              <a:t>) с жестких дисков на магнитные ленты. Считается, что жесткие диски не обеспечивают должного уровня безопасности длительного хранения информации. Для более надежного архивного хранения данных рекомендуется применять стримеры. Основной задачей резервного копирования является обеспечение сохранности оперативной информации, представляющей большое значение для любых предприятий. Потери организаций, работающих с банковскими счетами клиентов, от одного часа простоя, вызванного временным сбоем в работе компьютерного оборудования, могут исчисляться миллионами долларов. Потери, вызванные полной утратой коммерческой информации, могут привести к полному краху предприятия. Ежедневное проведение резервного копирования (а лучше два, три раза в день), хоть и является наилучшим выходом с точки зрения безопасности данных, но для хранения нескольких копий требуется слишком много места на магнитных лентах. Поэтому, кроме полного резервного копирования, применяется инкрементальное и дифференциальное копирование. В этом случае после первоначального полного копирования всей необходимой информации выполняется копирование только новой и измененной информации. Для инкрементального метода полное копирование периодически повторяется.</a:t>
            </a:r>
            <a:endParaRPr lang="ru-RU" dirty="0"/>
          </a:p>
        </p:txBody>
      </p:sp>
    </p:spTree>
    <p:extLst>
      <p:ext uri="{BB962C8B-B14F-4D97-AF65-F5344CB8AC3E}">
        <p14:creationId xmlns:p14="http://schemas.microsoft.com/office/powerpoint/2010/main" val="395726070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TotalTime>
  <Words>2278</Words>
  <Application>Microsoft Office PowerPoint</Application>
  <PresentationFormat>Широкоэкранный</PresentationFormat>
  <Paragraphs>56</Paragraphs>
  <Slides>19</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19</vt:i4>
      </vt:variant>
    </vt:vector>
  </HeadingPairs>
  <TitlesOfParts>
    <vt:vector size="23" baseType="lpstr">
      <vt:lpstr>Arial</vt:lpstr>
      <vt:lpstr>Calibri</vt:lpstr>
      <vt:lpstr>Calibri Light</vt:lpstr>
      <vt:lpstr>Тема Office</vt:lpstr>
      <vt:lpstr>Устройства хранения информации </vt:lpstr>
      <vt:lpstr>Презентация PowerPoint</vt:lpstr>
      <vt:lpstr>Винчестер </vt:lpstr>
      <vt:lpstr>Презентация PowerPoint</vt:lpstr>
      <vt:lpstr>Презентация PowerPoint</vt:lpstr>
      <vt:lpstr>Презентация PowerPoint</vt:lpstr>
      <vt:lpstr>Презентация PowerPoint</vt:lpstr>
      <vt:lpstr>Презентация PowerPoint</vt:lpstr>
      <vt:lpstr>Дисковод CD-ROM</vt:lpstr>
      <vt:lpstr>Презентация PowerPoint</vt:lpstr>
      <vt:lpstr>Презентация PowerPoint</vt:lpstr>
      <vt:lpstr>Презентация PowerPoint</vt:lpstr>
      <vt:lpstr>Дисковод CD-RW </vt:lpstr>
      <vt:lpstr>Презентация PowerPoint</vt:lpstr>
      <vt:lpstr>Флэш-память </vt:lpstr>
      <vt:lpstr>Флэш-память </vt:lpstr>
      <vt:lpstr>Презентация PowerPoint</vt:lpstr>
      <vt:lpstr>Презентация PowerPoint</vt:lpstr>
      <vt:lpstr>Стример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Устройства хранения информации </dc:title>
  <dc:creator>Анис Галимянов</dc:creator>
  <cp:lastModifiedBy>Анис Галимянов</cp:lastModifiedBy>
  <cp:revision>8</cp:revision>
  <dcterms:created xsi:type="dcterms:W3CDTF">2017-09-23T12:49:44Z</dcterms:created>
  <dcterms:modified xsi:type="dcterms:W3CDTF">2017-09-23T15:41:20Z</dcterms:modified>
</cp:coreProperties>
</file>