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9" r:id="rId2"/>
    <p:sldId id="303" r:id="rId3"/>
    <p:sldId id="304" r:id="rId4"/>
    <p:sldId id="308" r:id="rId5"/>
    <p:sldId id="331" r:id="rId6"/>
    <p:sldId id="295" r:id="rId7"/>
    <p:sldId id="305" r:id="rId8"/>
    <p:sldId id="332" r:id="rId9"/>
    <p:sldId id="333" r:id="rId10"/>
    <p:sldId id="29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29" autoAdjust="0"/>
  </p:normalViewPr>
  <p:slideViewPr>
    <p:cSldViewPr>
      <p:cViewPr>
        <p:scale>
          <a:sx n="68" d="100"/>
          <a:sy n="68" d="100"/>
        </p:scale>
        <p:origin x="-2862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907CC9CA-1673-4C7C-91FD-BD4F57ACB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4389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BA90-CBDF-4A01-994F-028B724EE6AB}" type="slidenum">
              <a:rPr lang="ru-RU" smtClean="0">
                <a:latin typeface="Arial" pitchFamily="34" charset="0"/>
              </a:rPr>
              <a:pPr/>
              <a:t>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</a:rPr>
              <a:t>FROM A jest-book </a:t>
            </a:r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ru-RU" smtClean="0">
                <a:latin typeface="Arial" pitchFamily="34" charset="0"/>
              </a:rPr>
              <a:t>036 Keyboard not found. Press F1 to continue ...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037 Error 109: Error 108 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038 In the beginning was the Word, and the Word was 1.0 ...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039 pkunzip.zip 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040 Жизнь.exe? 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041 Жизнь — игра, в которой нет setup'а.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042 Hасколько проще была бы жизнь, если бы она была в исходниках! 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043 95, 98 — это количество багов. В пpоцентах ...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044 Windows — игра в солитер, требующая 256 MB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046 Закрой окно! Да нет, не щёлкай мышкой ...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047 Hедокументиpованные ошибки Windows 95. Tpёхтомник.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048 Приложение совершило некорректную ошибку и будет закрыто.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049 "Девица не хочет лезть в Окно" — 'Device not compatible with Windows'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/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Студент технического вуза решил поступать в семинарию. На вступительном экзамене батюшка у него спрашивает: 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— Сын мой, что такое Божья сила? </a:t>
            </a:r>
            <a:br>
              <a:rPr lang="ru-RU" smtClean="0">
                <a:latin typeface="Arial" pitchFamily="34" charset="0"/>
              </a:rPr>
            </a:br>
            <a:r>
              <a:rPr lang="ru-RU" smtClean="0">
                <a:latin typeface="Arial" pitchFamily="34" charset="0"/>
              </a:rPr>
              <a:t>— Это просто, батюшка. Божья сила — это Божья масса, умноженная на Божье ускорение ...</a:t>
            </a:r>
            <a:br>
              <a:rPr lang="ru-RU" smtClean="0">
                <a:latin typeface="Arial" pitchFamily="34" charset="0"/>
              </a:rPr>
            </a:br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95FC0A-CB27-4D4F-9E3B-0463C9390718}" type="slidenum">
              <a:rPr lang="ru-RU" smtClean="0">
                <a:latin typeface="Arial" pitchFamily="34" charset="0"/>
              </a:rPr>
              <a:pPr/>
              <a:t>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9CB3E4-6379-494F-AF30-6D4E243AD934}" type="slidenum">
              <a:rPr lang="ru-RU" smtClean="0">
                <a:latin typeface="Arial" pitchFamily="34" charset="0"/>
              </a:rPr>
              <a:pPr/>
              <a:t>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BABB98-5D66-4258-9F94-10F2EC126EBF}" type="slidenum">
              <a:rPr lang="ru-RU" smtClean="0">
                <a:latin typeface="Arial" pitchFamily="34" charset="0"/>
              </a:rPr>
              <a:pPr/>
              <a:t>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B12808-D90C-4214-BE15-F568D50FF9E7}" type="slidenum">
              <a:rPr lang="ru-RU" smtClean="0">
                <a:latin typeface="Arial" pitchFamily="34" charset="0"/>
              </a:rPr>
              <a:pPr/>
              <a:t>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4AB6D0E-53D4-40EC-AB1A-994ABCD3EDB5}" type="slidenum">
              <a:rPr lang="ru-RU" sz="1200" b="0"/>
              <a:pPr algn="r"/>
              <a:t>5</a:t>
            </a:fld>
            <a:endParaRPr lang="ru-RU" sz="1200" b="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DEEFEF-1998-4985-8CCB-EB880B0B80CC}" type="slidenum">
              <a:rPr lang="ru-RU" smtClean="0">
                <a:latin typeface="Arial" pitchFamily="34" charset="0"/>
              </a:rPr>
              <a:pPr/>
              <a:t>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1AE146-C6DC-4CE8-92E3-ECBA65DD8E67}" type="slidenum">
              <a:rPr lang="ru-RU" smtClean="0">
                <a:latin typeface="Arial" pitchFamily="34" charset="0"/>
              </a:rPr>
              <a:pPr/>
              <a:t>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F4CC5-75BB-4DF8-B163-9737B6E48A79}" type="slidenum">
              <a:rPr lang="ru-RU" smtClean="0">
                <a:latin typeface="Arial" pitchFamily="34" charset="0"/>
              </a:rPr>
              <a:pPr/>
              <a:t>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513C61D-7173-46C4-94F4-9C66C873287A}" type="slidenum">
              <a:rPr lang="ru-RU" sz="1200" b="0"/>
              <a:pPr algn="r"/>
              <a:t>8</a:t>
            </a:fld>
            <a:endParaRPr lang="ru-RU" sz="1200" b="0"/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2E4F32-8273-4EAB-A7F9-AB4740298238}" type="slidenum">
              <a:rPr lang="ru-RU" smtClean="0">
                <a:latin typeface="Arial" pitchFamily="34" charset="0"/>
              </a:rPr>
              <a:pPr/>
              <a:t>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24BD94E-1B3F-45A8-BE06-EFA51C9B7E47}" type="slidenum">
              <a:rPr lang="ru-RU" sz="1200" b="0"/>
              <a:pPr algn="r"/>
              <a:t>9</a:t>
            </a:fld>
            <a:endParaRPr lang="ru-RU" sz="1200" b="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1E565-610C-4554-872D-37F7E9E10EF3}" type="slidenum">
              <a:rPr lang="ru-RU" smtClean="0">
                <a:latin typeface="Arial" pitchFamily="34" charset="0"/>
              </a:rPr>
              <a:pPr/>
              <a:t>10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A44E1-F1AD-4462-8B16-6B3F746C1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C88C0-7D2F-4526-9E30-9715C5E4AD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EEE20-3F29-47F6-B1A9-F4644BC2E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41C48-021B-4F7A-A59C-230D34D9A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07A46-62DB-461C-8AB9-5BC3B311B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8A597-252D-4AE7-831E-A1A29D1A98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26055-3672-4494-8752-325A31976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FD9BA-CB31-477D-9E4C-3FFB6F8995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C1043-DE7C-49F7-8FC2-5BAD76B932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90497-87EF-4480-BD4E-0B181383D1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DE75A-4190-4A9B-A272-425F93E9C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pPr>
              <a:defRPr/>
            </a:pPr>
            <a:fld id="{5E939924-F81E-404E-9878-2C6C35719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484313"/>
            <a:ext cx="7773987" cy="3673475"/>
          </a:xfrm>
        </p:spPr>
        <p:txBody>
          <a:bodyPr/>
          <a:lstStyle/>
          <a:p>
            <a:pPr eaLnBrk="1" hangingPunct="1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Работа с внешними устройствами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z="3600" smtClean="0"/>
              <a:t>Устройства для поддержки графического интерфейса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Дисплей (или монитор)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Клавиатура – изобретена в 1874 году для пишущей машинки системы Ремингтон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Мышь – изобретена в 196</a:t>
            </a:r>
            <a:r>
              <a:rPr lang="en-US" smtClean="0"/>
              <a:t>3</a:t>
            </a:r>
            <a:r>
              <a:rPr lang="ru-RU" smtClean="0"/>
              <a:t> году (в 1967 г. получен патент 3 541 541)</a:t>
            </a:r>
          </a:p>
        </p:txBody>
      </p:sp>
      <p:pic>
        <p:nvPicPr>
          <p:cNvPr id="5124" name="Picture 5" descr="mouse_pi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5445125"/>
            <a:ext cx="21717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 descr="keyboard-p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3573463"/>
            <a:ext cx="2195512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9" descr="hardware_monit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1484313"/>
            <a:ext cx="12969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Указательное устройство «мышь»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Мышь это указательное устройство с одной или несколькими кнопками.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При передвижении мыши ОС </a:t>
            </a:r>
            <a:r>
              <a:rPr lang="en-US" sz="2400" smtClean="0"/>
              <a:t>Windows </a:t>
            </a:r>
            <a:r>
              <a:rPr lang="ru-RU" sz="2400" smtClean="0"/>
              <a:t>передвигает по экрану небольшую растровую картинку – </a:t>
            </a:r>
            <a:r>
              <a:rPr lang="ru-RU" sz="2400" i="1" smtClean="0"/>
              <a:t>курсор</a:t>
            </a:r>
            <a:r>
              <a:rPr lang="ru-RU" sz="2400" smtClean="0"/>
              <a:t>.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Курсор мыши имеет горячую точку (</a:t>
            </a:r>
            <a:r>
              <a:rPr lang="en-US" sz="2400" smtClean="0"/>
              <a:t>hot spot</a:t>
            </a:r>
            <a:r>
              <a:rPr lang="ru-RU" sz="2400" smtClean="0"/>
              <a:t>)</a:t>
            </a:r>
            <a:r>
              <a:rPr lang="en-US" sz="2400" smtClean="0"/>
              <a:t> </a:t>
            </a:r>
            <a:r>
              <a:rPr lang="ru-RU" sz="2400" smtClean="0"/>
              <a:t>– пиксель, задающий положение курсора на экране (например, у стрелки горячая точка – кончик стрелки). Когда говорят о позиции мыши, имеют в виду позицию горячей точки.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Щелчок мыши это нажатие и отпускание ее кнопки.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Двойной щелчок – это два щелчка выполненные через короткий промежуток времени.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Курсор мыши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751387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Небольшая растровая картинка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Имеет горячую точку (</a:t>
            </a:r>
            <a:r>
              <a:rPr lang="en-US" sz="2800" smtClean="0"/>
              <a:t>hot spot</a:t>
            </a:r>
            <a:r>
              <a:rPr lang="ru-RU" sz="2800" smtClean="0"/>
              <a:t>)</a:t>
            </a:r>
            <a:r>
              <a:rPr lang="en-US" sz="2800" smtClean="0"/>
              <a:t> –</a:t>
            </a:r>
            <a:r>
              <a:rPr lang="ru-RU" sz="2800" smtClean="0"/>
              <a:t> пиксель, который задает точное положение курсора на экране.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Когда говорят о позиции курсора, то имеют ввиду позицию горячей точки.</a:t>
            </a:r>
          </a:p>
        </p:txBody>
      </p:sp>
      <p:pic>
        <p:nvPicPr>
          <p:cNvPr id="10244" name="Picture 5" descr="curs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981075"/>
            <a:ext cx="9525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 descr="cursor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7238" y="2492375"/>
            <a:ext cx="3306762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pPr eaLnBrk="1" hangingPunct="1"/>
            <a:r>
              <a:rPr lang="ru-RU" sz="3600" smtClean="0"/>
              <a:t>Основные события устройства «мышь»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1268413"/>
            <a:ext cx="9001125" cy="53752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/>
              <a:t>Передаются второй параметр типа </a:t>
            </a:r>
            <a:r>
              <a:rPr lang="en-US" sz="2400" smtClean="0">
                <a:solidFill>
                  <a:srgbClr val="0033CC"/>
                </a:solidFill>
              </a:rPr>
              <a:t>EventArgs</a:t>
            </a:r>
            <a:endParaRPr lang="ru-RU" sz="2800" smtClean="0">
              <a:solidFill>
                <a:srgbClr val="0033CC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Click</a:t>
            </a:r>
            <a:r>
              <a:rPr lang="en-US" sz="2400" smtClean="0"/>
              <a:t> – </a:t>
            </a:r>
            <a:r>
              <a:rPr lang="ru-RU" sz="2400" smtClean="0"/>
              <a:t>щелчок левой кнопкой мыши или нажатие клавиши </a:t>
            </a:r>
            <a:r>
              <a:rPr lang="en-US" sz="2400" smtClean="0"/>
              <a:t>Space </a:t>
            </a:r>
            <a:r>
              <a:rPr lang="ru-RU" sz="2400" smtClean="0"/>
              <a:t>клавиатуры (для кнопки имеющей фокус ввода).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MouseEnter</a:t>
            </a:r>
            <a:r>
              <a:rPr lang="ru-RU" sz="2400" smtClean="0"/>
              <a:t> – при перемещении курсора над формой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MouseLeave</a:t>
            </a:r>
            <a:r>
              <a:rPr lang="ru-RU" sz="2400" smtClean="0"/>
              <a:t> - при уходе курсора с формы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MouseHover</a:t>
            </a:r>
            <a:r>
              <a:rPr lang="ru-RU" sz="2400" smtClean="0"/>
              <a:t> – при задержке курсора над формой</a:t>
            </a: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Передаются второй параметр типа </a:t>
            </a:r>
            <a:r>
              <a:rPr lang="en-US" sz="2400" smtClean="0">
                <a:solidFill>
                  <a:srgbClr val="0033CC"/>
                </a:solidFill>
              </a:rPr>
              <a:t>MouseEventArgs</a:t>
            </a:r>
            <a:endParaRPr lang="ru-RU" sz="2800" smtClean="0">
              <a:solidFill>
                <a:srgbClr val="0033CC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MouseClick</a:t>
            </a:r>
            <a:r>
              <a:rPr lang="en-US" sz="2400" smtClean="0"/>
              <a:t> – </a:t>
            </a:r>
            <a:r>
              <a:rPr lang="ru-RU" sz="2400" smtClean="0"/>
              <a:t>щелчок кнопкой мыши (вращение колеса)</a:t>
            </a:r>
            <a:r>
              <a:rPr lang="en-US" sz="240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MouseDoubleClick</a:t>
            </a:r>
            <a:r>
              <a:rPr lang="ru-RU" sz="2400" smtClean="0"/>
              <a:t> – двойной щелчок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MouseDown</a:t>
            </a:r>
            <a:r>
              <a:rPr lang="ru-RU" sz="2400" smtClean="0"/>
              <a:t> – при нажатии кнопки мыши </a:t>
            </a:r>
            <a:r>
              <a:rPr lang="en-US" sz="240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MouseUp</a:t>
            </a:r>
            <a:r>
              <a:rPr lang="ru-RU" sz="2400" smtClean="0">
                <a:solidFill>
                  <a:srgbClr val="0000FF"/>
                </a:solidFill>
              </a:rPr>
              <a:t> </a:t>
            </a:r>
            <a:r>
              <a:rPr lang="ru-RU" sz="2400" smtClean="0"/>
              <a:t>– при освобождении кнопки мыши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MouseMove</a:t>
            </a:r>
            <a:r>
              <a:rPr lang="en-US" sz="2400" smtClean="0"/>
              <a:t> </a:t>
            </a:r>
            <a:r>
              <a:rPr lang="ru-RU" sz="2400" smtClean="0"/>
              <a:t>– при перемещении курсора над формой (с некоторой периодичностью).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Свойства класса </a:t>
            </a:r>
            <a:r>
              <a:rPr lang="en-US" sz="3600" smtClean="0">
                <a:solidFill>
                  <a:srgbClr val="0000FF"/>
                </a:solidFill>
              </a:rPr>
              <a:t>MouseEventArgs</a:t>
            </a:r>
            <a:endParaRPr lang="ru-RU" sz="3600" smtClean="0">
              <a:solidFill>
                <a:srgbClr val="0000FF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47050" cy="3700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Button</a:t>
            </a:r>
            <a:r>
              <a:rPr lang="en-US" sz="2800" smtClean="0"/>
              <a:t> – </a:t>
            </a:r>
            <a:r>
              <a:rPr lang="ru-RU" sz="2800" smtClean="0"/>
              <a:t>задает, какая кнопка нажата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MouseButtons.Left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MouseButtons.Middle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FF"/>
                </a:solidFill>
              </a:rPr>
              <a:t>MouseButtons.Right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Clicks</a:t>
            </a:r>
            <a:r>
              <a:rPr lang="en-US" sz="2800" smtClean="0"/>
              <a:t> – </a:t>
            </a:r>
            <a:r>
              <a:rPr lang="ru-RU" sz="2800" smtClean="0"/>
              <a:t>количество нажатий кнопки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X</a:t>
            </a:r>
            <a:r>
              <a:rPr lang="en-US" sz="2800" smtClean="0"/>
              <a:t> </a:t>
            </a:r>
            <a:r>
              <a:rPr lang="ru-RU" sz="2800" smtClean="0"/>
              <a:t>и </a:t>
            </a:r>
            <a:r>
              <a:rPr lang="en-US" sz="2800" smtClean="0">
                <a:solidFill>
                  <a:srgbClr val="0000FF"/>
                </a:solidFill>
              </a:rPr>
              <a:t>Y</a:t>
            </a:r>
            <a:r>
              <a:rPr lang="en-US" sz="2800" smtClean="0"/>
              <a:t> </a:t>
            </a:r>
            <a:r>
              <a:rPr lang="ru-RU" sz="2800" smtClean="0"/>
              <a:t>– координаты курсора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Location</a:t>
            </a:r>
            <a:r>
              <a:rPr lang="en-US" sz="2800" smtClean="0"/>
              <a:t> – </a:t>
            </a:r>
            <a:r>
              <a:rPr lang="ru-RU" sz="2800" smtClean="0"/>
              <a:t>объект </a:t>
            </a:r>
            <a:r>
              <a:rPr lang="en-US" sz="2800" smtClean="0"/>
              <a:t>Point</a:t>
            </a:r>
            <a:r>
              <a:rPr lang="ru-RU" sz="2800" smtClean="0"/>
              <a:t> с </a:t>
            </a:r>
            <a:r>
              <a:rPr lang="en-US" sz="2800" smtClean="0"/>
              <a:t>X </a:t>
            </a:r>
            <a:r>
              <a:rPr lang="ru-RU" sz="2800" smtClean="0"/>
              <a:t>и </a:t>
            </a:r>
            <a:r>
              <a:rPr lang="en-US" sz="2800" smtClean="0"/>
              <a:t>Y;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Delta</a:t>
            </a:r>
            <a:r>
              <a:rPr lang="en-US" sz="2800" smtClean="0"/>
              <a:t> – </a:t>
            </a:r>
            <a:r>
              <a:rPr lang="ru-RU" sz="2800" smtClean="0"/>
              <a:t>количество щелчков колесика</a:t>
            </a:r>
            <a:endParaRPr lang="en-US" sz="28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Клавиатура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997450"/>
          </a:xfrm>
        </p:spPr>
        <p:txBody>
          <a:bodyPr/>
          <a:lstStyle/>
          <a:p>
            <a:pPr eaLnBrk="1" hangingPunct="1"/>
            <a:r>
              <a:rPr lang="ru-RU" smtClean="0"/>
              <a:t>Набор клавиш при нажатии на которые генерируются</a:t>
            </a:r>
          </a:p>
          <a:p>
            <a:pPr lvl="2" eaLnBrk="1" hangingPunct="1"/>
            <a:r>
              <a:rPr lang="ru-RU" smtClean="0"/>
              <a:t>Коды клавиш – условный номер клавиши на клавиатуре</a:t>
            </a:r>
          </a:p>
          <a:p>
            <a:pPr lvl="2" eaLnBrk="1" hangingPunct="1"/>
            <a:r>
              <a:rPr lang="ru-RU" smtClean="0"/>
              <a:t>Коды символов - в соответствии с используемой системой кодирования (</a:t>
            </a:r>
            <a:r>
              <a:rPr lang="en-US" smtClean="0"/>
              <a:t>Unicode</a:t>
            </a:r>
            <a:r>
              <a:rPr lang="ru-RU" smtClean="0"/>
              <a:t>, </a:t>
            </a:r>
            <a:r>
              <a:rPr lang="en-US" smtClean="0"/>
              <a:t>ANSII</a:t>
            </a:r>
            <a:r>
              <a:rPr lang="ru-RU" smtClean="0"/>
              <a:t>)</a:t>
            </a:r>
            <a:r>
              <a:rPr lang="en-US" smtClean="0"/>
              <a:t>. </a:t>
            </a:r>
            <a:r>
              <a:rPr lang="ru-RU" smtClean="0"/>
              <a:t>Зависит от используемой кодировочной таблицы (языка) и значения регистра (нижний или верхний)</a:t>
            </a:r>
          </a:p>
          <a:p>
            <a:pPr lvl="2" eaLnBrk="1" hangingPunct="1"/>
            <a:r>
              <a:rPr lang="ru-RU" smtClean="0"/>
              <a:t>Каждая клавиша связанная с символом может сгенерировать 4 кода буквы. Например:</a:t>
            </a:r>
          </a:p>
          <a:p>
            <a:pPr lvl="3" eaLnBrk="1" hangingPunct="1"/>
            <a:r>
              <a:rPr lang="en-US" smtClean="0"/>
              <a:t>a, A, </a:t>
            </a:r>
            <a:r>
              <a:rPr lang="ru-RU" smtClean="0"/>
              <a:t>ф, Ф</a:t>
            </a:r>
          </a:p>
          <a:p>
            <a:pPr lvl="3" eaLnBrk="1" hangingPunct="1"/>
            <a:r>
              <a:rPr lang="en-US" smtClean="0"/>
              <a:t>q, Q</a:t>
            </a:r>
            <a:r>
              <a:rPr lang="ru-RU" smtClean="0"/>
              <a:t>, й, Й</a:t>
            </a:r>
          </a:p>
          <a:p>
            <a:pPr lvl="3" eaLnBrk="1" hangingPunct="1">
              <a:buFontTx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События устройства «клавиатура»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66FF"/>
                </a:solidFill>
              </a:rPr>
              <a:t>KeyDown</a:t>
            </a:r>
            <a:r>
              <a:rPr lang="ru-RU" smtClean="0"/>
              <a:t> – при опускании клавиши (данные в KeyEventArgs)</a:t>
            </a:r>
          </a:p>
          <a:p>
            <a:pPr eaLnBrk="1" hangingPunct="1"/>
            <a:r>
              <a:rPr lang="en-US" smtClean="0">
                <a:solidFill>
                  <a:srgbClr val="0066FF"/>
                </a:solidFill>
              </a:rPr>
              <a:t>KeyPress</a:t>
            </a:r>
            <a:r>
              <a:rPr lang="ru-RU" smtClean="0"/>
              <a:t> – нажатие клавиши с символом (KeyPressEventArgs )</a:t>
            </a:r>
          </a:p>
          <a:p>
            <a:pPr eaLnBrk="1" hangingPunct="1"/>
            <a:r>
              <a:rPr lang="en-US" smtClean="0">
                <a:solidFill>
                  <a:srgbClr val="0066FF"/>
                </a:solidFill>
              </a:rPr>
              <a:t>KeyUp</a:t>
            </a:r>
            <a:r>
              <a:rPr lang="ru-RU" smtClean="0"/>
              <a:t>  - при поднятии клавиши</a:t>
            </a:r>
            <a:r>
              <a:rPr lang="en-US" smtClean="0"/>
              <a:t> </a:t>
            </a:r>
            <a:r>
              <a:rPr lang="ru-RU" smtClean="0"/>
              <a:t>(данные в KeyEventArgs)</a:t>
            </a:r>
          </a:p>
          <a:p>
            <a:pPr eaLnBrk="1" hangingPunct="1">
              <a:buFontTx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Данные о событиях нажатия и отпускания клавиши - </a:t>
            </a:r>
            <a:r>
              <a:rPr lang="ru-RU" sz="3600" b="1" smtClean="0"/>
              <a:t>KeyEventArgs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916113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66FF"/>
                </a:solidFill>
              </a:rPr>
              <a:t>bool Alt</a:t>
            </a:r>
            <a:r>
              <a:rPr lang="en-US" sz="2800" smtClean="0"/>
              <a:t> – </a:t>
            </a:r>
            <a:r>
              <a:rPr lang="ru-RU" sz="2800" smtClean="0"/>
              <a:t>нажата ли клавиша </a:t>
            </a:r>
            <a:r>
              <a:rPr lang="en-US" sz="2800" smtClean="0"/>
              <a:t>Alt (true – </a:t>
            </a:r>
            <a:r>
              <a:rPr lang="ru-RU" sz="2800" smtClean="0"/>
              <a:t>да; </a:t>
            </a:r>
            <a:r>
              <a:rPr lang="en-US" sz="2800" smtClean="0"/>
              <a:t>false </a:t>
            </a:r>
            <a:r>
              <a:rPr lang="ru-RU" sz="2800" smtClean="0"/>
              <a:t>- нет</a:t>
            </a:r>
            <a:r>
              <a:rPr lang="en-US" sz="2800" smtClean="0"/>
              <a:t>)</a:t>
            </a:r>
            <a:r>
              <a:rPr lang="ru-RU" sz="2800" smtClean="0"/>
              <a:t>;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66FF"/>
                </a:solidFill>
              </a:rPr>
              <a:t>bool Control</a:t>
            </a:r>
            <a:r>
              <a:rPr lang="en-US" sz="2800" smtClean="0"/>
              <a:t> – </a:t>
            </a:r>
            <a:r>
              <a:rPr lang="ru-RU" sz="2800" smtClean="0"/>
              <a:t>нажата ли клавиша </a:t>
            </a:r>
            <a:r>
              <a:rPr lang="en-US" sz="2800" smtClean="0"/>
              <a:t>Ctrl (true – </a:t>
            </a:r>
            <a:r>
              <a:rPr lang="ru-RU" sz="2800" smtClean="0"/>
              <a:t>да; </a:t>
            </a:r>
            <a:r>
              <a:rPr lang="en-US" sz="2800" smtClean="0"/>
              <a:t>false </a:t>
            </a:r>
            <a:r>
              <a:rPr lang="ru-RU" sz="2800" smtClean="0"/>
              <a:t>- нет</a:t>
            </a:r>
            <a:r>
              <a:rPr lang="en-US" sz="2800" smtClean="0"/>
              <a:t>)</a:t>
            </a:r>
            <a:r>
              <a:rPr lang="ru-RU" sz="2800" smtClean="0"/>
              <a:t>;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66FF"/>
                </a:solidFill>
              </a:rPr>
              <a:t>bool Shift</a:t>
            </a:r>
            <a:r>
              <a:rPr lang="en-US" sz="2800" smtClean="0"/>
              <a:t> – </a:t>
            </a:r>
            <a:r>
              <a:rPr lang="ru-RU" sz="2800" smtClean="0"/>
              <a:t>нажата ли клавиша </a:t>
            </a:r>
            <a:r>
              <a:rPr lang="en-US" sz="2800" smtClean="0"/>
              <a:t>Shift (true – </a:t>
            </a:r>
            <a:r>
              <a:rPr lang="ru-RU" sz="2800" smtClean="0"/>
              <a:t>да; </a:t>
            </a:r>
            <a:r>
              <a:rPr lang="en-US" sz="2800" smtClean="0"/>
              <a:t>false </a:t>
            </a:r>
            <a:r>
              <a:rPr lang="ru-RU" sz="2800" smtClean="0"/>
              <a:t>- нет</a:t>
            </a:r>
            <a:r>
              <a:rPr lang="en-US" sz="2800" smtClean="0"/>
              <a:t>)</a:t>
            </a:r>
            <a:r>
              <a:rPr lang="ru-RU" sz="2800" smtClean="0"/>
              <a:t>;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66FF"/>
                </a:solidFill>
              </a:rPr>
              <a:t>Keys KeyCode</a:t>
            </a:r>
            <a:r>
              <a:rPr lang="en-US" sz="2800" smtClean="0"/>
              <a:t> – </a:t>
            </a:r>
            <a:r>
              <a:rPr lang="ru-RU" sz="2800" smtClean="0"/>
              <a:t>виртуальный код нажатой клавиши (</a:t>
            </a:r>
            <a:r>
              <a:rPr lang="en-US" sz="2800" smtClean="0"/>
              <a:t>Keys</a:t>
            </a:r>
            <a:r>
              <a:rPr lang="ru-RU" sz="280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66FF"/>
                </a:solidFill>
              </a:rPr>
              <a:t>bool Handled</a:t>
            </a:r>
            <a:r>
              <a:rPr lang="en-US" sz="2800" smtClean="0"/>
              <a:t> </a:t>
            </a:r>
            <a:r>
              <a:rPr lang="ru-RU" sz="2800" smtClean="0"/>
              <a:t>– задает - обработано или нет событие (если </a:t>
            </a:r>
            <a:r>
              <a:rPr lang="en-US" sz="2800" smtClean="0"/>
              <a:t>true, </a:t>
            </a:r>
            <a:r>
              <a:rPr lang="ru-RU" sz="2800" smtClean="0"/>
              <a:t>то событие обработано)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Данные</a:t>
            </a:r>
            <a:r>
              <a:rPr lang="en-US" sz="3200" smtClean="0"/>
              <a:t> </a:t>
            </a:r>
            <a:r>
              <a:rPr lang="ru-RU" sz="3200" smtClean="0"/>
              <a:t>о событии </a:t>
            </a:r>
            <a:r>
              <a:rPr lang="en-US" sz="3600" smtClean="0"/>
              <a:t>KeyPress</a:t>
            </a:r>
            <a:r>
              <a:rPr lang="ru-RU" sz="3600" smtClean="0"/>
              <a:t> </a:t>
            </a:r>
            <a:r>
              <a:rPr lang="ru-RU" sz="3200" smtClean="0"/>
              <a:t>- </a:t>
            </a:r>
            <a:r>
              <a:rPr lang="ru-RU" sz="3200" b="1" smtClean="0"/>
              <a:t>Key</a:t>
            </a:r>
            <a:r>
              <a:rPr lang="en-US" sz="3200" b="1" smtClean="0"/>
              <a:t>Press</a:t>
            </a:r>
            <a:r>
              <a:rPr lang="ru-RU" sz="3200" b="1" smtClean="0"/>
              <a:t>EventArgs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bool Handled </a:t>
            </a:r>
            <a:r>
              <a:rPr lang="ru-RU" smtClean="0"/>
              <a:t>– обработано или нет событие (если </a:t>
            </a:r>
            <a:r>
              <a:rPr lang="en-US" smtClean="0"/>
              <a:t>true, </a:t>
            </a:r>
            <a:r>
              <a:rPr lang="ru-RU" smtClean="0"/>
              <a:t>то событие обработано)</a:t>
            </a:r>
          </a:p>
          <a:p>
            <a:pPr eaLnBrk="1" hangingPunct="1"/>
            <a:r>
              <a:rPr lang="ru-RU" smtClean="0"/>
              <a:t>char KeyChar - ASCII символ нажатой клавиши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9312</TotalTime>
  <Words>547</Words>
  <Application>Microsoft Office PowerPoint</Application>
  <PresentationFormat>Экран (4:3)</PresentationFormat>
  <Paragraphs>73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 Работа с внешними устройствами </vt:lpstr>
      <vt:lpstr>Устройства для поддержки графического интерфейса</vt:lpstr>
      <vt:lpstr>Указательное устройство «мышь»</vt:lpstr>
      <vt:lpstr>Курсор мыши</vt:lpstr>
      <vt:lpstr>Основные события устройства «мышь»</vt:lpstr>
      <vt:lpstr>Свойства класса MouseEventArgs</vt:lpstr>
      <vt:lpstr>Клавиатура</vt:lpstr>
      <vt:lpstr>События устройства «клавиатура»</vt:lpstr>
      <vt:lpstr>Данные о событиях нажатия и отпускания клавиши - KeyEventArgs</vt:lpstr>
      <vt:lpstr>Данные о событии KeyPress - KeyPressEventArgs</vt:lpstr>
    </vt:vector>
  </TitlesOfParts>
  <Company>Cybernetic Center TPU</Company>
  <LinksUpToDate>false</LinksUpToDate>
  <SharedDoc>false</SharedDoc>
  <HyperlinkBase>http://tpu.ru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Mouse and Keyboard events</dc:title>
  <dc:creator>Tuzovsky Anatoly Fedorovich</dc:creator>
  <dc:description>Tomsk Polytechnic University</dc:description>
  <cp:lastModifiedBy>fgafarov</cp:lastModifiedBy>
  <cp:revision>330</cp:revision>
  <dcterms:created xsi:type="dcterms:W3CDTF">2005-11-23T04:08:25Z</dcterms:created>
  <dcterms:modified xsi:type="dcterms:W3CDTF">2014-02-07T05:48:43Z</dcterms:modified>
</cp:coreProperties>
</file>