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9" d="100"/>
          <a:sy n="49" d="100"/>
        </p:scale>
        <p:origin x="72" y="13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AC186A0-9112-466D-B41D-A2DD91074EFE}" type="datetimeFigureOut">
              <a:rPr lang="ru-RU" smtClean="0"/>
              <a:t>28.02.2016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23D5055-E6D0-4CBE-A0AB-59E72FEE9C18}" type="slidenum">
              <a:rPr lang="ru-RU" smtClean="0"/>
              <a:t>‹#›</a:t>
            </a:fld>
            <a:endParaRPr lang="ru-RU"/>
          </a:p>
        </p:txBody>
      </p:sp>
    </p:spTree>
    <p:extLst>
      <p:ext uri="{BB962C8B-B14F-4D97-AF65-F5344CB8AC3E}">
        <p14:creationId xmlns:p14="http://schemas.microsoft.com/office/powerpoint/2010/main" val="2159861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AC186A0-9112-466D-B41D-A2DD91074EFE}" type="datetimeFigureOut">
              <a:rPr lang="ru-RU" smtClean="0"/>
              <a:t>28.02.2016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23D5055-E6D0-4CBE-A0AB-59E72FEE9C18}" type="slidenum">
              <a:rPr lang="ru-RU" smtClean="0"/>
              <a:t>‹#›</a:t>
            </a:fld>
            <a:endParaRPr lang="ru-RU"/>
          </a:p>
        </p:txBody>
      </p:sp>
    </p:spTree>
    <p:extLst>
      <p:ext uri="{BB962C8B-B14F-4D97-AF65-F5344CB8AC3E}">
        <p14:creationId xmlns:p14="http://schemas.microsoft.com/office/powerpoint/2010/main" val="320930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AC186A0-9112-466D-B41D-A2DD91074EFE}" type="datetimeFigureOut">
              <a:rPr lang="ru-RU" smtClean="0"/>
              <a:t>28.02.2016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23D5055-E6D0-4CBE-A0AB-59E72FEE9C18}" type="slidenum">
              <a:rPr lang="ru-RU" smtClean="0"/>
              <a:t>‹#›</a:t>
            </a:fld>
            <a:endParaRPr lang="ru-RU"/>
          </a:p>
        </p:txBody>
      </p:sp>
    </p:spTree>
    <p:extLst>
      <p:ext uri="{BB962C8B-B14F-4D97-AF65-F5344CB8AC3E}">
        <p14:creationId xmlns:p14="http://schemas.microsoft.com/office/powerpoint/2010/main" val="1331549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AC186A0-9112-466D-B41D-A2DD91074EFE}" type="datetimeFigureOut">
              <a:rPr lang="ru-RU" smtClean="0"/>
              <a:t>28.02.2016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23D5055-E6D0-4CBE-A0AB-59E72FEE9C18}" type="slidenum">
              <a:rPr lang="ru-RU" smtClean="0"/>
              <a:t>‹#›</a:t>
            </a:fld>
            <a:endParaRPr lang="ru-RU"/>
          </a:p>
        </p:txBody>
      </p:sp>
    </p:spTree>
    <p:extLst>
      <p:ext uri="{BB962C8B-B14F-4D97-AF65-F5344CB8AC3E}">
        <p14:creationId xmlns:p14="http://schemas.microsoft.com/office/powerpoint/2010/main" val="1908747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AC186A0-9112-466D-B41D-A2DD91074EFE}" type="datetimeFigureOut">
              <a:rPr lang="ru-RU" smtClean="0"/>
              <a:t>28.02.2016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23D5055-E6D0-4CBE-A0AB-59E72FEE9C18}" type="slidenum">
              <a:rPr lang="ru-RU" smtClean="0"/>
              <a:t>‹#›</a:t>
            </a:fld>
            <a:endParaRPr lang="ru-RU"/>
          </a:p>
        </p:txBody>
      </p:sp>
    </p:spTree>
    <p:extLst>
      <p:ext uri="{BB962C8B-B14F-4D97-AF65-F5344CB8AC3E}">
        <p14:creationId xmlns:p14="http://schemas.microsoft.com/office/powerpoint/2010/main" val="3544803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AC186A0-9112-466D-B41D-A2DD91074EFE}" type="datetimeFigureOut">
              <a:rPr lang="ru-RU" smtClean="0"/>
              <a:t>28.02.2016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23D5055-E6D0-4CBE-A0AB-59E72FEE9C18}" type="slidenum">
              <a:rPr lang="ru-RU" smtClean="0"/>
              <a:t>‹#›</a:t>
            </a:fld>
            <a:endParaRPr lang="ru-RU"/>
          </a:p>
        </p:txBody>
      </p:sp>
    </p:spTree>
    <p:extLst>
      <p:ext uri="{BB962C8B-B14F-4D97-AF65-F5344CB8AC3E}">
        <p14:creationId xmlns:p14="http://schemas.microsoft.com/office/powerpoint/2010/main" val="2896470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AC186A0-9112-466D-B41D-A2DD91074EFE}" type="datetimeFigureOut">
              <a:rPr lang="ru-RU" smtClean="0"/>
              <a:t>28.02.2016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23D5055-E6D0-4CBE-A0AB-59E72FEE9C18}" type="slidenum">
              <a:rPr lang="ru-RU" smtClean="0"/>
              <a:t>‹#›</a:t>
            </a:fld>
            <a:endParaRPr lang="ru-RU"/>
          </a:p>
        </p:txBody>
      </p:sp>
    </p:spTree>
    <p:extLst>
      <p:ext uri="{BB962C8B-B14F-4D97-AF65-F5344CB8AC3E}">
        <p14:creationId xmlns:p14="http://schemas.microsoft.com/office/powerpoint/2010/main" val="326465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AC186A0-9112-466D-B41D-A2DD91074EFE}" type="datetimeFigureOut">
              <a:rPr lang="ru-RU" smtClean="0"/>
              <a:t>28.02.2016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23D5055-E6D0-4CBE-A0AB-59E72FEE9C18}" type="slidenum">
              <a:rPr lang="ru-RU" smtClean="0"/>
              <a:t>‹#›</a:t>
            </a:fld>
            <a:endParaRPr lang="ru-RU"/>
          </a:p>
        </p:txBody>
      </p:sp>
    </p:spTree>
    <p:extLst>
      <p:ext uri="{BB962C8B-B14F-4D97-AF65-F5344CB8AC3E}">
        <p14:creationId xmlns:p14="http://schemas.microsoft.com/office/powerpoint/2010/main" val="2368906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AC186A0-9112-466D-B41D-A2DD91074EFE}" type="datetimeFigureOut">
              <a:rPr lang="ru-RU" smtClean="0"/>
              <a:t>28.02.2016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23D5055-E6D0-4CBE-A0AB-59E72FEE9C18}" type="slidenum">
              <a:rPr lang="ru-RU" smtClean="0"/>
              <a:t>‹#›</a:t>
            </a:fld>
            <a:endParaRPr lang="ru-RU"/>
          </a:p>
        </p:txBody>
      </p:sp>
    </p:spTree>
    <p:extLst>
      <p:ext uri="{BB962C8B-B14F-4D97-AF65-F5344CB8AC3E}">
        <p14:creationId xmlns:p14="http://schemas.microsoft.com/office/powerpoint/2010/main" val="2049732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AC186A0-9112-466D-B41D-A2DD91074EFE}" type="datetimeFigureOut">
              <a:rPr lang="ru-RU" smtClean="0"/>
              <a:t>28.02.2016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23D5055-E6D0-4CBE-A0AB-59E72FEE9C18}" type="slidenum">
              <a:rPr lang="ru-RU" smtClean="0"/>
              <a:t>‹#›</a:t>
            </a:fld>
            <a:endParaRPr lang="ru-RU"/>
          </a:p>
        </p:txBody>
      </p:sp>
    </p:spTree>
    <p:extLst>
      <p:ext uri="{BB962C8B-B14F-4D97-AF65-F5344CB8AC3E}">
        <p14:creationId xmlns:p14="http://schemas.microsoft.com/office/powerpoint/2010/main" val="3396353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AC186A0-9112-466D-B41D-A2DD91074EFE}" type="datetimeFigureOut">
              <a:rPr lang="ru-RU" smtClean="0"/>
              <a:t>28.02.2016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23D5055-E6D0-4CBE-A0AB-59E72FEE9C18}" type="slidenum">
              <a:rPr lang="ru-RU" smtClean="0"/>
              <a:t>‹#›</a:t>
            </a:fld>
            <a:endParaRPr lang="ru-RU"/>
          </a:p>
        </p:txBody>
      </p:sp>
    </p:spTree>
    <p:extLst>
      <p:ext uri="{BB962C8B-B14F-4D97-AF65-F5344CB8AC3E}">
        <p14:creationId xmlns:p14="http://schemas.microsoft.com/office/powerpoint/2010/main" val="1976539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C186A0-9112-466D-B41D-A2DD91074EFE}" type="datetimeFigureOut">
              <a:rPr lang="ru-RU" smtClean="0"/>
              <a:t>28.02.2016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3D5055-E6D0-4CBE-A0AB-59E72FEE9C18}" type="slidenum">
              <a:rPr lang="ru-RU" smtClean="0"/>
              <a:t>‹#›</a:t>
            </a:fld>
            <a:endParaRPr lang="ru-RU"/>
          </a:p>
        </p:txBody>
      </p:sp>
    </p:spTree>
    <p:extLst>
      <p:ext uri="{BB962C8B-B14F-4D97-AF65-F5344CB8AC3E}">
        <p14:creationId xmlns:p14="http://schemas.microsoft.com/office/powerpoint/2010/main" val="558061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Средства коммуникационной техники ИТ</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4113012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76901"/>
          </a:xfrm>
        </p:spPr>
        <p:txBody>
          <a:bodyPr>
            <a:normAutofit fontScale="90000"/>
          </a:bodyPr>
          <a:lstStyle/>
          <a:p>
            <a:endParaRPr lang="ru-RU" dirty="0"/>
          </a:p>
        </p:txBody>
      </p:sp>
      <p:sp>
        <p:nvSpPr>
          <p:cNvPr id="3" name="Объект 2"/>
          <p:cNvSpPr>
            <a:spLocks noGrp="1"/>
          </p:cNvSpPr>
          <p:nvPr>
            <p:ph idx="1"/>
          </p:nvPr>
        </p:nvSpPr>
        <p:spPr>
          <a:xfrm>
            <a:off x="838200" y="914400"/>
            <a:ext cx="10515600" cy="5262563"/>
          </a:xfrm>
        </p:spPr>
        <p:txBody>
          <a:bodyPr>
            <a:normAutofit/>
          </a:bodyPr>
          <a:lstStyle/>
          <a:p>
            <a:r>
              <a:rPr lang="ru-RU" sz="4000" dirty="0"/>
              <a:t>Средства коммуникационной техники обеспечивают одну из основных функций ИТ — передачу информации и обмен данными с внешней средой. Эти средства реализуют как автономное функционирование, так и в комплексе со средствами компьютерной техники. К средствам коммуникационной техники относятся:</a:t>
            </a:r>
          </a:p>
        </p:txBody>
      </p:sp>
    </p:spTree>
    <p:extLst>
      <p:ext uri="{BB962C8B-B14F-4D97-AF65-F5344CB8AC3E}">
        <p14:creationId xmlns:p14="http://schemas.microsoft.com/office/powerpoint/2010/main" val="2769993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normAutofit/>
          </a:bodyPr>
          <a:lstStyle/>
          <a:p>
            <a:pPr lvl="0"/>
            <a:r>
              <a:rPr lang="ru-RU" sz="3600" dirty="0"/>
              <a:t>средства и системы стационарной и мобильной телефонной связи;</a:t>
            </a:r>
          </a:p>
          <a:p>
            <a:pPr lvl="0"/>
            <a:r>
              <a:rPr lang="ru-RU" sz="3600" dirty="0"/>
              <a:t>средства и системы телеграфной связи;</a:t>
            </a:r>
          </a:p>
          <a:p>
            <a:pPr lvl="0"/>
            <a:r>
              <a:rPr lang="ru-RU" sz="3600" dirty="0"/>
              <a:t>средства и системы факсимильной передачи информации и модемной связи;</a:t>
            </a:r>
          </a:p>
          <a:p>
            <a:r>
              <a:rPr lang="ru-RU" sz="3600" dirty="0"/>
              <a:t>средства и системы кабельной и радиосвязи, включая </a:t>
            </a:r>
            <a:r>
              <a:rPr lang="ru-RU" sz="3600" dirty="0" err="1" smtClean="0"/>
              <a:t>оптиковолоконную</a:t>
            </a:r>
            <a:r>
              <a:rPr lang="ru-RU" sz="3600" dirty="0" smtClean="0"/>
              <a:t> (оптоволоконную), </a:t>
            </a:r>
            <a:r>
              <a:rPr lang="ru-RU" sz="3600" dirty="0"/>
              <a:t>лазерную и спутниковую связь.</a:t>
            </a:r>
          </a:p>
        </p:txBody>
      </p:sp>
    </p:spTree>
    <p:extLst>
      <p:ext uri="{BB962C8B-B14F-4D97-AF65-F5344CB8AC3E}">
        <p14:creationId xmlns:p14="http://schemas.microsoft.com/office/powerpoint/2010/main" val="2223175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856034"/>
            <a:ext cx="10515600" cy="5320929"/>
          </a:xfrm>
        </p:spPr>
        <p:txBody>
          <a:bodyPr/>
          <a:lstStyle/>
          <a:p>
            <a:r>
              <a:rPr lang="ru-RU" dirty="0"/>
              <a:t>Сетевые устройства ИТ. Для функционирования подобных интегрированных информационных сетей используются специальные сетевые ТС, обеспечивающие взаимодействие как внутри локальной сети, так и нескольких информационных сетей или подсетей. К ним относятся:</a:t>
            </a:r>
          </a:p>
          <a:p>
            <a:pPr lvl="0"/>
            <a:r>
              <a:rPr lang="ru-RU" sz="3200" dirty="0"/>
              <a:t>серверы доступа;</a:t>
            </a:r>
          </a:p>
          <a:p>
            <a:pPr lvl="0"/>
            <a:r>
              <a:rPr lang="ru-RU" sz="3200" dirty="0"/>
              <a:t>сетевые адаптеры, повторители, коммутаторы, концентраторы, мультиплексоры, мосты, маршрутизаторы, шлюзы и модемы, согласующие работу компьютеров с каналами передачи данных</a:t>
            </a:r>
            <a:r>
              <a:rPr lang="ru-RU" dirty="0"/>
              <a:t>.</a:t>
            </a:r>
          </a:p>
          <a:p>
            <a:endParaRPr lang="ru-RU" dirty="0"/>
          </a:p>
        </p:txBody>
      </p:sp>
    </p:spTree>
    <p:extLst>
      <p:ext uri="{BB962C8B-B14F-4D97-AF65-F5344CB8AC3E}">
        <p14:creationId xmlns:p14="http://schemas.microsoft.com/office/powerpoint/2010/main" val="340170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88186"/>
          </a:xfrm>
        </p:spPr>
        <p:txBody>
          <a:bodyPr>
            <a:normAutofit fontScale="90000"/>
          </a:bodyPr>
          <a:lstStyle/>
          <a:p>
            <a:r>
              <a:rPr lang="ru-RU" i="1" dirty="0"/>
              <a:t>Сетевой </a:t>
            </a:r>
            <a:r>
              <a:rPr lang="ru-RU" i="1" dirty="0" smtClean="0"/>
              <a:t>адаптер </a:t>
            </a:r>
            <a:endParaRPr lang="ru-RU" dirty="0"/>
          </a:p>
        </p:txBody>
      </p:sp>
      <p:sp>
        <p:nvSpPr>
          <p:cNvPr id="3" name="Объект 2"/>
          <p:cNvSpPr>
            <a:spLocks noGrp="1"/>
          </p:cNvSpPr>
          <p:nvPr>
            <p:ph idx="1"/>
          </p:nvPr>
        </p:nvSpPr>
        <p:spPr>
          <a:xfrm>
            <a:off x="838200" y="1147864"/>
            <a:ext cx="10515600" cy="5029099"/>
          </a:xfrm>
        </p:spPr>
        <p:txBody>
          <a:bodyPr/>
          <a:lstStyle/>
          <a:p>
            <a:r>
              <a:rPr lang="ru-RU" dirty="0"/>
              <a:t>используется для соединения компьютеров в локальной сети. Он устанавливается внутри системного блока компьютера и позволяет поддерживать скорость обмена данными от 10 до 100 Мб/с. </a:t>
            </a:r>
          </a:p>
        </p:txBody>
      </p:sp>
    </p:spTree>
    <p:extLst>
      <p:ext uri="{BB962C8B-B14F-4D97-AF65-F5344CB8AC3E}">
        <p14:creationId xmlns:p14="http://schemas.microsoft.com/office/powerpoint/2010/main" val="2864015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07641"/>
          </a:xfrm>
        </p:spPr>
        <p:txBody>
          <a:bodyPr>
            <a:normAutofit fontScale="90000"/>
          </a:bodyPr>
          <a:lstStyle/>
          <a:p>
            <a:r>
              <a:rPr lang="ru-RU" i="1" dirty="0"/>
              <a:t>Повторитель</a:t>
            </a:r>
            <a:r>
              <a:rPr lang="ru-RU" dirty="0"/>
              <a:t> (от англ. </a:t>
            </a:r>
            <a:r>
              <a:rPr lang="en-US" i="1" dirty="0"/>
              <a:t>repeater </a:t>
            </a:r>
            <a:r>
              <a:rPr lang="ru-RU" i="1" dirty="0" smtClean="0"/>
              <a:t>)</a:t>
            </a:r>
            <a:endParaRPr lang="ru-RU" dirty="0"/>
          </a:p>
        </p:txBody>
      </p:sp>
      <p:sp>
        <p:nvSpPr>
          <p:cNvPr id="3" name="Объект 2"/>
          <p:cNvSpPr>
            <a:spLocks noGrp="1"/>
          </p:cNvSpPr>
          <p:nvPr>
            <p:ph idx="1"/>
          </p:nvPr>
        </p:nvSpPr>
        <p:spPr>
          <a:xfrm>
            <a:off x="838200" y="972766"/>
            <a:ext cx="10515600" cy="5204197"/>
          </a:xfrm>
        </p:spPr>
        <p:txBody>
          <a:bodyPr>
            <a:normAutofit/>
          </a:bodyPr>
          <a:lstStyle/>
          <a:p>
            <a:r>
              <a:rPr lang="ru-RU" sz="3600" dirty="0"/>
              <a:t>служит для восстановления (усиления) электрических сигналов, передаваемых между двумя сегментами ЛВС, если невозможно работать на одном сегменте кабеля или есть ограничения на расстояние и число узлов. </a:t>
            </a:r>
          </a:p>
        </p:txBody>
      </p:sp>
    </p:spTree>
    <p:extLst>
      <p:ext uri="{BB962C8B-B14F-4D97-AF65-F5344CB8AC3E}">
        <p14:creationId xmlns:p14="http://schemas.microsoft.com/office/powerpoint/2010/main" val="971307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27096"/>
          </a:xfrm>
        </p:spPr>
        <p:txBody>
          <a:bodyPr>
            <a:normAutofit fontScale="90000"/>
          </a:bodyPr>
          <a:lstStyle/>
          <a:p>
            <a:r>
              <a:rPr lang="ru-RU" i="1" dirty="0"/>
              <a:t>Концентратор </a:t>
            </a:r>
            <a:r>
              <a:rPr lang="ru-RU" dirty="0"/>
              <a:t>(от англ. </a:t>
            </a:r>
            <a:r>
              <a:rPr lang="en-US" i="1" dirty="0"/>
              <a:t>hub) </a:t>
            </a:r>
            <a:endParaRPr lang="ru-RU" dirty="0"/>
          </a:p>
        </p:txBody>
      </p:sp>
      <p:sp>
        <p:nvSpPr>
          <p:cNvPr id="3" name="Объект 2"/>
          <p:cNvSpPr>
            <a:spLocks noGrp="1"/>
          </p:cNvSpPr>
          <p:nvPr>
            <p:ph idx="1"/>
          </p:nvPr>
        </p:nvSpPr>
        <p:spPr>
          <a:xfrm>
            <a:off x="838200" y="992222"/>
            <a:ext cx="10515600" cy="5184741"/>
          </a:xfrm>
        </p:spPr>
        <p:txBody>
          <a:bodyPr>
            <a:normAutofit/>
          </a:bodyPr>
          <a:lstStyle/>
          <a:p>
            <a:r>
              <a:rPr lang="ru-RU" sz="3600" dirty="0"/>
              <a:t>устройство, позволяющее соединить компьютеры с сервером или несколько ЛВС в интерсеть для организации иерархических структур и разветвления сети. Они бывают пассивными и активными. К одному концентратору можно подключить от двух — четырех до нескольких десятков компьютеров. </a:t>
            </a:r>
          </a:p>
        </p:txBody>
      </p:sp>
    </p:spTree>
    <p:extLst>
      <p:ext uri="{BB962C8B-B14F-4D97-AF65-F5344CB8AC3E}">
        <p14:creationId xmlns:p14="http://schemas.microsoft.com/office/powerpoint/2010/main" val="1818546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88186"/>
          </a:xfrm>
        </p:spPr>
        <p:txBody>
          <a:bodyPr>
            <a:normAutofit fontScale="90000"/>
          </a:bodyPr>
          <a:lstStyle/>
          <a:p>
            <a:r>
              <a:rPr lang="ru-RU" i="1" dirty="0"/>
              <a:t>Мост </a:t>
            </a:r>
            <a:r>
              <a:rPr lang="ru-RU" dirty="0"/>
              <a:t>(от англ. </a:t>
            </a:r>
            <a:r>
              <a:rPr lang="en-US" i="1" dirty="0"/>
              <a:t>bridge) </a:t>
            </a:r>
            <a:endParaRPr lang="ru-RU" dirty="0"/>
          </a:p>
        </p:txBody>
      </p:sp>
      <p:sp>
        <p:nvSpPr>
          <p:cNvPr id="3" name="Объект 2"/>
          <p:cNvSpPr>
            <a:spLocks noGrp="1"/>
          </p:cNvSpPr>
          <p:nvPr>
            <p:ph idx="1"/>
          </p:nvPr>
        </p:nvSpPr>
        <p:spPr>
          <a:xfrm>
            <a:off x="838200" y="953312"/>
            <a:ext cx="10515600" cy="5223651"/>
          </a:xfrm>
        </p:spPr>
        <p:txBody>
          <a:bodyPr/>
          <a:lstStyle/>
          <a:p>
            <a:r>
              <a:rPr lang="ru-RU" sz="4000" dirty="0"/>
              <a:t>служит для соединения разных подсетей однородной архитектуры, имеющих в том числе неодинаковые канальные протоколы</a:t>
            </a:r>
            <a:r>
              <a:rPr lang="ru-RU" dirty="0"/>
              <a:t>. </a:t>
            </a:r>
          </a:p>
        </p:txBody>
      </p:sp>
    </p:spTree>
    <p:extLst>
      <p:ext uri="{BB962C8B-B14F-4D97-AF65-F5344CB8AC3E}">
        <p14:creationId xmlns:p14="http://schemas.microsoft.com/office/powerpoint/2010/main" val="765099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88186"/>
          </a:xfrm>
        </p:spPr>
        <p:txBody>
          <a:bodyPr>
            <a:normAutofit fontScale="90000"/>
          </a:bodyPr>
          <a:lstStyle/>
          <a:p>
            <a:r>
              <a:rPr lang="ru-RU" i="1" dirty="0"/>
              <a:t>Шлюз </a:t>
            </a:r>
            <a:r>
              <a:rPr lang="ru-RU" dirty="0"/>
              <a:t>(от англ. </a:t>
            </a:r>
            <a:r>
              <a:rPr lang="en-US" i="1" dirty="0"/>
              <a:t>gateway) </a:t>
            </a:r>
            <a:endParaRPr lang="ru-RU" dirty="0"/>
          </a:p>
        </p:txBody>
      </p:sp>
      <p:sp>
        <p:nvSpPr>
          <p:cNvPr id="3" name="Объект 2"/>
          <p:cNvSpPr>
            <a:spLocks noGrp="1"/>
          </p:cNvSpPr>
          <p:nvPr>
            <p:ph idx="1"/>
          </p:nvPr>
        </p:nvSpPr>
        <p:spPr>
          <a:xfrm>
            <a:off x="838200" y="1147864"/>
            <a:ext cx="10515600" cy="5029099"/>
          </a:xfrm>
        </p:spPr>
        <p:txBody>
          <a:bodyPr>
            <a:normAutofit/>
          </a:bodyPr>
          <a:lstStyle/>
          <a:p>
            <a:r>
              <a:rPr lang="ru-RU" sz="4400" dirty="0"/>
              <a:t>межсетевой преобразователь, который служит для соединения информационных сетей различной архитектуры с неодинаковыми сетевыми протоколами </a:t>
            </a:r>
          </a:p>
        </p:txBody>
      </p:sp>
    </p:spTree>
    <p:extLst>
      <p:ext uri="{BB962C8B-B14F-4D97-AF65-F5344CB8AC3E}">
        <p14:creationId xmlns:p14="http://schemas.microsoft.com/office/powerpoint/2010/main" val="2484006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96356"/>
          </a:xfrm>
        </p:spPr>
        <p:txBody>
          <a:bodyPr>
            <a:normAutofit fontScale="90000"/>
          </a:bodyPr>
          <a:lstStyle/>
          <a:p>
            <a:endParaRPr lang="ru-RU" dirty="0"/>
          </a:p>
        </p:txBody>
      </p:sp>
      <p:sp>
        <p:nvSpPr>
          <p:cNvPr id="3" name="Объект 2"/>
          <p:cNvSpPr>
            <a:spLocks noGrp="1"/>
          </p:cNvSpPr>
          <p:nvPr>
            <p:ph idx="1"/>
          </p:nvPr>
        </p:nvSpPr>
        <p:spPr>
          <a:xfrm>
            <a:off x="838200" y="972766"/>
            <a:ext cx="10515600" cy="5204197"/>
          </a:xfrm>
        </p:spPr>
        <p:txBody>
          <a:bodyPr>
            <a:normAutofit/>
          </a:bodyPr>
          <a:lstStyle/>
          <a:p>
            <a:r>
              <a:rPr lang="ru-RU" sz="3600" dirty="0"/>
              <a:t>Как правило, в сетях прием и передача информации между несколькими абонентами организуются с помощью </a:t>
            </a:r>
            <a:r>
              <a:rPr lang="ru-RU" sz="3600" dirty="0" smtClean="0"/>
              <a:t>специальных устройств </a:t>
            </a:r>
            <a:r>
              <a:rPr lang="ru-RU" sz="3600" dirty="0"/>
              <a:t>разделения и уплотнения канала — </a:t>
            </a:r>
            <a:r>
              <a:rPr lang="ru-RU" sz="3600" i="1" dirty="0">
                <a:solidFill>
                  <a:srgbClr val="FF0000"/>
                </a:solidFill>
              </a:rPr>
              <a:t>мультиплексоров</a:t>
            </a:r>
            <a:r>
              <a:rPr lang="ru-RU" sz="3600" i="1" dirty="0"/>
              <a:t>. </a:t>
            </a:r>
            <a:r>
              <a:rPr lang="ru-RU" sz="3600" dirty="0"/>
              <a:t>Они предназначены для подключения к компьютеру терминалов, модемов и других устройств. </a:t>
            </a:r>
          </a:p>
        </p:txBody>
      </p:sp>
    </p:spTree>
    <p:extLst>
      <p:ext uri="{BB962C8B-B14F-4D97-AF65-F5344CB8AC3E}">
        <p14:creationId xmlns:p14="http://schemas.microsoft.com/office/powerpoint/2010/main" val="1103546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0713"/>
          </a:xfrm>
        </p:spPr>
        <p:txBody>
          <a:bodyPr>
            <a:normAutofit fontScale="90000"/>
          </a:bodyPr>
          <a:lstStyle/>
          <a:p>
            <a:endParaRPr lang="ru-RU" dirty="0"/>
          </a:p>
        </p:txBody>
      </p:sp>
      <p:sp>
        <p:nvSpPr>
          <p:cNvPr id="3" name="Объект 2"/>
          <p:cNvSpPr>
            <a:spLocks noGrp="1"/>
          </p:cNvSpPr>
          <p:nvPr>
            <p:ph idx="1"/>
          </p:nvPr>
        </p:nvSpPr>
        <p:spPr>
          <a:xfrm>
            <a:off x="838200" y="739302"/>
            <a:ext cx="10515600" cy="5437661"/>
          </a:xfrm>
        </p:spPr>
        <p:txBody>
          <a:bodyPr>
            <a:normAutofit/>
          </a:bodyPr>
          <a:lstStyle/>
          <a:p>
            <a:r>
              <a:rPr lang="ru-RU" dirty="0"/>
              <a:t>Оперативность передачи данных зависит и от возможности выбирать оптимальные маршруты доставки данных. Выбор оптимального маршрута осуществляется специальными устройствами — </a:t>
            </a:r>
            <a:r>
              <a:rPr lang="ru-RU" i="1" dirty="0">
                <a:solidFill>
                  <a:srgbClr val="FF0000"/>
                </a:solidFill>
              </a:rPr>
              <a:t>маршрутизаторами </a:t>
            </a:r>
            <a:r>
              <a:rPr lang="ru-RU" dirty="0">
                <a:solidFill>
                  <a:srgbClr val="FF0000"/>
                </a:solidFill>
              </a:rPr>
              <a:t>(от англ. </a:t>
            </a:r>
            <a:r>
              <a:rPr lang="ru-RU" i="1" dirty="0" err="1">
                <a:solidFill>
                  <a:srgbClr val="FF0000"/>
                </a:solidFill>
              </a:rPr>
              <a:t>router</a:t>
            </a:r>
            <a:r>
              <a:rPr lang="ru-RU" i="1" dirty="0">
                <a:solidFill>
                  <a:srgbClr val="FF0000"/>
                </a:solidFill>
              </a:rPr>
              <a:t>). </a:t>
            </a:r>
            <a:r>
              <a:rPr lang="ru-RU" dirty="0"/>
              <a:t>Кроме того, они выполняют функции: «моста» между ЛВС и Интернетом; соединения локальных сетей (маршрутизации); защиты ЛВС от несанкционированного доступа </a:t>
            </a:r>
            <a:r>
              <a:rPr lang="ru-RU" i="1" dirty="0"/>
              <a:t>(</a:t>
            </a:r>
            <a:r>
              <a:rPr lang="ru-RU" i="1" dirty="0" err="1"/>
              <a:t>Firewall</a:t>
            </a:r>
            <a:r>
              <a:rPr lang="ru-RU" i="1" dirty="0"/>
              <a:t>). </a:t>
            </a:r>
            <a:r>
              <a:rPr lang="ru-RU" dirty="0"/>
              <a:t>Маршрутизатор может представлять программное, техническое и программно-техническое средство. Он является полноценным ресурсом Интернета, имеет свой IP-адрес и, как правило, предназначен для работы в корпоративных и территориальных сетях. </a:t>
            </a:r>
          </a:p>
        </p:txBody>
      </p:sp>
    </p:spTree>
    <p:extLst>
      <p:ext uri="{BB962C8B-B14F-4D97-AF65-F5344CB8AC3E}">
        <p14:creationId xmlns:p14="http://schemas.microsoft.com/office/powerpoint/2010/main" val="117708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374177"/>
          </a:xfrm>
        </p:spPr>
        <p:txBody>
          <a:bodyPr>
            <a:normAutofit fontScale="90000"/>
          </a:bodyPr>
          <a:lstStyle/>
          <a:p>
            <a:r>
              <a:rPr lang="ru-RU" sz="2800" dirty="0"/>
              <a:t>Вариант связи удаленного компьютера через маршрутизатор с ЛВС </a:t>
            </a:r>
          </a:p>
        </p:txBody>
      </p:sp>
      <p:pic>
        <p:nvPicPr>
          <p:cNvPr id="4" name="Объект 3"/>
          <p:cNvPicPr>
            <a:picLocks noGrp="1" noChangeAspect="1"/>
          </p:cNvPicPr>
          <p:nvPr>
            <p:ph idx="1"/>
          </p:nvPr>
        </p:nvPicPr>
        <p:blipFill>
          <a:blip r:embed="rId2"/>
          <a:stretch>
            <a:fillRect/>
          </a:stretch>
        </p:blipFill>
        <p:spPr>
          <a:xfrm>
            <a:off x="1031133" y="751681"/>
            <a:ext cx="10077854" cy="5084915"/>
          </a:xfrm>
          <a:prstGeom prst="rect">
            <a:avLst/>
          </a:prstGeom>
        </p:spPr>
      </p:pic>
    </p:spTree>
    <p:extLst>
      <p:ext uri="{BB962C8B-B14F-4D97-AF65-F5344CB8AC3E}">
        <p14:creationId xmlns:p14="http://schemas.microsoft.com/office/powerpoint/2010/main" val="1983373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46552"/>
          </a:xfrm>
        </p:spPr>
        <p:txBody>
          <a:bodyPr>
            <a:normAutofit fontScale="90000"/>
          </a:bodyPr>
          <a:lstStyle/>
          <a:p>
            <a:r>
              <a:rPr lang="ru-RU" i="1" dirty="0"/>
              <a:t>Модемы</a:t>
            </a:r>
            <a:endParaRPr lang="ru-RU" dirty="0"/>
          </a:p>
        </p:txBody>
      </p:sp>
      <p:sp>
        <p:nvSpPr>
          <p:cNvPr id="3" name="Объект 2"/>
          <p:cNvSpPr>
            <a:spLocks noGrp="1"/>
          </p:cNvSpPr>
          <p:nvPr>
            <p:ph idx="1"/>
          </p:nvPr>
        </p:nvSpPr>
        <p:spPr>
          <a:xfrm>
            <a:off x="838200" y="1011678"/>
            <a:ext cx="10515600" cy="5165285"/>
          </a:xfrm>
        </p:spPr>
        <p:txBody>
          <a:bodyPr/>
          <a:lstStyle/>
          <a:p>
            <a:r>
              <a:rPr lang="ru-RU" dirty="0"/>
              <a:t>Основным устройством, обеспечивающим прием-передачу машиночитаемых данных по сетям связи, является модем. Для преобразования цифровых данных ЭВМ в сигналы, передаваемые по линиям связи, используют </a:t>
            </a:r>
            <a:r>
              <a:rPr lang="ru-RU" i="1" dirty="0"/>
              <a:t>модемы</a:t>
            </a:r>
            <a:r>
              <a:rPr lang="ru-RU" dirty="0"/>
              <a:t> (от слов «модулятор-демодулятор»). Модем осуществляет автоматический набор телефонного номера </a:t>
            </a:r>
            <a:r>
              <a:rPr lang="ru-RU" dirty="0" smtClean="0"/>
              <a:t>в </a:t>
            </a:r>
            <a:r>
              <a:rPr lang="ru-RU" dirty="0"/>
              <a:t>коммутируемых сетях и контроль за неискаженными приемом и передачей информации. Модемы служат для работы в кабельных или беспроводных сетях. Основная функция модема — преобразование аналоговых сигналов, например телефонной сети, в цифровые сигналы, например компьютера, работающего на цифровых сигналах.</a:t>
            </a:r>
          </a:p>
        </p:txBody>
      </p:sp>
    </p:spTree>
    <p:extLst>
      <p:ext uri="{BB962C8B-B14F-4D97-AF65-F5344CB8AC3E}">
        <p14:creationId xmlns:p14="http://schemas.microsoft.com/office/powerpoint/2010/main" val="639005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68730"/>
          </a:xfrm>
        </p:spPr>
        <p:txBody>
          <a:bodyPr>
            <a:normAutofit fontScale="90000"/>
          </a:bodyPr>
          <a:lstStyle/>
          <a:p>
            <a:r>
              <a:rPr lang="ru-RU" i="1" dirty="0"/>
              <a:t>Виды и средства связи</a:t>
            </a:r>
            <a:endParaRPr lang="ru-RU" dirty="0"/>
          </a:p>
        </p:txBody>
      </p:sp>
      <p:sp>
        <p:nvSpPr>
          <p:cNvPr id="3" name="Объект 2"/>
          <p:cNvSpPr>
            <a:spLocks noGrp="1"/>
          </p:cNvSpPr>
          <p:nvPr>
            <p:ph idx="1"/>
          </p:nvPr>
        </p:nvSpPr>
        <p:spPr>
          <a:xfrm>
            <a:off x="838200" y="1089498"/>
            <a:ext cx="10515600" cy="5087465"/>
          </a:xfrm>
        </p:spPr>
        <p:txBody>
          <a:bodyPr/>
          <a:lstStyle/>
          <a:p>
            <a:r>
              <a:rPr lang="ru-RU" dirty="0"/>
              <a:t>К видам связи традиционного назначения относят: почтовую (буквенно-цифровая и графическая информация), телефонную (передача речи), телеграфную (буквенно-цифровые сообщения), факсимильную (буквенно-цифровая и графическая информация), радио, радиорелейную и спутниковую связь (буквенно-цифровая и графическая информация). При этом виды связи делятся: на проводные (телефонные, телеграфные и т.п.) и беспроводные, в которых в свою очередь выделяют: радио (всенаправленные, узконаправленные, сотовые и иные радиосистемы), радиорелейные и космические (спутниковые) устройства, системы и комплексы. Причем, например, передачу речи можно организовать по аналоговым и цифровым, проводным и беспроводным, телефонным и другим радиоканалам связи.</a:t>
            </a:r>
          </a:p>
        </p:txBody>
      </p:sp>
    </p:spTree>
    <p:extLst>
      <p:ext uri="{BB962C8B-B14F-4D97-AF65-F5344CB8AC3E}">
        <p14:creationId xmlns:p14="http://schemas.microsoft.com/office/powerpoint/2010/main" val="3013458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sz="3600" dirty="0"/>
              <a:t>Существуют различные классификации средств связи. Будем придерживаться определения, что средства связи — это технические системы передачи данных (СПД) и информации на расстояние, образующие канал связи и оконечные устройства </a:t>
            </a:r>
            <a:r>
              <a:rPr lang="ru-RU" sz="3600" dirty="0" smtClean="0"/>
              <a:t>приема/передачи</a:t>
            </a:r>
            <a:r>
              <a:rPr lang="ru-RU" sz="3600" dirty="0"/>
              <a:t>. </a:t>
            </a:r>
          </a:p>
        </p:txBody>
      </p:sp>
    </p:spTree>
    <p:extLst>
      <p:ext uri="{BB962C8B-B14F-4D97-AF65-F5344CB8AC3E}">
        <p14:creationId xmlns:p14="http://schemas.microsoft.com/office/powerpoint/2010/main" val="3095258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856034"/>
            <a:ext cx="10515600" cy="5320929"/>
          </a:xfrm>
        </p:spPr>
        <p:txBody>
          <a:bodyPr>
            <a:normAutofit lnSpcReduction="10000"/>
          </a:bodyPr>
          <a:lstStyle/>
          <a:p>
            <a:r>
              <a:rPr lang="ru-RU" dirty="0"/>
              <a:t>Как и средства связи, линии или каналы связи делятся на аналоговые, цифровые, а также аналогово-цифровые. Цифровые коммуникации (каналы связи) надежнее, чем аналоговые. Они обеспечивают высокое качество передачи информации, позволяют внедрять механизмы, гарантирующие целостность каналов, защиту данных и применение других сервисов. Для передачи аналоговой информации по цифровому каналу ее следует преобразовать в цифровую форму. В конце 1980-х гг. появилась цифровая сеть с интеграцией услуг (от англ. </a:t>
            </a:r>
            <a:r>
              <a:rPr lang="ru-RU" i="1" dirty="0" err="1"/>
              <a:t>Integrated</a:t>
            </a:r>
            <a:r>
              <a:rPr lang="ru-RU" i="1" dirty="0"/>
              <a:t> </a:t>
            </a:r>
            <a:r>
              <a:rPr lang="ru-RU" i="1" dirty="0" err="1"/>
              <a:t>Serviced</a:t>
            </a:r>
            <a:r>
              <a:rPr lang="ru-RU" i="1" dirty="0"/>
              <a:t> </a:t>
            </a:r>
            <a:r>
              <a:rPr lang="ru-RU" i="1" dirty="0" err="1"/>
              <a:t>Digital</a:t>
            </a:r>
            <a:r>
              <a:rPr lang="ru-RU" i="1" dirty="0"/>
              <a:t> </a:t>
            </a:r>
            <a:r>
              <a:rPr lang="ru-RU" i="1" dirty="0" err="1"/>
              <a:t>Network</a:t>
            </a:r>
            <a:r>
              <a:rPr lang="ru-RU" i="1" dirty="0"/>
              <a:t>, </a:t>
            </a:r>
            <a:r>
              <a:rPr lang="ru-RU" dirty="0"/>
              <a:t>ISDN). Ей отводится роль глобальной цифровой магистрали, соединяющей офисные и домашние компьютеры для обеспечения им высокоскоростной передачи данных (до 2 Мбит/с и более). Стандартные четырехпроводные абонентские устройства в ISDN — это телефон, факсимильный аппарат, устройства передачи данных и др. </a:t>
            </a:r>
          </a:p>
        </p:txBody>
      </p:sp>
    </p:spTree>
    <p:extLst>
      <p:ext uri="{BB962C8B-B14F-4D97-AF65-F5344CB8AC3E}">
        <p14:creationId xmlns:p14="http://schemas.microsoft.com/office/powerpoint/2010/main" val="4052567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82739"/>
          </a:xfrm>
        </p:spPr>
        <p:txBody>
          <a:bodyPr>
            <a:normAutofit fontScale="90000"/>
          </a:bodyPr>
          <a:lstStyle/>
          <a:p>
            <a:r>
              <a:rPr lang="ru-RU" sz="3200" dirty="0"/>
              <a:t>По пропускной способности каналы связи бывают следующих видов. </a:t>
            </a:r>
          </a:p>
        </p:txBody>
      </p:sp>
      <p:sp>
        <p:nvSpPr>
          <p:cNvPr id="3" name="Объект 2"/>
          <p:cNvSpPr>
            <a:spLocks noGrp="1"/>
          </p:cNvSpPr>
          <p:nvPr>
            <p:ph idx="1"/>
          </p:nvPr>
        </p:nvSpPr>
        <p:spPr>
          <a:xfrm>
            <a:off x="838200" y="1147864"/>
            <a:ext cx="10515600" cy="5029099"/>
          </a:xfrm>
        </p:spPr>
        <p:txBody>
          <a:bodyPr>
            <a:normAutofit/>
          </a:bodyPr>
          <a:lstStyle/>
          <a:p>
            <a:endParaRPr lang="ru-RU" dirty="0"/>
          </a:p>
          <a:p>
            <a:r>
              <a:rPr lang="ru-RU" dirty="0" smtClean="0"/>
              <a:t>1</a:t>
            </a:r>
            <a:r>
              <a:rPr lang="ru-RU" dirty="0"/>
              <a:t>. Телеграфная связь — один из старейших видов связи. Она изобретена в России в 1832 г. П.Л. Шиллингом и первоначально использовала телеграфные аппараты с узкой рулонной бумажной лентой. Такая связь считается надежной, но характеризуется низкой скоростью передачи и не предназначена для применения в частном секторе. Эта связь </a:t>
            </a:r>
            <a:r>
              <a:rPr lang="ru-RU" dirty="0" smtClean="0"/>
              <a:t>относится </a:t>
            </a:r>
            <a:r>
              <a:rPr lang="ru-RU" dirty="0"/>
              <a:t>к низкоскоростным средствам связи, скорость передачи информации — от 50 до 200 бод (1 бод = 1 бит/с). Боды определяют количество любых переданных битов в секунду. </a:t>
            </a:r>
          </a:p>
          <a:p>
            <a:endParaRPr lang="ru-RU" dirty="0"/>
          </a:p>
        </p:txBody>
      </p:sp>
    </p:spTree>
    <p:extLst>
      <p:ext uri="{BB962C8B-B14F-4D97-AF65-F5344CB8AC3E}">
        <p14:creationId xmlns:p14="http://schemas.microsoft.com/office/powerpoint/2010/main" val="1896229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76901"/>
          </a:xfrm>
        </p:spPr>
        <p:txBody>
          <a:bodyPr>
            <a:normAutofit fontScale="90000"/>
          </a:bodyPr>
          <a:lstStyle/>
          <a:p>
            <a:endParaRPr lang="ru-RU" dirty="0"/>
          </a:p>
        </p:txBody>
      </p:sp>
      <p:sp>
        <p:nvSpPr>
          <p:cNvPr id="3" name="Объект 2"/>
          <p:cNvSpPr>
            <a:spLocks noGrp="1"/>
          </p:cNvSpPr>
          <p:nvPr>
            <p:ph idx="1"/>
          </p:nvPr>
        </p:nvSpPr>
        <p:spPr/>
        <p:txBody>
          <a:bodyPr/>
          <a:lstStyle/>
          <a:p>
            <a:endParaRPr lang="ru-RU" dirty="0"/>
          </a:p>
          <a:p>
            <a:r>
              <a:rPr lang="ru-RU" sz="3600" dirty="0"/>
              <a:t>2. Среднескоростные (аналоговые телефонные, от 300—9600 до 56 000 бит/с для ЭВМ). Телефонная связь — самый распространенный вид оперативно-управленческой связи. Официально она появилась 14 февраля 1876 г., когда А. Белл зарегистрировал изобретение первого телефонного аппарата. </a:t>
            </a:r>
          </a:p>
          <a:p>
            <a:endParaRPr lang="ru-RU" sz="3600" dirty="0"/>
          </a:p>
        </p:txBody>
      </p:sp>
    </p:spTree>
    <p:extLst>
      <p:ext uri="{BB962C8B-B14F-4D97-AF65-F5344CB8AC3E}">
        <p14:creationId xmlns:p14="http://schemas.microsoft.com/office/powerpoint/2010/main" val="3093772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a:p>
            <a:r>
              <a:rPr lang="ru-RU" sz="4000" dirty="0"/>
              <a:t>3. Высокоскоростные, или широкополосные, имеющие скорость передачи информации свыше 56 000 бит/с. Так как 1 байт равен 8 битам, можно легко осуществить пересчет, например 56 000 бит/с </a:t>
            </a:r>
            <a:r>
              <a:rPr lang="ru-RU" sz="4000" dirty="0" smtClean="0"/>
              <a:t>= </a:t>
            </a:r>
            <a:r>
              <a:rPr lang="ru-RU" sz="4000" dirty="0"/>
              <a:t>7 Кб/с. </a:t>
            </a:r>
          </a:p>
          <a:p>
            <a:endParaRPr lang="ru-RU" dirty="0"/>
          </a:p>
        </p:txBody>
      </p:sp>
    </p:spTree>
    <p:extLst>
      <p:ext uri="{BB962C8B-B14F-4D97-AF65-F5344CB8AC3E}">
        <p14:creationId xmlns:p14="http://schemas.microsoft.com/office/powerpoint/2010/main" val="2996467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7445"/>
          </a:xfrm>
        </p:spPr>
        <p:txBody>
          <a:bodyPr>
            <a:normAutofit fontScale="90000"/>
          </a:bodyPr>
          <a:lstStyle/>
          <a:p>
            <a:endParaRPr lang="ru-RU" dirty="0"/>
          </a:p>
        </p:txBody>
      </p:sp>
      <p:sp>
        <p:nvSpPr>
          <p:cNvPr id="3" name="Объект 2"/>
          <p:cNvSpPr>
            <a:spLocks noGrp="1"/>
          </p:cNvSpPr>
          <p:nvPr>
            <p:ph idx="1"/>
          </p:nvPr>
        </p:nvSpPr>
        <p:spPr>
          <a:xfrm>
            <a:off x="838200" y="836579"/>
            <a:ext cx="10515600" cy="5340384"/>
          </a:xfrm>
        </p:spPr>
        <p:txBody>
          <a:bodyPr/>
          <a:lstStyle/>
          <a:p>
            <a:r>
              <a:rPr lang="ru-RU" dirty="0"/>
              <a:t>Среди большого разнообразия современных телефонных аппаратов, подключаемых к АТС, все чаще используются радиотелефоны, а среди них аппараты, использующие стандарт микросотовой (</a:t>
            </a:r>
            <a:r>
              <a:rPr lang="ru-RU" dirty="0" err="1"/>
              <a:t>пикосотовой</a:t>
            </a:r>
            <a:r>
              <a:rPr lang="ru-RU" dirty="0"/>
              <a:t>) связи DECT </a:t>
            </a:r>
            <a:r>
              <a:rPr lang="ru-RU" i="1" dirty="0"/>
              <a:t>(</a:t>
            </a:r>
            <a:r>
              <a:rPr lang="ru-RU" i="1" dirty="0" err="1"/>
              <a:t>DigitalEnhanced</a:t>
            </a:r>
            <a:r>
              <a:rPr lang="ru-RU" i="1" dirty="0"/>
              <a:t> </a:t>
            </a:r>
            <a:r>
              <a:rPr lang="ru-RU" i="1" dirty="0" err="1"/>
              <a:t>Cordless</a:t>
            </a:r>
            <a:r>
              <a:rPr lang="ru-RU" i="1" dirty="0"/>
              <a:t> </a:t>
            </a:r>
            <a:r>
              <a:rPr lang="ru-RU" i="1" dirty="0" err="1"/>
              <a:t>Telecommunication</a:t>
            </a:r>
            <a:r>
              <a:rPr lang="ru-RU" i="1" dirty="0"/>
              <a:t> </a:t>
            </a:r>
            <a:r>
              <a:rPr lang="ru-RU" dirty="0"/>
              <a:t>— цифровой расширенный беспроводный телекоммуникационный стандарт). Емкость такой сети можно наращивать практически без ограничений, создавая сети DECT, охватывающие любую территорию (даже страны). При этом базовые станции располагаются на расстоянии 100-500 м друг от друга на открытой территории и примерно в 50 м — в помещении. </a:t>
            </a:r>
          </a:p>
        </p:txBody>
      </p:sp>
    </p:spTree>
    <p:extLst>
      <p:ext uri="{BB962C8B-B14F-4D97-AF65-F5344CB8AC3E}">
        <p14:creationId xmlns:p14="http://schemas.microsoft.com/office/powerpoint/2010/main" val="2431965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normAutofit lnSpcReduction="10000"/>
          </a:bodyPr>
          <a:lstStyle/>
          <a:p>
            <a:r>
              <a:rPr lang="ru-RU" dirty="0"/>
              <a:t>При охвате больших территорий лучше использовать беспроводные сотовые сети типа GSM. Использование таких радиотелефонов обеспечивает в диапазоне 1880-1900 МГц надежную передачу речи и высокую помехоустойчивость. Современные УАТС предусматривают возможность подключения радиотелефонов DECT к локальной телефонной сети. Телефоны </a:t>
            </a:r>
            <a:r>
              <a:rPr lang="ru-RU" dirty="0" smtClean="0"/>
              <a:t>стандарта DECT </a:t>
            </a:r>
            <a:r>
              <a:rPr lang="ru-RU" dirty="0"/>
              <a:t>считают самыми безопасными среди беспроводных мобильных аппаратов, поскольку максимальная излучаемая ими мощность не превышает 10 мВт (мощность GSM-аппаратов достигает 2 Вт). Используемый диапазон нечувствителен к помехам и допускает одновременную работу нескольких расположенных рядом систем практически в одном частотном диапазоне со скоростью передачи данных до 552 Кбит/с. </a:t>
            </a:r>
          </a:p>
        </p:txBody>
      </p:sp>
    </p:spTree>
    <p:extLst>
      <p:ext uri="{BB962C8B-B14F-4D97-AF65-F5344CB8AC3E}">
        <p14:creationId xmlns:p14="http://schemas.microsoft.com/office/powerpoint/2010/main" val="2818728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В зависимости от возможностей направлений передачи информации каналы связи делятся: </a:t>
            </a:r>
          </a:p>
        </p:txBody>
      </p:sp>
      <p:sp>
        <p:nvSpPr>
          <p:cNvPr id="3" name="Объект 2"/>
          <p:cNvSpPr>
            <a:spLocks noGrp="1"/>
          </p:cNvSpPr>
          <p:nvPr>
            <p:ph idx="1"/>
          </p:nvPr>
        </p:nvSpPr>
        <p:spPr/>
        <p:txBody>
          <a:bodyPr/>
          <a:lstStyle/>
          <a:p>
            <a:endParaRPr lang="ru-RU" dirty="0"/>
          </a:p>
          <a:p>
            <a:r>
              <a:rPr lang="ru-RU" dirty="0"/>
              <a:t>на симплексные, позволяющие осуществлять передачу информации только в одном направлении; </a:t>
            </a:r>
          </a:p>
          <a:p>
            <a:r>
              <a:rPr lang="ru-RU" dirty="0" smtClean="0"/>
              <a:t>полудуплексные</a:t>
            </a:r>
            <a:r>
              <a:rPr lang="ru-RU" dirty="0"/>
              <a:t>, обеспечивающие попеременную передачу информации в прямом и обратном направлениях; </a:t>
            </a:r>
          </a:p>
          <a:p>
            <a:r>
              <a:rPr lang="ru-RU" dirty="0" smtClean="0"/>
              <a:t>дуплексные </a:t>
            </a:r>
            <a:r>
              <a:rPr lang="ru-RU" dirty="0"/>
              <a:t>или полнодуплексные, допускающие передачу информации одновременно в прямом и обратном направлениях. </a:t>
            </a:r>
          </a:p>
          <a:p>
            <a:endParaRPr lang="ru-RU" dirty="0"/>
          </a:p>
        </p:txBody>
      </p:sp>
    </p:spTree>
    <p:extLst>
      <p:ext uri="{BB962C8B-B14F-4D97-AF65-F5344CB8AC3E}">
        <p14:creationId xmlns:p14="http://schemas.microsoft.com/office/powerpoint/2010/main" val="6488334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51998"/>
          </a:xfrm>
        </p:spPr>
        <p:txBody>
          <a:bodyPr>
            <a:normAutofit fontScale="90000"/>
          </a:bodyPr>
          <a:lstStyle/>
          <a:p>
            <a:r>
              <a:rPr lang="ru-RU" i="1" dirty="0"/>
              <a:t>Проводные каналы связи </a:t>
            </a:r>
            <a:endParaRPr lang="ru-RU" dirty="0"/>
          </a:p>
        </p:txBody>
      </p:sp>
      <p:sp>
        <p:nvSpPr>
          <p:cNvPr id="3" name="Объект 2"/>
          <p:cNvSpPr>
            <a:spLocks noGrp="1"/>
          </p:cNvSpPr>
          <p:nvPr>
            <p:ph idx="1"/>
          </p:nvPr>
        </p:nvSpPr>
        <p:spPr>
          <a:xfrm>
            <a:off x="838200" y="1070043"/>
            <a:ext cx="10515600" cy="5106920"/>
          </a:xfrm>
        </p:spPr>
        <p:txBody>
          <a:bodyPr>
            <a:normAutofit/>
          </a:bodyPr>
          <a:lstStyle/>
          <a:p>
            <a:r>
              <a:rPr lang="ru-RU" sz="3200" dirty="0"/>
              <a:t>представляют группу параллельных или скрученных (витая пара) медных проводов (скорость передачи данных — 1 Мбит/с), тонкий и толстый коаксиальные кабели типа TV (скорость передачи данных — 15 Мбит/с) и волоконно-оптические линии связи (ВОЛС) со скоростью передачи данных 400 Мбит/с. Электрические кабели делятся на низко- и высокочастотные, одно- и многожильные. В проводных каналах, в том числе образующих компьютерные сети, используют следующие виды кабелей. </a:t>
            </a:r>
          </a:p>
        </p:txBody>
      </p:sp>
    </p:spTree>
    <p:extLst>
      <p:ext uri="{BB962C8B-B14F-4D97-AF65-F5344CB8AC3E}">
        <p14:creationId xmlns:p14="http://schemas.microsoft.com/office/powerpoint/2010/main" val="3750553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18535"/>
          </a:xfrm>
        </p:spPr>
        <p:txBody>
          <a:bodyPr>
            <a:normAutofit fontScale="90000"/>
          </a:bodyPr>
          <a:lstStyle/>
          <a:p>
            <a:endParaRPr lang="ru-RU" dirty="0"/>
          </a:p>
        </p:txBody>
      </p:sp>
      <p:sp>
        <p:nvSpPr>
          <p:cNvPr id="3" name="Объект 2"/>
          <p:cNvSpPr>
            <a:spLocks noGrp="1"/>
          </p:cNvSpPr>
          <p:nvPr>
            <p:ph idx="1"/>
          </p:nvPr>
        </p:nvSpPr>
        <p:spPr>
          <a:xfrm>
            <a:off x="838200" y="817123"/>
            <a:ext cx="10515600" cy="5359840"/>
          </a:xfrm>
        </p:spPr>
        <p:txBody>
          <a:bodyPr>
            <a:normAutofit lnSpcReduction="10000"/>
          </a:bodyPr>
          <a:lstStyle/>
          <a:p>
            <a:r>
              <a:rPr lang="ru-RU" dirty="0"/>
              <a:t>Широкополосный коаксиальный кабель обеспечивает скорость передачи информации до 500 Мбит/с. Он невосприимчив к помехам, легко наращивается (максимальное расстояние — 10 км), но довольно дорог. В информационных сетях используют толстый (от англ. </a:t>
            </a:r>
            <a:r>
              <a:rPr lang="ru-RU" i="1" dirty="0" err="1"/>
              <a:t>thick</a:t>
            </a:r>
            <a:r>
              <a:rPr lang="ru-RU" i="1" dirty="0"/>
              <a:t>) </a:t>
            </a:r>
            <a:r>
              <a:rPr lang="ru-RU" dirty="0"/>
              <a:t>и тонкий (от англ. </a:t>
            </a:r>
            <a:r>
              <a:rPr lang="ru-RU" i="1" dirty="0" err="1"/>
              <a:t>thin</a:t>
            </a:r>
            <a:r>
              <a:rPr lang="ru-RU" i="1" dirty="0"/>
              <a:t>) </a:t>
            </a:r>
            <a:r>
              <a:rPr lang="ru-RU" dirty="0"/>
              <a:t>коаксиальный кабель. Первый обеспечивает максимальное расстояние без повторителей (усилителей сигнала) до 500 м, а общее — до 3 км; второй — до 300 м и 1 км соответственно. На основе использования коаксиального кабеля строились сети кабельного телевидения </a:t>
            </a:r>
            <a:r>
              <a:rPr lang="ru-RU" i="1" dirty="0"/>
              <a:t>(</a:t>
            </a:r>
            <a:r>
              <a:rPr lang="ru-RU" i="1" dirty="0" err="1"/>
              <a:t>Community</a:t>
            </a:r>
            <a:r>
              <a:rPr lang="ru-RU" i="1" dirty="0"/>
              <a:t> </a:t>
            </a:r>
            <a:r>
              <a:rPr lang="ru-RU" i="1" dirty="0" err="1"/>
              <a:t>Antenna</a:t>
            </a:r>
            <a:r>
              <a:rPr lang="ru-RU" i="1" dirty="0"/>
              <a:t> </a:t>
            </a:r>
            <a:r>
              <a:rPr lang="ru-RU" i="1" dirty="0" err="1"/>
              <a:t>Television</a:t>
            </a:r>
            <a:r>
              <a:rPr lang="ru-RU" i="1" dirty="0"/>
              <a:t>, </a:t>
            </a:r>
            <a:r>
              <a:rPr lang="ru-RU" dirty="0"/>
              <a:t>CATV). Аналоговый сигнал передается на расстояние до нескольких десятков километров. Обычно эта сеть имеет древовидную структуру. Кроме коаксиального в CATV используют и волоконно-оптический кабель. </a:t>
            </a:r>
          </a:p>
        </p:txBody>
      </p:sp>
    </p:spTree>
    <p:extLst>
      <p:ext uri="{BB962C8B-B14F-4D97-AF65-F5344CB8AC3E}">
        <p14:creationId xmlns:p14="http://schemas.microsoft.com/office/powerpoint/2010/main" val="1378509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37990"/>
          </a:xfrm>
        </p:spPr>
        <p:txBody>
          <a:bodyPr>
            <a:normAutofit fontScale="90000"/>
          </a:bodyPr>
          <a:lstStyle/>
          <a:p>
            <a:endParaRPr lang="ru-RU" dirty="0"/>
          </a:p>
        </p:txBody>
      </p:sp>
      <p:sp>
        <p:nvSpPr>
          <p:cNvPr id="3" name="Объект 2"/>
          <p:cNvSpPr>
            <a:spLocks noGrp="1"/>
          </p:cNvSpPr>
          <p:nvPr>
            <p:ph idx="1"/>
          </p:nvPr>
        </p:nvSpPr>
        <p:spPr>
          <a:xfrm>
            <a:off x="838200" y="875489"/>
            <a:ext cx="10515600" cy="5301474"/>
          </a:xfrm>
        </p:spPr>
        <p:txBody>
          <a:bodyPr>
            <a:normAutofit lnSpcReduction="10000"/>
          </a:bodyPr>
          <a:lstStyle/>
          <a:p>
            <a:r>
              <a:rPr lang="ru-RU" dirty="0"/>
              <a:t>Число проводов, используемых для офисных или домашних компьютеров и электроники, постоянно растет. В помещении площадью до 150 кв. м прокладывается до 3 км различных кабелей. Британская компания </a:t>
            </a:r>
            <a:r>
              <a:rPr lang="ru-RU" dirty="0" err="1"/>
              <a:t>United</a:t>
            </a:r>
            <a:r>
              <a:rPr lang="ru-RU" dirty="0"/>
              <a:t> </a:t>
            </a:r>
            <a:r>
              <a:rPr lang="ru-RU" dirty="0" err="1"/>
              <a:t>Utilities</a:t>
            </a:r>
            <a:r>
              <a:rPr lang="ru-RU" dirty="0"/>
              <a:t> предложила технологию </a:t>
            </a:r>
            <a:r>
              <a:rPr lang="ru-RU" i="1" dirty="0" err="1"/>
              <a:t>Digital</a:t>
            </a:r>
            <a:r>
              <a:rPr lang="ru-RU" i="1" dirty="0"/>
              <a:t> </a:t>
            </a:r>
            <a:r>
              <a:rPr lang="ru-RU" i="1" dirty="0" err="1"/>
              <a:t>Power</a:t>
            </a:r>
            <a:r>
              <a:rPr lang="ru-RU" i="1" dirty="0"/>
              <a:t> </a:t>
            </a:r>
            <a:r>
              <a:rPr lang="ru-RU" i="1" dirty="0" err="1"/>
              <a:t>Line</a:t>
            </a:r>
            <a:r>
              <a:rPr lang="ru-RU" i="1" dirty="0"/>
              <a:t> </a:t>
            </a:r>
            <a:r>
              <a:rPr lang="ru-RU" dirty="0"/>
              <a:t>(DPL </a:t>
            </a:r>
            <a:r>
              <a:rPr lang="ru-RU" dirty="0" smtClean="0"/>
              <a:t>- цифровые </a:t>
            </a:r>
            <a:r>
              <a:rPr lang="ru-RU" dirty="0"/>
              <a:t>электрические линии), позволяющую использовать обычные силовые электрические сети в качестве сетей или среды высокоскоростной передачи пакетов данных и голоса по электрическим сетям напряжением 120/220 В. Успехов в данной области добилась израильская компания Main.net, разработавшая технологию </a:t>
            </a:r>
            <a:r>
              <a:rPr lang="ru-RU" i="1" dirty="0" err="1"/>
              <a:t>Power</a:t>
            </a:r>
            <a:r>
              <a:rPr lang="ru-RU" i="1" dirty="0"/>
              <a:t> </a:t>
            </a:r>
            <a:r>
              <a:rPr lang="ru-RU" i="1" dirty="0" err="1"/>
              <a:t>Line</a:t>
            </a:r>
            <a:r>
              <a:rPr lang="ru-RU" i="1" dirty="0"/>
              <a:t> </a:t>
            </a:r>
            <a:r>
              <a:rPr lang="ru-RU" i="1" dirty="0" err="1"/>
              <a:t>Communications</a:t>
            </a:r>
            <a:r>
              <a:rPr lang="ru-RU" i="1" dirty="0"/>
              <a:t> </a:t>
            </a:r>
            <a:r>
              <a:rPr lang="ru-RU" dirty="0"/>
              <a:t>(PLC), обеспечивающую передачу данных и голоса (</a:t>
            </a:r>
            <a:r>
              <a:rPr lang="ru-RU" dirty="0" err="1"/>
              <a:t>VoIP</a:t>
            </a:r>
            <a:r>
              <a:rPr lang="ru-RU" dirty="0"/>
              <a:t>) со скоростью от 2 до 10 Мбит/с. В дальнейшем эту технологию стали также называть PLT </a:t>
            </a:r>
            <a:r>
              <a:rPr lang="ru-RU" i="1" dirty="0"/>
              <a:t>(</a:t>
            </a:r>
            <a:r>
              <a:rPr lang="ru-RU" i="1" dirty="0" err="1"/>
              <a:t>PowerLine</a:t>
            </a:r>
            <a:r>
              <a:rPr lang="ru-RU" i="1" dirty="0"/>
              <a:t> </a:t>
            </a:r>
            <a:r>
              <a:rPr lang="ru-RU" i="1" dirty="0" err="1"/>
              <a:t>Telecommunications</a:t>
            </a:r>
            <a:r>
              <a:rPr lang="ru-RU" dirty="0"/>
              <a:t>) — сеть по электрическому проводу. </a:t>
            </a:r>
          </a:p>
        </p:txBody>
      </p:sp>
    </p:spTree>
    <p:extLst>
      <p:ext uri="{BB962C8B-B14F-4D97-AF65-F5344CB8AC3E}">
        <p14:creationId xmlns:p14="http://schemas.microsoft.com/office/powerpoint/2010/main" val="1576167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58757"/>
            <a:ext cx="10515600" cy="5418206"/>
          </a:xfrm>
        </p:spPr>
        <p:txBody>
          <a:bodyPr>
            <a:normAutofit/>
          </a:bodyPr>
          <a:lstStyle/>
          <a:p>
            <a:r>
              <a:rPr lang="ru-RU" sz="3600" dirty="0"/>
              <a:t>PLC-технология подходит для низкоскоростной передачи данных — это домашняя автоматика, бытовые устройства, доступ в Интернет, а также приложения, требующие высокоскоростного соединения, например видео по запросу, видеоконференцсвязь и др. Питающие здание электрические кабели служат «последней милей», а электропроводка внутри здания — «последним дюймом» для передачи данных. Скорость передачи в таких сетях доходит до 20 Мбит/с. </a:t>
            </a:r>
          </a:p>
        </p:txBody>
      </p:sp>
    </p:spTree>
    <p:extLst>
      <p:ext uri="{BB962C8B-B14F-4D97-AF65-F5344CB8AC3E}">
        <p14:creationId xmlns:p14="http://schemas.microsoft.com/office/powerpoint/2010/main" val="1314528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315811"/>
          </a:xfrm>
        </p:spPr>
        <p:txBody>
          <a:bodyPr>
            <a:normAutofit fontScale="90000"/>
          </a:bodyPr>
          <a:lstStyle/>
          <a:p>
            <a:endParaRPr lang="ru-RU" dirty="0"/>
          </a:p>
        </p:txBody>
      </p:sp>
      <p:sp>
        <p:nvSpPr>
          <p:cNvPr id="3" name="Объект 2"/>
          <p:cNvSpPr>
            <a:spLocks noGrp="1"/>
          </p:cNvSpPr>
          <p:nvPr>
            <p:ph idx="1"/>
          </p:nvPr>
        </p:nvSpPr>
        <p:spPr>
          <a:xfrm>
            <a:off x="838200" y="1031132"/>
            <a:ext cx="10515600" cy="5145831"/>
          </a:xfrm>
        </p:spPr>
        <p:txBody>
          <a:bodyPr>
            <a:normAutofit/>
          </a:bodyPr>
          <a:lstStyle/>
          <a:p>
            <a:r>
              <a:rPr lang="ru-RU" sz="4400" dirty="0"/>
              <a:t>внедрение таких систем связано с решением проблем утечки электромагнитных излучений из зданий, подключенных к PLC-системе, а также электромагнитной интерференции с системами радиовещания в коротком и средневолновом радиодиапазонах. </a:t>
            </a:r>
          </a:p>
        </p:txBody>
      </p:sp>
    </p:spTree>
    <p:extLst>
      <p:ext uri="{BB962C8B-B14F-4D97-AF65-F5344CB8AC3E}">
        <p14:creationId xmlns:p14="http://schemas.microsoft.com/office/powerpoint/2010/main" val="1384338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7445"/>
          </a:xfrm>
        </p:spPr>
        <p:txBody>
          <a:bodyPr>
            <a:normAutofit fontScale="90000"/>
          </a:bodyPr>
          <a:lstStyle/>
          <a:p>
            <a:endParaRPr lang="ru-RU" dirty="0"/>
          </a:p>
        </p:txBody>
      </p:sp>
      <p:sp>
        <p:nvSpPr>
          <p:cNvPr id="3" name="Объект 2"/>
          <p:cNvSpPr>
            <a:spLocks noGrp="1"/>
          </p:cNvSpPr>
          <p:nvPr>
            <p:ph idx="1"/>
          </p:nvPr>
        </p:nvSpPr>
        <p:spPr>
          <a:xfrm>
            <a:off x="838200" y="836579"/>
            <a:ext cx="10515600" cy="5340384"/>
          </a:xfrm>
        </p:spPr>
        <p:txBody>
          <a:bodyPr>
            <a:normAutofit/>
          </a:bodyPr>
          <a:lstStyle/>
          <a:p>
            <a:r>
              <a:rPr lang="ru-RU" sz="3200" dirty="0"/>
              <a:t>Оптоволоконный, или волоконно-оптический, кабель (от англ. </a:t>
            </a:r>
            <a:r>
              <a:rPr lang="ru-RU" sz="3200" i="1" dirty="0" err="1"/>
              <a:t>optical</a:t>
            </a:r>
            <a:r>
              <a:rPr lang="ru-RU" sz="3200" i="1" dirty="0"/>
              <a:t> </a:t>
            </a:r>
            <a:r>
              <a:rPr lang="ru-RU" sz="3200" i="1" dirty="0" err="1"/>
              <a:t>fiber</a:t>
            </a:r>
            <a:r>
              <a:rPr lang="ru-RU" sz="3200" i="1" dirty="0"/>
              <a:t>) </a:t>
            </a:r>
            <a:r>
              <a:rPr lang="ru-RU" sz="3200" dirty="0"/>
              <a:t>состоит из кварцевого сердечника диаметром 3—60 мкм (микрон), окруженного отражающей защитной оболочкой с внешним диаметром 125—200 мкм. Передача информации осуществляется преобразованием электрических сигналов в световые с помощью, например, светодиода. Такой кабель позволяет одновременно организовать работу нескольких сотен тысяч телефонных, нескольких тысяч видеотелефонных и около тысячи телевизионных каналов. </a:t>
            </a:r>
          </a:p>
        </p:txBody>
      </p:sp>
    </p:spTree>
    <p:extLst>
      <p:ext uri="{BB962C8B-B14F-4D97-AF65-F5344CB8AC3E}">
        <p14:creationId xmlns:p14="http://schemas.microsoft.com/office/powerpoint/2010/main" val="28114502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0713"/>
          </a:xfrm>
        </p:spPr>
        <p:txBody>
          <a:bodyPr>
            <a:normAutofit fontScale="90000"/>
          </a:bodyPr>
          <a:lstStyle/>
          <a:p>
            <a:endParaRPr lang="ru-RU" dirty="0"/>
          </a:p>
        </p:txBody>
      </p:sp>
      <p:sp>
        <p:nvSpPr>
          <p:cNvPr id="3" name="Объект 2"/>
          <p:cNvSpPr>
            <a:spLocks noGrp="1"/>
          </p:cNvSpPr>
          <p:nvPr>
            <p:ph idx="1"/>
          </p:nvPr>
        </p:nvSpPr>
        <p:spPr>
          <a:xfrm>
            <a:off x="838200" y="642026"/>
            <a:ext cx="10515600" cy="5534937"/>
          </a:xfrm>
        </p:spPr>
        <p:txBody>
          <a:bodyPr>
            <a:normAutofit/>
          </a:bodyPr>
          <a:lstStyle/>
          <a:p>
            <a:r>
              <a:rPr lang="ru-RU" sz="4400" dirty="0"/>
              <a:t>В технологии передачи данных каналы связи бывают коммутируемые и некоммутируемые. Коммутируемые создаются лишь на время проведения сеанса передачи информации, например телефонные. Некоммутируемые, или выделенные, каналы предоставляются абоненту на продолжительный период и не зависят от времени передачи данных. </a:t>
            </a:r>
          </a:p>
        </p:txBody>
      </p:sp>
    </p:spTree>
    <p:extLst>
      <p:ext uri="{BB962C8B-B14F-4D97-AF65-F5344CB8AC3E}">
        <p14:creationId xmlns:p14="http://schemas.microsoft.com/office/powerpoint/2010/main" val="7560541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i="1" dirty="0"/>
              <a:t>Беспроводные каналы связи </a:t>
            </a:r>
            <a:endParaRPr lang="ru-RU" dirty="0"/>
          </a:p>
        </p:txBody>
      </p:sp>
      <p:sp>
        <p:nvSpPr>
          <p:cNvPr id="3" name="Объект 2"/>
          <p:cNvSpPr>
            <a:spLocks noGrp="1"/>
          </p:cNvSpPr>
          <p:nvPr>
            <p:ph idx="1"/>
          </p:nvPr>
        </p:nvSpPr>
        <p:spPr>
          <a:xfrm>
            <a:off x="838200" y="1050587"/>
            <a:ext cx="10515600" cy="5126376"/>
          </a:xfrm>
        </p:spPr>
        <p:txBody>
          <a:bodyPr/>
          <a:lstStyle/>
          <a:p>
            <a:r>
              <a:rPr lang="ru-RU" dirty="0"/>
              <a:t>В большинстве беспроводных устройств используется технология распространения сигналов в узком диапазоне радиочастот — сотовые телефоны, пейджеры, радиоприемники. Существуют широкополосные и сверхширокополосные устройства, а также устройства с расширенным спектром, излучающие сигналы в широком диапазоне частот. Одним из преимуществ таких устройств является то, что они могут работать в той же среде, что и любые другие беспроводные устройства, использующие ту же полосу частот. </a:t>
            </a:r>
          </a:p>
        </p:txBody>
      </p:sp>
    </p:spTree>
    <p:extLst>
      <p:ext uri="{BB962C8B-B14F-4D97-AF65-F5344CB8AC3E}">
        <p14:creationId xmlns:p14="http://schemas.microsoft.com/office/powerpoint/2010/main" val="1808373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90909"/>
          </a:xfrm>
        </p:spPr>
        <p:txBody>
          <a:bodyPr>
            <a:normAutofit fontScale="90000"/>
          </a:bodyPr>
          <a:lstStyle/>
          <a:p>
            <a:r>
              <a:rPr lang="ru-RU" sz="3600" dirty="0"/>
              <a:t>Выделяют три основных типа беспроводных сетей: </a:t>
            </a:r>
          </a:p>
        </p:txBody>
      </p:sp>
      <p:sp>
        <p:nvSpPr>
          <p:cNvPr id="3" name="Объект 2"/>
          <p:cNvSpPr>
            <a:spLocks noGrp="1"/>
          </p:cNvSpPr>
          <p:nvPr>
            <p:ph idx="1"/>
          </p:nvPr>
        </p:nvSpPr>
        <p:spPr>
          <a:xfrm>
            <a:off x="838200" y="1050587"/>
            <a:ext cx="10515600" cy="5126376"/>
          </a:xfrm>
        </p:spPr>
        <p:txBody>
          <a:bodyPr/>
          <a:lstStyle/>
          <a:p>
            <a:endParaRPr lang="ru-RU" dirty="0"/>
          </a:p>
          <a:p>
            <a:r>
              <a:rPr lang="ru-RU" sz="4000" dirty="0"/>
              <a:t>1) радиосети свободного радиочастотного диапазона (сигнал передается сразу по нескольким частотам); </a:t>
            </a:r>
          </a:p>
          <a:p>
            <a:r>
              <a:rPr lang="ru-RU" sz="4000" dirty="0"/>
              <a:t>2) микроволновые (дальняя и спутниковая связь); </a:t>
            </a:r>
          </a:p>
          <a:p>
            <a:r>
              <a:rPr lang="ru-RU" sz="4000" dirty="0"/>
              <a:t>3) инфракрасные (лазерные, передаваемые когерентными пучками света). </a:t>
            </a:r>
          </a:p>
          <a:p>
            <a:endParaRPr lang="ru-RU" dirty="0"/>
          </a:p>
        </p:txBody>
      </p:sp>
    </p:spTree>
    <p:extLst>
      <p:ext uri="{BB962C8B-B14F-4D97-AF65-F5344CB8AC3E}">
        <p14:creationId xmlns:p14="http://schemas.microsoft.com/office/powerpoint/2010/main" val="38056535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96356"/>
          </a:xfrm>
        </p:spPr>
        <p:txBody>
          <a:bodyPr>
            <a:normAutofit fontScale="90000"/>
          </a:bodyPr>
          <a:lstStyle/>
          <a:p>
            <a:endParaRPr lang="ru-RU" dirty="0"/>
          </a:p>
        </p:txBody>
      </p:sp>
      <p:sp>
        <p:nvSpPr>
          <p:cNvPr id="3" name="Объект 2"/>
          <p:cNvSpPr>
            <a:spLocks noGrp="1"/>
          </p:cNvSpPr>
          <p:nvPr>
            <p:ph idx="1"/>
          </p:nvPr>
        </p:nvSpPr>
        <p:spPr>
          <a:xfrm>
            <a:off x="838200" y="933855"/>
            <a:ext cx="10515600" cy="5243108"/>
          </a:xfrm>
        </p:spPr>
        <p:txBody>
          <a:bodyPr>
            <a:normAutofit/>
          </a:bodyPr>
          <a:lstStyle/>
          <a:p>
            <a:r>
              <a:rPr lang="ru-RU" sz="3600" dirty="0"/>
              <a:t>Инфракрасные сети являются высокопроизводительными (высокоскоростными) системами. Инфракрасная технология обычно используется в секторе дистанционных устройств управления электронной техникой. Ограничение ее применения связано с возможностью работы на небольших расстояниях и только в пределах прямой видимости, например залы национальных музеев. </a:t>
            </a:r>
          </a:p>
        </p:txBody>
      </p:sp>
    </p:spTree>
    <p:extLst>
      <p:ext uri="{BB962C8B-B14F-4D97-AF65-F5344CB8AC3E}">
        <p14:creationId xmlns:p14="http://schemas.microsoft.com/office/powerpoint/2010/main" val="24691253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96356"/>
          </a:xfrm>
        </p:spPr>
        <p:txBody>
          <a:bodyPr>
            <a:normAutofit fontScale="90000"/>
          </a:bodyPr>
          <a:lstStyle/>
          <a:p>
            <a:endParaRPr lang="ru-RU" dirty="0"/>
          </a:p>
        </p:txBody>
      </p:sp>
      <p:sp>
        <p:nvSpPr>
          <p:cNvPr id="3" name="Объект 2"/>
          <p:cNvSpPr>
            <a:spLocks noGrp="1"/>
          </p:cNvSpPr>
          <p:nvPr>
            <p:ph idx="1"/>
          </p:nvPr>
        </p:nvSpPr>
        <p:spPr>
          <a:xfrm>
            <a:off x="838200" y="933855"/>
            <a:ext cx="10515600" cy="5243108"/>
          </a:xfrm>
        </p:spPr>
        <p:txBody>
          <a:bodyPr>
            <a:normAutofit/>
          </a:bodyPr>
          <a:lstStyle/>
          <a:p>
            <a:r>
              <a:rPr lang="ru-RU" sz="4000" dirty="0"/>
              <a:t>Существуют различные типы радиоканалов, отличающиеся используемым частотным диапазоном (короткие, средние, длинные, ультракороткие и сверхвысокочастотные волны) с амплитудной, частотной, фазовой и иной модуляцией и дальностью связи. По способу организации используют системы одночастотной, двухчастотной и многочастотной радиосвязи. </a:t>
            </a:r>
          </a:p>
        </p:txBody>
      </p:sp>
    </p:spTree>
    <p:extLst>
      <p:ext uri="{BB962C8B-B14F-4D97-AF65-F5344CB8AC3E}">
        <p14:creationId xmlns:p14="http://schemas.microsoft.com/office/powerpoint/2010/main" val="74724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96356"/>
          </a:xfrm>
        </p:spPr>
        <p:txBody>
          <a:bodyPr>
            <a:normAutofit fontScale="90000"/>
          </a:bodyPr>
          <a:lstStyle/>
          <a:p>
            <a:endParaRPr lang="ru-RU" dirty="0"/>
          </a:p>
        </p:txBody>
      </p:sp>
      <p:sp>
        <p:nvSpPr>
          <p:cNvPr id="3" name="Объект 2"/>
          <p:cNvSpPr>
            <a:spLocks noGrp="1"/>
          </p:cNvSpPr>
          <p:nvPr>
            <p:ph idx="1"/>
          </p:nvPr>
        </p:nvSpPr>
        <p:spPr>
          <a:xfrm>
            <a:off x="838200" y="836579"/>
            <a:ext cx="10515600" cy="5340384"/>
          </a:xfrm>
        </p:spPr>
        <p:txBody>
          <a:bodyPr/>
          <a:lstStyle/>
          <a:p>
            <a:r>
              <a:rPr lang="ru-RU" dirty="0"/>
              <a:t>Одночастотная связь обычно применяется в режиме радиальной радиосвязи, т.е. предоставляет возможность всем абонентам сети слышать вызывающего абонента и отвечать ему (симплексный режим). Для организации прямой связи между двумя удаленными абонентами используется также одноканальная двухчастотная (полудуплексная) радиосвязь — двухчастотный симплекс. Радиорелейная связь образуется путем строительства протяженных линий с приемо-передающими станциями и антеннами. Она обеспечивает узкополосную высокочастотную передачу данных между ближайшими антеннами в пределах прямой видимости, примерно 50 км. Скорость передачи данных в такой сети достигает 155 Мбит/с. </a:t>
            </a:r>
          </a:p>
        </p:txBody>
      </p:sp>
    </p:spTree>
    <p:extLst>
      <p:ext uri="{BB962C8B-B14F-4D97-AF65-F5344CB8AC3E}">
        <p14:creationId xmlns:p14="http://schemas.microsoft.com/office/powerpoint/2010/main" val="38819518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37990"/>
          </a:xfrm>
        </p:spPr>
        <p:txBody>
          <a:bodyPr>
            <a:normAutofit fontScale="90000"/>
          </a:bodyPr>
          <a:lstStyle/>
          <a:p>
            <a:endParaRPr lang="ru-RU" dirty="0"/>
          </a:p>
        </p:txBody>
      </p:sp>
      <p:sp>
        <p:nvSpPr>
          <p:cNvPr id="3" name="Объект 2"/>
          <p:cNvSpPr>
            <a:spLocks noGrp="1"/>
          </p:cNvSpPr>
          <p:nvPr>
            <p:ph idx="1"/>
          </p:nvPr>
        </p:nvSpPr>
        <p:spPr>
          <a:xfrm>
            <a:off x="838200" y="836579"/>
            <a:ext cx="10515600" cy="5340384"/>
          </a:xfrm>
        </p:spPr>
        <p:txBody>
          <a:bodyPr/>
          <a:lstStyle/>
          <a:p>
            <a:r>
              <a:rPr lang="ru-RU" dirty="0"/>
              <a:t>В последнее время широкое распространение получают ячеистые сети </a:t>
            </a:r>
            <a:r>
              <a:rPr lang="ru-RU" i="1" dirty="0"/>
              <a:t>(</a:t>
            </a:r>
            <a:r>
              <a:rPr lang="ru-RU" i="1" dirty="0" err="1"/>
              <a:t>mesh</a:t>
            </a:r>
            <a:r>
              <a:rPr lang="ru-RU" i="1" dirty="0"/>
              <a:t>-сети, </a:t>
            </a:r>
            <a:r>
              <a:rPr lang="ru-RU" dirty="0"/>
              <a:t>или </a:t>
            </a:r>
            <a:r>
              <a:rPr lang="ru-RU" i="1" dirty="0" err="1"/>
              <a:t>Wireless</a:t>
            </a:r>
            <a:r>
              <a:rPr lang="ru-RU" i="1" dirty="0"/>
              <a:t> </a:t>
            </a:r>
            <a:r>
              <a:rPr lang="ru-RU" i="1" dirty="0" err="1"/>
              <a:t>Mesh</a:t>
            </a:r>
            <a:r>
              <a:rPr lang="ru-RU" i="1" dirty="0"/>
              <a:t> </a:t>
            </a:r>
            <a:r>
              <a:rPr lang="ru-RU" i="1" dirty="0" err="1"/>
              <a:t>Networks</a:t>
            </a:r>
            <a:r>
              <a:rPr lang="ru-RU" i="1" dirty="0"/>
              <a:t>, </a:t>
            </a:r>
            <a:r>
              <a:rPr lang="ru-RU" dirty="0"/>
              <a:t>или «</a:t>
            </a:r>
            <a:r>
              <a:rPr lang="ru-RU" dirty="0" err="1"/>
              <a:t>многоузловые</a:t>
            </a:r>
            <a:r>
              <a:rPr lang="ru-RU" dirty="0"/>
              <a:t> сети», от англ. </a:t>
            </a:r>
            <a:r>
              <a:rPr lang="ru-RU" i="1" dirty="0" err="1"/>
              <a:t>multi-hop</a:t>
            </a:r>
            <a:r>
              <a:rPr lang="ru-RU" i="1" dirty="0"/>
              <a:t>). </a:t>
            </a:r>
            <a:r>
              <a:rPr lang="ru-RU" dirty="0"/>
              <a:t>Технология ячеистых сетей позволяет развертывать беспроводную среду передачи данных, не требующую особого планирования ее архитектуры. Такие сети могут состоять из сотен и тысяч узлов. Их работа хорошо иллюстрируется на примере электронной почты. Каждый узел действует как передающая точка или маршрутизатор для других узлов. Для передачи данных на короткие расстояния не нужна большая мощность, в результате </a:t>
            </a:r>
            <a:r>
              <a:rPr lang="ru-RU" dirty="0" err="1"/>
              <a:t>многоузловая</a:t>
            </a:r>
            <a:r>
              <a:rPr lang="ru-RU" dirty="0"/>
              <a:t> сеть обеспечивает более высокую общую пропускную способность при ограниченной максимальной мощности передатчиков </a:t>
            </a:r>
          </a:p>
        </p:txBody>
      </p:sp>
    </p:spTree>
    <p:extLst>
      <p:ext uri="{BB962C8B-B14F-4D97-AF65-F5344CB8AC3E}">
        <p14:creationId xmlns:p14="http://schemas.microsoft.com/office/powerpoint/2010/main" val="5310176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76901"/>
          </a:xfrm>
        </p:spPr>
        <p:txBody>
          <a:bodyPr>
            <a:normAutofit fontScale="90000"/>
          </a:bodyPr>
          <a:lstStyle/>
          <a:p>
            <a:endParaRPr lang="ru-RU" dirty="0"/>
          </a:p>
        </p:txBody>
      </p:sp>
      <p:sp>
        <p:nvSpPr>
          <p:cNvPr id="3" name="Объект 2"/>
          <p:cNvSpPr>
            <a:spLocks noGrp="1"/>
          </p:cNvSpPr>
          <p:nvPr>
            <p:ph idx="1"/>
          </p:nvPr>
        </p:nvSpPr>
        <p:spPr>
          <a:xfrm>
            <a:off x="838200" y="894945"/>
            <a:ext cx="10515600" cy="5282018"/>
          </a:xfrm>
        </p:spPr>
        <p:txBody>
          <a:bodyPr>
            <a:normAutofit/>
          </a:bodyPr>
          <a:lstStyle/>
          <a:p>
            <a:r>
              <a:rPr lang="ru-RU" sz="3200" dirty="0"/>
              <a:t>Другим способом беспроводной связи являются оптические линии связи (лазерная или оптическая связь), использующие топологию «точка — точка». Метод передачи звука с помощью модулированного пучка света предложен в начале XX в., а первые коммерческие устройства появились в середине 1980-х гг. Эта связь имеет высокую пропускную способность и помехозащищенность, не требует разрешения на использование радиочастотного диапазона и др. Такие лазерные системы поддерживают любые протоколы передачи данных. </a:t>
            </a:r>
          </a:p>
        </p:txBody>
      </p:sp>
    </p:spTree>
    <p:extLst>
      <p:ext uri="{BB962C8B-B14F-4D97-AF65-F5344CB8AC3E}">
        <p14:creationId xmlns:p14="http://schemas.microsoft.com/office/powerpoint/2010/main" val="14615002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71454"/>
          </a:xfrm>
        </p:spPr>
        <p:txBody>
          <a:bodyPr>
            <a:normAutofit fontScale="90000"/>
          </a:bodyPr>
          <a:lstStyle/>
          <a:p>
            <a:r>
              <a:rPr lang="ru-RU" i="1" dirty="0"/>
              <a:t>Спутниковая связь </a:t>
            </a:r>
            <a:r>
              <a:rPr lang="ru-RU" i="1" dirty="0" smtClean="0"/>
              <a:t> </a:t>
            </a:r>
            <a:endParaRPr lang="ru-RU" dirty="0"/>
          </a:p>
        </p:txBody>
      </p:sp>
      <p:sp>
        <p:nvSpPr>
          <p:cNvPr id="3" name="Объект 2"/>
          <p:cNvSpPr>
            <a:spLocks noGrp="1"/>
          </p:cNvSpPr>
          <p:nvPr>
            <p:ph idx="1"/>
          </p:nvPr>
        </p:nvSpPr>
        <p:spPr>
          <a:xfrm>
            <a:off x="838200" y="836580"/>
            <a:ext cx="10515600" cy="5340383"/>
          </a:xfrm>
        </p:spPr>
        <p:txBody>
          <a:bodyPr/>
          <a:lstStyle/>
          <a:p>
            <a:r>
              <a:rPr lang="ru-RU" dirty="0"/>
              <a:t>образуется между специальными наземными станциями спутниковой связи и спутником с антеннами и приемопередающим оборудованием. Она используется с целью циркулярного информационного обеспечения большого числа абонентов как система широкополосного вещания (телевидение, звуковое вещание, передача газет) для организации виртуальных магистральных линий связи большой протяженности и др. Спутниковая связь позволяет охватить территории со слабо развитой инфраструктурой связи, расширить сферу и набор услуг, в том числе мультимедийных, радионавигационных и др. </a:t>
            </a:r>
          </a:p>
        </p:txBody>
      </p:sp>
    </p:spTree>
    <p:extLst>
      <p:ext uri="{BB962C8B-B14F-4D97-AF65-F5344CB8AC3E}">
        <p14:creationId xmlns:p14="http://schemas.microsoft.com/office/powerpoint/2010/main" val="30404009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lstStyle/>
          <a:p>
            <a:r>
              <a:rPr lang="ru-RU" dirty="0"/>
              <a:t>Спутники могут размещаться на какой-нибудь одной из трех орбит. Спутник, использующий геостационарную орбиту (от англ. </a:t>
            </a:r>
            <a:r>
              <a:rPr lang="ru-RU" i="1" dirty="0" err="1"/>
              <a:t>Geostationary</a:t>
            </a:r>
            <a:r>
              <a:rPr lang="ru-RU" i="1" dirty="0"/>
              <a:t> </a:t>
            </a:r>
            <a:r>
              <a:rPr lang="ru-RU" i="1" dirty="0" err="1"/>
              <a:t>Earth</a:t>
            </a:r>
            <a:r>
              <a:rPr lang="ru-RU" i="1" dirty="0"/>
              <a:t> </a:t>
            </a:r>
            <a:r>
              <a:rPr lang="ru-RU" i="1" dirty="0" err="1"/>
              <a:t>Orbit</a:t>
            </a:r>
            <a:r>
              <a:rPr lang="ru-RU" i="1" dirty="0"/>
              <a:t>, </a:t>
            </a:r>
            <a:r>
              <a:rPr lang="ru-RU" dirty="0"/>
              <a:t>GEO), находится на высоте 36 тыс. км от Земли и является неподвижным для наблюдателя. Он охватывает значительные территории планеты. Средние орбиты (от англ. </a:t>
            </a:r>
            <a:r>
              <a:rPr lang="ru-RU" i="1" dirty="0" err="1"/>
              <a:t>Mean</a:t>
            </a:r>
            <a:r>
              <a:rPr lang="ru-RU" i="1" dirty="0"/>
              <a:t> </a:t>
            </a:r>
            <a:r>
              <a:rPr lang="ru-RU" i="1" dirty="0" err="1"/>
              <a:t>Earth</a:t>
            </a:r>
            <a:r>
              <a:rPr lang="ru-RU" i="1" dirty="0"/>
              <a:t> </a:t>
            </a:r>
            <a:r>
              <a:rPr lang="ru-RU" i="1" dirty="0" err="1"/>
              <a:t>Orbit</a:t>
            </a:r>
            <a:r>
              <a:rPr lang="ru-RU" i="1" dirty="0"/>
              <a:t>, </a:t>
            </a:r>
            <a:r>
              <a:rPr lang="ru-RU" dirty="0"/>
              <a:t>MEO) обитания спутников характеризуются высотой 5—15 тыс. км, а на низких орбитах (от англ. </a:t>
            </a:r>
            <a:r>
              <a:rPr lang="ru-RU" i="1" dirty="0" err="1"/>
              <a:t>Low</a:t>
            </a:r>
            <a:r>
              <a:rPr lang="ru-RU" i="1" dirty="0"/>
              <a:t> </a:t>
            </a:r>
            <a:r>
              <a:rPr lang="ru-RU" i="1" dirty="0" err="1"/>
              <a:t>Earth</a:t>
            </a:r>
            <a:r>
              <a:rPr lang="ru-RU" i="1" dirty="0"/>
              <a:t> </a:t>
            </a:r>
            <a:r>
              <a:rPr lang="ru-RU" i="1" dirty="0" err="1"/>
              <a:t>Orbit</a:t>
            </a:r>
            <a:r>
              <a:rPr lang="ru-RU" i="1" dirty="0"/>
              <a:t>, </a:t>
            </a:r>
            <a:r>
              <a:rPr lang="ru-RU" dirty="0"/>
              <a:t>LEO) высота размещения спутников не превышает 1,5 тыс. км. В этом случае они охватывают небольшие, локальные территории. Станции спутниковой связи делятся на стационарные, перевозимые и портативные. </a:t>
            </a:r>
          </a:p>
        </p:txBody>
      </p:sp>
    </p:spTree>
    <p:extLst>
      <p:ext uri="{BB962C8B-B14F-4D97-AF65-F5344CB8AC3E}">
        <p14:creationId xmlns:p14="http://schemas.microsoft.com/office/powerpoint/2010/main" val="9360516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71454"/>
          </a:xfrm>
        </p:spPr>
        <p:txBody>
          <a:bodyPr>
            <a:normAutofit fontScale="90000"/>
          </a:bodyPr>
          <a:lstStyle/>
          <a:p>
            <a:r>
              <a:rPr lang="ru-RU" i="1" dirty="0"/>
              <a:t>Технология передачи данных </a:t>
            </a:r>
            <a:endParaRPr lang="ru-RU" dirty="0"/>
          </a:p>
        </p:txBody>
      </p:sp>
      <p:sp>
        <p:nvSpPr>
          <p:cNvPr id="3" name="Объект 2"/>
          <p:cNvSpPr>
            <a:spLocks noGrp="1"/>
          </p:cNvSpPr>
          <p:nvPr>
            <p:ph idx="1"/>
          </p:nvPr>
        </p:nvSpPr>
        <p:spPr>
          <a:xfrm>
            <a:off x="838200" y="992221"/>
            <a:ext cx="10515600" cy="5184742"/>
          </a:xfrm>
        </p:spPr>
        <p:txBody>
          <a:bodyPr/>
          <a:lstStyle/>
          <a:p>
            <a:r>
              <a:rPr lang="ru-RU" dirty="0"/>
              <a:t>Для высокоскоростной передачи данных предпочтительно создавать и использовать специальные каналы и сети передачи данных. Это весьма дорогое мероприятие. При их отсутствии или невозможности воспользоваться ими передачу данных осуществляют с помощью неприспособленных для этого существующих каналов передачи информации, которые, как правило, не обладают необходимыми характеристиками, например низкочастотных и низкоскоростных линий и каналов телефонной связи. Проблема решается на аппаратно-программном уровне с помощью высокоскоростного и высоконадежного оборудования, подключаемого к этим каналам, и специального программного обеспечения. </a:t>
            </a:r>
          </a:p>
        </p:txBody>
      </p:sp>
    </p:spTree>
    <p:extLst>
      <p:ext uri="{BB962C8B-B14F-4D97-AF65-F5344CB8AC3E}">
        <p14:creationId xmlns:p14="http://schemas.microsoft.com/office/powerpoint/2010/main" val="15796012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Концепция развития средств связи индивидуального назначения </a:t>
            </a:r>
            <a:endParaRPr lang="ru-RU" dirty="0"/>
          </a:p>
        </p:txBody>
      </p:sp>
      <p:sp>
        <p:nvSpPr>
          <p:cNvPr id="3" name="Объект 2"/>
          <p:cNvSpPr>
            <a:spLocks noGrp="1"/>
          </p:cNvSpPr>
          <p:nvPr>
            <p:ph idx="1"/>
          </p:nvPr>
        </p:nvSpPr>
        <p:spPr/>
        <p:txBody>
          <a:bodyPr>
            <a:normAutofit fontScale="92500" lnSpcReduction="10000"/>
          </a:bodyPr>
          <a:lstStyle/>
          <a:p>
            <a:r>
              <a:rPr lang="ru-RU" dirty="0"/>
              <a:t>Интеграцию и организацию эффективного взаимодействия разнородных локальных информационных инфраструктур в единую информационную телекоммуникационную сеть позволяют выполнить системы компьютерной телефонии. Компьютерной телефонией называется технология, в которой компьютерные ресурсы применяются для выполнения исходящих и приема входящих звонков и для управления телефонным соединением. Сначала голос вызывающего абонента переводится в цифровую форму (оцифровывается), разделяется на равные порции — «пакеты». В таком виде он пересылается по сети ЭВМ. На приемном конце пакеты собираются. Хранящаяся в них информация обратно преобразуется в голосовой сигнал, который поступает в телефонную сеть к абоненту. </a:t>
            </a:r>
          </a:p>
        </p:txBody>
      </p:sp>
    </p:spTree>
    <p:extLst>
      <p:ext uri="{BB962C8B-B14F-4D97-AF65-F5344CB8AC3E}">
        <p14:creationId xmlns:p14="http://schemas.microsoft.com/office/powerpoint/2010/main" val="39921254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817123"/>
            <a:ext cx="10515600" cy="5359840"/>
          </a:xfrm>
        </p:spPr>
        <p:txBody>
          <a:bodyPr>
            <a:normAutofit lnSpcReduction="10000"/>
          </a:bodyPr>
          <a:lstStyle/>
          <a:p>
            <a:r>
              <a:rPr lang="ru-RU" dirty="0"/>
              <a:t>Хотя телефонные сети существовали в течение десятилетий, они развивались независимо друг от друга. В настоящее время идет процесс их объединения в единую коммуникационную сеть — IP-телефонию. </a:t>
            </a:r>
            <a:r>
              <a:rPr lang="ru-RU" i="1" dirty="0"/>
              <a:t>IP-телефония </a:t>
            </a:r>
            <a:r>
              <a:rPr lang="ru-RU" dirty="0"/>
              <a:t>— это технология, использующая любую сеть передачи данных, включая Интернет, в режиме реального времени для ведения недорогих междугородних и международных телефонных разговоров и передачи факсов. Иногда они обозначается как </a:t>
            </a:r>
            <a:r>
              <a:rPr lang="ru-RU" dirty="0" err="1"/>
              <a:t>VoIP</a:t>
            </a:r>
            <a:r>
              <a:rPr lang="ru-RU" dirty="0"/>
              <a:t> (от англ. </a:t>
            </a:r>
            <a:r>
              <a:rPr lang="ru-RU" i="1" dirty="0" err="1"/>
              <a:t>Voice</a:t>
            </a:r>
            <a:r>
              <a:rPr lang="ru-RU" i="1" dirty="0"/>
              <a:t> </a:t>
            </a:r>
            <a:r>
              <a:rPr lang="ru-RU" i="1" dirty="0" err="1"/>
              <a:t>over</a:t>
            </a:r>
            <a:r>
              <a:rPr lang="ru-RU" i="1" dirty="0"/>
              <a:t> IP) </a:t>
            </a:r>
            <a:r>
              <a:rPr lang="ru-RU" dirty="0"/>
              <a:t>— система связи, обеспечивающая передачу речевого сигнала по сетям. Сигнал по каналу связи передается в цифровом виде и, как правило, </a:t>
            </a:r>
            <a:r>
              <a:rPr lang="ru-RU" dirty="0" smtClean="0"/>
              <a:t>перед передачей </a:t>
            </a:r>
            <a:r>
              <a:rPr lang="ru-RU" dirty="0"/>
              <a:t>преобразовывается (снимается) с тем, чтобы удалить избыточность. Это наиболее сложное и системное приложение компьютерной телефонии, представляющее набор коммуникационных услуг любому пользователю. </a:t>
            </a:r>
          </a:p>
        </p:txBody>
      </p:sp>
    </p:spTree>
    <p:extLst>
      <p:ext uri="{BB962C8B-B14F-4D97-AF65-F5344CB8AC3E}">
        <p14:creationId xmlns:p14="http://schemas.microsoft.com/office/powerpoint/2010/main" val="36582627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Идея передачи речи по IP-сети с помощью ЭВМ появилась в университете штата Иллинойс (США). В 1993 г. Ч. </a:t>
            </a:r>
            <a:r>
              <a:rPr lang="ru-RU" dirty="0" err="1"/>
              <a:t>Кляйн</a:t>
            </a:r>
            <a:r>
              <a:rPr lang="ru-RU" dirty="0"/>
              <a:t> выпустил первую программу для передачи голоса в IP-сети. </a:t>
            </a:r>
          </a:p>
        </p:txBody>
      </p:sp>
    </p:spTree>
    <p:extLst>
      <p:ext uri="{BB962C8B-B14F-4D97-AF65-F5344CB8AC3E}">
        <p14:creationId xmlns:p14="http://schemas.microsoft.com/office/powerpoint/2010/main" val="10289153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lstStyle/>
          <a:p>
            <a:r>
              <a:rPr lang="ru-RU" i="1" dirty="0"/>
              <a:t>Голосовой трафик сообщений в сетях передачи данных </a:t>
            </a:r>
            <a:r>
              <a:rPr lang="ru-RU" dirty="0"/>
              <a:t>(речь) передается в виде IP-пакетов между шлюзами в оцифрованном виде, а между шлюзом и аппаратом абонента — обычным способом. Данный вид работы называют также службой пакетных голосовых сообщений. </a:t>
            </a:r>
            <a:r>
              <a:rPr lang="ru-RU" i="1" dirty="0"/>
              <a:t>Шлюз </a:t>
            </a:r>
            <a:r>
              <a:rPr lang="ru-RU" dirty="0"/>
              <a:t>— это компьютер и специальные устройства, оснащенные программой, преобразующей телефонный (звуковой) сигнал в коды (формат), передаваемые по Интернету. Фактически шлюз является устройством, обеспечивающим доступ в сеть IP. Он принимает информацию через один интерфейс, а с помощью специальных преобразований передает ее в сеть через другой. </a:t>
            </a:r>
          </a:p>
        </p:txBody>
      </p:sp>
    </p:spTree>
    <p:extLst>
      <p:ext uri="{BB962C8B-B14F-4D97-AF65-F5344CB8AC3E}">
        <p14:creationId xmlns:p14="http://schemas.microsoft.com/office/powerpoint/2010/main" val="9686056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normAutofit/>
          </a:bodyPr>
          <a:lstStyle/>
          <a:p>
            <a:r>
              <a:rPr lang="ru-RU" sz="3200" dirty="0"/>
              <a:t>С телефонной сетью общего пользования (</a:t>
            </a:r>
            <a:r>
              <a:rPr lang="ru-RU" sz="3200" dirty="0" err="1"/>
              <a:t>ТфОП</a:t>
            </a:r>
            <a:r>
              <a:rPr lang="ru-RU" sz="3200" dirty="0"/>
              <a:t>) или учрежденческой связью шлюзы IP-телефонии взаимодействуют через интерфейс телефонной линии или ISDN. Шлюзы имеют вокодер (кодировщик речи). При передаче речи шлюз, который соединяет телефонную сеть с IP-сетью, осуществляет компрессию речи, т.е. снятие сигнала перед передачей его в IP-сеть. На конце IP-сети другой шлюз, соединяющий IP-сеть с телефонной сетью принимающей стороны, проводит декомпрессию речи, т.е. восстанавливает сигнал в обратном порядке. </a:t>
            </a:r>
          </a:p>
        </p:txBody>
      </p:sp>
    </p:spTree>
    <p:extLst>
      <p:ext uri="{BB962C8B-B14F-4D97-AF65-F5344CB8AC3E}">
        <p14:creationId xmlns:p14="http://schemas.microsoft.com/office/powerpoint/2010/main" val="22710784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76901"/>
          </a:xfrm>
        </p:spPr>
        <p:txBody>
          <a:bodyPr>
            <a:normAutofit fontScale="90000"/>
          </a:bodyPr>
          <a:lstStyle/>
          <a:p>
            <a:endParaRPr lang="ru-RU" dirty="0"/>
          </a:p>
        </p:txBody>
      </p:sp>
      <p:sp>
        <p:nvSpPr>
          <p:cNvPr id="3" name="Объект 2"/>
          <p:cNvSpPr>
            <a:spLocks noGrp="1"/>
          </p:cNvSpPr>
          <p:nvPr>
            <p:ph idx="1"/>
          </p:nvPr>
        </p:nvSpPr>
        <p:spPr>
          <a:xfrm>
            <a:off x="838200" y="992221"/>
            <a:ext cx="10515600" cy="5184742"/>
          </a:xfrm>
        </p:spPr>
        <p:txBody>
          <a:bodyPr/>
          <a:lstStyle/>
          <a:p>
            <a:r>
              <a:rPr lang="ru-RU" dirty="0"/>
              <a:t>Главным случаем IP-телефонии можно считать </a:t>
            </a:r>
            <a:r>
              <a:rPr lang="ru-RU" dirty="0" err="1"/>
              <a:t>интернет-телефонию</a:t>
            </a:r>
            <a:r>
              <a:rPr lang="ru-RU" dirty="0"/>
              <a:t> (от англ. </a:t>
            </a:r>
            <a:r>
              <a:rPr lang="ru-RU" i="1" dirty="0" err="1"/>
              <a:t>Internet</a:t>
            </a:r>
            <a:r>
              <a:rPr lang="ru-RU" i="1" dirty="0"/>
              <a:t> </a:t>
            </a:r>
            <a:r>
              <a:rPr lang="ru-RU" i="1" dirty="0" err="1"/>
              <a:t>Telephony</a:t>
            </a:r>
            <a:r>
              <a:rPr lang="ru-RU" i="1" dirty="0"/>
              <a:t>, </a:t>
            </a:r>
            <a:r>
              <a:rPr lang="ru-RU" dirty="0"/>
              <a:t>IT). </a:t>
            </a:r>
            <a:r>
              <a:rPr lang="ru-RU" i="1" dirty="0"/>
              <a:t>Интернет-телефония </a:t>
            </a:r>
            <a:r>
              <a:rPr lang="ru-RU" dirty="0"/>
              <a:t>— это сервис, предоставляющий возможность разговаривать по телефону, используя технологии Интернета. Этот вид информационного сервиса позволяет с помощью компьютерной техники и телекоммуникаций в реальном времени организовывать голосовую связь с приемлемым качеством и при этом заметно дешевле относительно традиционной телефонной связи. В </a:t>
            </a:r>
            <a:r>
              <a:rPr lang="ru-RU" dirty="0" err="1"/>
              <a:t>интернет-телефонии</a:t>
            </a:r>
            <a:r>
              <a:rPr lang="ru-RU" dirty="0"/>
              <a:t> существует несколько типов телефонных запросов, среди которых различают запросы с телефона на телефон, с компьютера на телефон, с ЭВМ на ЭВМ. </a:t>
            </a:r>
          </a:p>
        </p:txBody>
      </p:sp>
    </p:spTree>
    <p:extLst>
      <p:ext uri="{BB962C8B-B14F-4D97-AF65-F5344CB8AC3E}">
        <p14:creationId xmlns:p14="http://schemas.microsoft.com/office/powerpoint/2010/main" val="20463876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96356"/>
          </a:xfrm>
        </p:spPr>
        <p:txBody>
          <a:bodyPr>
            <a:normAutofit fontScale="90000"/>
          </a:bodyPr>
          <a:lstStyle/>
          <a:p>
            <a:endParaRPr lang="ru-RU" dirty="0"/>
          </a:p>
        </p:txBody>
      </p:sp>
      <p:sp>
        <p:nvSpPr>
          <p:cNvPr id="3" name="Объект 2"/>
          <p:cNvSpPr>
            <a:spLocks noGrp="1"/>
          </p:cNvSpPr>
          <p:nvPr>
            <p:ph idx="1"/>
          </p:nvPr>
        </p:nvSpPr>
        <p:spPr>
          <a:xfrm>
            <a:off x="838200" y="856034"/>
            <a:ext cx="10515600" cy="5320929"/>
          </a:xfrm>
        </p:spPr>
        <p:txBody>
          <a:bodyPr>
            <a:normAutofit fontScale="92500" lnSpcReduction="10000"/>
          </a:bodyPr>
          <a:lstStyle/>
          <a:p>
            <a:r>
              <a:rPr lang="ru-RU" dirty="0"/>
              <a:t>Для соединения в Интернете двух компьютеров между собой с помощью IP-адресов нужны только модемы. Шлюзы и другие дополнительные устройства не требуются. Обмен сигналами происходит практически одновременно, благодаря чему обеспечивается полнодуплексный разговор. Стоимость такой связи на порядок ниже стоимости обычной телефонии, как правило, обладающей и худшим качеством передачи речевых сигналов. Такая связь организуется по схеме «компьютер — компьютер» с помощью обычного компьютера со звуковой картой, наушниками или колонкой, микрофоном и модемом со скоростью подключения не менее 28 800 бит/с и соответствующего ПО, например </a:t>
            </a:r>
            <a:r>
              <a:rPr lang="ru-RU" i="1" dirty="0" err="1"/>
              <a:t>NetMeeting</a:t>
            </a:r>
            <a:r>
              <a:rPr lang="ru-RU" i="1" dirty="0"/>
              <a:t>, </a:t>
            </a:r>
            <a:r>
              <a:rPr lang="ru-RU" dirty="0"/>
              <a:t>входящего в состав браузера </a:t>
            </a:r>
            <a:r>
              <a:rPr lang="ru-RU" i="1" dirty="0" err="1"/>
              <a:t>Internet</a:t>
            </a:r>
            <a:r>
              <a:rPr lang="ru-RU" i="1" dirty="0"/>
              <a:t> </a:t>
            </a:r>
            <a:r>
              <a:rPr lang="ru-RU" i="1" dirty="0" err="1"/>
              <a:t>Exploper</a:t>
            </a:r>
            <a:r>
              <a:rPr lang="ru-RU" i="1" dirty="0"/>
              <a:t>. </a:t>
            </a:r>
            <a:r>
              <a:rPr lang="ru-RU" dirty="0"/>
              <a:t>Можно использовать специальные телефоны системы </a:t>
            </a:r>
            <a:r>
              <a:rPr lang="ru-RU" i="1" dirty="0" err="1"/>
              <a:t>Skype</a:t>
            </a:r>
            <a:r>
              <a:rPr lang="ru-RU" dirty="0"/>
              <a:t>, являющейся популярным ПО для </a:t>
            </a:r>
            <a:r>
              <a:rPr lang="ru-RU" dirty="0" err="1"/>
              <a:t>интернетзвонков</a:t>
            </a:r>
            <a:r>
              <a:rPr lang="ru-RU" dirty="0"/>
              <a:t>, и другие </a:t>
            </a:r>
            <a:r>
              <a:rPr lang="en-US" dirty="0" smtClean="0"/>
              <a:t>VoIP</a:t>
            </a:r>
            <a:r>
              <a:rPr lang="ru-RU" dirty="0" smtClean="0"/>
              <a:t>-сервисы </a:t>
            </a:r>
            <a:r>
              <a:rPr lang="ru-RU" dirty="0"/>
              <a:t>(от англ. </a:t>
            </a:r>
            <a:r>
              <a:rPr lang="ru-RU" i="1" dirty="0" err="1"/>
              <a:t>Voice</a:t>
            </a:r>
            <a:r>
              <a:rPr lang="ru-RU" i="1" dirty="0"/>
              <a:t> </a:t>
            </a:r>
            <a:r>
              <a:rPr lang="ru-RU" i="1" dirty="0" err="1"/>
              <a:t>over</a:t>
            </a:r>
            <a:r>
              <a:rPr lang="ru-RU" i="1" dirty="0"/>
              <a:t> </a:t>
            </a:r>
            <a:r>
              <a:rPr lang="ru-RU" i="1" dirty="0" err="1"/>
              <a:t>Internet</a:t>
            </a:r>
            <a:r>
              <a:rPr lang="ru-RU" i="1" dirty="0"/>
              <a:t> </a:t>
            </a:r>
            <a:r>
              <a:rPr lang="ru-RU" i="1" dirty="0" err="1"/>
              <a:t>Protocol</a:t>
            </a:r>
            <a:r>
              <a:rPr lang="ru-RU" dirty="0"/>
              <a:t>), которые надо подключать к ЭВМ. Такое оборудование обеспечивает участие в специальных конференциях. </a:t>
            </a:r>
          </a:p>
        </p:txBody>
      </p:sp>
    </p:spTree>
    <p:extLst>
      <p:ext uri="{BB962C8B-B14F-4D97-AF65-F5344CB8AC3E}">
        <p14:creationId xmlns:p14="http://schemas.microsoft.com/office/powerpoint/2010/main" val="14779719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817123"/>
            <a:ext cx="10515600" cy="5359840"/>
          </a:xfrm>
        </p:spPr>
        <p:txBody>
          <a:bodyPr/>
          <a:lstStyle/>
          <a:p>
            <a:r>
              <a:rPr lang="ru-RU" dirty="0"/>
              <a:t>Новым интегрированным сервисом IP-телефонии является </a:t>
            </a:r>
            <a:r>
              <a:rPr lang="ru-RU" i="1" dirty="0" err="1"/>
              <a:t>вебтелефония</a:t>
            </a:r>
            <a:r>
              <a:rPr lang="ru-RU" i="1" dirty="0"/>
              <a:t>, </a:t>
            </a:r>
            <a:r>
              <a:rPr lang="ru-RU" dirty="0"/>
              <a:t>легко интегрируемая в существующую телефонную инфраструктуру. Для звонка с веб-сайта на телефонный аппарат необходимо установить </a:t>
            </a:r>
            <a:r>
              <a:rPr lang="ru-RU" dirty="0" err="1"/>
              <a:t>VoIP</a:t>
            </a:r>
            <a:r>
              <a:rPr lang="ru-RU" dirty="0"/>
              <a:t>-терминал и </a:t>
            </a:r>
            <a:r>
              <a:rPr lang="ru-RU" dirty="0" err="1"/>
              <a:t>VoIP</a:t>
            </a:r>
            <a:r>
              <a:rPr lang="ru-RU" dirty="0"/>
              <a:t>-шлюз. Возможности IP-телефонии расширились в </a:t>
            </a:r>
            <a:r>
              <a:rPr lang="ru-RU" i="1" dirty="0"/>
              <a:t>IP-</a:t>
            </a:r>
            <a:r>
              <a:rPr lang="ru-RU" i="1" dirty="0" err="1"/>
              <a:t>видеотелефонии</a:t>
            </a:r>
            <a:r>
              <a:rPr lang="ru-RU" i="1" dirty="0"/>
              <a:t>. </a:t>
            </a:r>
            <a:r>
              <a:rPr lang="ru-RU" dirty="0"/>
              <a:t>Видеотелефонное соединение устанавливается после вызова абонента с IP- телефона, подключенного, например, к ПК, дополнительно оборудованному USB-видеокамерами и специальным ПО. </a:t>
            </a:r>
          </a:p>
        </p:txBody>
      </p:sp>
    </p:spTree>
    <p:extLst>
      <p:ext uri="{BB962C8B-B14F-4D97-AF65-F5344CB8AC3E}">
        <p14:creationId xmlns:p14="http://schemas.microsoft.com/office/powerpoint/2010/main" val="2662308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29820"/>
          </a:xfrm>
        </p:spPr>
        <p:txBody>
          <a:bodyPr>
            <a:normAutofit fontScale="90000"/>
          </a:bodyPr>
          <a:lstStyle/>
          <a:p>
            <a:r>
              <a:rPr lang="ru-RU" sz="3600" b="1" dirty="0"/>
              <a:t>Сотовая, </a:t>
            </a:r>
            <a:r>
              <a:rPr lang="ru-RU" sz="3600" b="1" dirty="0" err="1"/>
              <a:t>транкинговая</a:t>
            </a:r>
            <a:r>
              <a:rPr lang="ru-RU" sz="3600" b="1" dirty="0"/>
              <a:t> и пейджинговая виды связи </a:t>
            </a:r>
            <a:endParaRPr lang="ru-RU" sz="3600" dirty="0"/>
          </a:p>
        </p:txBody>
      </p:sp>
      <p:sp>
        <p:nvSpPr>
          <p:cNvPr id="3" name="Объект 2"/>
          <p:cNvSpPr>
            <a:spLocks noGrp="1"/>
          </p:cNvSpPr>
          <p:nvPr>
            <p:ph idx="1"/>
          </p:nvPr>
        </p:nvSpPr>
        <p:spPr>
          <a:xfrm>
            <a:off x="838200" y="894946"/>
            <a:ext cx="10515600" cy="5282017"/>
          </a:xfrm>
        </p:spPr>
        <p:txBody>
          <a:bodyPr>
            <a:normAutofit/>
          </a:bodyPr>
          <a:lstStyle/>
          <a:p>
            <a:r>
              <a:rPr lang="ru-RU" i="1" dirty="0"/>
              <a:t>Сотовая радиотелефонная связь, </a:t>
            </a:r>
            <a:r>
              <a:rPr lang="ru-RU" dirty="0"/>
              <a:t>сотовая подвижная связь (СПС) появилась в конце 1970-х гг. Ее также называют мобильной. Промышленные системы СПС появляются в США с 1983 г., а в России — с 1993 г. В 1998 г. </a:t>
            </a:r>
            <a:r>
              <a:rPr lang="ru-RU" dirty="0" smtClean="0"/>
              <a:t>Япония</a:t>
            </a:r>
            <a:r>
              <a:rPr lang="en-US" dirty="0" smtClean="0"/>
              <a:t> </a:t>
            </a:r>
            <a:r>
              <a:rPr lang="ru-RU" dirty="0" smtClean="0"/>
              <a:t>впервые </a:t>
            </a:r>
            <a:r>
              <a:rPr lang="ru-RU" dirty="0"/>
              <a:t>обеспечила доступ мобильных телефонов в Интернет. В середине 1999 г. компания </a:t>
            </a:r>
            <a:r>
              <a:rPr lang="ru-RU" dirty="0" err="1"/>
              <a:t>Ericsson</a:t>
            </a:r>
            <a:r>
              <a:rPr lang="ru-RU" dirty="0"/>
              <a:t> первой представила устройство, поддерживающее протокол беспроводных приложений WAP, превратив мобильный телефон в терминал Интернета. Сотовая радиотелефония считается важной и популярной телекоммуникационной технологией. До середины 1990-х гг. в ней активно использовались аналоговые способы передачи сигналов, а затем методы цифровой передачи данных. </a:t>
            </a:r>
          </a:p>
        </p:txBody>
      </p:sp>
    </p:spTree>
    <p:extLst>
      <p:ext uri="{BB962C8B-B14F-4D97-AF65-F5344CB8AC3E}">
        <p14:creationId xmlns:p14="http://schemas.microsoft.com/office/powerpoint/2010/main" val="1125669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55192"/>
            <a:ext cx="10515600" cy="197728"/>
          </a:xfrm>
        </p:spPr>
        <p:txBody>
          <a:bodyPr>
            <a:normAutofit fontScale="90000"/>
          </a:bodyPr>
          <a:lstStyle/>
          <a:p>
            <a:endParaRPr lang="ru-RU" dirty="0"/>
          </a:p>
        </p:txBody>
      </p:sp>
      <p:sp>
        <p:nvSpPr>
          <p:cNvPr id="3" name="Объект 2"/>
          <p:cNvSpPr>
            <a:spLocks noGrp="1"/>
          </p:cNvSpPr>
          <p:nvPr>
            <p:ph idx="1"/>
          </p:nvPr>
        </p:nvSpPr>
        <p:spPr>
          <a:xfrm>
            <a:off x="838200" y="486383"/>
            <a:ext cx="10515600" cy="5690580"/>
          </a:xfrm>
        </p:spPr>
        <p:txBody>
          <a:bodyPr>
            <a:normAutofit lnSpcReduction="10000"/>
          </a:bodyPr>
          <a:lstStyle/>
          <a:p>
            <a:r>
              <a:rPr lang="ru-RU" dirty="0"/>
              <a:t>Принцип организации СПС заключается в создании сети равноудаленных антенн с собственным радиооборудованием. Каждая из них обеспечивает вокруг себя зону устойчивой радиосвязи (от англ. </a:t>
            </a:r>
            <a:r>
              <a:rPr lang="ru-RU" i="1" dirty="0" err="1"/>
              <a:t>cell</a:t>
            </a:r>
            <a:r>
              <a:rPr lang="ru-RU" i="1" dirty="0"/>
              <a:t> </a:t>
            </a:r>
            <a:r>
              <a:rPr lang="ru-RU" dirty="0"/>
              <a:t>— </a:t>
            </a:r>
            <a:r>
              <a:rPr lang="ru-RU" dirty="0" err="1"/>
              <a:t>сота</a:t>
            </a:r>
            <a:r>
              <a:rPr lang="ru-RU" dirty="0"/>
              <a:t>). Любая </a:t>
            </a:r>
            <a:r>
              <a:rPr lang="ru-RU" dirty="0" err="1"/>
              <a:t>сота</a:t>
            </a:r>
            <a:r>
              <a:rPr lang="ru-RU" dirty="0"/>
              <a:t> работает в собственном диапазоне частот. В соте действуют своя базовая станция (от англ. </a:t>
            </a:r>
            <a:r>
              <a:rPr lang="ru-RU" i="1" dirty="0" err="1"/>
              <a:t>Base</a:t>
            </a:r>
            <a:r>
              <a:rPr lang="ru-RU" i="1" dirty="0"/>
              <a:t> </a:t>
            </a:r>
            <a:r>
              <a:rPr lang="ru-RU" i="1" dirty="0" err="1"/>
              <a:t>Transceiver</a:t>
            </a:r>
            <a:r>
              <a:rPr lang="ru-RU" i="1" dirty="0"/>
              <a:t> </a:t>
            </a:r>
            <a:r>
              <a:rPr lang="ru-RU" i="1" dirty="0" err="1"/>
              <a:t>Station</a:t>
            </a:r>
            <a:r>
              <a:rPr lang="ru-RU" i="1" dirty="0"/>
              <a:t>, </a:t>
            </a:r>
            <a:r>
              <a:rPr lang="ru-RU" dirty="0"/>
              <a:t>BTS) и контроллер (от англ. </a:t>
            </a:r>
            <a:r>
              <a:rPr lang="ru-RU" i="1" dirty="0" err="1"/>
              <a:t>Base</a:t>
            </a:r>
            <a:r>
              <a:rPr lang="ru-RU" i="1" dirty="0"/>
              <a:t> </a:t>
            </a:r>
            <a:r>
              <a:rPr lang="ru-RU" i="1" dirty="0" err="1"/>
              <a:t>Station</a:t>
            </a:r>
            <a:r>
              <a:rPr lang="ru-RU" i="1" dirty="0"/>
              <a:t> </a:t>
            </a:r>
            <a:r>
              <a:rPr lang="ru-RU" i="1" dirty="0" err="1"/>
              <a:t>Controller</a:t>
            </a:r>
            <a:r>
              <a:rPr lang="ru-RU" i="1" dirty="0"/>
              <a:t>), </a:t>
            </a:r>
            <a:r>
              <a:rPr lang="ru-RU" dirty="0"/>
              <a:t>следящий за качеством приема сигналов мобильных аппаратов пользователей. Когда качество приема ухудшается, станция переключает аппарат пользователя на работу с лучшей соседней базовой станцией. Сотовый телефон автоматически переключается на связь с передатчиком, в зону обслуживания которого он перешел, а разговор абонента продолжается при его любом перемещении в зоне действия «сот». Расстояние между антеннами зависит от мощности, частоты приемо-передающего оборудования и топологии местности. </a:t>
            </a:r>
          </a:p>
        </p:txBody>
      </p:sp>
    </p:spTree>
    <p:extLst>
      <p:ext uri="{BB962C8B-B14F-4D97-AF65-F5344CB8AC3E}">
        <p14:creationId xmlns:p14="http://schemas.microsoft.com/office/powerpoint/2010/main" val="12579008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27096"/>
          </a:xfrm>
        </p:spPr>
        <p:txBody>
          <a:bodyPr>
            <a:normAutofit/>
          </a:bodyPr>
          <a:lstStyle/>
          <a:p>
            <a:r>
              <a:rPr lang="ru-RU" sz="2800" i="1" dirty="0"/>
              <a:t>Стандарт </a:t>
            </a:r>
            <a:r>
              <a:rPr lang="en-US" sz="2800" i="1" dirty="0"/>
              <a:t>GSM </a:t>
            </a:r>
            <a:r>
              <a:rPr lang="en-US" sz="2800" dirty="0"/>
              <a:t>(</a:t>
            </a:r>
            <a:r>
              <a:rPr lang="ru-RU" sz="2800" dirty="0"/>
              <a:t>от англ. </a:t>
            </a:r>
            <a:r>
              <a:rPr lang="en-US" sz="2800" i="1" dirty="0"/>
              <a:t>Global System for Mobile Communications </a:t>
            </a:r>
            <a:endParaRPr lang="ru-RU" sz="2800" dirty="0"/>
          </a:p>
        </p:txBody>
      </p:sp>
      <p:sp>
        <p:nvSpPr>
          <p:cNvPr id="3" name="Объект 2"/>
          <p:cNvSpPr>
            <a:spLocks noGrp="1"/>
          </p:cNvSpPr>
          <p:nvPr>
            <p:ph idx="1"/>
          </p:nvPr>
        </p:nvSpPr>
        <p:spPr>
          <a:xfrm>
            <a:off x="838200" y="992222"/>
            <a:ext cx="10515600" cy="5184741"/>
          </a:xfrm>
        </p:spPr>
        <p:txBody>
          <a:bodyPr/>
          <a:lstStyle/>
          <a:p>
            <a:r>
              <a:rPr lang="ru-RU" dirty="0"/>
              <a:t>глобальная система для мобильной связи) рассчитан на работу с частотами 900/1800 МГц в </a:t>
            </a:r>
            <a:r>
              <a:rPr lang="ru-RU" dirty="0" err="1"/>
              <a:t>двухдиапазонной</a:t>
            </a:r>
            <a:r>
              <a:rPr lang="ru-RU" dirty="0"/>
              <a:t> сети. GSM обеспечивает скорость обмена данными до 270 Кбит/с, а стандарт </a:t>
            </a:r>
            <a:r>
              <a:rPr lang="ru-RU" i="1" dirty="0"/>
              <a:t>GPRS </a:t>
            </a:r>
            <a:r>
              <a:rPr lang="ru-RU" dirty="0"/>
              <a:t>(от англ. </a:t>
            </a:r>
            <a:r>
              <a:rPr lang="ru-RU" i="1" dirty="0" err="1"/>
              <a:t>General</a:t>
            </a:r>
            <a:r>
              <a:rPr lang="ru-RU" i="1" dirty="0"/>
              <a:t> </a:t>
            </a:r>
            <a:r>
              <a:rPr lang="ru-RU" i="1" dirty="0" err="1"/>
              <a:t>Packet</a:t>
            </a:r>
            <a:r>
              <a:rPr lang="ru-RU" i="1" dirty="0"/>
              <a:t> </a:t>
            </a:r>
            <a:r>
              <a:rPr lang="ru-RU" i="1" dirty="0" err="1"/>
              <a:t>Radio</a:t>
            </a:r>
            <a:r>
              <a:rPr lang="ru-RU" i="1" dirty="0"/>
              <a:t> </a:t>
            </a:r>
            <a:r>
              <a:rPr lang="ru-RU" i="1" dirty="0" err="1"/>
              <a:t>Service</a:t>
            </a:r>
            <a:r>
              <a:rPr lang="ru-RU" i="1" dirty="0"/>
              <a:t>) </a:t>
            </a:r>
            <a:r>
              <a:rPr lang="ru-RU" dirty="0"/>
              <a:t>— до 115,2 Кбит/с. GPRS — общий пакетный сервис радиосвязи. Он позволяет организовывать </a:t>
            </a:r>
            <a:r>
              <a:rPr lang="ru-RU" dirty="0" err="1"/>
              <a:t>пакетнокоммутируемую</a:t>
            </a:r>
            <a:r>
              <a:rPr lang="ru-RU" dirty="0"/>
              <a:t> сеть со скоростью передачи от 9 до 21,4 Кбит на канал и обеспечивает пользователям возможность просмотра </a:t>
            </a:r>
            <a:r>
              <a:rPr lang="ru-RU" dirty="0" err="1"/>
              <a:t>вебстраниц</a:t>
            </a:r>
            <a:r>
              <a:rPr lang="ru-RU" dirty="0"/>
              <a:t>, работу с электронной почтой, выполнение запросов к БД. При этом операторы GSM могут работать как беспроводные </a:t>
            </a:r>
            <a:r>
              <a:rPr lang="ru-RU" dirty="0" err="1"/>
              <a:t>интернет-провайдеры</a:t>
            </a:r>
            <a:r>
              <a:rPr lang="ru-RU" dirty="0"/>
              <a:t>. C 1992 г. GSM широко распространяется в России. </a:t>
            </a:r>
          </a:p>
        </p:txBody>
      </p:sp>
    </p:spTree>
    <p:extLst>
      <p:ext uri="{BB962C8B-B14F-4D97-AF65-F5344CB8AC3E}">
        <p14:creationId xmlns:p14="http://schemas.microsoft.com/office/powerpoint/2010/main" val="6264711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10364"/>
          </a:xfrm>
        </p:spPr>
        <p:txBody>
          <a:bodyPr>
            <a:normAutofit fontScale="90000"/>
          </a:bodyPr>
          <a:lstStyle/>
          <a:p>
            <a:r>
              <a:rPr lang="ru-RU" sz="3200" i="1" dirty="0"/>
              <a:t>Стандарт </a:t>
            </a:r>
            <a:r>
              <a:rPr lang="en-US" sz="3200" i="1" dirty="0"/>
              <a:t>CDMA </a:t>
            </a:r>
            <a:r>
              <a:rPr lang="en-US" sz="3200" dirty="0"/>
              <a:t>(</a:t>
            </a:r>
            <a:r>
              <a:rPr lang="ru-RU" sz="3200" dirty="0"/>
              <a:t>от англ. </a:t>
            </a:r>
            <a:r>
              <a:rPr lang="en-US" sz="3200" i="1" dirty="0"/>
              <a:t>Code Division Multiple Access</a:t>
            </a:r>
            <a:r>
              <a:rPr lang="en-US" sz="3200" dirty="0"/>
              <a:t>) </a:t>
            </a:r>
            <a:endParaRPr lang="ru-RU" sz="3200" dirty="0"/>
          </a:p>
        </p:txBody>
      </p:sp>
      <p:sp>
        <p:nvSpPr>
          <p:cNvPr id="3" name="Объект 2"/>
          <p:cNvSpPr>
            <a:spLocks noGrp="1"/>
          </p:cNvSpPr>
          <p:nvPr>
            <p:ph idx="1"/>
          </p:nvPr>
        </p:nvSpPr>
        <p:spPr>
          <a:xfrm>
            <a:off x="838200" y="1031132"/>
            <a:ext cx="10515600" cy="5145831"/>
          </a:xfrm>
        </p:spPr>
        <p:txBody>
          <a:bodyPr/>
          <a:lstStyle/>
          <a:p>
            <a:r>
              <a:rPr lang="ru-RU" dirty="0"/>
              <a:t>обеспечивает </a:t>
            </a:r>
            <a:r>
              <a:rPr lang="ru-RU" dirty="0" err="1"/>
              <a:t>многостационарный</a:t>
            </a:r>
            <a:r>
              <a:rPr lang="ru-RU" dirty="0"/>
              <a:t> доступ с кодовым разделением каналов и использованием </a:t>
            </a:r>
            <a:r>
              <a:rPr lang="ru-RU" dirty="0" err="1"/>
              <a:t>шумоподобных</a:t>
            </a:r>
            <a:r>
              <a:rPr lang="ru-RU" dirty="0"/>
              <a:t> сигналов с расширенным спектром. Он появился практически одновременно в СССР и США в середине ХХ в. В 1960-е гг. в США создают первые военные системы с использованием данной технологии. Первые коммерческие CDMA-сети начали работать в середине 1990-х гг. в Гонконге, Корее, а затем в США, Австралии и других странах. </a:t>
            </a:r>
          </a:p>
        </p:txBody>
      </p:sp>
    </p:spTree>
    <p:extLst>
      <p:ext uri="{BB962C8B-B14F-4D97-AF65-F5344CB8AC3E}">
        <p14:creationId xmlns:p14="http://schemas.microsoft.com/office/powerpoint/2010/main" val="21446118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37990"/>
          </a:xfrm>
        </p:spPr>
        <p:txBody>
          <a:bodyPr>
            <a:normAutofit fontScale="90000"/>
          </a:bodyPr>
          <a:lstStyle/>
          <a:p>
            <a:endParaRPr lang="ru-RU" dirty="0"/>
          </a:p>
        </p:txBody>
      </p:sp>
      <p:sp>
        <p:nvSpPr>
          <p:cNvPr id="3" name="Объект 2"/>
          <p:cNvSpPr>
            <a:spLocks noGrp="1"/>
          </p:cNvSpPr>
          <p:nvPr>
            <p:ph idx="1"/>
          </p:nvPr>
        </p:nvSpPr>
        <p:spPr>
          <a:xfrm>
            <a:off x="838200" y="875489"/>
            <a:ext cx="10515600" cy="5301474"/>
          </a:xfrm>
        </p:spPr>
        <p:txBody>
          <a:bodyPr>
            <a:normAutofit/>
          </a:bodyPr>
          <a:lstStyle/>
          <a:p>
            <a:r>
              <a:rPr lang="ru-RU" sz="3200" dirty="0"/>
              <a:t>В России используются мобильные системы стандартов GSM и CDMA. С 2004 г. CDMA на частоте 450 МГц реализует компания «</a:t>
            </a:r>
            <a:r>
              <a:rPr lang="ru-RU" sz="3200" dirty="0" err="1"/>
              <a:t>Скай</a:t>
            </a:r>
            <a:r>
              <a:rPr lang="ru-RU" sz="3200" dirty="0"/>
              <a:t> </a:t>
            </a:r>
            <a:r>
              <a:rPr lang="ru-RU" sz="3200" dirty="0" err="1"/>
              <a:t>Линк</a:t>
            </a:r>
            <a:r>
              <a:rPr lang="ru-RU" sz="3200" dirty="0"/>
              <a:t>». Этот стандарт обеспечит более качественную, чем GSM/GPRS, голосовую связь, а также более высокие скорости передачи данных и доступа в Интернет. Мобильные аппараты более безопасны для пользователей — максимальная (пиковая) излучаемая мощность передатчиков CDMA не превышает 200 мВт, а средняя мощность — на порядок меньше. </a:t>
            </a:r>
          </a:p>
        </p:txBody>
      </p:sp>
    </p:spTree>
    <p:extLst>
      <p:ext uri="{BB962C8B-B14F-4D97-AF65-F5344CB8AC3E}">
        <p14:creationId xmlns:p14="http://schemas.microsoft.com/office/powerpoint/2010/main" val="8177541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7445"/>
          </a:xfrm>
        </p:spPr>
        <p:txBody>
          <a:bodyPr>
            <a:normAutofit fontScale="90000"/>
          </a:bodyPr>
          <a:lstStyle/>
          <a:p>
            <a:endParaRPr lang="ru-RU" dirty="0"/>
          </a:p>
        </p:txBody>
      </p:sp>
      <p:sp>
        <p:nvSpPr>
          <p:cNvPr id="3" name="Объект 2"/>
          <p:cNvSpPr>
            <a:spLocks noGrp="1"/>
          </p:cNvSpPr>
          <p:nvPr>
            <p:ph idx="1"/>
          </p:nvPr>
        </p:nvSpPr>
        <p:spPr>
          <a:xfrm>
            <a:off x="838200" y="894945"/>
            <a:ext cx="10515600" cy="5282018"/>
          </a:xfrm>
        </p:spPr>
        <p:txBody>
          <a:bodyPr>
            <a:normAutofit/>
          </a:bodyPr>
          <a:lstStyle/>
          <a:p>
            <a:r>
              <a:rPr lang="ru-RU" sz="3600" i="1" dirty="0"/>
              <a:t>Стандарт UMTS </a:t>
            </a:r>
            <a:r>
              <a:rPr lang="ru-RU" sz="3600" dirty="0"/>
              <a:t>(от англ. </a:t>
            </a:r>
            <a:r>
              <a:rPr lang="ru-RU" sz="3600" i="1" dirty="0" err="1"/>
              <a:t>Universal</a:t>
            </a:r>
            <a:r>
              <a:rPr lang="ru-RU" sz="3600" i="1" dirty="0"/>
              <a:t> </a:t>
            </a:r>
            <a:r>
              <a:rPr lang="ru-RU" sz="3600" i="1" dirty="0" err="1"/>
              <a:t>Mobile</a:t>
            </a:r>
            <a:r>
              <a:rPr lang="ru-RU" sz="3600" i="1" dirty="0"/>
              <a:t> </a:t>
            </a:r>
            <a:r>
              <a:rPr lang="ru-RU" sz="3600" i="1" dirty="0" err="1"/>
              <a:t>Telecommunications</a:t>
            </a:r>
            <a:r>
              <a:rPr lang="ru-RU" sz="3600" i="1" dirty="0"/>
              <a:t> </a:t>
            </a:r>
            <a:r>
              <a:rPr lang="ru-RU" sz="3600" i="1" dirty="0" err="1"/>
              <a:t>System</a:t>
            </a:r>
            <a:r>
              <a:rPr lang="ru-RU" sz="3600" dirty="0"/>
              <a:t>) относится к третьему поколению систем мобильной телекоммуникации. В нем используются полосы частот 1885—2025 и 2110—2200 МГц, а скорость передачи — от 144 Кбит/с. Одной из основных целей использования этого стандарта является создание всемирной беспроводной широкополосной инфраструктуры. </a:t>
            </a:r>
          </a:p>
        </p:txBody>
      </p:sp>
    </p:spTree>
    <p:extLst>
      <p:ext uri="{BB962C8B-B14F-4D97-AF65-F5344CB8AC3E}">
        <p14:creationId xmlns:p14="http://schemas.microsoft.com/office/powerpoint/2010/main" val="29587258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37990"/>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normAutofit/>
          </a:bodyPr>
          <a:lstStyle/>
          <a:p>
            <a:r>
              <a:rPr lang="ru-RU" sz="3600" dirty="0"/>
              <a:t>Сотовые аппараты поддерживают технологию </a:t>
            </a:r>
            <a:r>
              <a:rPr lang="ru-RU" sz="3600" i="1" dirty="0" err="1"/>
              <a:t>Bluetooth</a:t>
            </a:r>
            <a:r>
              <a:rPr lang="ru-RU" sz="3600" i="1" dirty="0"/>
              <a:t> — </a:t>
            </a:r>
            <a:r>
              <a:rPr lang="ru-RU" sz="3600" dirty="0"/>
              <a:t>способ обмена данными в беспроводных системах на радиочастоте около 2,4 ГГц и расстоянии до 100 м. Она позволяет связывать различные электроприборы, например, для получения удаленного беспроводного доступа к Интернету и мобильному телефону со скоростью до 1 Мбит/с, а также к компьютерам; для организации беспроводной сети между телефоном, ноутбуком и стационарным ПК. </a:t>
            </a:r>
          </a:p>
        </p:txBody>
      </p:sp>
    </p:spTree>
    <p:extLst>
      <p:ext uri="{BB962C8B-B14F-4D97-AF65-F5344CB8AC3E}">
        <p14:creationId xmlns:p14="http://schemas.microsoft.com/office/powerpoint/2010/main" val="32491788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7445"/>
          </a:xfrm>
        </p:spPr>
        <p:txBody>
          <a:bodyPr>
            <a:normAutofit fontScale="90000"/>
          </a:bodyPr>
          <a:lstStyle/>
          <a:p>
            <a:endParaRPr lang="ru-RU" dirty="0"/>
          </a:p>
        </p:txBody>
      </p:sp>
      <p:sp>
        <p:nvSpPr>
          <p:cNvPr id="3" name="Объект 2"/>
          <p:cNvSpPr>
            <a:spLocks noGrp="1"/>
          </p:cNvSpPr>
          <p:nvPr>
            <p:ph idx="1"/>
          </p:nvPr>
        </p:nvSpPr>
        <p:spPr>
          <a:xfrm>
            <a:off x="838200" y="836579"/>
            <a:ext cx="10515600" cy="5340384"/>
          </a:xfrm>
        </p:spPr>
        <p:txBody>
          <a:bodyPr>
            <a:normAutofit/>
          </a:bodyPr>
          <a:lstStyle/>
          <a:p>
            <a:r>
              <a:rPr lang="ru-RU" sz="4000" dirty="0"/>
              <a:t>Для доставки интерактивной информации на мобильные устройства предназначен применяемый в беспроводных системах протокол </a:t>
            </a:r>
            <a:r>
              <a:rPr lang="ru-RU" sz="4000" i="1" dirty="0"/>
              <a:t>WAP </a:t>
            </a:r>
            <a:r>
              <a:rPr lang="ru-RU" sz="4000" dirty="0"/>
              <a:t>(от англ. </a:t>
            </a:r>
            <a:r>
              <a:rPr lang="ru-RU" sz="4000" i="1" dirty="0" err="1"/>
              <a:t>Wireless</a:t>
            </a:r>
            <a:r>
              <a:rPr lang="ru-RU" sz="4000" i="1" dirty="0"/>
              <a:t> </a:t>
            </a:r>
            <a:r>
              <a:rPr lang="ru-RU" sz="4000" i="1" dirty="0" err="1"/>
              <a:t>Application</a:t>
            </a:r>
            <a:r>
              <a:rPr lang="ru-RU" sz="4000" i="1" dirty="0"/>
              <a:t> </a:t>
            </a:r>
            <a:r>
              <a:rPr lang="ru-RU" sz="4000" i="1" dirty="0" err="1"/>
              <a:t>Protocol</a:t>
            </a:r>
            <a:r>
              <a:rPr lang="ru-RU" sz="4000" dirty="0"/>
              <a:t>). Он обеспечивает через Интернет беспроводный доступ к корпоративной информации (мобильные интрасети). </a:t>
            </a:r>
          </a:p>
        </p:txBody>
      </p:sp>
    </p:spTree>
    <p:extLst>
      <p:ext uri="{BB962C8B-B14F-4D97-AF65-F5344CB8AC3E}">
        <p14:creationId xmlns:p14="http://schemas.microsoft.com/office/powerpoint/2010/main" val="13989538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817123"/>
            <a:ext cx="10515600" cy="5359840"/>
          </a:xfrm>
        </p:spPr>
        <p:txBody>
          <a:bodyPr>
            <a:normAutofit/>
          </a:bodyPr>
          <a:lstStyle/>
          <a:p>
            <a:r>
              <a:rPr lang="ru-RU" sz="3200" i="1" dirty="0" err="1"/>
              <a:t>Wi-Fi</a:t>
            </a:r>
            <a:r>
              <a:rPr lang="ru-RU" sz="3200" i="1" dirty="0"/>
              <a:t> </a:t>
            </a:r>
            <a:r>
              <a:rPr lang="ru-RU" sz="3200" dirty="0"/>
              <a:t>(от англ. </a:t>
            </a:r>
            <a:r>
              <a:rPr lang="ru-RU" sz="3200" i="1" dirty="0" err="1"/>
              <a:t>Wireless</a:t>
            </a:r>
            <a:r>
              <a:rPr lang="ru-RU" sz="3200" i="1" dirty="0"/>
              <a:t> </a:t>
            </a:r>
            <a:r>
              <a:rPr lang="ru-RU" sz="3200" i="1" dirty="0" err="1"/>
              <a:t>Fidelity</a:t>
            </a:r>
            <a:r>
              <a:rPr lang="ru-RU" sz="3200" dirty="0"/>
              <a:t>) — стандарт широкополосной беспроводной связи семейства 802.11. Он обозначает беспроводную технологию, поддерживающую высокоскоростную передачу данных на короткие расстояния. Благодаря ему обеспечивается создание перспективных беспроводных корпоративных сетей и точек общественного доступа в Интернет со своим ноутбуком или карманным компьютером. Установка таких сетей рекомендуется там, где применение кабельной системы невозможно или экономически невыгодно. </a:t>
            </a:r>
          </a:p>
        </p:txBody>
      </p:sp>
    </p:spTree>
    <p:extLst>
      <p:ext uri="{BB962C8B-B14F-4D97-AF65-F5344CB8AC3E}">
        <p14:creationId xmlns:p14="http://schemas.microsoft.com/office/powerpoint/2010/main" val="24292590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18535"/>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lstStyle/>
          <a:p>
            <a:r>
              <a:rPr lang="ru-RU" dirty="0"/>
              <a:t>Многоканальные системы полудуплексной радиосвязи формируются на основе </a:t>
            </a:r>
            <a:r>
              <a:rPr lang="ru-RU" dirty="0" err="1"/>
              <a:t>транковых</a:t>
            </a:r>
            <a:r>
              <a:rPr lang="ru-RU" dirty="0"/>
              <a:t> и радиорелейных систем. </a:t>
            </a:r>
            <a:r>
              <a:rPr lang="ru-RU" i="1" dirty="0" err="1"/>
              <a:t>Транкинговая</a:t>
            </a:r>
            <a:r>
              <a:rPr lang="ru-RU" i="1" dirty="0"/>
              <a:t> </a:t>
            </a:r>
            <a:r>
              <a:rPr lang="ru-RU" dirty="0"/>
              <a:t>(от англ. </a:t>
            </a:r>
            <a:r>
              <a:rPr lang="ru-RU" i="1" dirty="0" err="1"/>
              <a:t>trunking</a:t>
            </a:r>
            <a:r>
              <a:rPr lang="ru-RU" i="1" dirty="0"/>
              <a:t>), или </a:t>
            </a:r>
            <a:r>
              <a:rPr lang="ru-RU" i="1" dirty="0" err="1"/>
              <a:t>транковая</a:t>
            </a:r>
            <a:r>
              <a:rPr lang="ru-RU" i="1" dirty="0"/>
              <a:t> </a:t>
            </a:r>
            <a:r>
              <a:rPr lang="ru-RU" dirty="0"/>
              <a:t>(от англ. </a:t>
            </a:r>
            <a:r>
              <a:rPr lang="ru-RU" i="1" dirty="0" err="1"/>
              <a:t>trunked</a:t>
            </a:r>
            <a:r>
              <a:rPr lang="ru-RU" i="1" dirty="0"/>
              <a:t>), связь </a:t>
            </a:r>
            <a:r>
              <a:rPr lang="ru-RU" dirty="0"/>
              <a:t>означает канал связи, организуемый между двумя станциями или узлами сети, предназначенный для передачи информации группы пользователей в одном </a:t>
            </a:r>
            <a:r>
              <a:rPr lang="ru-RU" dirty="0" err="1"/>
              <a:t>радиостволе</a:t>
            </a:r>
            <a:r>
              <a:rPr lang="ru-RU" dirty="0"/>
              <a:t> (до 50 и более абонентов) с радиусом действия от 20 до 100 км. </a:t>
            </a:r>
            <a:r>
              <a:rPr lang="ru-RU" dirty="0" smtClean="0"/>
              <a:t>Эта</a:t>
            </a:r>
            <a:r>
              <a:rPr lang="en-US" dirty="0"/>
              <a:t> </a:t>
            </a:r>
            <a:r>
              <a:rPr lang="ru-RU" smtClean="0"/>
              <a:t>профессиональная </a:t>
            </a:r>
            <a:r>
              <a:rPr lang="ru-RU" dirty="0"/>
              <a:t>мобильная радиосвязь с автоматическим распределением свободных каналов среди большого числа подвижных абонентов позволяет эффективно использовать частотные каналы и существенно повышать пропускную способность системы. </a:t>
            </a:r>
          </a:p>
        </p:txBody>
      </p:sp>
    </p:spTree>
    <p:extLst>
      <p:ext uri="{BB962C8B-B14F-4D97-AF65-F5344CB8AC3E}">
        <p14:creationId xmlns:p14="http://schemas.microsoft.com/office/powerpoint/2010/main" val="138934785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4027</Words>
  <Application>Microsoft Office PowerPoint</Application>
  <PresentationFormat>Широкоэкранный</PresentationFormat>
  <Paragraphs>89</Paragraphs>
  <Slides>57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57</vt:i4>
      </vt:variant>
    </vt:vector>
  </HeadingPairs>
  <TitlesOfParts>
    <vt:vector size="61" baseType="lpstr">
      <vt:lpstr>Arial</vt:lpstr>
      <vt:lpstr>Calibri</vt:lpstr>
      <vt:lpstr>Calibri Light</vt:lpstr>
      <vt:lpstr>Тема Office</vt:lpstr>
      <vt:lpstr>Средства коммуникационной техники ИТ</vt:lpstr>
      <vt:lpstr>Презентация PowerPoint</vt:lpstr>
      <vt:lpstr>Презентация PowerPoint</vt:lpstr>
      <vt:lpstr>Презентация PowerPoint</vt:lpstr>
      <vt:lpstr>Сетевой адаптер </vt:lpstr>
      <vt:lpstr>Повторитель (от англ. repeater )</vt:lpstr>
      <vt:lpstr>Концентратор (от англ. hub) </vt:lpstr>
      <vt:lpstr>Мост (от англ. bridge) </vt:lpstr>
      <vt:lpstr>Шлюз (от англ. gateway) </vt:lpstr>
      <vt:lpstr>Презентация PowerPoint</vt:lpstr>
      <vt:lpstr>Презентация PowerPoint</vt:lpstr>
      <vt:lpstr>Вариант связи удаленного компьютера через маршрутизатор с ЛВС </vt:lpstr>
      <vt:lpstr>Модемы</vt:lpstr>
      <vt:lpstr>Виды и средства связи</vt:lpstr>
      <vt:lpstr>Презентация PowerPoint</vt:lpstr>
      <vt:lpstr>Презентация PowerPoint</vt:lpstr>
      <vt:lpstr>По пропускной способности каналы связи бывают следующих видов. </vt:lpstr>
      <vt:lpstr>Презентация PowerPoint</vt:lpstr>
      <vt:lpstr>Презентация PowerPoint</vt:lpstr>
      <vt:lpstr>Презентация PowerPoint</vt:lpstr>
      <vt:lpstr>Презентация PowerPoint</vt:lpstr>
      <vt:lpstr>В зависимости от возможностей направлений передачи информации каналы связи делятся: </vt:lpstr>
      <vt:lpstr>Проводные каналы связи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Беспроводные каналы связи </vt:lpstr>
      <vt:lpstr>Выделяют три основных типа беспроводных сетей: </vt:lpstr>
      <vt:lpstr>Презентация PowerPoint</vt:lpstr>
      <vt:lpstr>Презентация PowerPoint</vt:lpstr>
      <vt:lpstr>Презентация PowerPoint</vt:lpstr>
      <vt:lpstr>Презентация PowerPoint</vt:lpstr>
      <vt:lpstr>Презентация PowerPoint</vt:lpstr>
      <vt:lpstr>Спутниковая связь  </vt:lpstr>
      <vt:lpstr>Презентация PowerPoint</vt:lpstr>
      <vt:lpstr>Технология передачи данных </vt:lpstr>
      <vt:lpstr>Концепция развития средств связи индивидуального назначения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Сотовая, транкинговая и пейджинговая виды связи </vt:lpstr>
      <vt:lpstr>Презентация PowerPoint</vt:lpstr>
      <vt:lpstr>Стандарт GSM (от англ. Global System for Mobile Communications </vt:lpstr>
      <vt:lpstr>Стандарт CDMA (от англ. Code Division Multiple Access)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Средства коммуникационной техники ИТ</dc:title>
  <dc:creator>Анис Галимянов</dc:creator>
  <cp:lastModifiedBy>Анис Галимянов</cp:lastModifiedBy>
  <cp:revision>7</cp:revision>
  <dcterms:created xsi:type="dcterms:W3CDTF">2016-02-28T15:03:06Z</dcterms:created>
  <dcterms:modified xsi:type="dcterms:W3CDTF">2016-02-28T16:17:54Z</dcterms:modified>
</cp:coreProperties>
</file>