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7" d="100"/>
          <a:sy n="57" d="100"/>
        </p:scale>
        <p:origin x="102" y="111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2EDA8D87-483B-4759-8B09-85E1226B3147}" type="datetimeFigureOut">
              <a:rPr lang="ru-RU" smtClean="0"/>
              <a:t>20.12.2017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09EA3BD6-879D-44D8-ACEE-73D308A711EC}" type="slidenum">
              <a:rPr lang="ru-RU" smtClean="0"/>
              <a:t>‹#›</a:t>
            </a:fld>
            <a:endParaRPr lang="ru-RU"/>
          </a:p>
        </p:txBody>
      </p:sp>
    </p:spTree>
    <p:extLst>
      <p:ext uri="{BB962C8B-B14F-4D97-AF65-F5344CB8AC3E}">
        <p14:creationId xmlns:p14="http://schemas.microsoft.com/office/powerpoint/2010/main" val="12376815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2EDA8D87-483B-4759-8B09-85E1226B3147}" type="datetimeFigureOut">
              <a:rPr lang="ru-RU" smtClean="0"/>
              <a:t>20.12.2017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09EA3BD6-879D-44D8-ACEE-73D308A711EC}" type="slidenum">
              <a:rPr lang="ru-RU" smtClean="0"/>
              <a:t>‹#›</a:t>
            </a:fld>
            <a:endParaRPr lang="ru-RU"/>
          </a:p>
        </p:txBody>
      </p:sp>
    </p:spTree>
    <p:extLst>
      <p:ext uri="{BB962C8B-B14F-4D97-AF65-F5344CB8AC3E}">
        <p14:creationId xmlns:p14="http://schemas.microsoft.com/office/powerpoint/2010/main" val="4556129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2EDA8D87-483B-4759-8B09-85E1226B3147}" type="datetimeFigureOut">
              <a:rPr lang="ru-RU" smtClean="0"/>
              <a:t>20.12.2017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09EA3BD6-879D-44D8-ACEE-73D308A711EC}" type="slidenum">
              <a:rPr lang="ru-RU" smtClean="0"/>
              <a:t>‹#›</a:t>
            </a:fld>
            <a:endParaRPr lang="ru-RU"/>
          </a:p>
        </p:txBody>
      </p:sp>
    </p:spTree>
    <p:extLst>
      <p:ext uri="{BB962C8B-B14F-4D97-AF65-F5344CB8AC3E}">
        <p14:creationId xmlns:p14="http://schemas.microsoft.com/office/powerpoint/2010/main" val="27042618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2EDA8D87-483B-4759-8B09-85E1226B3147}" type="datetimeFigureOut">
              <a:rPr lang="ru-RU" smtClean="0"/>
              <a:t>20.12.2017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09EA3BD6-879D-44D8-ACEE-73D308A711EC}" type="slidenum">
              <a:rPr lang="ru-RU" smtClean="0"/>
              <a:t>‹#›</a:t>
            </a:fld>
            <a:endParaRPr lang="ru-RU"/>
          </a:p>
        </p:txBody>
      </p:sp>
    </p:spTree>
    <p:extLst>
      <p:ext uri="{BB962C8B-B14F-4D97-AF65-F5344CB8AC3E}">
        <p14:creationId xmlns:p14="http://schemas.microsoft.com/office/powerpoint/2010/main" val="40980907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2EDA8D87-483B-4759-8B09-85E1226B3147}" type="datetimeFigureOut">
              <a:rPr lang="ru-RU" smtClean="0"/>
              <a:t>20.12.2017</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09EA3BD6-879D-44D8-ACEE-73D308A711EC}" type="slidenum">
              <a:rPr lang="ru-RU" smtClean="0"/>
              <a:t>‹#›</a:t>
            </a:fld>
            <a:endParaRPr lang="ru-RU"/>
          </a:p>
        </p:txBody>
      </p:sp>
    </p:spTree>
    <p:extLst>
      <p:ext uri="{BB962C8B-B14F-4D97-AF65-F5344CB8AC3E}">
        <p14:creationId xmlns:p14="http://schemas.microsoft.com/office/powerpoint/2010/main" val="15440548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2EDA8D87-483B-4759-8B09-85E1226B3147}" type="datetimeFigureOut">
              <a:rPr lang="ru-RU" smtClean="0"/>
              <a:t>20.12.2017</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09EA3BD6-879D-44D8-ACEE-73D308A711EC}" type="slidenum">
              <a:rPr lang="ru-RU" smtClean="0"/>
              <a:t>‹#›</a:t>
            </a:fld>
            <a:endParaRPr lang="ru-RU"/>
          </a:p>
        </p:txBody>
      </p:sp>
    </p:spTree>
    <p:extLst>
      <p:ext uri="{BB962C8B-B14F-4D97-AF65-F5344CB8AC3E}">
        <p14:creationId xmlns:p14="http://schemas.microsoft.com/office/powerpoint/2010/main" val="29516828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2EDA8D87-483B-4759-8B09-85E1226B3147}" type="datetimeFigureOut">
              <a:rPr lang="ru-RU" smtClean="0"/>
              <a:t>20.12.2017</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09EA3BD6-879D-44D8-ACEE-73D308A711EC}" type="slidenum">
              <a:rPr lang="ru-RU" smtClean="0"/>
              <a:t>‹#›</a:t>
            </a:fld>
            <a:endParaRPr lang="ru-RU"/>
          </a:p>
        </p:txBody>
      </p:sp>
    </p:spTree>
    <p:extLst>
      <p:ext uri="{BB962C8B-B14F-4D97-AF65-F5344CB8AC3E}">
        <p14:creationId xmlns:p14="http://schemas.microsoft.com/office/powerpoint/2010/main" val="21439418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2EDA8D87-483B-4759-8B09-85E1226B3147}" type="datetimeFigureOut">
              <a:rPr lang="ru-RU" smtClean="0"/>
              <a:t>20.12.2017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09EA3BD6-879D-44D8-ACEE-73D308A711EC}" type="slidenum">
              <a:rPr lang="ru-RU" smtClean="0"/>
              <a:t>‹#›</a:t>
            </a:fld>
            <a:endParaRPr lang="ru-RU"/>
          </a:p>
        </p:txBody>
      </p:sp>
    </p:spTree>
    <p:extLst>
      <p:ext uri="{BB962C8B-B14F-4D97-AF65-F5344CB8AC3E}">
        <p14:creationId xmlns:p14="http://schemas.microsoft.com/office/powerpoint/2010/main" val="15634095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2EDA8D87-483B-4759-8B09-85E1226B3147}" type="datetimeFigureOut">
              <a:rPr lang="ru-RU" smtClean="0"/>
              <a:t>20.12.2017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09EA3BD6-879D-44D8-ACEE-73D308A711EC}" type="slidenum">
              <a:rPr lang="ru-RU" smtClean="0"/>
              <a:t>‹#›</a:t>
            </a:fld>
            <a:endParaRPr lang="ru-RU"/>
          </a:p>
        </p:txBody>
      </p:sp>
    </p:spTree>
    <p:extLst>
      <p:ext uri="{BB962C8B-B14F-4D97-AF65-F5344CB8AC3E}">
        <p14:creationId xmlns:p14="http://schemas.microsoft.com/office/powerpoint/2010/main" val="34608858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2EDA8D87-483B-4759-8B09-85E1226B3147}" type="datetimeFigureOut">
              <a:rPr lang="ru-RU" smtClean="0"/>
              <a:t>20.12.2017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09EA3BD6-879D-44D8-ACEE-73D308A711EC}" type="slidenum">
              <a:rPr lang="ru-RU" smtClean="0"/>
              <a:t>‹#›</a:t>
            </a:fld>
            <a:endParaRPr lang="ru-RU"/>
          </a:p>
        </p:txBody>
      </p:sp>
    </p:spTree>
    <p:extLst>
      <p:ext uri="{BB962C8B-B14F-4D97-AF65-F5344CB8AC3E}">
        <p14:creationId xmlns:p14="http://schemas.microsoft.com/office/powerpoint/2010/main" val="21218136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2EDA8D87-483B-4759-8B09-85E1226B3147}" type="datetimeFigureOut">
              <a:rPr lang="ru-RU" smtClean="0"/>
              <a:t>20.12.2017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09EA3BD6-879D-44D8-ACEE-73D308A711EC}" type="slidenum">
              <a:rPr lang="ru-RU" smtClean="0"/>
              <a:t>‹#›</a:t>
            </a:fld>
            <a:endParaRPr lang="ru-RU"/>
          </a:p>
        </p:txBody>
      </p:sp>
    </p:spTree>
    <p:extLst>
      <p:ext uri="{BB962C8B-B14F-4D97-AF65-F5344CB8AC3E}">
        <p14:creationId xmlns:p14="http://schemas.microsoft.com/office/powerpoint/2010/main" val="16561825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EDA8D87-483B-4759-8B09-85E1226B3147}" type="datetimeFigureOut">
              <a:rPr lang="ru-RU" smtClean="0"/>
              <a:t>20.12.2017</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9EA3BD6-879D-44D8-ACEE-73D308A711EC}" type="slidenum">
              <a:rPr lang="ru-RU" smtClean="0"/>
              <a:t>‹#›</a:t>
            </a:fld>
            <a:endParaRPr lang="ru-RU"/>
          </a:p>
        </p:txBody>
      </p:sp>
    </p:spTree>
    <p:extLst>
      <p:ext uri="{BB962C8B-B14F-4D97-AF65-F5344CB8AC3E}">
        <p14:creationId xmlns:p14="http://schemas.microsoft.com/office/powerpoint/2010/main" val="41778053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ru-RU" b="1" dirty="0"/>
              <a:t>Условное выполнение</a:t>
            </a:r>
          </a:p>
        </p:txBody>
      </p:sp>
      <p:sp>
        <p:nvSpPr>
          <p:cNvPr id="3" name="Подзаголовок 2"/>
          <p:cNvSpPr>
            <a:spLocks noGrp="1"/>
          </p:cNvSpPr>
          <p:nvPr>
            <p:ph type="subTitle" idx="1"/>
          </p:nvPr>
        </p:nvSpPr>
        <p:spPr/>
        <p:txBody>
          <a:bodyPr/>
          <a:lstStyle/>
          <a:p>
            <a:endParaRPr lang="ru-RU"/>
          </a:p>
        </p:txBody>
      </p:sp>
    </p:spTree>
    <p:extLst>
      <p:ext uri="{BB962C8B-B14F-4D97-AF65-F5344CB8AC3E}">
        <p14:creationId xmlns:p14="http://schemas.microsoft.com/office/powerpoint/2010/main" val="8066656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09008"/>
          </a:xfrm>
        </p:spPr>
        <p:txBody>
          <a:bodyPr>
            <a:normAutofit fontScale="90000"/>
          </a:bodyPr>
          <a:lstStyle/>
          <a:p>
            <a:endParaRPr lang="ru-RU" dirty="0"/>
          </a:p>
        </p:txBody>
      </p:sp>
      <p:sp>
        <p:nvSpPr>
          <p:cNvPr id="3" name="Объект 2"/>
          <p:cNvSpPr>
            <a:spLocks noGrp="1"/>
          </p:cNvSpPr>
          <p:nvPr>
            <p:ph idx="1"/>
          </p:nvPr>
        </p:nvSpPr>
        <p:spPr>
          <a:xfrm>
            <a:off x="838200" y="677333"/>
            <a:ext cx="10515600" cy="5499630"/>
          </a:xfrm>
        </p:spPr>
        <p:txBody>
          <a:bodyPr/>
          <a:lstStyle/>
          <a:p>
            <a:r>
              <a:rPr lang="en-US" dirty="0"/>
              <a:t>A.  </a:t>
            </a:r>
            <a:r>
              <a:rPr lang="en-US" i="1" dirty="0" err="1"/>
              <a:t>patt</a:t>
            </a:r>
            <a:r>
              <a:rPr lang="en-US" dirty="0"/>
              <a:t> /; </a:t>
            </a:r>
            <a:r>
              <a:rPr lang="en-US" i="1" dirty="0" smtClean="0"/>
              <a:t>test</a:t>
            </a:r>
            <a:endParaRPr lang="ru-RU" i="1" dirty="0" smtClean="0"/>
          </a:p>
          <a:p>
            <a:r>
              <a:rPr lang="ru-RU" b="1" dirty="0"/>
              <a:t>Выражение </a:t>
            </a:r>
            <a:r>
              <a:rPr lang="en-US" b="1" i="1" dirty="0"/>
              <a:t>A</a:t>
            </a:r>
            <a:r>
              <a:rPr lang="en-US" b="1" dirty="0"/>
              <a:t> </a:t>
            </a:r>
            <a:r>
              <a:rPr lang="ru-RU" dirty="0"/>
              <a:t>определяет шаблон </a:t>
            </a:r>
            <a:r>
              <a:rPr lang="en-US" i="1" dirty="0" err="1"/>
              <a:t>patt</a:t>
            </a:r>
            <a:r>
              <a:rPr lang="ru-RU" dirty="0"/>
              <a:t>, действие которого реализуется лишь при </a:t>
            </a:r>
            <a:r>
              <a:rPr lang="en-US" i="1" dirty="0"/>
              <a:t>test</a:t>
            </a:r>
            <a:r>
              <a:rPr lang="ru-RU" dirty="0"/>
              <a:t> = </a:t>
            </a:r>
            <a:r>
              <a:rPr lang="en-US" i="1" dirty="0"/>
              <a:t>True</a:t>
            </a:r>
            <a:r>
              <a:rPr lang="ru-RU" dirty="0" smtClean="0"/>
              <a:t>.</a:t>
            </a:r>
          </a:p>
          <a:p>
            <a:r>
              <a:rPr lang="en-US" dirty="0"/>
              <a:t>B.  </a:t>
            </a:r>
            <a:r>
              <a:rPr lang="en-US" i="1" dirty="0"/>
              <a:t>a</a:t>
            </a:r>
            <a:r>
              <a:rPr lang="en-US" dirty="0"/>
              <a:t> f</a:t>
            </a:r>
            <a:r>
              <a:rPr lang="ru-RU" dirty="0" smtClean="0"/>
              <a:t> </a:t>
            </a:r>
            <a:r>
              <a:rPr lang="en-US" i="1" dirty="0"/>
              <a:t>b</a:t>
            </a:r>
            <a:r>
              <a:rPr lang="en-US" dirty="0"/>
              <a:t> /; </a:t>
            </a:r>
            <a:r>
              <a:rPr lang="en-US" i="1" dirty="0" smtClean="0"/>
              <a:t>test</a:t>
            </a:r>
          </a:p>
          <a:p>
            <a:r>
              <a:rPr lang="ru-RU" b="1" dirty="0"/>
              <a:t>Выражение </a:t>
            </a:r>
            <a:r>
              <a:rPr lang="en-US" b="1" i="1" dirty="0"/>
              <a:t>B</a:t>
            </a:r>
            <a:r>
              <a:rPr lang="en-US" b="1" dirty="0"/>
              <a:t> </a:t>
            </a:r>
            <a:r>
              <a:rPr lang="ru-RU" dirty="0"/>
              <a:t>определяет отложенное правило </a:t>
            </a:r>
            <a:r>
              <a:rPr lang="en-US" i="1" dirty="0"/>
              <a:t>a</a:t>
            </a:r>
            <a:r>
              <a:rPr lang="en-US" dirty="0"/>
              <a:t> </a:t>
            </a:r>
            <a:r>
              <a:rPr lang="en-US" dirty="0" smtClean="0"/>
              <a:t>f</a:t>
            </a:r>
            <a:r>
              <a:rPr lang="ru-RU" dirty="0" smtClean="0"/>
              <a:t> </a:t>
            </a:r>
            <a:r>
              <a:rPr lang="ru-RU" i="1" dirty="0"/>
              <a:t>b</a:t>
            </a:r>
            <a:r>
              <a:rPr lang="ru-RU" dirty="0"/>
              <a:t>, действие которого реализуется лишь при </a:t>
            </a:r>
            <a:r>
              <a:rPr lang="en-US" i="1" dirty="0"/>
              <a:t>test</a:t>
            </a:r>
            <a:r>
              <a:rPr lang="ru-RU" dirty="0"/>
              <a:t> = </a:t>
            </a:r>
            <a:r>
              <a:rPr lang="en-US" i="1" dirty="0"/>
              <a:t>True</a:t>
            </a:r>
            <a:r>
              <a:rPr lang="ru-RU" dirty="0" smtClean="0"/>
              <a:t>.</a:t>
            </a:r>
            <a:endParaRPr lang="en-US" dirty="0" smtClean="0"/>
          </a:p>
          <a:p>
            <a:r>
              <a:rPr lang="en-US" dirty="0"/>
              <a:t>C.  </a:t>
            </a:r>
            <a:r>
              <a:rPr lang="en-US" i="1" dirty="0"/>
              <a:t>a</a:t>
            </a:r>
            <a:r>
              <a:rPr lang="en-US" dirty="0"/>
              <a:t> := </a:t>
            </a:r>
            <a:r>
              <a:rPr lang="en-US" i="1" dirty="0"/>
              <a:t>b</a:t>
            </a:r>
            <a:r>
              <a:rPr lang="en-US" dirty="0"/>
              <a:t> /; </a:t>
            </a:r>
            <a:r>
              <a:rPr lang="en-US" i="1" dirty="0" smtClean="0"/>
              <a:t>test</a:t>
            </a:r>
          </a:p>
          <a:p>
            <a:r>
              <a:rPr lang="ru-RU" b="1" dirty="0"/>
              <a:t>Выражение </a:t>
            </a:r>
            <a:r>
              <a:rPr lang="en-US" b="1" i="1" dirty="0"/>
              <a:t>C</a:t>
            </a:r>
            <a:r>
              <a:rPr lang="en-US" b="1" dirty="0"/>
              <a:t> </a:t>
            </a:r>
            <a:r>
              <a:rPr lang="ru-RU" dirty="0"/>
              <a:t>задает отложенное присваивание </a:t>
            </a:r>
            <a:r>
              <a:rPr lang="en-US" i="1" dirty="0"/>
              <a:t>a</a:t>
            </a:r>
            <a:r>
              <a:rPr lang="ru-RU" dirty="0"/>
              <a:t>:= </a:t>
            </a:r>
            <a:r>
              <a:rPr lang="ru-RU" i="1" dirty="0"/>
              <a:t>b</a:t>
            </a:r>
            <a:r>
              <a:rPr lang="ru-RU" dirty="0"/>
              <a:t>, действие которого реализуется лишь при </a:t>
            </a:r>
            <a:r>
              <a:rPr lang="en-US" i="1" dirty="0"/>
              <a:t>test</a:t>
            </a:r>
            <a:r>
              <a:rPr lang="ru-RU" dirty="0"/>
              <a:t> = </a:t>
            </a:r>
            <a:r>
              <a:rPr lang="en-US" i="1" dirty="0"/>
              <a:t>True</a:t>
            </a:r>
            <a:r>
              <a:rPr lang="ru-RU" dirty="0"/>
              <a:t>.</a:t>
            </a:r>
            <a:r>
              <a:rPr lang="ru-RU" dirty="0" smtClean="0"/>
              <a:t> </a:t>
            </a:r>
            <a:endParaRPr lang="ru-RU" i="1" dirty="0" smtClean="0"/>
          </a:p>
          <a:p>
            <a:endParaRPr lang="ru-RU" dirty="0"/>
          </a:p>
        </p:txBody>
      </p:sp>
    </p:spTree>
    <p:extLst>
      <p:ext uri="{BB962C8B-B14F-4D97-AF65-F5344CB8AC3E}">
        <p14:creationId xmlns:p14="http://schemas.microsoft.com/office/powerpoint/2010/main" val="2943586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464608"/>
          </a:xfrm>
        </p:spPr>
        <p:txBody>
          <a:bodyPr>
            <a:normAutofit fontScale="90000"/>
          </a:bodyPr>
          <a:lstStyle/>
          <a:p>
            <a:r>
              <a:rPr lang="ru-RU" dirty="0" smtClean="0"/>
              <a:t>Примеры</a:t>
            </a:r>
            <a:endParaRPr lang="ru-RU" dirty="0"/>
          </a:p>
        </p:txBody>
      </p:sp>
      <p:sp>
        <p:nvSpPr>
          <p:cNvPr id="3" name="Объект 2"/>
          <p:cNvSpPr>
            <a:spLocks noGrp="1"/>
          </p:cNvSpPr>
          <p:nvPr>
            <p:ph idx="1"/>
          </p:nvPr>
        </p:nvSpPr>
        <p:spPr>
          <a:xfrm>
            <a:off x="838200" y="948267"/>
            <a:ext cx="10515600" cy="5228696"/>
          </a:xfrm>
        </p:spPr>
        <p:txBody>
          <a:bodyPr/>
          <a:lstStyle/>
          <a:p>
            <a:r>
              <a:rPr lang="ru-RU" i="1" dirty="0"/>
              <a:t>x</a:t>
            </a:r>
            <a:r>
              <a:rPr lang="ru-RU" dirty="0"/>
              <a:t>_ /; </a:t>
            </a:r>
            <a:r>
              <a:rPr lang="ru-RU" i="1" dirty="0"/>
              <a:t>x</a:t>
            </a:r>
            <a:r>
              <a:rPr lang="ru-RU" dirty="0"/>
              <a:t> &gt; 0;   (*выражение, которое должно быть положительным*)	{</a:t>
            </a:r>
            <a:r>
              <a:rPr lang="en-US" i="1" dirty="0"/>
              <a:t>Shift</a:t>
            </a:r>
            <a:r>
              <a:rPr lang="ru-RU" dirty="0"/>
              <a:t>+</a:t>
            </a:r>
            <a:r>
              <a:rPr lang="ru-RU" dirty="0">
                <a:sym typeface="Symbol" panose="05050102010706020507" pitchFamily="18" charset="2"/>
              </a:rPr>
              <a:t></a:t>
            </a:r>
            <a:r>
              <a:rPr lang="ru-RU" dirty="0"/>
              <a:t>}</a:t>
            </a:r>
          </a:p>
          <a:p>
            <a:r>
              <a:rPr lang="ru-RU" i="1" dirty="0"/>
              <a:t>f</a:t>
            </a:r>
            <a:r>
              <a:rPr lang="ru-RU" dirty="0"/>
              <a:t>[</a:t>
            </a:r>
            <a:r>
              <a:rPr lang="ru-RU" i="1" dirty="0"/>
              <a:t>x</a:t>
            </a:r>
            <a:r>
              <a:rPr lang="ru-RU" dirty="0"/>
              <a:t>_]:= </a:t>
            </a:r>
            <a:r>
              <a:rPr lang="en-US" i="1" dirty="0"/>
              <a:t>x</a:t>
            </a:r>
            <a:r>
              <a:rPr lang="ru-RU" dirty="0"/>
              <a:t>*</a:t>
            </a:r>
            <a:r>
              <a:rPr lang="en-US" i="1" dirty="0"/>
              <a:t>Sin</a:t>
            </a:r>
            <a:r>
              <a:rPr lang="ru-RU" dirty="0"/>
              <a:t>[</a:t>
            </a:r>
            <a:r>
              <a:rPr lang="ru-RU" i="1" dirty="0"/>
              <a:t>x</a:t>
            </a:r>
            <a:r>
              <a:rPr lang="ru-RU" dirty="0"/>
              <a:t>] /; </a:t>
            </a:r>
            <a:r>
              <a:rPr lang="ru-RU" i="1" dirty="0"/>
              <a:t>x</a:t>
            </a:r>
            <a:r>
              <a:rPr lang="ru-RU" dirty="0"/>
              <a:t> &gt; 1               (*определение функции для </a:t>
            </a:r>
            <a:r>
              <a:rPr lang="en-US" i="1" dirty="0"/>
              <a:t>x</a:t>
            </a:r>
            <a:r>
              <a:rPr lang="ru-RU" dirty="0"/>
              <a:t> &gt; 1*)	{</a:t>
            </a:r>
            <a:r>
              <a:rPr lang="en-US" i="1" dirty="0"/>
              <a:t>Shift</a:t>
            </a:r>
            <a:r>
              <a:rPr lang="ru-RU" dirty="0"/>
              <a:t>+</a:t>
            </a:r>
            <a:r>
              <a:rPr lang="ru-RU" dirty="0">
                <a:sym typeface="Symbol" panose="05050102010706020507" pitchFamily="18" charset="2"/>
              </a:rPr>
              <a:t></a:t>
            </a:r>
            <a:r>
              <a:rPr lang="ru-RU" dirty="0"/>
              <a:t>}</a:t>
            </a:r>
          </a:p>
          <a:p>
            <a:r>
              <a:rPr lang="ru-RU" i="1" dirty="0"/>
              <a:t>	</a:t>
            </a:r>
            <a:endParaRPr lang="ru-RU" dirty="0"/>
          </a:p>
          <a:p>
            <a:r>
              <a:rPr lang="en-US" i="1" dirty="0"/>
              <a:t>gg</a:t>
            </a:r>
            <a:r>
              <a:rPr lang="en-US" dirty="0"/>
              <a:t>[</a:t>
            </a:r>
            <a:r>
              <a:rPr lang="en-US" i="1" dirty="0" err="1"/>
              <a:t>x</a:t>
            </a:r>
            <a:r>
              <a:rPr lang="en-US" dirty="0" err="1"/>
              <a:t>_</a:t>
            </a:r>
            <a:r>
              <a:rPr lang="en-US" i="1" dirty="0" err="1"/>
              <a:t>Integer</a:t>
            </a:r>
            <a:r>
              <a:rPr lang="en-US" dirty="0"/>
              <a:t>] := </a:t>
            </a:r>
            <a:r>
              <a:rPr lang="en-US" i="1" dirty="0"/>
              <a:t>x</a:t>
            </a:r>
            <a:r>
              <a:rPr lang="en-US" dirty="0"/>
              <a:t>+</a:t>
            </a:r>
            <a:r>
              <a:rPr lang="en-US" i="1" dirty="0"/>
              <a:t>x</a:t>
            </a:r>
            <a:r>
              <a:rPr lang="en-US" baseline="30000" dirty="0"/>
              <a:t>2</a:t>
            </a:r>
            <a:r>
              <a:rPr lang="en-US" dirty="0"/>
              <a:t> /; </a:t>
            </a:r>
            <a:r>
              <a:rPr lang="en-US" i="1" dirty="0"/>
              <a:t>x</a:t>
            </a:r>
            <a:r>
              <a:rPr lang="en-US" dirty="0"/>
              <a:t> &gt; 10</a:t>
            </a:r>
            <a:r>
              <a:rPr lang="en-US" i="1" dirty="0"/>
              <a:t>	</a:t>
            </a:r>
            <a:r>
              <a:rPr lang="ru-RU" dirty="0"/>
              <a:t>{</a:t>
            </a:r>
            <a:r>
              <a:rPr lang="ru-RU" dirty="0">
                <a:sym typeface="Symbol" panose="05050102010706020507" pitchFamily="18" charset="2"/>
              </a:rPr>
              <a:t></a:t>
            </a:r>
            <a:r>
              <a:rPr lang="ru-RU" dirty="0"/>
              <a:t>}</a:t>
            </a:r>
          </a:p>
          <a:p>
            <a:r>
              <a:rPr lang="ru-RU" dirty="0"/>
              <a:t>{</a:t>
            </a:r>
            <a:r>
              <a:rPr lang="ru-RU" i="1" dirty="0" err="1"/>
              <a:t>gg</a:t>
            </a:r>
            <a:r>
              <a:rPr lang="ru-RU" dirty="0"/>
              <a:t>[12], </a:t>
            </a:r>
            <a:r>
              <a:rPr lang="ru-RU" i="1" dirty="0" err="1"/>
              <a:t>gg</a:t>
            </a:r>
            <a:r>
              <a:rPr lang="ru-RU" dirty="0"/>
              <a:t>[10]</a:t>
            </a:r>
            <a:r>
              <a:rPr lang="en-US" dirty="0"/>
              <a:t>, </a:t>
            </a:r>
            <a:r>
              <a:rPr lang="en-US" i="1" dirty="0"/>
              <a:t>gg</a:t>
            </a:r>
            <a:r>
              <a:rPr lang="en-US" dirty="0"/>
              <a:t>[13.5]</a:t>
            </a:r>
            <a:r>
              <a:rPr lang="ru-RU" dirty="0"/>
              <a:t>}</a:t>
            </a:r>
            <a:r>
              <a:rPr lang="en-US" dirty="0"/>
              <a:t>	</a:t>
            </a:r>
            <a:r>
              <a:rPr lang="ru-RU" dirty="0"/>
              <a:t>{</a:t>
            </a:r>
            <a:r>
              <a:rPr lang="en-US" i="1" dirty="0"/>
              <a:t>Shift</a:t>
            </a:r>
            <a:r>
              <a:rPr lang="ru-RU" dirty="0"/>
              <a:t>+</a:t>
            </a:r>
            <a:r>
              <a:rPr lang="ru-RU" dirty="0">
                <a:sym typeface="Symbol" panose="05050102010706020507" pitchFamily="18" charset="2"/>
              </a:rPr>
              <a:t></a:t>
            </a:r>
            <a:r>
              <a:rPr lang="ru-RU" dirty="0"/>
              <a:t>}</a:t>
            </a:r>
          </a:p>
          <a:p>
            <a:r>
              <a:rPr lang="ru-RU" dirty="0"/>
              <a:t>{156, </a:t>
            </a:r>
            <a:r>
              <a:rPr lang="ru-RU" i="1" dirty="0" err="1"/>
              <a:t>gg</a:t>
            </a:r>
            <a:r>
              <a:rPr lang="ru-RU" dirty="0"/>
              <a:t>[10]</a:t>
            </a:r>
            <a:r>
              <a:rPr lang="en-US" dirty="0"/>
              <a:t>, </a:t>
            </a:r>
            <a:r>
              <a:rPr lang="en-US" i="1" dirty="0"/>
              <a:t>gg</a:t>
            </a:r>
            <a:r>
              <a:rPr lang="en-US" dirty="0"/>
              <a:t>[13.5]</a:t>
            </a:r>
            <a:r>
              <a:rPr lang="ru-RU" dirty="0"/>
              <a:t>}</a:t>
            </a:r>
          </a:p>
        </p:txBody>
      </p:sp>
    </p:spTree>
    <p:extLst>
      <p:ext uri="{BB962C8B-B14F-4D97-AF65-F5344CB8AC3E}">
        <p14:creationId xmlns:p14="http://schemas.microsoft.com/office/powerpoint/2010/main" val="20653634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25942"/>
          </a:xfrm>
        </p:spPr>
        <p:txBody>
          <a:bodyPr>
            <a:normAutofit fontScale="90000"/>
          </a:bodyPr>
          <a:lstStyle/>
          <a:p>
            <a:endParaRPr lang="ru-RU" dirty="0"/>
          </a:p>
        </p:txBody>
      </p:sp>
      <p:sp>
        <p:nvSpPr>
          <p:cNvPr id="3" name="Объект 2"/>
          <p:cNvSpPr>
            <a:spLocks noGrp="1"/>
          </p:cNvSpPr>
          <p:nvPr>
            <p:ph idx="1"/>
          </p:nvPr>
        </p:nvSpPr>
        <p:spPr>
          <a:xfrm>
            <a:off x="838200" y="660400"/>
            <a:ext cx="10515600" cy="5516563"/>
          </a:xfrm>
        </p:spPr>
        <p:txBody>
          <a:bodyPr/>
          <a:lstStyle/>
          <a:p>
            <a:r>
              <a:rPr lang="ru-RU" b="1" dirty="0" smtClean="0"/>
              <a:t>Пример.</a:t>
            </a:r>
            <a:r>
              <a:rPr lang="ru-RU" dirty="0" smtClean="0"/>
              <a:t> </a:t>
            </a:r>
            <a:r>
              <a:rPr lang="ru-RU" dirty="0"/>
              <a:t>Для действительного числа </a:t>
            </a:r>
            <a:r>
              <a:rPr lang="en-US" i="1" dirty="0"/>
              <a:t>x</a:t>
            </a:r>
            <a:r>
              <a:rPr lang="ru-RU" dirty="0"/>
              <a:t> и натурального числа </a:t>
            </a:r>
            <a:r>
              <a:rPr lang="en-US" i="1" dirty="0"/>
              <a:t>n</a:t>
            </a:r>
            <a:r>
              <a:rPr lang="en-US" dirty="0"/>
              <a:t> </a:t>
            </a:r>
            <a:r>
              <a:rPr lang="ru-RU" dirty="0" smtClean="0"/>
              <a:t>вычислить</a:t>
            </a:r>
          </a:p>
          <a:p>
            <a:endParaRPr lang="ru-RU" dirty="0"/>
          </a:p>
        </p:txBody>
      </p:sp>
      <p:pic>
        <p:nvPicPr>
          <p:cNvPr id="4" name="Рисунок 3"/>
          <p:cNvPicPr>
            <a:picLocks noChangeAspect="1"/>
          </p:cNvPicPr>
          <p:nvPr/>
        </p:nvPicPr>
        <p:blipFill>
          <a:blip r:embed="rId2"/>
          <a:stretch>
            <a:fillRect/>
          </a:stretch>
        </p:blipFill>
        <p:spPr>
          <a:xfrm>
            <a:off x="942876" y="2523067"/>
            <a:ext cx="10506363" cy="1778000"/>
          </a:xfrm>
          <a:prstGeom prst="rect">
            <a:avLst/>
          </a:prstGeom>
        </p:spPr>
      </p:pic>
    </p:spTree>
    <p:extLst>
      <p:ext uri="{BB962C8B-B14F-4D97-AF65-F5344CB8AC3E}">
        <p14:creationId xmlns:p14="http://schemas.microsoft.com/office/powerpoint/2010/main" val="2590589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42875"/>
          </a:xfrm>
        </p:spPr>
        <p:txBody>
          <a:bodyPr>
            <a:normAutofit fontScale="90000"/>
          </a:bodyPr>
          <a:lstStyle/>
          <a:p>
            <a:endParaRPr lang="ru-RU" dirty="0"/>
          </a:p>
        </p:txBody>
      </p:sp>
      <p:sp>
        <p:nvSpPr>
          <p:cNvPr id="3" name="Объект 2"/>
          <p:cNvSpPr>
            <a:spLocks noGrp="1"/>
          </p:cNvSpPr>
          <p:nvPr>
            <p:ph idx="1"/>
          </p:nvPr>
        </p:nvSpPr>
        <p:spPr>
          <a:xfrm>
            <a:off x="838200" y="643467"/>
            <a:ext cx="10515600" cy="5533496"/>
          </a:xfrm>
        </p:spPr>
        <p:txBody>
          <a:bodyPr>
            <a:normAutofit/>
          </a:bodyPr>
          <a:lstStyle/>
          <a:p>
            <a:pPr marL="0" indent="0">
              <a:buNone/>
            </a:pPr>
            <a:r>
              <a:rPr lang="ru-RU" dirty="0" smtClean="0"/>
              <a:t> Решение. Для решения данного примера можно предложить приведенную ниже функцию </a:t>
            </a:r>
            <a:r>
              <a:rPr lang="en-US" dirty="0" smtClean="0"/>
              <a:t>p. </a:t>
            </a:r>
            <a:r>
              <a:rPr lang="ru-RU" dirty="0" smtClean="0"/>
              <a:t>Два обращения из </a:t>
            </a:r>
            <a:r>
              <a:rPr lang="en-US" dirty="0" smtClean="0"/>
              <a:t>p </a:t>
            </a:r>
            <a:r>
              <a:rPr lang="ru-RU" dirty="0" smtClean="0"/>
              <a:t>к функции </a:t>
            </a:r>
            <a:r>
              <a:rPr lang="en-US" dirty="0" smtClean="0"/>
              <a:t>pro, </a:t>
            </a:r>
            <a:r>
              <a:rPr lang="ru-RU" dirty="0" smtClean="0"/>
              <a:t>содержащей цикл </a:t>
            </a:r>
            <a:r>
              <a:rPr lang="en-US" dirty="0" smtClean="0"/>
              <a:t>For, </a:t>
            </a:r>
            <a:r>
              <a:rPr lang="ru-RU" dirty="0" smtClean="0"/>
              <a:t>позволяют вычислить и числитель, и знаменатель дроби  в точке </a:t>
            </a:r>
            <a:r>
              <a:rPr lang="en-US" dirty="0" smtClean="0"/>
              <a:t>x, </a:t>
            </a:r>
            <a:r>
              <a:rPr lang="ru-RU" dirty="0" smtClean="0"/>
              <a:t>а значит и </a:t>
            </a:r>
            <a:r>
              <a:rPr lang="en-US" dirty="0" smtClean="0"/>
              <a:t>p[x, n]. </a:t>
            </a:r>
          </a:p>
          <a:p>
            <a:pPr marL="0" indent="0">
              <a:buNone/>
            </a:pPr>
            <a:endParaRPr lang="en-US" dirty="0" smtClean="0"/>
          </a:p>
          <a:p>
            <a:pPr marL="0" indent="0">
              <a:buNone/>
            </a:pPr>
            <a:r>
              <a:rPr lang="en-US" dirty="0" smtClean="0"/>
              <a:t>pro[x_, n_]:= (For[j = 2; r = 1, j &lt;= 2n, j += 2, r = r(x–j)]; r)	{</a:t>
            </a:r>
            <a:r>
              <a:rPr lang="en-US" dirty="0" err="1" smtClean="0"/>
              <a:t>Shift+Enter</a:t>
            </a:r>
            <a:r>
              <a:rPr lang="en-US" dirty="0" smtClean="0"/>
              <a:t>}</a:t>
            </a:r>
          </a:p>
          <a:p>
            <a:pPr marL="0" indent="0">
              <a:buNone/>
            </a:pPr>
            <a:r>
              <a:rPr lang="en-US" dirty="0" smtClean="0"/>
              <a:t>p[x_, n_]:= pro[x, n]/pro[x+1, n]	{</a:t>
            </a:r>
            <a:r>
              <a:rPr lang="en-US" dirty="0" err="1" smtClean="0"/>
              <a:t>Shift+Enter</a:t>
            </a:r>
            <a:r>
              <a:rPr lang="en-US" dirty="0" smtClean="0"/>
              <a:t>}</a:t>
            </a:r>
          </a:p>
          <a:p>
            <a:pPr marL="0" indent="0">
              <a:buNone/>
            </a:pPr>
            <a:r>
              <a:rPr lang="en-US" dirty="0" smtClean="0"/>
              <a:t>p[a, 4]	{</a:t>
            </a:r>
            <a:r>
              <a:rPr lang="en-US" dirty="0" err="1" smtClean="0"/>
              <a:t>Shift+Enter</a:t>
            </a:r>
            <a:r>
              <a:rPr lang="en-US" dirty="0" smtClean="0"/>
              <a:t>}</a:t>
            </a:r>
          </a:p>
          <a:p>
            <a:pPr marL="0" indent="0">
              <a:buNone/>
            </a:pPr>
            <a:r>
              <a:rPr lang="en-US" dirty="0" smtClean="0"/>
              <a:t> 	</a:t>
            </a:r>
          </a:p>
          <a:p>
            <a:pPr marL="0" indent="0">
              <a:buNone/>
            </a:pPr>
            <a:r>
              <a:rPr lang="en-US" dirty="0" smtClean="0"/>
              <a:t>p[5.5, 9]	{</a:t>
            </a:r>
            <a:r>
              <a:rPr lang="en-US" dirty="0" err="1" smtClean="0"/>
              <a:t>Shift+Enter</a:t>
            </a:r>
            <a:r>
              <a:rPr lang="en-US" dirty="0" smtClean="0"/>
              <a:t>}</a:t>
            </a:r>
          </a:p>
          <a:p>
            <a:pPr marL="0" indent="0">
              <a:buNone/>
            </a:pPr>
            <a:r>
              <a:rPr lang="en-US" dirty="0" smtClean="0"/>
              <a:t>–1.60911</a:t>
            </a:r>
            <a:endParaRPr lang="ru-RU" dirty="0"/>
          </a:p>
        </p:txBody>
      </p:sp>
    </p:spTree>
    <p:extLst>
      <p:ext uri="{BB962C8B-B14F-4D97-AF65-F5344CB8AC3E}">
        <p14:creationId xmlns:p14="http://schemas.microsoft.com/office/powerpoint/2010/main" val="23479824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42875"/>
          </a:xfrm>
        </p:spPr>
        <p:txBody>
          <a:bodyPr>
            <a:normAutofit fontScale="90000"/>
          </a:bodyPr>
          <a:lstStyle/>
          <a:p>
            <a:endParaRPr lang="ru-RU" dirty="0"/>
          </a:p>
        </p:txBody>
      </p:sp>
      <p:sp>
        <p:nvSpPr>
          <p:cNvPr id="3" name="Объект 2"/>
          <p:cNvSpPr>
            <a:spLocks noGrp="1"/>
          </p:cNvSpPr>
          <p:nvPr>
            <p:ph idx="1"/>
          </p:nvPr>
        </p:nvSpPr>
        <p:spPr>
          <a:xfrm>
            <a:off x="838200" y="660400"/>
            <a:ext cx="10515600" cy="5516563"/>
          </a:xfrm>
        </p:spPr>
        <p:txBody>
          <a:bodyPr>
            <a:normAutofit fontScale="92500" lnSpcReduction="20000"/>
          </a:bodyPr>
          <a:lstStyle/>
          <a:p>
            <a:pPr marL="0" indent="0">
              <a:buNone/>
            </a:pPr>
            <a:r>
              <a:rPr lang="ru-RU" dirty="0"/>
              <a:t> Из представления </a:t>
            </a:r>
            <a:r>
              <a:rPr lang="en-US" i="1" dirty="0"/>
              <a:t>p</a:t>
            </a:r>
            <a:r>
              <a:rPr lang="ru-RU" dirty="0"/>
              <a:t>[</a:t>
            </a:r>
            <a:r>
              <a:rPr lang="en-US" i="1" dirty="0"/>
              <a:t>x</a:t>
            </a:r>
            <a:r>
              <a:rPr lang="ru-RU" dirty="0"/>
              <a:t>, </a:t>
            </a:r>
            <a:r>
              <a:rPr lang="en-US" i="1" dirty="0"/>
              <a:t>n</a:t>
            </a:r>
            <a:r>
              <a:rPr lang="ru-RU" dirty="0"/>
              <a:t>] в </a:t>
            </a:r>
            <a:r>
              <a:rPr lang="ru-RU" dirty="0" smtClean="0"/>
              <a:t>виде</a:t>
            </a:r>
            <a:endParaRPr lang="en-US" dirty="0" smtClean="0"/>
          </a:p>
          <a:p>
            <a:pPr marL="0" indent="0">
              <a:buNone/>
            </a:pPr>
            <a:endParaRPr lang="en-US" dirty="0"/>
          </a:p>
          <a:p>
            <a:pPr marL="0" indent="0">
              <a:buNone/>
            </a:pPr>
            <a:endParaRPr lang="en-US" dirty="0" smtClean="0"/>
          </a:p>
          <a:p>
            <a:pPr marL="0" indent="0">
              <a:buNone/>
            </a:pPr>
            <a:endParaRPr lang="en-US" dirty="0"/>
          </a:p>
          <a:p>
            <a:pPr marL="0" indent="0">
              <a:buNone/>
            </a:pPr>
            <a:endParaRPr lang="en-US" dirty="0" smtClean="0"/>
          </a:p>
          <a:p>
            <a:pPr marL="0" indent="0">
              <a:buNone/>
            </a:pPr>
            <a:r>
              <a:rPr lang="ru-RU" dirty="0"/>
              <a:t>вытекает иной алгоритм решения данной задачи, состоящий в последовательном вычислении значения дробно-линейной функции. Он реализуется следующей функцией </a:t>
            </a:r>
            <a:r>
              <a:rPr lang="en-US" i="1" dirty="0" err="1"/>
              <a:t>fra</a:t>
            </a:r>
            <a:r>
              <a:rPr lang="ru-RU" dirty="0"/>
              <a:t>. </a:t>
            </a:r>
          </a:p>
          <a:p>
            <a:pPr marL="0" indent="0">
              <a:buNone/>
            </a:pPr>
            <a:r>
              <a:rPr lang="ru-RU" b="1" dirty="0"/>
              <a:t> </a:t>
            </a:r>
            <a:endParaRPr lang="ru-RU" dirty="0"/>
          </a:p>
          <a:p>
            <a:pPr marL="0" indent="0">
              <a:buNone/>
            </a:pPr>
            <a:r>
              <a:rPr lang="en-US" i="1" dirty="0" err="1"/>
              <a:t>fra</a:t>
            </a:r>
            <a:r>
              <a:rPr lang="en-US" dirty="0"/>
              <a:t>[</a:t>
            </a:r>
            <a:r>
              <a:rPr lang="en-US" i="1" dirty="0"/>
              <a:t>x</a:t>
            </a:r>
            <a:r>
              <a:rPr lang="en-US" dirty="0"/>
              <a:t>_, </a:t>
            </a:r>
            <a:r>
              <a:rPr lang="en-US" i="1" dirty="0"/>
              <a:t>n</a:t>
            </a:r>
            <a:r>
              <a:rPr lang="en-US" dirty="0"/>
              <a:t>_]:= (</a:t>
            </a:r>
            <a:r>
              <a:rPr lang="en-US" i="1" dirty="0"/>
              <a:t>For</a:t>
            </a:r>
            <a:r>
              <a:rPr lang="en-US" dirty="0"/>
              <a:t>[</a:t>
            </a:r>
            <a:r>
              <a:rPr lang="en-US" i="1" dirty="0"/>
              <a:t>j</a:t>
            </a:r>
            <a:r>
              <a:rPr lang="en-US" dirty="0"/>
              <a:t> = 2; </a:t>
            </a:r>
            <a:r>
              <a:rPr lang="en-US" i="1" dirty="0"/>
              <a:t>r </a:t>
            </a:r>
            <a:r>
              <a:rPr lang="en-US" dirty="0"/>
              <a:t>= 1, </a:t>
            </a:r>
            <a:r>
              <a:rPr lang="en-US" i="1" dirty="0"/>
              <a:t>j</a:t>
            </a:r>
            <a:r>
              <a:rPr lang="en-US" dirty="0"/>
              <a:t> </a:t>
            </a:r>
            <a:r>
              <a:rPr lang="en-US" dirty="0">
                <a:sym typeface="Symbol" panose="05050102010706020507" pitchFamily="18" charset="2"/>
              </a:rPr>
              <a:t></a:t>
            </a:r>
            <a:r>
              <a:rPr lang="en-US" dirty="0"/>
              <a:t> 2</a:t>
            </a:r>
            <a:r>
              <a:rPr lang="en-US" i="1" dirty="0"/>
              <a:t>n</a:t>
            </a:r>
            <a:r>
              <a:rPr lang="en-US" dirty="0"/>
              <a:t>, </a:t>
            </a:r>
            <a:r>
              <a:rPr lang="en-US" i="1" dirty="0"/>
              <a:t>j</a:t>
            </a:r>
            <a:r>
              <a:rPr lang="en-US" dirty="0"/>
              <a:t> += 2, </a:t>
            </a:r>
            <a:r>
              <a:rPr lang="en-US" i="1" dirty="0"/>
              <a:t>r</a:t>
            </a:r>
            <a:r>
              <a:rPr lang="en-US" dirty="0"/>
              <a:t> = </a:t>
            </a:r>
            <a:r>
              <a:rPr lang="en-US" i="1" dirty="0"/>
              <a:t>r</a:t>
            </a:r>
            <a:r>
              <a:rPr lang="en-US" dirty="0"/>
              <a:t>(</a:t>
            </a:r>
            <a:r>
              <a:rPr lang="en-US" i="1" dirty="0"/>
              <a:t>x</a:t>
            </a:r>
            <a:r>
              <a:rPr lang="en-US" dirty="0"/>
              <a:t>–</a:t>
            </a:r>
            <a:r>
              <a:rPr lang="en-US" i="1" dirty="0"/>
              <a:t>j</a:t>
            </a:r>
            <a:r>
              <a:rPr lang="en-US" dirty="0"/>
              <a:t>)</a:t>
            </a:r>
            <a:r>
              <a:rPr lang="en-US" i="1" dirty="0"/>
              <a:t>/</a:t>
            </a:r>
            <a:r>
              <a:rPr lang="en-US" dirty="0"/>
              <a:t>(</a:t>
            </a:r>
            <a:r>
              <a:rPr lang="en-US" i="1" dirty="0"/>
              <a:t>x</a:t>
            </a:r>
            <a:r>
              <a:rPr lang="en-US" dirty="0"/>
              <a:t>–</a:t>
            </a:r>
            <a:r>
              <a:rPr lang="en-US" i="1" dirty="0"/>
              <a:t>j</a:t>
            </a:r>
            <a:r>
              <a:rPr lang="en-US" dirty="0"/>
              <a:t>+1)]; </a:t>
            </a:r>
            <a:r>
              <a:rPr lang="en-US" i="1" dirty="0"/>
              <a:t>r</a:t>
            </a:r>
            <a:r>
              <a:rPr lang="en-US" dirty="0"/>
              <a:t>)</a:t>
            </a:r>
            <a:r>
              <a:rPr lang="en-US" b="1" dirty="0"/>
              <a:t>	</a:t>
            </a:r>
            <a:r>
              <a:rPr lang="ru-RU" dirty="0"/>
              <a:t>{</a:t>
            </a:r>
            <a:r>
              <a:rPr lang="en-US" i="1" dirty="0"/>
              <a:t>Shift</a:t>
            </a:r>
            <a:r>
              <a:rPr lang="ru-RU" dirty="0"/>
              <a:t>+</a:t>
            </a:r>
            <a:r>
              <a:rPr lang="en-US" dirty="0">
                <a:sym typeface="Symbol" panose="05050102010706020507" pitchFamily="18" charset="2"/>
              </a:rPr>
              <a:t></a:t>
            </a:r>
            <a:r>
              <a:rPr lang="ru-RU" dirty="0"/>
              <a:t>}</a:t>
            </a:r>
          </a:p>
          <a:p>
            <a:pPr marL="0" indent="0">
              <a:buNone/>
            </a:pPr>
            <a:r>
              <a:rPr lang="en-US" i="1" dirty="0"/>
              <a:t>	</a:t>
            </a:r>
            <a:endParaRPr lang="ru-RU" dirty="0"/>
          </a:p>
          <a:p>
            <a:pPr marL="0" indent="0">
              <a:buNone/>
            </a:pPr>
            <a:r>
              <a:rPr lang="en-US" dirty="0"/>
              <a:t>{</a:t>
            </a:r>
            <a:r>
              <a:rPr lang="ru-RU" i="1" dirty="0" err="1"/>
              <a:t>fra</a:t>
            </a:r>
            <a:r>
              <a:rPr lang="ru-RU" dirty="0"/>
              <a:t>[ 1.5, 200 ]</a:t>
            </a:r>
            <a:r>
              <a:rPr lang="en-US" dirty="0"/>
              <a:t>, </a:t>
            </a:r>
            <a:r>
              <a:rPr lang="en-US" i="1" dirty="0" err="1"/>
              <a:t>fra</a:t>
            </a:r>
            <a:r>
              <a:rPr lang="ru-RU" dirty="0"/>
              <a:t>[5.5, 9]</a:t>
            </a:r>
            <a:r>
              <a:rPr lang="en-US" dirty="0"/>
              <a:t>}	</a:t>
            </a:r>
            <a:r>
              <a:rPr lang="ru-RU" dirty="0"/>
              <a:t>{</a:t>
            </a:r>
            <a:r>
              <a:rPr lang="en-US" i="1" dirty="0"/>
              <a:t>Shift</a:t>
            </a:r>
            <a:r>
              <a:rPr lang="ru-RU" dirty="0"/>
              <a:t>+</a:t>
            </a:r>
            <a:r>
              <a:rPr lang="en-US" dirty="0">
                <a:sym typeface="Symbol" panose="05050102010706020507" pitchFamily="18" charset="2"/>
              </a:rPr>
              <a:t></a:t>
            </a:r>
            <a:r>
              <a:rPr lang="ru-RU" dirty="0"/>
              <a:t>}</a:t>
            </a:r>
          </a:p>
          <a:p>
            <a:pPr marL="0" indent="0">
              <a:buNone/>
            </a:pPr>
            <a:r>
              <a:rPr lang="en-US" dirty="0"/>
              <a:t>{–</a:t>
            </a:r>
            <a:r>
              <a:rPr lang="ru-RU" dirty="0"/>
              <a:t>19.0956</a:t>
            </a:r>
            <a:r>
              <a:rPr lang="en-US" dirty="0"/>
              <a:t>, –</a:t>
            </a:r>
            <a:r>
              <a:rPr lang="ru-RU" dirty="0"/>
              <a:t>1.60911</a:t>
            </a:r>
            <a:r>
              <a:rPr lang="en-US" dirty="0"/>
              <a:t>}</a:t>
            </a:r>
            <a:endParaRPr lang="ru-RU" dirty="0"/>
          </a:p>
        </p:txBody>
      </p:sp>
      <p:pic>
        <p:nvPicPr>
          <p:cNvPr id="4" name="Рисунок 3"/>
          <p:cNvPicPr>
            <a:picLocks noChangeAspect="1"/>
          </p:cNvPicPr>
          <p:nvPr/>
        </p:nvPicPr>
        <p:blipFill>
          <a:blip r:embed="rId2"/>
          <a:stretch>
            <a:fillRect/>
          </a:stretch>
        </p:blipFill>
        <p:spPr>
          <a:xfrm>
            <a:off x="2167467" y="1058332"/>
            <a:ext cx="8333051" cy="1489707"/>
          </a:xfrm>
          <a:prstGeom prst="rect">
            <a:avLst/>
          </a:prstGeom>
        </p:spPr>
      </p:pic>
    </p:spTree>
    <p:extLst>
      <p:ext uri="{BB962C8B-B14F-4D97-AF65-F5344CB8AC3E}">
        <p14:creationId xmlns:p14="http://schemas.microsoft.com/office/powerpoint/2010/main" val="34978598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t>Пример. </a:t>
            </a:r>
            <a:r>
              <a:rPr lang="ru-RU" dirty="0"/>
              <a:t>Составить программу подсчета количества цифр в натуральном числе</a:t>
            </a:r>
          </a:p>
        </p:txBody>
      </p:sp>
      <p:sp>
        <p:nvSpPr>
          <p:cNvPr id="3" name="Объект 2"/>
          <p:cNvSpPr>
            <a:spLocks noGrp="1"/>
          </p:cNvSpPr>
          <p:nvPr>
            <p:ph idx="1"/>
          </p:nvPr>
        </p:nvSpPr>
        <p:spPr/>
        <p:txBody>
          <a:bodyPr/>
          <a:lstStyle/>
          <a:p>
            <a:r>
              <a:rPr lang="ru-RU" b="1" dirty="0"/>
              <a:t>Решение. </a:t>
            </a:r>
            <a:r>
              <a:rPr lang="ru-RU" dirty="0"/>
              <a:t>Ниже приведено три варианта решения данной задачи. Первые два из них реализуются функциями </a:t>
            </a:r>
            <a:r>
              <a:rPr lang="en-US" i="1" dirty="0" err="1"/>
              <a:t>num</a:t>
            </a:r>
            <a:r>
              <a:rPr lang="ru-RU" dirty="0"/>
              <a:t>1 и </a:t>
            </a:r>
            <a:r>
              <a:rPr lang="en-US" i="1" dirty="0" err="1"/>
              <a:t>num</a:t>
            </a:r>
            <a:r>
              <a:rPr lang="ru-RU" dirty="0"/>
              <a:t>2 и используют цикл по условию. Третий вариант опирается на функцию </a:t>
            </a:r>
            <a:r>
              <a:rPr lang="en-US" i="1" dirty="0" err="1"/>
              <a:t>IntegerDigits</a:t>
            </a:r>
            <a:r>
              <a:rPr lang="en-US" dirty="0"/>
              <a:t> </a:t>
            </a:r>
            <a:r>
              <a:rPr lang="ru-RU" dirty="0"/>
              <a:t>– возвращающую список цифр целого десятичного числа. В нем вообще нет циклов и, более того, аргумент </a:t>
            </a:r>
            <a:r>
              <a:rPr lang="en-US" i="1" dirty="0"/>
              <a:t>n</a:t>
            </a:r>
            <a:r>
              <a:rPr lang="ru-RU" dirty="0"/>
              <a:t> может быть любым целым, в том числе и  неположительным числом. Реализуется этот вариант функцией </a:t>
            </a:r>
            <a:r>
              <a:rPr lang="en-US" i="1" dirty="0" err="1"/>
              <a:t>num</a:t>
            </a:r>
            <a:r>
              <a:rPr lang="ru-RU" dirty="0"/>
              <a:t>3.</a:t>
            </a:r>
          </a:p>
          <a:p>
            <a:endParaRPr lang="ru-RU" dirty="0"/>
          </a:p>
        </p:txBody>
      </p:sp>
    </p:spTree>
    <p:extLst>
      <p:ext uri="{BB962C8B-B14F-4D97-AF65-F5344CB8AC3E}">
        <p14:creationId xmlns:p14="http://schemas.microsoft.com/office/powerpoint/2010/main" val="15649742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25942"/>
          </a:xfrm>
        </p:spPr>
        <p:txBody>
          <a:bodyPr>
            <a:normAutofit fontScale="90000"/>
          </a:bodyPr>
          <a:lstStyle/>
          <a:p>
            <a:endParaRPr lang="ru-RU" dirty="0"/>
          </a:p>
        </p:txBody>
      </p:sp>
      <p:sp>
        <p:nvSpPr>
          <p:cNvPr id="3" name="Объект 2"/>
          <p:cNvSpPr>
            <a:spLocks noGrp="1"/>
          </p:cNvSpPr>
          <p:nvPr>
            <p:ph idx="1"/>
          </p:nvPr>
        </p:nvSpPr>
        <p:spPr>
          <a:xfrm>
            <a:off x="838200" y="643467"/>
            <a:ext cx="10515600" cy="5533496"/>
          </a:xfrm>
        </p:spPr>
        <p:txBody>
          <a:bodyPr>
            <a:normAutofit fontScale="92500" lnSpcReduction="20000"/>
          </a:bodyPr>
          <a:lstStyle/>
          <a:p>
            <a:pPr marL="0" indent="0">
              <a:buNone/>
            </a:pPr>
            <a:r>
              <a:rPr lang="en-US" i="1" dirty="0" err="1"/>
              <a:t>num</a:t>
            </a:r>
            <a:r>
              <a:rPr lang="ru-RU" dirty="0"/>
              <a:t>1[</a:t>
            </a:r>
            <a:r>
              <a:rPr lang="en-US" i="1" dirty="0"/>
              <a:t>n</a:t>
            </a:r>
            <a:r>
              <a:rPr lang="ru-RU" dirty="0"/>
              <a:t>_]:= (</a:t>
            </a:r>
            <a:r>
              <a:rPr lang="en-US" i="1" dirty="0"/>
              <a:t>k</a:t>
            </a:r>
            <a:r>
              <a:rPr lang="en-US" dirty="0"/>
              <a:t> </a:t>
            </a:r>
            <a:r>
              <a:rPr lang="ru-RU" dirty="0"/>
              <a:t>= 0; </a:t>
            </a:r>
            <a:r>
              <a:rPr lang="en-US" i="1" dirty="0"/>
              <a:t>m</a:t>
            </a:r>
            <a:r>
              <a:rPr lang="ru-RU" dirty="0"/>
              <a:t> = </a:t>
            </a:r>
            <a:r>
              <a:rPr lang="en-US" i="1" dirty="0"/>
              <a:t>n</a:t>
            </a:r>
            <a:r>
              <a:rPr lang="ru-RU" dirty="0"/>
              <a:t>;            </a:t>
            </a:r>
            <a:r>
              <a:rPr lang="en-US" dirty="0"/>
              <a:t>   	</a:t>
            </a:r>
            <a:r>
              <a:rPr lang="ru-RU" dirty="0"/>
              <a:t>{</a:t>
            </a:r>
            <a:r>
              <a:rPr lang="en-US" dirty="0">
                <a:sym typeface="Symbol" panose="05050102010706020507" pitchFamily="18" charset="2"/>
              </a:rPr>
              <a:t></a:t>
            </a:r>
            <a:r>
              <a:rPr lang="ru-RU" dirty="0"/>
              <a:t>}</a:t>
            </a:r>
          </a:p>
          <a:p>
            <a:pPr marL="0" indent="0">
              <a:buNone/>
            </a:pPr>
            <a:r>
              <a:rPr lang="en-US" i="1" dirty="0"/>
              <a:t>While</a:t>
            </a:r>
            <a:r>
              <a:rPr lang="en-US" dirty="0"/>
              <a:t>[</a:t>
            </a:r>
            <a:r>
              <a:rPr lang="en-US" i="1" dirty="0"/>
              <a:t>m</a:t>
            </a:r>
            <a:r>
              <a:rPr lang="en-US" dirty="0"/>
              <a:t> &gt;= 1,  </a:t>
            </a:r>
            <a:r>
              <a:rPr lang="en-US" i="1" dirty="0"/>
              <a:t>m </a:t>
            </a:r>
            <a:r>
              <a:rPr lang="en-US" dirty="0"/>
              <a:t>/= 10; ++</a:t>
            </a:r>
            <a:r>
              <a:rPr lang="en-US" i="1" dirty="0"/>
              <a:t>k</a:t>
            </a:r>
            <a:r>
              <a:rPr lang="en-US" dirty="0"/>
              <a:t>]; </a:t>
            </a:r>
            <a:r>
              <a:rPr lang="en-US" i="1" dirty="0"/>
              <a:t>k</a:t>
            </a:r>
            <a:r>
              <a:rPr lang="en-US" dirty="0"/>
              <a:t>)	</a:t>
            </a:r>
            <a:r>
              <a:rPr lang="ru-RU" dirty="0"/>
              <a:t>{</a:t>
            </a:r>
            <a:r>
              <a:rPr lang="en-US" i="1" dirty="0"/>
              <a:t>Shift</a:t>
            </a:r>
            <a:r>
              <a:rPr lang="ru-RU" dirty="0"/>
              <a:t>+</a:t>
            </a:r>
            <a:r>
              <a:rPr lang="en-US" dirty="0">
                <a:sym typeface="Symbol" panose="05050102010706020507" pitchFamily="18" charset="2"/>
              </a:rPr>
              <a:t></a:t>
            </a:r>
            <a:r>
              <a:rPr lang="ru-RU" dirty="0"/>
              <a:t>}</a:t>
            </a:r>
          </a:p>
          <a:p>
            <a:pPr marL="0" indent="0">
              <a:buNone/>
            </a:pPr>
            <a:r>
              <a:rPr lang="en-US" i="1" dirty="0"/>
              <a:t>	</a:t>
            </a:r>
            <a:endParaRPr lang="ru-RU" dirty="0"/>
          </a:p>
          <a:p>
            <a:pPr marL="0" indent="0">
              <a:buNone/>
            </a:pPr>
            <a:r>
              <a:rPr lang="en-US" dirty="0"/>
              <a:t>{</a:t>
            </a:r>
            <a:r>
              <a:rPr lang="en-US" i="1" dirty="0"/>
              <a:t>num</a:t>
            </a:r>
            <a:r>
              <a:rPr lang="en-US" dirty="0"/>
              <a:t>1[1], </a:t>
            </a:r>
            <a:r>
              <a:rPr lang="en-US" i="1" dirty="0"/>
              <a:t>num</a:t>
            </a:r>
            <a:r>
              <a:rPr lang="en-US" dirty="0"/>
              <a:t>1[321456], </a:t>
            </a:r>
            <a:r>
              <a:rPr lang="en-US" i="1" dirty="0"/>
              <a:t>num</a:t>
            </a:r>
            <a:r>
              <a:rPr lang="en-US" dirty="0"/>
              <a:t>1[10</a:t>
            </a:r>
            <a:r>
              <a:rPr lang="en-US" baseline="30000" dirty="0"/>
              <a:t>100</a:t>
            </a:r>
            <a:r>
              <a:rPr lang="en-US" dirty="0"/>
              <a:t>–1]}	</a:t>
            </a:r>
            <a:r>
              <a:rPr lang="ru-RU" dirty="0"/>
              <a:t>{</a:t>
            </a:r>
            <a:r>
              <a:rPr lang="en-US" i="1" dirty="0"/>
              <a:t>Shift</a:t>
            </a:r>
            <a:r>
              <a:rPr lang="ru-RU" dirty="0"/>
              <a:t>+</a:t>
            </a:r>
            <a:r>
              <a:rPr lang="en-US" dirty="0">
                <a:sym typeface="Symbol" panose="05050102010706020507" pitchFamily="18" charset="2"/>
              </a:rPr>
              <a:t></a:t>
            </a:r>
            <a:r>
              <a:rPr lang="ru-RU" dirty="0"/>
              <a:t>}</a:t>
            </a:r>
          </a:p>
          <a:p>
            <a:pPr marL="0" indent="0">
              <a:buNone/>
            </a:pPr>
            <a:r>
              <a:rPr lang="ru-RU" dirty="0"/>
              <a:t>{1, 6, 100}</a:t>
            </a:r>
            <a:r>
              <a:rPr lang="en-US" dirty="0"/>
              <a:t>	</a:t>
            </a:r>
            <a:endParaRPr lang="ru-RU" dirty="0"/>
          </a:p>
          <a:p>
            <a:pPr marL="0" indent="0">
              <a:buNone/>
            </a:pPr>
            <a:r>
              <a:rPr lang="ru-RU" dirty="0"/>
              <a:t>	</a:t>
            </a:r>
          </a:p>
          <a:p>
            <a:pPr marL="0" indent="0">
              <a:buNone/>
            </a:pPr>
            <a:r>
              <a:rPr lang="ru-RU" i="1" dirty="0"/>
              <a:t>num</a:t>
            </a:r>
            <a:r>
              <a:rPr lang="ru-RU" dirty="0"/>
              <a:t>2[</a:t>
            </a:r>
            <a:r>
              <a:rPr lang="ru-RU" i="1" dirty="0"/>
              <a:t>n</a:t>
            </a:r>
            <a:r>
              <a:rPr lang="ru-RU" dirty="0"/>
              <a:t>_]:= (</a:t>
            </a:r>
            <a:r>
              <a:rPr lang="ru-RU" i="1" dirty="0"/>
              <a:t>k</a:t>
            </a:r>
            <a:r>
              <a:rPr lang="ru-RU" dirty="0"/>
              <a:t> = 0; </a:t>
            </a:r>
            <a:r>
              <a:rPr lang="ru-RU" i="1" dirty="0" err="1"/>
              <a:t>eta</a:t>
            </a:r>
            <a:r>
              <a:rPr lang="ru-RU" dirty="0"/>
              <a:t> = 1;	{</a:t>
            </a:r>
            <a:r>
              <a:rPr lang="en-US" dirty="0">
                <a:sym typeface="Symbol" panose="05050102010706020507" pitchFamily="18" charset="2"/>
              </a:rPr>
              <a:t></a:t>
            </a:r>
            <a:r>
              <a:rPr lang="ru-RU" dirty="0"/>
              <a:t>}</a:t>
            </a:r>
          </a:p>
          <a:p>
            <a:pPr marL="0" indent="0">
              <a:buNone/>
            </a:pPr>
            <a:r>
              <a:rPr lang="en-US" i="1" dirty="0"/>
              <a:t>While</a:t>
            </a:r>
            <a:r>
              <a:rPr lang="en-US" dirty="0"/>
              <a:t>[</a:t>
            </a:r>
            <a:r>
              <a:rPr lang="en-US" i="1" dirty="0"/>
              <a:t>n</a:t>
            </a:r>
            <a:r>
              <a:rPr lang="en-US" dirty="0"/>
              <a:t> &gt;= </a:t>
            </a:r>
            <a:r>
              <a:rPr lang="en-US" i="1" dirty="0"/>
              <a:t>eta</a:t>
            </a:r>
            <a:r>
              <a:rPr lang="en-US" dirty="0"/>
              <a:t>, ++</a:t>
            </a:r>
            <a:r>
              <a:rPr lang="en-US" i="1" dirty="0"/>
              <a:t>k</a:t>
            </a:r>
            <a:r>
              <a:rPr lang="en-US" dirty="0"/>
              <a:t>; </a:t>
            </a:r>
            <a:r>
              <a:rPr lang="en-US" i="1" dirty="0"/>
              <a:t>eta </a:t>
            </a:r>
            <a:r>
              <a:rPr lang="en-US" dirty="0"/>
              <a:t>*= 10]; </a:t>
            </a:r>
            <a:r>
              <a:rPr lang="en-US" i="1" dirty="0"/>
              <a:t>k</a:t>
            </a:r>
            <a:r>
              <a:rPr lang="en-US" dirty="0"/>
              <a:t>)	</a:t>
            </a:r>
            <a:r>
              <a:rPr lang="ru-RU" dirty="0"/>
              <a:t>{</a:t>
            </a:r>
            <a:r>
              <a:rPr lang="en-US" i="1" dirty="0"/>
              <a:t>Shift</a:t>
            </a:r>
            <a:r>
              <a:rPr lang="ru-RU" dirty="0"/>
              <a:t>+</a:t>
            </a:r>
            <a:r>
              <a:rPr lang="en-US" dirty="0">
                <a:sym typeface="Symbol" panose="05050102010706020507" pitchFamily="18" charset="2"/>
              </a:rPr>
              <a:t></a:t>
            </a:r>
            <a:r>
              <a:rPr lang="ru-RU" dirty="0"/>
              <a:t>}</a:t>
            </a:r>
          </a:p>
          <a:p>
            <a:pPr marL="0" indent="0">
              <a:buNone/>
            </a:pPr>
            <a:r>
              <a:rPr lang="en-US" dirty="0"/>
              <a:t>	</a:t>
            </a:r>
            <a:endParaRPr lang="ru-RU" dirty="0"/>
          </a:p>
          <a:p>
            <a:pPr marL="0" indent="0">
              <a:buNone/>
            </a:pPr>
            <a:r>
              <a:rPr lang="en-US" i="1" dirty="0"/>
              <a:t>num</a:t>
            </a:r>
            <a:r>
              <a:rPr lang="en-US" dirty="0"/>
              <a:t>3[</a:t>
            </a:r>
            <a:r>
              <a:rPr lang="en-US" i="1" dirty="0"/>
              <a:t>n</a:t>
            </a:r>
            <a:r>
              <a:rPr lang="en-US" dirty="0"/>
              <a:t>_]:= </a:t>
            </a:r>
            <a:r>
              <a:rPr lang="en-US" i="1" dirty="0"/>
              <a:t>Length</a:t>
            </a:r>
            <a:r>
              <a:rPr lang="en-US" dirty="0"/>
              <a:t>[</a:t>
            </a:r>
            <a:r>
              <a:rPr lang="en-US" i="1" dirty="0" err="1"/>
              <a:t>IntegerDigits</a:t>
            </a:r>
            <a:r>
              <a:rPr lang="en-US" dirty="0"/>
              <a:t>[</a:t>
            </a:r>
            <a:r>
              <a:rPr lang="en-US" i="1" dirty="0"/>
              <a:t>n</a:t>
            </a:r>
            <a:r>
              <a:rPr lang="en-US" dirty="0"/>
              <a:t>]]	</a:t>
            </a:r>
            <a:r>
              <a:rPr lang="ru-RU" dirty="0"/>
              <a:t>{</a:t>
            </a:r>
            <a:r>
              <a:rPr lang="en-US" i="1" dirty="0"/>
              <a:t>Shift</a:t>
            </a:r>
            <a:r>
              <a:rPr lang="ru-RU" dirty="0"/>
              <a:t>+</a:t>
            </a:r>
            <a:r>
              <a:rPr lang="en-US" dirty="0">
                <a:sym typeface="Symbol" panose="05050102010706020507" pitchFamily="18" charset="2"/>
              </a:rPr>
              <a:t></a:t>
            </a:r>
            <a:r>
              <a:rPr lang="ru-RU" dirty="0"/>
              <a:t>}</a:t>
            </a:r>
          </a:p>
          <a:p>
            <a:pPr marL="0" indent="0">
              <a:buNone/>
            </a:pPr>
            <a:r>
              <a:rPr lang="en-US" dirty="0"/>
              <a:t>	</a:t>
            </a:r>
            <a:endParaRPr lang="ru-RU" dirty="0"/>
          </a:p>
          <a:p>
            <a:pPr marL="0" indent="0">
              <a:buNone/>
            </a:pPr>
            <a:r>
              <a:rPr lang="ru-RU" dirty="0"/>
              <a:t>{</a:t>
            </a:r>
            <a:r>
              <a:rPr lang="ru-RU" i="1" dirty="0"/>
              <a:t>num</a:t>
            </a:r>
            <a:r>
              <a:rPr lang="ru-RU" dirty="0"/>
              <a:t>3[1], </a:t>
            </a:r>
            <a:r>
              <a:rPr lang="ru-RU" i="1" dirty="0"/>
              <a:t>num</a:t>
            </a:r>
            <a:r>
              <a:rPr lang="ru-RU" dirty="0"/>
              <a:t>3[–321456], </a:t>
            </a:r>
            <a:r>
              <a:rPr lang="ru-RU" i="1" dirty="0"/>
              <a:t>num</a:t>
            </a:r>
            <a:r>
              <a:rPr lang="ru-RU" dirty="0"/>
              <a:t>3[10</a:t>
            </a:r>
            <a:r>
              <a:rPr lang="ru-RU" baseline="30000" dirty="0"/>
              <a:t>100</a:t>
            </a:r>
            <a:r>
              <a:rPr lang="en-US" dirty="0"/>
              <a:t>–</a:t>
            </a:r>
            <a:r>
              <a:rPr lang="ru-RU" dirty="0"/>
              <a:t>1]}</a:t>
            </a:r>
            <a:r>
              <a:rPr lang="en-US" dirty="0"/>
              <a:t>	</a:t>
            </a:r>
            <a:r>
              <a:rPr lang="ru-RU" dirty="0"/>
              <a:t>{</a:t>
            </a:r>
            <a:r>
              <a:rPr lang="en-US" i="1" dirty="0"/>
              <a:t>Shift</a:t>
            </a:r>
            <a:r>
              <a:rPr lang="ru-RU" dirty="0"/>
              <a:t>+</a:t>
            </a:r>
            <a:r>
              <a:rPr lang="en-US" dirty="0">
                <a:sym typeface="Symbol" panose="05050102010706020507" pitchFamily="18" charset="2"/>
              </a:rPr>
              <a:t></a:t>
            </a:r>
            <a:r>
              <a:rPr lang="ru-RU" dirty="0"/>
              <a:t>}</a:t>
            </a:r>
          </a:p>
          <a:p>
            <a:pPr marL="0" indent="0">
              <a:buNone/>
            </a:pPr>
            <a:r>
              <a:rPr lang="ru-RU" dirty="0"/>
              <a:t>{1, 6, 100}	</a:t>
            </a:r>
          </a:p>
        </p:txBody>
      </p:sp>
    </p:spTree>
    <p:extLst>
      <p:ext uri="{BB962C8B-B14F-4D97-AF65-F5344CB8AC3E}">
        <p14:creationId xmlns:p14="http://schemas.microsoft.com/office/powerpoint/2010/main" val="38312350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25942"/>
          </a:xfrm>
        </p:spPr>
        <p:txBody>
          <a:bodyPr>
            <a:normAutofit fontScale="90000"/>
          </a:bodyPr>
          <a:lstStyle/>
          <a:p>
            <a:endParaRPr lang="ru-RU" dirty="0"/>
          </a:p>
        </p:txBody>
      </p:sp>
      <p:sp>
        <p:nvSpPr>
          <p:cNvPr id="3" name="Объект 2"/>
          <p:cNvSpPr>
            <a:spLocks noGrp="1"/>
          </p:cNvSpPr>
          <p:nvPr>
            <p:ph idx="1"/>
          </p:nvPr>
        </p:nvSpPr>
        <p:spPr>
          <a:xfrm>
            <a:off x="838200" y="677333"/>
            <a:ext cx="10515600" cy="5499630"/>
          </a:xfrm>
        </p:spPr>
        <p:txBody>
          <a:bodyPr/>
          <a:lstStyle/>
          <a:p>
            <a:r>
              <a:rPr lang="ru-RU" b="1" dirty="0" smtClean="0"/>
              <a:t>Пример. </a:t>
            </a:r>
            <a:r>
              <a:rPr lang="ru-RU" dirty="0"/>
              <a:t>Составить программу подсчета суммы цифр в натуральном числе.</a:t>
            </a:r>
          </a:p>
          <a:p>
            <a:r>
              <a:rPr lang="ru-RU" b="1" dirty="0"/>
              <a:t>        Решение. </a:t>
            </a:r>
            <a:r>
              <a:rPr lang="ru-RU" dirty="0"/>
              <a:t>Одно из возможных решений представляется функцией </a:t>
            </a:r>
            <a:r>
              <a:rPr lang="en-US" i="1" dirty="0" err="1"/>
              <a:t>su</a:t>
            </a:r>
            <a:r>
              <a:rPr lang="ru-RU" dirty="0"/>
              <a:t>. Второе решение задается функцией </a:t>
            </a:r>
            <a:r>
              <a:rPr lang="en-US" i="1" dirty="0"/>
              <a:t>sum</a:t>
            </a:r>
            <a:r>
              <a:rPr lang="ru-RU" dirty="0"/>
              <a:t>, в которой вообще не используются циклы.</a:t>
            </a:r>
          </a:p>
          <a:p>
            <a:endParaRPr lang="ru-RU" dirty="0"/>
          </a:p>
        </p:txBody>
      </p:sp>
    </p:spTree>
    <p:extLst>
      <p:ext uri="{BB962C8B-B14F-4D97-AF65-F5344CB8AC3E}">
        <p14:creationId xmlns:p14="http://schemas.microsoft.com/office/powerpoint/2010/main" val="19793126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25942"/>
          </a:xfrm>
        </p:spPr>
        <p:txBody>
          <a:bodyPr>
            <a:normAutofit fontScale="90000"/>
          </a:bodyPr>
          <a:lstStyle/>
          <a:p>
            <a:endParaRPr lang="ru-RU" dirty="0"/>
          </a:p>
        </p:txBody>
      </p:sp>
      <p:sp>
        <p:nvSpPr>
          <p:cNvPr id="3" name="Объект 2"/>
          <p:cNvSpPr>
            <a:spLocks noGrp="1"/>
          </p:cNvSpPr>
          <p:nvPr>
            <p:ph idx="1"/>
          </p:nvPr>
        </p:nvSpPr>
        <p:spPr>
          <a:xfrm>
            <a:off x="838200" y="643467"/>
            <a:ext cx="10515600" cy="5533496"/>
          </a:xfrm>
        </p:spPr>
        <p:txBody>
          <a:bodyPr/>
          <a:lstStyle/>
          <a:p>
            <a:pPr marL="0" indent="0">
              <a:buNone/>
            </a:pPr>
            <a:r>
              <a:rPr lang="ru-RU" i="1" dirty="0" err="1"/>
              <a:t>su</a:t>
            </a:r>
            <a:r>
              <a:rPr lang="ru-RU" dirty="0"/>
              <a:t>[</a:t>
            </a:r>
            <a:r>
              <a:rPr lang="ru-RU" i="1" dirty="0"/>
              <a:t>n</a:t>
            </a:r>
            <a:r>
              <a:rPr lang="ru-RU" dirty="0"/>
              <a:t>_]:= (</a:t>
            </a:r>
            <a:r>
              <a:rPr lang="ru-RU" i="1" dirty="0"/>
              <a:t>s</a:t>
            </a:r>
            <a:r>
              <a:rPr lang="ru-RU" dirty="0"/>
              <a:t> = 0; </a:t>
            </a:r>
            <a:r>
              <a:rPr lang="ru-RU" i="1" dirty="0"/>
              <a:t>k</a:t>
            </a:r>
            <a:r>
              <a:rPr lang="ru-RU" dirty="0"/>
              <a:t> = </a:t>
            </a:r>
            <a:r>
              <a:rPr lang="ru-RU" i="1" dirty="0"/>
              <a:t>n</a:t>
            </a:r>
            <a:r>
              <a:rPr lang="ru-RU" dirty="0"/>
              <a:t>;	{</a:t>
            </a:r>
            <a:r>
              <a:rPr lang="en-US" dirty="0">
                <a:sym typeface="Symbol" panose="05050102010706020507" pitchFamily="18" charset="2"/>
              </a:rPr>
              <a:t></a:t>
            </a:r>
            <a:r>
              <a:rPr lang="ru-RU" dirty="0"/>
              <a:t>}</a:t>
            </a:r>
          </a:p>
          <a:p>
            <a:pPr marL="0" indent="0">
              <a:buNone/>
            </a:pPr>
            <a:r>
              <a:rPr lang="en-US" i="1" dirty="0"/>
              <a:t>While</a:t>
            </a:r>
            <a:r>
              <a:rPr lang="en-US" dirty="0"/>
              <a:t>[ </a:t>
            </a:r>
            <a:r>
              <a:rPr lang="en-US" i="1" dirty="0"/>
              <a:t>k</a:t>
            </a:r>
            <a:r>
              <a:rPr lang="en-US" dirty="0"/>
              <a:t> </a:t>
            </a:r>
            <a:r>
              <a:rPr lang="ru-RU" dirty="0">
                <a:sym typeface="Symbol" panose="05050102010706020507" pitchFamily="18" charset="2"/>
              </a:rPr>
              <a:t></a:t>
            </a:r>
            <a:r>
              <a:rPr lang="en-US" dirty="0"/>
              <a:t> 0 ,  </a:t>
            </a:r>
            <a:r>
              <a:rPr lang="en-US" i="1" dirty="0"/>
              <a:t>s</a:t>
            </a:r>
            <a:r>
              <a:rPr lang="en-US" dirty="0"/>
              <a:t> += </a:t>
            </a:r>
            <a:r>
              <a:rPr lang="en-US" i="1" dirty="0"/>
              <a:t>Mod</a:t>
            </a:r>
            <a:r>
              <a:rPr lang="en-US" dirty="0"/>
              <a:t>[</a:t>
            </a:r>
            <a:r>
              <a:rPr lang="en-US" i="1" dirty="0"/>
              <a:t>k</a:t>
            </a:r>
            <a:r>
              <a:rPr lang="en-US" dirty="0"/>
              <a:t>, 10]; </a:t>
            </a:r>
            <a:r>
              <a:rPr lang="en-US" i="1" dirty="0"/>
              <a:t>k</a:t>
            </a:r>
            <a:r>
              <a:rPr lang="en-US" dirty="0"/>
              <a:t> = </a:t>
            </a:r>
            <a:r>
              <a:rPr lang="en-US" i="1" dirty="0"/>
              <a:t>Floor</a:t>
            </a:r>
            <a:r>
              <a:rPr lang="en-US" dirty="0"/>
              <a:t>[</a:t>
            </a:r>
            <a:r>
              <a:rPr lang="en-US" i="1" dirty="0"/>
              <a:t>k</a:t>
            </a:r>
            <a:r>
              <a:rPr lang="en-US" dirty="0"/>
              <a:t>/10]]; </a:t>
            </a:r>
            <a:r>
              <a:rPr lang="en-US" i="1" dirty="0"/>
              <a:t>s</a:t>
            </a:r>
            <a:r>
              <a:rPr lang="en-US" dirty="0"/>
              <a:t>)	</a:t>
            </a:r>
            <a:r>
              <a:rPr lang="ru-RU" dirty="0"/>
              <a:t>{</a:t>
            </a:r>
            <a:r>
              <a:rPr lang="en-US" i="1" dirty="0"/>
              <a:t>Shift</a:t>
            </a:r>
            <a:r>
              <a:rPr lang="ru-RU" dirty="0"/>
              <a:t>+</a:t>
            </a:r>
            <a:r>
              <a:rPr lang="en-US" dirty="0">
                <a:sym typeface="Symbol" panose="05050102010706020507" pitchFamily="18" charset="2"/>
              </a:rPr>
              <a:t></a:t>
            </a:r>
            <a:r>
              <a:rPr lang="ru-RU" dirty="0"/>
              <a:t>}</a:t>
            </a:r>
          </a:p>
          <a:p>
            <a:pPr marL="0" indent="0">
              <a:buNone/>
            </a:pPr>
            <a:r>
              <a:rPr lang="en-US" i="1" dirty="0"/>
              <a:t>	</a:t>
            </a:r>
            <a:endParaRPr lang="ru-RU" dirty="0"/>
          </a:p>
          <a:p>
            <a:pPr marL="0" indent="0">
              <a:buNone/>
            </a:pPr>
            <a:r>
              <a:rPr lang="ru-RU" dirty="0"/>
              <a:t>{</a:t>
            </a:r>
            <a:r>
              <a:rPr lang="ru-RU" i="1" dirty="0" err="1"/>
              <a:t>su</a:t>
            </a:r>
            <a:r>
              <a:rPr lang="ru-RU" dirty="0"/>
              <a:t>[ 7605 ], </a:t>
            </a:r>
            <a:r>
              <a:rPr lang="ru-RU" i="1" dirty="0" err="1"/>
              <a:t>su</a:t>
            </a:r>
            <a:r>
              <a:rPr lang="ru-RU" dirty="0"/>
              <a:t>[1000001]}</a:t>
            </a:r>
            <a:r>
              <a:rPr lang="en-US" i="1" dirty="0"/>
              <a:t>	</a:t>
            </a:r>
            <a:r>
              <a:rPr lang="ru-RU" dirty="0"/>
              <a:t>{</a:t>
            </a:r>
            <a:r>
              <a:rPr lang="en-US" i="1" dirty="0"/>
              <a:t>Shift</a:t>
            </a:r>
            <a:r>
              <a:rPr lang="ru-RU" dirty="0"/>
              <a:t>+</a:t>
            </a:r>
            <a:r>
              <a:rPr lang="en-US" dirty="0">
                <a:sym typeface="Symbol" panose="05050102010706020507" pitchFamily="18" charset="2"/>
              </a:rPr>
              <a:t></a:t>
            </a:r>
            <a:r>
              <a:rPr lang="ru-RU" dirty="0"/>
              <a:t>}</a:t>
            </a:r>
          </a:p>
          <a:p>
            <a:pPr marL="0" indent="0">
              <a:buNone/>
            </a:pPr>
            <a:r>
              <a:rPr lang="ru-RU" dirty="0"/>
              <a:t>{18,</a:t>
            </a:r>
            <a:r>
              <a:rPr lang="en-US" dirty="0"/>
              <a:t> 2</a:t>
            </a:r>
            <a:r>
              <a:rPr lang="ru-RU" dirty="0"/>
              <a:t>}</a:t>
            </a:r>
            <a:r>
              <a:rPr lang="en-US" i="1" dirty="0"/>
              <a:t>	</a:t>
            </a:r>
            <a:endParaRPr lang="ru-RU" dirty="0"/>
          </a:p>
          <a:p>
            <a:pPr marL="0" indent="0">
              <a:buNone/>
            </a:pPr>
            <a:r>
              <a:rPr lang="ru-RU" dirty="0"/>
              <a:t>	</a:t>
            </a:r>
          </a:p>
          <a:p>
            <a:pPr marL="0" indent="0">
              <a:buNone/>
            </a:pPr>
            <a:r>
              <a:rPr lang="en-US" i="1" dirty="0"/>
              <a:t>sum</a:t>
            </a:r>
            <a:r>
              <a:rPr lang="en-US" dirty="0"/>
              <a:t>[</a:t>
            </a:r>
            <a:r>
              <a:rPr lang="en-US" i="1" dirty="0"/>
              <a:t>n</a:t>
            </a:r>
            <a:r>
              <a:rPr lang="en-US" dirty="0"/>
              <a:t>_]:= </a:t>
            </a:r>
            <a:r>
              <a:rPr lang="en-US" i="1" dirty="0"/>
              <a:t>Plus</a:t>
            </a:r>
            <a:r>
              <a:rPr lang="en-US" dirty="0"/>
              <a:t> @@ </a:t>
            </a:r>
            <a:r>
              <a:rPr lang="en-US" i="1" dirty="0" err="1"/>
              <a:t>IntegerDigits</a:t>
            </a:r>
            <a:r>
              <a:rPr lang="en-US" dirty="0"/>
              <a:t>[</a:t>
            </a:r>
            <a:r>
              <a:rPr lang="en-US" i="1" dirty="0"/>
              <a:t>n</a:t>
            </a:r>
            <a:r>
              <a:rPr lang="en-US" dirty="0"/>
              <a:t>]	</a:t>
            </a:r>
            <a:r>
              <a:rPr lang="ru-RU" dirty="0"/>
              <a:t>{</a:t>
            </a:r>
            <a:r>
              <a:rPr lang="en-US" i="1" dirty="0"/>
              <a:t>Shift</a:t>
            </a:r>
            <a:r>
              <a:rPr lang="ru-RU" dirty="0"/>
              <a:t>+</a:t>
            </a:r>
            <a:r>
              <a:rPr lang="en-US" dirty="0">
                <a:sym typeface="Symbol" panose="05050102010706020507" pitchFamily="18" charset="2"/>
              </a:rPr>
              <a:t></a:t>
            </a:r>
            <a:r>
              <a:rPr lang="ru-RU" dirty="0"/>
              <a:t>}</a:t>
            </a:r>
          </a:p>
          <a:p>
            <a:pPr marL="0" indent="0">
              <a:buNone/>
            </a:pPr>
            <a:r>
              <a:rPr lang="en-US" i="1" dirty="0"/>
              <a:t>	</a:t>
            </a:r>
            <a:endParaRPr lang="ru-RU" dirty="0"/>
          </a:p>
          <a:p>
            <a:pPr marL="0" indent="0">
              <a:buNone/>
            </a:pPr>
            <a:r>
              <a:rPr lang="ru-RU" dirty="0"/>
              <a:t>{</a:t>
            </a:r>
            <a:r>
              <a:rPr lang="ru-RU" i="1" dirty="0" err="1"/>
              <a:t>su</a:t>
            </a:r>
            <a:r>
              <a:rPr lang="en-US" i="1" dirty="0"/>
              <a:t>m</a:t>
            </a:r>
            <a:r>
              <a:rPr lang="ru-RU" dirty="0"/>
              <a:t>[7605 ], </a:t>
            </a:r>
            <a:r>
              <a:rPr lang="ru-RU" i="1" dirty="0" err="1"/>
              <a:t>su</a:t>
            </a:r>
            <a:r>
              <a:rPr lang="en-US" i="1" dirty="0"/>
              <a:t>m</a:t>
            </a:r>
            <a:r>
              <a:rPr lang="ru-RU" dirty="0"/>
              <a:t>[1000001]</a:t>
            </a:r>
            <a:r>
              <a:rPr lang="en-US" dirty="0"/>
              <a:t>, </a:t>
            </a:r>
            <a:r>
              <a:rPr lang="en-US" i="1" dirty="0"/>
              <a:t>sum</a:t>
            </a:r>
            <a:r>
              <a:rPr lang="en-US" dirty="0"/>
              <a:t>[10</a:t>
            </a:r>
            <a:r>
              <a:rPr lang="en-US" baseline="30000" dirty="0"/>
              <a:t>10</a:t>
            </a:r>
            <a:r>
              <a:rPr lang="en-US" dirty="0"/>
              <a:t>–1]</a:t>
            </a:r>
            <a:r>
              <a:rPr lang="ru-RU" dirty="0"/>
              <a:t>}</a:t>
            </a:r>
            <a:r>
              <a:rPr lang="en-US" i="1" dirty="0"/>
              <a:t>	</a:t>
            </a:r>
            <a:r>
              <a:rPr lang="ru-RU" dirty="0"/>
              <a:t>{</a:t>
            </a:r>
            <a:r>
              <a:rPr lang="en-US" i="1" dirty="0"/>
              <a:t>Shift</a:t>
            </a:r>
            <a:r>
              <a:rPr lang="ru-RU" dirty="0"/>
              <a:t>+</a:t>
            </a:r>
            <a:r>
              <a:rPr lang="en-US" dirty="0">
                <a:sym typeface="Symbol" panose="05050102010706020507" pitchFamily="18" charset="2"/>
              </a:rPr>
              <a:t></a:t>
            </a:r>
            <a:r>
              <a:rPr lang="ru-RU" dirty="0"/>
              <a:t>}</a:t>
            </a:r>
          </a:p>
          <a:p>
            <a:pPr marL="0" indent="0">
              <a:buNone/>
            </a:pPr>
            <a:r>
              <a:rPr lang="ru-RU" dirty="0"/>
              <a:t>{18,</a:t>
            </a:r>
            <a:r>
              <a:rPr lang="en-US" dirty="0"/>
              <a:t> 2, 90</a:t>
            </a:r>
            <a:r>
              <a:rPr lang="ru-RU" dirty="0"/>
              <a:t>}</a:t>
            </a:r>
            <a:r>
              <a:rPr lang="en-US" i="1" dirty="0"/>
              <a:t>	</a:t>
            </a:r>
            <a:endParaRPr lang="ru-RU" dirty="0"/>
          </a:p>
        </p:txBody>
      </p:sp>
    </p:spTree>
    <p:extLst>
      <p:ext uri="{BB962C8B-B14F-4D97-AF65-F5344CB8AC3E}">
        <p14:creationId xmlns:p14="http://schemas.microsoft.com/office/powerpoint/2010/main" val="23870032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09008"/>
          </a:xfrm>
        </p:spPr>
        <p:txBody>
          <a:bodyPr>
            <a:normAutofit fontScale="90000"/>
          </a:bodyPr>
          <a:lstStyle/>
          <a:p>
            <a:endParaRPr lang="ru-RU" dirty="0"/>
          </a:p>
        </p:txBody>
      </p:sp>
      <p:sp>
        <p:nvSpPr>
          <p:cNvPr id="3" name="Объект 2"/>
          <p:cNvSpPr>
            <a:spLocks noGrp="1"/>
          </p:cNvSpPr>
          <p:nvPr>
            <p:ph idx="1"/>
          </p:nvPr>
        </p:nvSpPr>
        <p:spPr>
          <a:xfrm>
            <a:off x="838200" y="677333"/>
            <a:ext cx="10515600" cy="5499630"/>
          </a:xfrm>
        </p:spPr>
        <p:txBody>
          <a:bodyPr/>
          <a:lstStyle/>
          <a:p>
            <a:r>
              <a:rPr lang="ru-RU" b="1" dirty="0"/>
              <a:t> </a:t>
            </a:r>
            <a:r>
              <a:rPr lang="ru-RU" b="1" dirty="0" smtClean="0"/>
              <a:t>Пример. </a:t>
            </a:r>
            <a:r>
              <a:rPr lang="ru-RU" dirty="0"/>
              <a:t>Составить программу записи натурального числа в обратном порядке следования его цифр. Возможные концевые нули числа в стар­шие разряды переноситься не должны. </a:t>
            </a:r>
          </a:p>
          <a:p>
            <a:r>
              <a:rPr lang="ru-RU" b="1" dirty="0"/>
              <a:t>        Решение. </a:t>
            </a:r>
            <a:r>
              <a:rPr lang="ru-RU" dirty="0"/>
              <a:t>Ниже приведено два решения данной задачи. Первое из них реализуется функцией </a:t>
            </a:r>
            <a:r>
              <a:rPr lang="en-US" i="1" dirty="0" err="1"/>
              <a:t>inver</a:t>
            </a:r>
            <a:r>
              <a:rPr lang="en-US" dirty="0"/>
              <a:t> </a:t>
            </a:r>
            <a:r>
              <a:rPr lang="ru-RU" dirty="0"/>
              <a:t>и использует цикл </a:t>
            </a:r>
            <a:r>
              <a:rPr lang="en-US" i="1" dirty="0"/>
              <a:t>While</a:t>
            </a:r>
            <a:r>
              <a:rPr lang="ru-RU" dirty="0"/>
              <a:t>. Второе решение вообще не содержит циклов и опирается на встроенные функции обработки списков. Оно реализуется функцией </a:t>
            </a:r>
            <a:r>
              <a:rPr lang="en-US" i="1" dirty="0"/>
              <a:t>inv</a:t>
            </a:r>
            <a:r>
              <a:rPr lang="en-US" dirty="0"/>
              <a:t>.</a:t>
            </a:r>
            <a:endParaRPr lang="ru-RU" dirty="0"/>
          </a:p>
        </p:txBody>
      </p:sp>
    </p:spTree>
    <p:extLst>
      <p:ext uri="{BB962C8B-B14F-4D97-AF65-F5344CB8AC3E}">
        <p14:creationId xmlns:p14="http://schemas.microsoft.com/office/powerpoint/2010/main" val="4809381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75142"/>
          </a:xfrm>
        </p:spPr>
        <p:txBody>
          <a:bodyPr>
            <a:normAutofit fontScale="90000"/>
          </a:bodyPr>
          <a:lstStyle/>
          <a:p>
            <a:endParaRPr lang="ru-RU" dirty="0"/>
          </a:p>
        </p:txBody>
      </p:sp>
      <p:sp>
        <p:nvSpPr>
          <p:cNvPr id="3" name="Объект 2"/>
          <p:cNvSpPr>
            <a:spLocks noGrp="1"/>
          </p:cNvSpPr>
          <p:nvPr>
            <p:ph idx="1"/>
          </p:nvPr>
        </p:nvSpPr>
        <p:spPr>
          <a:xfrm>
            <a:off x="838200" y="626533"/>
            <a:ext cx="10515600" cy="5550430"/>
          </a:xfrm>
        </p:spPr>
        <p:txBody>
          <a:bodyPr/>
          <a:lstStyle/>
          <a:p>
            <a:pPr marL="0" indent="0">
              <a:buNone/>
            </a:pPr>
            <a:r>
              <a:rPr lang="en-US" i="1" dirty="0" err="1"/>
              <a:t>inver</a:t>
            </a:r>
            <a:r>
              <a:rPr lang="en-US" dirty="0"/>
              <a:t>[</a:t>
            </a:r>
            <a:r>
              <a:rPr lang="en-US" i="1" dirty="0"/>
              <a:t>n</a:t>
            </a:r>
            <a:r>
              <a:rPr lang="en-US" dirty="0"/>
              <a:t>_]:= (</a:t>
            </a:r>
            <a:r>
              <a:rPr lang="en-US" i="1" dirty="0" err="1"/>
              <a:t>inv</a:t>
            </a:r>
            <a:r>
              <a:rPr lang="en-US" dirty="0"/>
              <a:t> = 0; </a:t>
            </a:r>
            <a:r>
              <a:rPr lang="en-US" i="1" dirty="0"/>
              <a:t>m</a:t>
            </a:r>
            <a:r>
              <a:rPr lang="en-US" dirty="0"/>
              <a:t> = </a:t>
            </a:r>
            <a:r>
              <a:rPr lang="en-US" i="1" dirty="0"/>
              <a:t>n</a:t>
            </a:r>
            <a:r>
              <a:rPr lang="en-US" dirty="0"/>
              <a:t>; </a:t>
            </a:r>
            <a:r>
              <a:rPr lang="en-US" i="1" dirty="0"/>
              <a:t>While</a:t>
            </a:r>
            <a:r>
              <a:rPr lang="en-US" dirty="0"/>
              <a:t>[</a:t>
            </a:r>
            <a:r>
              <a:rPr lang="en-US" i="1" dirty="0"/>
              <a:t>m</a:t>
            </a:r>
            <a:r>
              <a:rPr lang="en-US" dirty="0"/>
              <a:t> </a:t>
            </a:r>
            <a:r>
              <a:rPr lang="ru-RU" dirty="0">
                <a:sym typeface="Symbol" panose="05050102010706020507" pitchFamily="18" charset="2"/>
              </a:rPr>
              <a:t></a:t>
            </a:r>
            <a:r>
              <a:rPr lang="ru-RU" dirty="0"/>
              <a:t> </a:t>
            </a:r>
            <a:r>
              <a:rPr lang="en-US" dirty="0"/>
              <a:t>0,   	{</a:t>
            </a:r>
            <a:r>
              <a:rPr lang="en-US" dirty="0">
                <a:sym typeface="Symbol" panose="05050102010706020507" pitchFamily="18" charset="2"/>
              </a:rPr>
              <a:t></a:t>
            </a:r>
            <a:r>
              <a:rPr lang="en-US" dirty="0"/>
              <a:t>}</a:t>
            </a:r>
            <a:endParaRPr lang="ru-RU" dirty="0"/>
          </a:p>
          <a:p>
            <a:pPr marL="0" indent="0">
              <a:buNone/>
            </a:pPr>
            <a:r>
              <a:rPr lang="en-US" i="1" dirty="0" err="1"/>
              <a:t>inv</a:t>
            </a:r>
            <a:r>
              <a:rPr lang="en-US" dirty="0"/>
              <a:t> = 10</a:t>
            </a:r>
            <a:r>
              <a:rPr lang="en-US" i="1" dirty="0"/>
              <a:t>inv</a:t>
            </a:r>
            <a:r>
              <a:rPr lang="en-US" dirty="0"/>
              <a:t> + </a:t>
            </a:r>
            <a:r>
              <a:rPr lang="en-US" i="1" dirty="0"/>
              <a:t>Mod</a:t>
            </a:r>
            <a:r>
              <a:rPr lang="en-US" dirty="0"/>
              <a:t>[</a:t>
            </a:r>
            <a:r>
              <a:rPr lang="en-US" i="1" dirty="0"/>
              <a:t>m</a:t>
            </a:r>
            <a:r>
              <a:rPr lang="en-US" dirty="0"/>
              <a:t>, 10]; </a:t>
            </a:r>
            <a:r>
              <a:rPr lang="en-US" i="1" dirty="0"/>
              <a:t>m</a:t>
            </a:r>
            <a:r>
              <a:rPr lang="en-US" dirty="0"/>
              <a:t> = </a:t>
            </a:r>
            <a:r>
              <a:rPr lang="en-US" i="1" dirty="0"/>
              <a:t>Floor</a:t>
            </a:r>
            <a:r>
              <a:rPr lang="en-US" dirty="0"/>
              <a:t>[</a:t>
            </a:r>
            <a:r>
              <a:rPr lang="en-US" i="1" dirty="0"/>
              <a:t>m</a:t>
            </a:r>
            <a:r>
              <a:rPr lang="en-US" dirty="0"/>
              <a:t>/10]]; </a:t>
            </a:r>
            <a:r>
              <a:rPr lang="en-US" i="1" dirty="0" err="1"/>
              <a:t>inv</a:t>
            </a:r>
            <a:r>
              <a:rPr lang="en-US" dirty="0"/>
              <a:t>)	{</a:t>
            </a:r>
            <a:r>
              <a:rPr lang="en-US" i="1" dirty="0"/>
              <a:t>Shift</a:t>
            </a:r>
            <a:r>
              <a:rPr lang="en-US" dirty="0"/>
              <a:t>+</a:t>
            </a:r>
            <a:r>
              <a:rPr lang="en-US" dirty="0">
                <a:sym typeface="Symbol" panose="05050102010706020507" pitchFamily="18" charset="2"/>
              </a:rPr>
              <a:t></a:t>
            </a:r>
            <a:r>
              <a:rPr lang="en-US" dirty="0"/>
              <a:t>}</a:t>
            </a:r>
            <a:endParaRPr lang="ru-RU" dirty="0"/>
          </a:p>
          <a:p>
            <a:pPr marL="0" indent="0">
              <a:buNone/>
            </a:pPr>
            <a:r>
              <a:rPr lang="en-US" i="1" dirty="0"/>
              <a:t>	</a:t>
            </a:r>
            <a:endParaRPr lang="ru-RU" dirty="0"/>
          </a:p>
          <a:p>
            <a:pPr marL="0" indent="0">
              <a:buNone/>
            </a:pPr>
            <a:r>
              <a:rPr lang="en-US" dirty="0"/>
              <a:t>{</a:t>
            </a:r>
            <a:r>
              <a:rPr lang="en-US" i="1" dirty="0" err="1"/>
              <a:t>inver</a:t>
            </a:r>
            <a:r>
              <a:rPr lang="en-US" dirty="0"/>
              <a:t>[12345], </a:t>
            </a:r>
            <a:r>
              <a:rPr lang="en-US" i="1" dirty="0" err="1"/>
              <a:t>inver</a:t>
            </a:r>
            <a:r>
              <a:rPr lang="en-US" dirty="0"/>
              <a:t>[37000]}	{</a:t>
            </a:r>
            <a:r>
              <a:rPr lang="en-US" i="1" dirty="0"/>
              <a:t>Shift</a:t>
            </a:r>
            <a:r>
              <a:rPr lang="en-US" dirty="0"/>
              <a:t>+</a:t>
            </a:r>
            <a:r>
              <a:rPr lang="en-US" dirty="0">
                <a:sym typeface="Symbol" panose="05050102010706020507" pitchFamily="18" charset="2"/>
              </a:rPr>
              <a:t></a:t>
            </a:r>
            <a:r>
              <a:rPr lang="en-US" dirty="0"/>
              <a:t>}</a:t>
            </a:r>
            <a:endParaRPr lang="ru-RU" dirty="0"/>
          </a:p>
          <a:p>
            <a:pPr marL="0" indent="0">
              <a:buNone/>
            </a:pPr>
            <a:r>
              <a:rPr lang="en-US" dirty="0"/>
              <a:t>{54321, 73}	</a:t>
            </a:r>
            <a:endParaRPr lang="ru-RU" dirty="0"/>
          </a:p>
          <a:p>
            <a:pPr marL="0" indent="0">
              <a:buNone/>
            </a:pPr>
            <a:r>
              <a:rPr lang="en-US" dirty="0"/>
              <a:t>	</a:t>
            </a:r>
            <a:endParaRPr lang="ru-RU" dirty="0"/>
          </a:p>
          <a:p>
            <a:pPr marL="0" indent="0">
              <a:buNone/>
            </a:pPr>
            <a:r>
              <a:rPr lang="en-US" i="1" dirty="0" err="1"/>
              <a:t>inv</a:t>
            </a:r>
            <a:r>
              <a:rPr lang="en-US" dirty="0"/>
              <a:t>[</a:t>
            </a:r>
            <a:r>
              <a:rPr lang="en-US" i="1" dirty="0"/>
              <a:t>n</a:t>
            </a:r>
            <a:r>
              <a:rPr lang="en-US" dirty="0"/>
              <a:t>_]:= </a:t>
            </a:r>
            <a:r>
              <a:rPr lang="en-US" i="1" dirty="0" err="1"/>
              <a:t>FromDigits</a:t>
            </a:r>
            <a:r>
              <a:rPr lang="en-US" dirty="0"/>
              <a:t>[</a:t>
            </a:r>
            <a:r>
              <a:rPr lang="en-US" i="1" dirty="0"/>
              <a:t>Reverse</a:t>
            </a:r>
            <a:r>
              <a:rPr lang="en-US" dirty="0"/>
              <a:t>[</a:t>
            </a:r>
            <a:r>
              <a:rPr lang="en-US" i="1" dirty="0" err="1"/>
              <a:t>IntegerDigits</a:t>
            </a:r>
            <a:r>
              <a:rPr lang="en-US" dirty="0"/>
              <a:t>[</a:t>
            </a:r>
            <a:r>
              <a:rPr lang="en-US" i="1" dirty="0"/>
              <a:t>n</a:t>
            </a:r>
            <a:r>
              <a:rPr lang="en-US" dirty="0"/>
              <a:t>]]]	{</a:t>
            </a:r>
            <a:r>
              <a:rPr lang="en-US" i="1" dirty="0"/>
              <a:t>Shift</a:t>
            </a:r>
            <a:r>
              <a:rPr lang="en-US" dirty="0"/>
              <a:t>+</a:t>
            </a:r>
            <a:r>
              <a:rPr lang="en-US" dirty="0">
                <a:sym typeface="Symbol" panose="05050102010706020507" pitchFamily="18" charset="2"/>
              </a:rPr>
              <a:t></a:t>
            </a:r>
            <a:r>
              <a:rPr lang="en-US" dirty="0"/>
              <a:t>}</a:t>
            </a:r>
            <a:endParaRPr lang="ru-RU" dirty="0"/>
          </a:p>
          <a:p>
            <a:pPr marL="0" indent="0">
              <a:buNone/>
            </a:pPr>
            <a:r>
              <a:rPr lang="en-US" i="1" dirty="0"/>
              <a:t>	</a:t>
            </a:r>
            <a:endParaRPr lang="ru-RU" dirty="0"/>
          </a:p>
          <a:p>
            <a:pPr marL="0" indent="0">
              <a:buNone/>
            </a:pPr>
            <a:r>
              <a:rPr lang="en-US" dirty="0"/>
              <a:t>{</a:t>
            </a:r>
            <a:r>
              <a:rPr lang="en-US" i="1" dirty="0" err="1"/>
              <a:t>inv</a:t>
            </a:r>
            <a:r>
              <a:rPr lang="en-US" dirty="0"/>
              <a:t>[12345], </a:t>
            </a:r>
            <a:r>
              <a:rPr lang="en-US" i="1" dirty="0" err="1"/>
              <a:t>inv</a:t>
            </a:r>
            <a:r>
              <a:rPr lang="en-US" dirty="0"/>
              <a:t>[37000], </a:t>
            </a:r>
            <a:r>
              <a:rPr lang="en-US" i="1" dirty="0" err="1"/>
              <a:t>inv</a:t>
            </a:r>
            <a:r>
              <a:rPr lang="en-US" dirty="0"/>
              <a:t>[–37000]}</a:t>
            </a:r>
            <a:r>
              <a:rPr lang="en-US" i="1" dirty="0"/>
              <a:t>	</a:t>
            </a:r>
            <a:r>
              <a:rPr lang="ru-RU" dirty="0"/>
              <a:t>{</a:t>
            </a:r>
            <a:r>
              <a:rPr lang="en-US" i="1" dirty="0"/>
              <a:t>Shift</a:t>
            </a:r>
            <a:r>
              <a:rPr lang="ru-RU" dirty="0"/>
              <a:t>+</a:t>
            </a:r>
            <a:r>
              <a:rPr lang="en-US" dirty="0">
                <a:sym typeface="Symbol" panose="05050102010706020507" pitchFamily="18" charset="2"/>
              </a:rPr>
              <a:t></a:t>
            </a:r>
            <a:r>
              <a:rPr lang="ru-RU" dirty="0"/>
              <a:t>}</a:t>
            </a:r>
          </a:p>
          <a:p>
            <a:pPr marL="0" indent="0">
              <a:buNone/>
            </a:pPr>
            <a:r>
              <a:rPr lang="ru-RU" dirty="0"/>
              <a:t>{54321, 73, 73}</a:t>
            </a:r>
          </a:p>
        </p:txBody>
      </p:sp>
    </p:spTree>
    <p:extLst>
      <p:ext uri="{BB962C8B-B14F-4D97-AF65-F5344CB8AC3E}">
        <p14:creationId xmlns:p14="http://schemas.microsoft.com/office/powerpoint/2010/main" val="18190094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42875"/>
          </a:xfrm>
        </p:spPr>
        <p:txBody>
          <a:bodyPr>
            <a:normAutofit fontScale="90000"/>
          </a:bodyPr>
          <a:lstStyle/>
          <a:p>
            <a:endParaRPr lang="ru-RU" dirty="0"/>
          </a:p>
        </p:txBody>
      </p:sp>
      <p:sp>
        <p:nvSpPr>
          <p:cNvPr id="3" name="Объект 2"/>
          <p:cNvSpPr>
            <a:spLocks noGrp="1"/>
          </p:cNvSpPr>
          <p:nvPr>
            <p:ph idx="1"/>
          </p:nvPr>
        </p:nvSpPr>
        <p:spPr>
          <a:xfrm>
            <a:off x="838200" y="711200"/>
            <a:ext cx="10515600" cy="5465763"/>
          </a:xfrm>
        </p:spPr>
        <p:txBody>
          <a:bodyPr/>
          <a:lstStyle/>
          <a:p>
            <a:r>
              <a:rPr lang="ru-RU" b="1" dirty="0" smtClean="0"/>
              <a:t>Пример.</a:t>
            </a:r>
            <a:r>
              <a:rPr lang="ru-RU" dirty="0" smtClean="0"/>
              <a:t> </a:t>
            </a:r>
            <a:r>
              <a:rPr lang="ru-RU" dirty="0"/>
              <a:t>Вспомним постановку занимательной задачи о счастливых билетах. Пусть номера автобусных проездных билетов представляют собой натуральные шестизначные числа. Будем предполагать, что они принадлежат диапазону 000001 – 999999. Назовем билет счастливым, если сумма его первых трех цифр равна сумме трех последних цифр. Составить программу определения количества счастливых билетов.</a:t>
            </a:r>
          </a:p>
        </p:txBody>
      </p:sp>
    </p:spTree>
    <p:extLst>
      <p:ext uri="{BB962C8B-B14F-4D97-AF65-F5344CB8AC3E}">
        <p14:creationId xmlns:p14="http://schemas.microsoft.com/office/powerpoint/2010/main" val="18855608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42875"/>
          </a:xfrm>
        </p:spPr>
        <p:txBody>
          <a:bodyPr>
            <a:normAutofit fontScale="90000"/>
          </a:bodyPr>
          <a:lstStyle/>
          <a:p>
            <a:endParaRPr lang="ru-RU" dirty="0"/>
          </a:p>
        </p:txBody>
      </p:sp>
      <p:sp>
        <p:nvSpPr>
          <p:cNvPr id="3" name="Объект 2"/>
          <p:cNvSpPr>
            <a:spLocks noGrp="1"/>
          </p:cNvSpPr>
          <p:nvPr>
            <p:ph idx="1"/>
          </p:nvPr>
        </p:nvSpPr>
        <p:spPr>
          <a:xfrm>
            <a:off x="838200" y="643467"/>
            <a:ext cx="10515600" cy="5533496"/>
          </a:xfrm>
        </p:spPr>
        <p:txBody>
          <a:bodyPr>
            <a:normAutofit lnSpcReduction="10000"/>
          </a:bodyPr>
          <a:lstStyle/>
          <a:p>
            <a:r>
              <a:rPr lang="ru-RU" b="1" dirty="0"/>
              <a:t>Решение.</a:t>
            </a:r>
            <a:r>
              <a:rPr lang="ru-RU" dirty="0"/>
              <a:t> Решать эту задачу прямым перебором всех возможных вариантов возможно, но неэффективно. Не мешает поискать какой-либо иной прием. Воспользуемся тем, что всего имеется 27 возможных значений суммы трех цифр для чисел указанного диапазона (не считая нулевой суммы для второй тройки). Можно подсчитать, сколькими способами достигается каждое значение этой суммы. Далее, следует учесть, что для конкретной суммы любые способы ее получения в первой и второй тройках могут комбинироваться друг с другом. Общее количество этих комбинаций для всех возможных сумм и будет давать количество счастливых билетов.</a:t>
            </a:r>
          </a:p>
          <a:p>
            <a:r>
              <a:rPr lang="ru-RU" dirty="0"/>
              <a:t>        На описанных идеях и построена функция </a:t>
            </a:r>
            <a:r>
              <a:rPr lang="en-US" i="1" dirty="0"/>
              <a:t>happy</a:t>
            </a:r>
            <a:r>
              <a:rPr lang="ru-RU" dirty="0"/>
              <a:t>[</a:t>
            </a:r>
            <a:r>
              <a:rPr lang="en-US" i="1" dirty="0"/>
              <a:t>m</a:t>
            </a:r>
            <a:r>
              <a:rPr lang="ru-RU" dirty="0"/>
              <a:t>], решающая поставленную задачу для шестизначных чисел (</a:t>
            </a:r>
            <a:r>
              <a:rPr lang="en-US" i="1" dirty="0"/>
              <a:t>m</a:t>
            </a:r>
            <a:r>
              <a:rPr lang="ru-RU" dirty="0"/>
              <a:t> = 6) и более общую задачу для билетов с четным значением </a:t>
            </a:r>
            <a:r>
              <a:rPr lang="en-US" i="1" dirty="0"/>
              <a:t>m</a:t>
            </a:r>
            <a:r>
              <a:rPr lang="en-US" dirty="0"/>
              <a:t> </a:t>
            </a:r>
            <a:r>
              <a:rPr lang="en-US" dirty="0">
                <a:sym typeface="Symbol" panose="05050102010706020507" pitchFamily="18" charset="2"/>
              </a:rPr>
              <a:t></a:t>
            </a:r>
            <a:r>
              <a:rPr lang="ru-RU" dirty="0"/>
              <a:t> 2. В ней используются как кратные, так и простые циклы.</a:t>
            </a:r>
          </a:p>
          <a:p>
            <a:endParaRPr lang="ru-RU" dirty="0"/>
          </a:p>
        </p:txBody>
      </p:sp>
    </p:spTree>
    <p:extLst>
      <p:ext uri="{BB962C8B-B14F-4D97-AF65-F5344CB8AC3E}">
        <p14:creationId xmlns:p14="http://schemas.microsoft.com/office/powerpoint/2010/main" val="6198687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25942"/>
          </a:xfrm>
        </p:spPr>
        <p:txBody>
          <a:bodyPr>
            <a:normAutofit fontScale="90000"/>
          </a:bodyPr>
          <a:lstStyle/>
          <a:p>
            <a:endParaRPr lang="ru-RU" dirty="0"/>
          </a:p>
        </p:txBody>
      </p:sp>
      <p:sp>
        <p:nvSpPr>
          <p:cNvPr id="3" name="Объект 2"/>
          <p:cNvSpPr>
            <a:spLocks noGrp="1"/>
          </p:cNvSpPr>
          <p:nvPr>
            <p:ph idx="1"/>
          </p:nvPr>
        </p:nvSpPr>
        <p:spPr>
          <a:xfrm>
            <a:off x="838200" y="677333"/>
            <a:ext cx="10515600" cy="5499630"/>
          </a:xfrm>
        </p:spPr>
        <p:txBody>
          <a:bodyPr/>
          <a:lstStyle/>
          <a:p>
            <a:pPr marL="0" indent="0">
              <a:buNone/>
            </a:pPr>
            <a:r>
              <a:rPr lang="en-US" i="1" dirty="0"/>
              <a:t>happy</a:t>
            </a:r>
            <a:r>
              <a:rPr lang="en-US" dirty="0"/>
              <a:t>[</a:t>
            </a:r>
            <a:r>
              <a:rPr lang="en-US" i="1" dirty="0"/>
              <a:t>k</a:t>
            </a:r>
            <a:r>
              <a:rPr lang="en-US" dirty="0"/>
              <a:t>_]:= (</a:t>
            </a:r>
            <a:r>
              <a:rPr lang="en-US" i="1" dirty="0"/>
              <a:t>m</a:t>
            </a:r>
            <a:r>
              <a:rPr lang="en-US" dirty="0"/>
              <a:t> = </a:t>
            </a:r>
            <a:r>
              <a:rPr lang="en-US" i="1" dirty="0"/>
              <a:t>k</a:t>
            </a:r>
            <a:r>
              <a:rPr lang="en-US" dirty="0"/>
              <a:t>; </a:t>
            </a:r>
            <a:r>
              <a:rPr lang="en-US" i="1" dirty="0"/>
              <a:t>q</a:t>
            </a:r>
            <a:r>
              <a:rPr lang="en-US" dirty="0"/>
              <a:t> = </a:t>
            </a:r>
            <a:r>
              <a:rPr lang="en-US" i="1" dirty="0"/>
              <a:t>m</a:t>
            </a:r>
            <a:r>
              <a:rPr lang="en-US" dirty="0"/>
              <a:t>/2; </a:t>
            </a:r>
            <a:r>
              <a:rPr lang="en-US" i="1" dirty="0"/>
              <a:t>t</a:t>
            </a:r>
            <a:r>
              <a:rPr lang="en-US" dirty="0"/>
              <a:t> = 9</a:t>
            </a:r>
            <a:r>
              <a:rPr lang="en-US" i="1" dirty="0"/>
              <a:t>q</a:t>
            </a:r>
            <a:r>
              <a:rPr lang="en-US" dirty="0"/>
              <a:t>; </a:t>
            </a:r>
            <a:r>
              <a:rPr lang="en-US" i="1" dirty="0"/>
              <a:t>p</a:t>
            </a:r>
            <a:r>
              <a:rPr lang="en-US" dirty="0"/>
              <a:t> = </a:t>
            </a:r>
            <a:r>
              <a:rPr lang="en-US" i="1" dirty="0"/>
              <a:t>Table</a:t>
            </a:r>
            <a:r>
              <a:rPr lang="en-US" dirty="0"/>
              <a:t>[ 0, {</a:t>
            </a:r>
            <a:r>
              <a:rPr lang="en-US" i="1" dirty="0"/>
              <a:t>t</a:t>
            </a:r>
            <a:r>
              <a:rPr lang="en-US" dirty="0"/>
              <a:t>}];	{</a:t>
            </a:r>
            <a:r>
              <a:rPr lang="en-US" dirty="0">
                <a:sym typeface="Symbol" panose="05050102010706020507" pitchFamily="18" charset="2"/>
              </a:rPr>
              <a:t></a:t>
            </a:r>
            <a:r>
              <a:rPr lang="en-US" dirty="0"/>
              <a:t>}</a:t>
            </a:r>
            <a:endParaRPr lang="ru-RU" dirty="0"/>
          </a:p>
          <a:p>
            <a:pPr marL="0" indent="0">
              <a:buNone/>
            </a:pPr>
            <a:r>
              <a:rPr lang="en-US" i="1" dirty="0"/>
              <a:t>For</a:t>
            </a:r>
            <a:r>
              <a:rPr lang="en-US" dirty="0"/>
              <a:t>[</a:t>
            </a:r>
            <a:r>
              <a:rPr lang="en-US" i="1" dirty="0"/>
              <a:t>j</a:t>
            </a:r>
            <a:r>
              <a:rPr lang="en-US" dirty="0"/>
              <a:t> = 1, </a:t>
            </a:r>
            <a:r>
              <a:rPr lang="en-US" i="1" dirty="0"/>
              <a:t>j</a:t>
            </a:r>
            <a:r>
              <a:rPr lang="en-US" dirty="0"/>
              <a:t> &lt; 10</a:t>
            </a:r>
            <a:r>
              <a:rPr lang="en-US" i="1" baseline="30000" dirty="0"/>
              <a:t>q</a:t>
            </a:r>
            <a:r>
              <a:rPr lang="en-US" dirty="0"/>
              <a:t>, ++</a:t>
            </a:r>
            <a:r>
              <a:rPr lang="en-US" i="1" dirty="0"/>
              <a:t>j</a:t>
            </a:r>
            <a:r>
              <a:rPr lang="en-US" dirty="0"/>
              <a:t>,	{</a:t>
            </a:r>
            <a:r>
              <a:rPr lang="en-US" dirty="0">
                <a:sym typeface="Symbol" panose="05050102010706020507" pitchFamily="18" charset="2"/>
              </a:rPr>
              <a:t></a:t>
            </a:r>
            <a:r>
              <a:rPr lang="en-US" dirty="0"/>
              <a:t>}</a:t>
            </a:r>
            <a:endParaRPr lang="ru-RU" dirty="0"/>
          </a:p>
          <a:p>
            <a:pPr marL="0" indent="0">
              <a:buNone/>
            </a:pPr>
            <a:r>
              <a:rPr lang="en-US" dirty="0"/>
              <a:t>      </a:t>
            </a:r>
            <a:r>
              <a:rPr lang="en-US" i="1" dirty="0"/>
              <a:t>sum </a:t>
            </a:r>
            <a:r>
              <a:rPr lang="en-US" dirty="0"/>
              <a:t>= 0; </a:t>
            </a:r>
            <a:r>
              <a:rPr lang="en-US" i="1" dirty="0"/>
              <a:t>n</a:t>
            </a:r>
            <a:r>
              <a:rPr lang="en-US" dirty="0"/>
              <a:t> = </a:t>
            </a:r>
            <a:r>
              <a:rPr lang="en-US" i="1" dirty="0"/>
              <a:t>j</a:t>
            </a:r>
            <a:r>
              <a:rPr lang="en-US" dirty="0"/>
              <a:t>;     	{</a:t>
            </a:r>
            <a:r>
              <a:rPr lang="en-US" dirty="0">
                <a:sym typeface="Symbol" panose="05050102010706020507" pitchFamily="18" charset="2"/>
              </a:rPr>
              <a:t></a:t>
            </a:r>
            <a:r>
              <a:rPr lang="en-US" dirty="0"/>
              <a:t>}</a:t>
            </a:r>
            <a:endParaRPr lang="ru-RU" dirty="0"/>
          </a:p>
          <a:p>
            <a:pPr marL="0" indent="0">
              <a:buNone/>
            </a:pPr>
            <a:r>
              <a:rPr lang="en-US" dirty="0"/>
              <a:t>      </a:t>
            </a:r>
            <a:r>
              <a:rPr lang="en-US" i="1" dirty="0"/>
              <a:t>While</a:t>
            </a:r>
            <a:r>
              <a:rPr lang="en-US" dirty="0"/>
              <a:t>[ </a:t>
            </a:r>
            <a:r>
              <a:rPr lang="en-US" i="1" dirty="0"/>
              <a:t>n</a:t>
            </a:r>
            <a:r>
              <a:rPr lang="en-US" dirty="0"/>
              <a:t> </a:t>
            </a:r>
            <a:r>
              <a:rPr lang="ru-RU" dirty="0">
                <a:sym typeface="Symbol" panose="05050102010706020507" pitchFamily="18" charset="2"/>
              </a:rPr>
              <a:t></a:t>
            </a:r>
            <a:r>
              <a:rPr lang="ru-RU" dirty="0"/>
              <a:t> </a:t>
            </a:r>
            <a:r>
              <a:rPr lang="en-US" dirty="0"/>
              <a:t>0,	{</a:t>
            </a:r>
            <a:r>
              <a:rPr lang="en-US" dirty="0">
                <a:sym typeface="Symbol" panose="05050102010706020507" pitchFamily="18" charset="2"/>
              </a:rPr>
              <a:t></a:t>
            </a:r>
            <a:r>
              <a:rPr lang="en-US" dirty="0"/>
              <a:t>}</a:t>
            </a:r>
            <a:endParaRPr lang="ru-RU" dirty="0"/>
          </a:p>
          <a:p>
            <a:pPr marL="0" indent="0">
              <a:buNone/>
            </a:pPr>
            <a:r>
              <a:rPr lang="en-US" dirty="0"/>
              <a:t>         </a:t>
            </a:r>
            <a:r>
              <a:rPr lang="en-US" i="1" dirty="0"/>
              <a:t>sum </a:t>
            </a:r>
            <a:r>
              <a:rPr lang="en-US" dirty="0"/>
              <a:t>+= </a:t>
            </a:r>
            <a:r>
              <a:rPr lang="en-US" i="1" dirty="0"/>
              <a:t>Mod</a:t>
            </a:r>
            <a:r>
              <a:rPr lang="en-US" dirty="0"/>
              <a:t>[</a:t>
            </a:r>
            <a:r>
              <a:rPr lang="en-US" i="1" dirty="0"/>
              <a:t>n</a:t>
            </a:r>
            <a:r>
              <a:rPr lang="en-US" dirty="0"/>
              <a:t>, 10]; </a:t>
            </a:r>
            <a:r>
              <a:rPr lang="en-US" i="1" dirty="0"/>
              <a:t>n</a:t>
            </a:r>
            <a:r>
              <a:rPr lang="en-US" dirty="0"/>
              <a:t> = </a:t>
            </a:r>
            <a:r>
              <a:rPr lang="en-US" i="1" dirty="0"/>
              <a:t>Floor</a:t>
            </a:r>
            <a:r>
              <a:rPr lang="en-US" dirty="0"/>
              <a:t>[</a:t>
            </a:r>
            <a:r>
              <a:rPr lang="en-US" i="1" dirty="0"/>
              <a:t>n</a:t>
            </a:r>
            <a:r>
              <a:rPr lang="en-US" dirty="0"/>
              <a:t>/10]]; </a:t>
            </a:r>
            <a:r>
              <a:rPr lang="en-US" i="1" dirty="0"/>
              <a:t>p</a:t>
            </a:r>
            <a:r>
              <a:rPr lang="en-US" dirty="0"/>
              <a:t>[[</a:t>
            </a:r>
            <a:r>
              <a:rPr lang="en-US" i="1" dirty="0"/>
              <a:t>sum</a:t>
            </a:r>
            <a:r>
              <a:rPr lang="en-US" dirty="0"/>
              <a:t>]] += 1];	{</a:t>
            </a:r>
            <a:r>
              <a:rPr lang="en-US" dirty="0">
                <a:sym typeface="Symbol" panose="05050102010706020507" pitchFamily="18" charset="2"/>
              </a:rPr>
              <a:t></a:t>
            </a:r>
            <a:r>
              <a:rPr lang="en-US" dirty="0"/>
              <a:t>}</a:t>
            </a:r>
            <a:endParaRPr lang="ru-RU" dirty="0"/>
          </a:p>
          <a:p>
            <a:pPr marL="0" indent="0">
              <a:buNone/>
            </a:pPr>
            <a:r>
              <a:rPr lang="en-US" i="1" dirty="0"/>
              <a:t>For</a:t>
            </a:r>
            <a:r>
              <a:rPr lang="en-US" dirty="0"/>
              <a:t>[</a:t>
            </a:r>
            <a:r>
              <a:rPr lang="en-US" i="1" dirty="0"/>
              <a:t>j </a:t>
            </a:r>
            <a:r>
              <a:rPr lang="en-US" dirty="0"/>
              <a:t>= 1; </a:t>
            </a:r>
            <a:r>
              <a:rPr lang="en-US" i="1" dirty="0"/>
              <a:t>h</a:t>
            </a:r>
            <a:r>
              <a:rPr lang="en-US" dirty="0"/>
              <a:t> = 0,  </a:t>
            </a:r>
            <a:r>
              <a:rPr lang="en-US" i="1" dirty="0"/>
              <a:t>j </a:t>
            </a:r>
            <a:r>
              <a:rPr lang="en-US" dirty="0"/>
              <a:t>&lt;= </a:t>
            </a:r>
            <a:r>
              <a:rPr lang="en-US" i="1" dirty="0"/>
              <a:t>t</a:t>
            </a:r>
            <a:r>
              <a:rPr lang="en-US" dirty="0"/>
              <a:t>, ++</a:t>
            </a:r>
            <a:r>
              <a:rPr lang="en-US" i="1" dirty="0"/>
              <a:t>j</a:t>
            </a:r>
            <a:r>
              <a:rPr lang="en-US" dirty="0"/>
              <a:t>, </a:t>
            </a:r>
            <a:r>
              <a:rPr lang="en-US" i="1" dirty="0"/>
              <a:t>h</a:t>
            </a:r>
            <a:r>
              <a:rPr lang="en-US" dirty="0"/>
              <a:t> += </a:t>
            </a:r>
            <a:r>
              <a:rPr lang="en-US" i="1" dirty="0"/>
              <a:t>p</a:t>
            </a:r>
            <a:r>
              <a:rPr lang="en-US" dirty="0"/>
              <a:t>[[</a:t>
            </a:r>
            <a:r>
              <a:rPr lang="en-US" i="1" dirty="0"/>
              <a:t>j</a:t>
            </a:r>
            <a:r>
              <a:rPr lang="en-US" dirty="0"/>
              <a:t>]]</a:t>
            </a:r>
            <a:r>
              <a:rPr lang="en-US" baseline="30000" dirty="0"/>
              <a:t>2</a:t>
            </a:r>
            <a:r>
              <a:rPr lang="en-US" dirty="0"/>
              <a:t>]; </a:t>
            </a:r>
            <a:r>
              <a:rPr lang="en-US" i="1" dirty="0"/>
              <a:t>h</a:t>
            </a:r>
            <a:r>
              <a:rPr lang="en-US" dirty="0"/>
              <a:t>)	{</a:t>
            </a:r>
            <a:r>
              <a:rPr lang="en-US" i="1" dirty="0"/>
              <a:t>Shift</a:t>
            </a:r>
            <a:r>
              <a:rPr lang="en-US" dirty="0"/>
              <a:t>+</a:t>
            </a:r>
            <a:r>
              <a:rPr lang="en-US" dirty="0">
                <a:sym typeface="Symbol" panose="05050102010706020507" pitchFamily="18" charset="2"/>
              </a:rPr>
              <a:t></a:t>
            </a:r>
            <a:r>
              <a:rPr lang="en-US" dirty="0"/>
              <a:t>}</a:t>
            </a:r>
            <a:endParaRPr lang="ru-RU" dirty="0"/>
          </a:p>
          <a:p>
            <a:pPr marL="0" indent="0">
              <a:buNone/>
            </a:pPr>
            <a:r>
              <a:rPr lang="en-US" dirty="0"/>
              <a:t>	</a:t>
            </a:r>
            <a:endParaRPr lang="ru-RU" dirty="0"/>
          </a:p>
          <a:p>
            <a:pPr marL="0" indent="0">
              <a:buNone/>
            </a:pPr>
            <a:r>
              <a:rPr lang="ru-RU" dirty="0"/>
              <a:t>{</a:t>
            </a:r>
            <a:r>
              <a:rPr lang="ru-RU" i="1" dirty="0" err="1"/>
              <a:t>happy</a:t>
            </a:r>
            <a:r>
              <a:rPr lang="ru-RU" dirty="0"/>
              <a:t>[4], </a:t>
            </a:r>
            <a:r>
              <a:rPr lang="ru-RU" i="1" dirty="0" err="1"/>
              <a:t>happy</a:t>
            </a:r>
            <a:r>
              <a:rPr lang="ru-RU" dirty="0"/>
              <a:t>[6], </a:t>
            </a:r>
            <a:r>
              <a:rPr lang="ru-RU" i="1" dirty="0" err="1"/>
              <a:t>happy</a:t>
            </a:r>
            <a:r>
              <a:rPr lang="ru-RU" dirty="0"/>
              <a:t>[10]}</a:t>
            </a:r>
            <a:r>
              <a:rPr lang="en-US" dirty="0"/>
              <a:t>	</a:t>
            </a:r>
            <a:r>
              <a:rPr lang="ru-RU" dirty="0"/>
              <a:t>{</a:t>
            </a:r>
            <a:r>
              <a:rPr lang="en-US" i="1" dirty="0"/>
              <a:t>Shift</a:t>
            </a:r>
            <a:r>
              <a:rPr lang="ru-RU" dirty="0"/>
              <a:t>+</a:t>
            </a:r>
            <a:r>
              <a:rPr lang="en-US" dirty="0">
                <a:sym typeface="Symbol" panose="05050102010706020507" pitchFamily="18" charset="2"/>
              </a:rPr>
              <a:t></a:t>
            </a:r>
            <a:r>
              <a:rPr lang="ru-RU" dirty="0"/>
              <a:t>}</a:t>
            </a:r>
          </a:p>
          <a:p>
            <a:pPr marL="0" indent="0">
              <a:buNone/>
            </a:pPr>
            <a:r>
              <a:rPr lang="ru-RU" dirty="0"/>
              <a:t>{669, 55251, 432457639}</a:t>
            </a:r>
          </a:p>
        </p:txBody>
      </p:sp>
    </p:spTree>
    <p:extLst>
      <p:ext uri="{BB962C8B-B14F-4D97-AF65-F5344CB8AC3E}">
        <p14:creationId xmlns:p14="http://schemas.microsoft.com/office/powerpoint/2010/main" val="31221231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42875"/>
          </a:xfrm>
        </p:spPr>
        <p:txBody>
          <a:bodyPr>
            <a:normAutofit fontScale="90000"/>
          </a:bodyPr>
          <a:lstStyle/>
          <a:p>
            <a:endParaRPr lang="ru-RU" dirty="0"/>
          </a:p>
        </p:txBody>
      </p:sp>
      <p:sp>
        <p:nvSpPr>
          <p:cNvPr id="3" name="Объект 2"/>
          <p:cNvSpPr>
            <a:spLocks noGrp="1"/>
          </p:cNvSpPr>
          <p:nvPr>
            <p:ph idx="1"/>
          </p:nvPr>
        </p:nvSpPr>
        <p:spPr>
          <a:xfrm>
            <a:off x="838200" y="643467"/>
            <a:ext cx="10515600" cy="5533496"/>
          </a:xfrm>
        </p:spPr>
        <p:txBody>
          <a:bodyPr/>
          <a:lstStyle/>
          <a:p>
            <a:r>
              <a:rPr lang="ru-RU" b="1" dirty="0" smtClean="0"/>
              <a:t>Пример.</a:t>
            </a:r>
            <a:r>
              <a:rPr lang="ru-RU" dirty="0" smtClean="0"/>
              <a:t> </a:t>
            </a:r>
            <a:r>
              <a:rPr lang="ru-RU" dirty="0"/>
              <a:t>Написать программу разложения натуральных чисел на простые множители. </a:t>
            </a:r>
          </a:p>
          <a:p>
            <a:r>
              <a:rPr lang="ru-RU" b="1" dirty="0"/>
              <a:t>        Решение. </a:t>
            </a:r>
            <a:r>
              <a:rPr lang="ru-RU" dirty="0"/>
              <a:t>Функция </a:t>
            </a:r>
            <a:r>
              <a:rPr lang="en-US" i="1" dirty="0"/>
              <a:t>facto</a:t>
            </a:r>
            <a:r>
              <a:rPr lang="en-US" dirty="0"/>
              <a:t> </a:t>
            </a:r>
            <a:r>
              <a:rPr lang="ru-RU" dirty="0"/>
              <a:t>решает поставленную задачу с использованием кратных циклов </a:t>
            </a:r>
            <a:r>
              <a:rPr lang="en-US" i="1" dirty="0"/>
              <a:t>While</a:t>
            </a:r>
            <a:r>
              <a:rPr lang="ru-RU" dirty="0"/>
              <a:t>. Для натурального аргумента она возвращает список его простых множителей в порядке </a:t>
            </a:r>
            <a:r>
              <a:rPr lang="ru-RU" dirty="0" err="1"/>
              <a:t>невозрастания</a:t>
            </a:r>
            <a:r>
              <a:rPr lang="ru-RU" dirty="0"/>
              <a:t>.</a:t>
            </a:r>
          </a:p>
          <a:p>
            <a:endParaRPr lang="ru-RU" dirty="0"/>
          </a:p>
        </p:txBody>
      </p:sp>
    </p:spTree>
    <p:extLst>
      <p:ext uri="{BB962C8B-B14F-4D97-AF65-F5344CB8AC3E}">
        <p14:creationId xmlns:p14="http://schemas.microsoft.com/office/powerpoint/2010/main" val="7341146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58208"/>
          </a:xfrm>
        </p:spPr>
        <p:txBody>
          <a:bodyPr>
            <a:normAutofit fontScale="90000"/>
          </a:bodyPr>
          <a:lstStyle/>
          <a:p>
            <a:endParaRPr lang="ru-RU" dirty="0"/>
          </a:p>
        </p:txBody>
      </p:sp>
      <p:sp>
        <p:nvSpPr>
          <p:cNvPr id="3" name="Объект 2"/>
          <p:cNvSpPr>
            <a:spLocks noGrp="1"/>
          </p:cNvSpPr>
          <p:nvPr>
            <p:ph idx="1"/>
          </p:nvPr>
        </p:nvSpPr>
        <p:spPr>
          <a:xfrm>
            <a:off x="838200" y="575733"/>
            <a:ext cx="10515600" cy="5601230"/>
          </a:xfrm>
        </p:spPr>
        <p:txBody>
          <a:bodyPr/>
          <a:lstStyle/>
          <a:p>
            <a:pPr marL="0" indent="0">
              <a:buNone/>
            </a:pPr>
            <a:r>
              <a:rPr lang="en-US" i="1" dirty="0"/>
              <a:t>facto</a:t>
            </a:r>
            <a:r>
              <a:rPr lang="en-US" dirty="0"/>
              <a:t>[</a:t>
            </a:r>
            <a:r>
              <a:rPr lang="en-US" i="1" dirty="0"/>
              <a:t>k</a:t>
            </a:r>
            <a:r>
              <a:rPr lang="en-US" dirty="0"/>
              <a:t>_]:= (</a:t>
            </a:r>
            <a:r>
              <a:rPr lang="en-US" i="1" dirty="0"/>
              <a:t>n</a:t>
            </a:r>
            <a:r>
              <a:rPr lang="en-US" dirty="0"/>
              <a:t> = </a:t>
            </a:r>
            <a:r>
              <a:rPr lang="en-US" i="1" dirty="0"/>
              <a:t>k</a:t>
            </a:r>
            <a:r>
              <a:rPr lang="en-US" dirty="0"/>
              <a:t>; </a:t>
            </a:r>
            <a:r>
              <a:rPr lang="en-US" i="1" dirty="0"/>
              <a:t>j</a:t>
            </a:r>
            <a:r>
              <a:rPr lang="en-US" dirty="0"/>
              <a:t> = 2;</a:t>
            </a:r>
            <a:r>
              <a:rPr lang="en-US" i="1" dirty="0"/>
              <a:t> f</a:t>
            </a:r>
            <a:r>
              <a:rPr lang="en-US" dirty="0"/>
              <a:t> = {};	{</a:t>
            </a:r>
            <a:r>
              <a:rPr lang="en-US" dirty="0">
                <a:sym typeface="Symbol" panose="05050102010706020507" pitchFamily="18" charset="2"/>
              </a:rPr>
              <a:t></a:t>
            </a:r>
            <a:r>
              <a:rPr lang="en-US" dirty="0"/>
              <a:t>}</a:t>
            </a:r>
            <a:endParaRPr lang="ru-RU" dirty="0"/>
          </a:p>
          <a:p>
            <a:pPr marL="0" indent="0">
              <a:buNone/>
            </a:pPr>
            <a:r>
              <a:rPr lang="en-US" i="1" dirty="0"/>
              <a:t>While</a:t>
            </a:r>
            <a:r>
              <a:rPr lang="en-US" dirty="0"/>
              <a:t>[</a:t>
            </a:r>
            <a:r>
              <a:rPr lang="en-US" i="1" dirty="0"/>
              <a:t>j</a:t>
            </a:r>
            <a:r>
              <a:rPr lang="en-US" dirty="0"/>
              <a:t> &lt; </a:t>
            </a:r>
            <a:r>
              <a:rPr lang="en-US" i="1" dirty="0" err="1"/>
              <a:t>Sqrt</a:t>
            </a:r>
            <a:r>
              <a:rPr lang="en-US" dirty="0"/>
              <a:t>[</a:t>
            </a:r>
            <a:r>
              <a:rPr lang="en-US" i="1" dirty="0"/>
              <a:t>n</a:t>
            </a:r>
            <a:r>
              <a:rPr lang="en-US" dirty="0"/>
              <a:t>+1],	{</a:t>
            </a:r>
            <a:r>
              <a:rPr lang="en-US" dirty="0">
                <a:sym typeface="Symbol" panose="05050102010706020507" pitchFamily="18" charset="2"/>
              </a:rPr>
              <a:t></a:t>
            </a:r>
            <a:r>
              <a:rPr lang="en-US" dirty="0"/>
              <a:t>}</a:t>
            </a:r>
            <a:endParaRPr lang="ru-RU" dirty="0"/>
          </a:p>
          <a:p>
            <a:pPr marL="0" indent="0">
              <a:buNone/>
            </a:pPr>
            <a:r>
              <a:rPr lang="en-US" dirty="0"/>
              <a:t>   </a:t>
            </a:r>
            <a:r>
              <a:rPr lang="en-US" i="1" dirty="0"/>
              <a:t>While</a:t>
            </a:r>
            <a:r>
              <a:rPr lang="en-US" dirty="0"/>
              <a:t>[</a:t>
            </a:r>
            <a:r>
              <a:rPr lang="en-US" i="1" dirty="0"/>
              <a:t>Mod</a:t>
            </a:r>
            <a:r>
              <a:rPr lang="en-US" dirty="0"/>
              <a:t>[</a:t>
            </a:r>
            <a:r>
              <a:rPr lang="en-US" i="1" dirty="0"/>
              <a:t>n</a:t>
            </a:r>
            <a:r>
              <a:rPr lang="en-US" dirty="0"/>
              <a:t>,</a:t>
            </a:r>
            <a:r>
              <a:rPr lang="en-US" i="1" dirty="0"/>
              <a:t> j</a:t>
            </a:r>
            <a:r>
              <a:rPr lang="en-US" dirty="0"/>
              <a:t>] == 0, </a:t>
            </a:r>
            <a:r>
              <a:rPr lang="en-US" i="1" dirty="0"/>
              <a:t>n</a:t>
            </a:r>
            <a:r>
              <a:rPr lang="en-US" dirty="0"/>
              <a:t> /= </a:t>
            </a:r>
            <a:r>
              <a:rPr lang="en-US" i="1" dirty="0"/>
              <a:t>j</a:t>
            </a:r>
            <a:r>
              <a:rPr lang="en-US" dirty="0"/>
              <a:t>; </a:t>
            </a:r>
            <a:r>
              <a:rPr lang="en-US" i="1" dirty="0"/>
              <a:t>f</a:t>
            </a:r>
            <a:r>
              <a:rPr lang="en-US" dirty="0"/>
              <a:t> = </a:t>
            </a:r>
            <a:r>
              <a:rPr lang="en-US" i="1" dirty="0"/>
              <a:t>Append</a:t>
            </a:r>
            <a:r>
              <a:rPr lang="en-US" dirty="0"/>
              <a:t>[</a:t>
            </a:r>
            <a:r>
              <a:rPr lang="en-US" i="1" dirty="0"/>
              <a:t>f</a:t>
            </a:r>
            <a:r>
              <a:rPr lang="en-US" dirty="0"/>
              <a:t>, </a:t>
            </a:r>
            <a:r>
              <a:rPr lang="en-US" i="1" dirty="0"/>
              <a:t>j</a:t>
            </a:r>
            <a:r>
              <a:rPr lang="en-US" dirty="0"/>
              <a:t>]];	{</a:t>
            </a:r>
            <a:r>
              <a:rPr lang="en-US" dirty="0">
                <a:sym typeface="Symbol" panose="05050102010706020507" pitchFamily="18" charset="2"/>
              </a:rPr>
              <a:t></a:t>
            </a:r>
            <a:r>
              <a:rPr lang="en-US" dirty="0"/>
              <a:t>}</a:t>
            </a:r>
            <a:endParaRPr lang="ru-RU" dirty="0"/>
          </a:p>
          <a:p>
            <a:pPr marL="0" indent="0">
              <a:buNone/>
            </a:pPr>
            <a:r>
              <a:rPr lang="en-US" dirty="0"/>
              <a:t>      </a:t>
            </a:r>
            <a:r>
              <a:rPr lang="en-US" i="1" dirty="0"/>
              <a:t>If</a:t>
            </a:r>
            <a:r>
              <a:rPr lang="en-US" dirty="0"/>
              <a:t>[</a:t>
            </a:r>
            <a:r>
              <a:rPr lang="en-US" i="1" dirty="0"/>
              <a:t>j</a:t>
            </a:r>
            <a:r>
              <a:rPr lang="en-US" dirty="0"/>
              <a:t> </a:t>
            </a:r>
            <a:r>
              <a:rPr lang="ru-RU" dirty="0">
                <a:sym typeface="Symbol" panose="05050102010706020507" pitchFamily="18" charset="2"/>
              </a:rPr>
              <a:t></a:t>
            </a:r>
            <a:r>
              <a:rPr lang="ru-RU" dirty="0"/>
              <a:t> </a:t>
            </a:r>
            <a:r>
              <a:rPr lang="en-US" dirty="0"/>
              <a:t>2, </a:t>
            </a:r>
            <a:r>
              <a:rPr lang="en-US" i="1" dirty="0"/>
              <a:t>j</a:t>
            </a:r>
            <a:r>
              <a:rPr lang="en-US" dirty="0"/>
              <a:t> +=2, ++</a:t>
            </a:r>
            <a:r>
              <a:rPr lang="en-US" i="1" dirty="0"/>
              <a:t>j</a:t>
            </a:r>
            <a:r>
              <a:rPr lang="en-US" dirty="0"/>
              <a:t>]];	{</a:t>
            </a:r>
            <a:r>
              <a:rPr lang="en-US" dirty="0">
                <a:sym typeface="Symbol" panose="05050102010706020507" pitchFamily="18" charset="2"/>
              </a:rPr>
              <a:t></a:t>
            </a:r>
            <a:r>
              <a:rPr lang="en-US" dirty="0"/>
              <a:t>}</a:t>
            </a:r>
            <a:endParaRPr lang="ru-RU" dirty="0"/>
          </a:p>
          <a:p>
            <a:pPr marL="0" indent="0">
              <a:buNone/>
            </a:pPr>
            <a:r>
              <a:rPr lang="en-US" i="1" dirty="0"/>
              <a:t>If</a:t>
            </a:r>
            <a:r>
              <a:rPr lang="en-US" dirty="0"/>
              <a:t>[</a:t>
            </a:r>
            <a:r>
              <a:rPr lang="en-US" i="1" dirty="0"/>
              <a:t>n</a:t>
            </a:r>
            <a:r>
              <a:rPr lang="en-US" dirty="0"/>
              <a:t> </a:t>
            </a:r>
            <a:r>
              <a:rPr lang="en-US" dirty="0">
                <a:sym typeface="Symbol" panose="05050102010706020507" pitchFamily="18" charset="2"/>
              </a:rPr>
              <a:t></a:t>
            </a:r>
            <a:r>
              <a:rPr lang="en-US" dirty="0"/>
              <a:t> 1, </a:t>
            </a:r>
            <a:r>
              <a:rPr lang="en-US" i="1" dirty="0"/>
              <a:t>f</a:t>
            </a:r>
            <a:r>
              <a:rPr lang="en-US" dirty="0"/>
              <a:t> = </a:t>
            </a:r>
            <a:r>
              <a:rPr lang="en-US" i="1" dirty="0"/>
              <a:t>Append</a:t>
            </a:r>
            <a:r>
              <a:rPr lang="en-US" dirty="0"/>
              <a:t>[</a:t>
            </a:r>
            <a:r>
              <a:rPr lang="en-US" i="1" dirty="0"/>
              <a:t>f</a:t>
            </a:r>
            <a:r>
              <a:rPr lang="en-US" dirty="0"/>
              <a:t>, </a:t>
            </a:r>
            <a:r>
              <a:rPr lang="en-US" i="1" dirty="0"/>
              <a:t>n</a:t>
            </a:r>
            <a:r>
              <a:rPr lang="en-US" dirty="0"/>
              <a:t>]]; </a:t>
            </a:r>
            <a:r>
              <a:rPr lang="en-US" i="1" dirty="0"/>
              <a:t>f</a:t>
            </a:r>
            <a:r>
              <a:rPr lang="en-US" dirty="0"/>
              <a:t>)	{</a:t>
            </a:r>
            <a:r>
              <a:rPr lang="en-US" i="1" dirty="0"/>
              <a:t>Shift</a:t>
            </a:r>
            <a:r>
              <a:rPr lang="en-US" dirty="0"/>
              <a:t>+</a:t>
            </a:r>
            <a:r>
              <a:rPr lang="en-US" dirty="0">
                <a:sym typeface="Symbol" panose="05050102010706020507" pitchFamily="18" charset="2"/>
              </a:rPr>
              <a:t></a:t>
            </a:r>
            <a:r>
              <a:rPr lang="en-US" dirty="0"/>
              <a:t>}</a:t>
            </a:r>
            <a:endParaRPr lang="ru-RU" dirty="0"/>
          </a:p>
          <a:p>
            <a:pPr marL="0" indent="0">
              <a:buNone/>
            </a:pPr>
            <a:r>
              <a:rPr lang="en-US" dirty="0"/>
              <a:t>	</a:t>
            </a:r>
            <a:endParaRPr lang="ru-RU" dirty="0"/>
          </a:p>
          <a:p>
            <a:pPr marL="0" indent="0">
              <a:buNone/>
            </a:pPr>
            <a:r>
              <a:rPr lang="en-US" i="1" dirty="0"/>
              <a:t>facto</a:t>
            </a:r>
            <a:r>
              <a:rPr lang="en-US" dirty="0"/>
              <a:t>[497467566]	{</a:t>
            </a:r>
            <a:r>
              <a:rPr lang="en-US" i="1" dirty="0"/>
              <a:t>Shift</a:t>
            </a:r>
            <a:r>
              <a:rPr lang="en-US" dirty="0"/>
              <a:t>+</a:t>
            </a:r>
            <a:r>
              <a:rPr lang="en-US" dirty="0">
                <a:sym typeface="Symbol" panose="05050102010706020507" pitchFamily="18" charset="2"/>
              </a:rPr>
              <a:t></a:t>
            </a:r>
            <a:r>
              <a:rPr lang="en-US" dirty="0"/>
              <a:t>}</a:t>
            </a:r>
            <a:endParaRPr lang="ru-RU" dirty="0"/>
          </a:p>
          <a:p>
            <a:pPr marL="0" indent="0">
              <a:buNone/>
            </a:pPr>
            <a:r>
              <a:rPr lang="en-US" dirty="0"/>
              <a:t>{2, 3, 3, 17, 29, 61, 919}	</a:t>
            </a:r>
            <a:endParaRPr lang="ru-RU" dirty="0"/>
          </a:p>
          <a:p>
            <a:pPr marL="0" indent="0">
              <a:buNone/>
            </a:pPr>
            <a:r>
              <a:rPr lang="en-US" dirty="0"/>
              <a:t>{</a:t>
            </a:r>
            <a:r>
              <a:rPr lang="en-US" i="1" dirty="0"/>
              <a:t>facto</a:t>
            </a:r>
            <a:r>
              <a:rPr lang="en-US" dirty="0"/>
              <a:t>[26561], </a:t>
            </a:r>
            <a:r>
              <a:rPr lang="en-US" i="1" dirty="0"/>
              <a:t>facto</a:t>
            </a:r>
            <a:r>
              <a:rPr lang="en-US" dirty="0"/>
              <a:t>[72000]}	{</a:t>
            </a:r>
            <a:r>
              <a:rPr lang="en-US" i="1" dirty="0"/>
              <a:t>Shift</a:t>
            </a:r>
            <a:r>
              <a:rPr lang="en-US" dirty="0"/>
              <a:t>+</a:t>
            </a:r>
            <a:r>
              <a:rPr lang="en-US" dirty="0">
                <a:sym typeface="Symbol" panose="05050102010706020507" pitchFamily="18" charset="2"/>
              </a:rPr>
              <a:t></a:t>
            </a:r>
            <a:r>
              <a:rPr lang="en-US" dirty="0"/>
              <a:t>}</a:t>
            </a:r>
            <a:endParaRPr lang="ru-RU" dirty="0"/>
          </a:p>
          <a:p>
            <a:pPr marL="0" indent="0">
              <a:buNone/>
            </a:pPr>
            <a:r>
              <a:rPr lang="ru-RU" dirty="0"/>
              <a:t>{{26561}, {2, 2, 2, 2, 2, 2, 3, 3, 5, 5, 5}}</a:t>
            </a:r>
          </a:p>
        </p:txBody>
      </p:sp>
    </p:spTree>
    <p:extLst>
      <p:ext uri="{BB962C8B-B14F-4D97-AF65-F5344CB8AC3E}">
        <p14:creationId xmlns:p14="http://schemas.microsoft.com/office/powerpoint/2010/main" val="18280861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09008"/>
          </a:xfrm>
        </p:spPr>
        <p:txBody>
          <a:bodyPr>
            <a:normAutofit fontScale="90000"/>
          </a:bodyPr>
          <a:lstStyle/>
          <a:p>
            <a:endParaRPr lang="ru-RU" dirty="0"/>
          </a:p>
        </p:txBody>
      </p:sp>
      <p:sp>
        <p:nvSpPr>
          <p:cNvPr id="3" name="Объект 2"/>
          <p:cNvSpPr>
            <a:spLocks noGrp="1"/>
          </p:cNvSpPr>
          <p:nvPr>
            <p:ph idx="1"/>
          </p:nvPr>
        </p:nvSpPr>
        <p:spPr>
          <a:xfrm>
            <a:off x="838200" y="677333"/>
            <a:ext cx="10515600" cy="5499630"/>
          </a:xfrm>
        </p:spPr>
        <p:txBody>
          <a:bodyPr/>
          <a:lstStyle/>
          <a:p>
            <a:r>
              <a:rPr lang="ru-RU" dirty="0" smtClean="0">
                <a:solidFill>
                  <a:srgbClr val="FF0000"/>
                </a:solidFill>
              </a:rPr>
              <a:t>Замечание</a:t>
            </a:r>
            <a:r>
              <a:rPr lang="ru-RU" dirty="0" smtClean="0"/>
              <a:t>. В </a:t>
            </a:r>
            <a:r>
              <a:rPr lang="ru-RU" dirty="0"/>
              <a:t>системе</a:t>
            </a:r>
            <a:r>
              <a:rPr lang="ru-RU" i="1" dirty="0"/>
              <a:t> </a:t>
            </a:r>
            <a:r>
              <a:rPr lang="en-US" i="1" dirty="0"/>
              <a:t>Mathematica</a:t>
            </a:r>
            <a:r>
              <a:rPr lang="en-US" dirty="0"/>
              <a:t> </a:t>
            </a:r>
            <a:r>
              <a:rPr lang="ru-RU" dirty="0"/>
              <a:t>имеется встроенная функция </a:t>
            </a:r>
            <a:r>
              <a:rPr lang="en-US" i="1" dirty="0" err="1"/>
              <a:t>FactorInteger</a:t>
            </a:r>
            <a:r>
              <a:rPr lang="en-US" i="1" dirty="0"/>
              <a:t> </a:t>
            </a:r>
            <a:r>
              <a:rPr lang="ru-RU" dirty="0"/>
              <a:t>для разложения натуральных чисел на простые множители. Однако она возвращает результат вычислений в виде списков {{</a:t>
            </a:r>
            <a:r>
              <a:rPr lang="en-US" i="1" dirty="0"/>
              <a:t>p</a:t>
            </a:r>
            <a:r>
              <a:rPr lang="ru-RU" baseline="-25000" dirty="0"/>
              <a:t>1</a:t>
            </a:r>
            <a:r>
              <a:rPr lang="ru-RU" dirty="0"/>
              <a:t>, </a:t>
            </a:r>
            <a:r>
              <a:rPr lang="en-US" i="1" dirty="0"/>
              <a:t>k</a:t>
            </a:r>
            <a:r>
              <a:rPr lang="ru-RU" baseline="-25000" dirty="0"/>
              <a:t>1</a:t>
            </a:r>
            <a:r>
              <a:rPr lang="ru-RU" dirty="0"/>
              <a:t>}, {</a:t>
            </a:r>
            <a:r>
              <a:rPr lang="en-US" i="1" dirty="0"/>
              <a:t>p</a:t>
            </a:r>
            <a:r>
              <a:rPr lang="ru-RU" baseline="-25000" dirty="0"/>
              <a:t>2</a:t>
            </a:r>
            <a:r>
              <a:rPr lang="ru-RU" dirty="0"/>
              <a:t>, </a:t>
            </a:r>
            <a:r>
              <a:rPr lang="en-US" i="1" dirty="0"/>
              <a:t>k</a:t>
            </a:r>
            <a:r>
              <a:rPr lang="ru-RU" baseline="-25000" dirty="0"/>
              <a:t>2</a:t>
            </a:r>
            <a:r>
              <a:rPr lang="ru-RU" dirty="0"/>
              <a:t>}, …, {</a:t>
            </a:r>
            <a:r>
              <a:rPr lang="en-US" i="1" dirty="0" err="1"/>
              <a:t>p</a:t>
            </a:r>
            <a:r>
              <a:rPr lang="en-US" i="1" baseline="-25000" dirty="0" err="1"/>
              <a:t>n</a:t>
            </a:r>
            <a:r>
              <a:rPr lang="ru-RU" dirty="0"/>
              <a:t>, </a:t>
            </a:r>
            <a:r>
              <a:rPr lang="en-US" i="1" dirty="0" err="1"/>
              <a:t>k</a:t>
            </a:r>
            <a:r>
              <a:rPr lang="en-US" i="1" baseline="-25000" dirty="0" err="1"/>
              <a:t>n</a:t>
            </a:r>
            <a:r>
              <a:rPr lang="ru-RU" dirty="0"/>
              <a:t>}}, где </a:t>
            </a:r>
            <a:r>
              <a:rPr lang="en-US" i="1" dirty="0" err="1"/>
              <a:t>p</a:t>
            </a:r>
            <a:r>
              <a:rPr lang="en-US" i="1" baseline="-25000" dirty="0" err="1"/>
              <a:t>s</a:t>
            </a:r>
            <a:r>
              <a:rPr lang="ru-RU" dirty="0"/>
              <a:t> и </a:t>
            </a:r>
            <a:r>
              <a:rPr lang="en-US" i="1" dirty="0" err="1"/>
              <a:t>k</a:t>
            </a:r>
            <a:r>
              <a:rPr lang="en-US" i="1" baseline="-25000" dirty="0" err="1"/>
              <a:t>s</a:t>
            </a:r>
            <a:r>
              <a:rPr lang="ru-RU" dirty="0"/>
              <a:t> (</a:t>
            </a:r>
            <a:r>
              <a:rPr lang="en-US" i="1" dirty="0"/>
              <a:t>s</a:t>
            </a:r>
            <a:r>
              <a:rPr lang="ru-RU" dirty="0"/>
              <a:t> = 1, 2, …, </a:t>
            </a:r>
            <a:r>
              <a:rPr lang="en-US" i="1" dirty="0"/>
              <a:t>n</a:t>
            </a:r>
            <a:r>
              <a:rPr lang="ru-RU" dirty="0"/>
              <a:t>) – соответственно простые множители в порядке возрастания и их кратности. В примерах 28 и 29 приводятся программы преобразования результатов вычислений, получаем по </a:t>
            </a:r>
            <a:r>
              <a:rPr lang="en-US" i="1" dirty="0"/>
              <a:t>facto</a:t>
            </a:r>
            <a:r>
              <a:rPr lang="en-US" dirty="0"/>
              <a:t> </a:t>
            </a:r>
            <a:r>
              <a:rPr lang="ru-RU" dirty="0"/>
              <a:t>и </a:t>
            </a:r>
            <a:r>
              <a:rPr lang="en-US" i="1" dirty="0" err="1"/>
              <a:t>Fac</a:t>
            </a:r>
            <a:r>
              <a:rPr lang="ru-RU" i="1" dirty="0"/>
              <a:t>­</a:t>
            </a:r>
            <a:r>
              <a:rPr lang="en-US" i="1" dirty="0" err="1"/>
              <a:t>torInteger</a:t>
            </a:r>
            <a:r>
              <a:rPr lang="ru-RU" dirty="0"/>
              <a:t>, друг в друга</a:t>
            </a:r>
          </a:p>
        </p:txBody>
      </p:sp>
    </p:spTree>
    <p:extLst>
      <p:ext uri="{BB962C8B-B14F-4D97-AF65-F5344CB8AC3E}">
        <p14:creationId xmlns:p14="http://schemas.microsoft.com/office/powerpoint/2010/main" val="30367233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a:t> </a:t>
            </a:r>
            <a:r>
              <a:rPr lang="ru-RU" sz="2700" b="1" dirty="0" smtClean="0"/>
              <a:t>Пример.</a:t>
            </a:r>
            <a:r>
              <a:rPr lang="ru-RU" sz="2700" dirty="0" smtClean="0"/>
              <a:t> </a:t>
            </a:r>
            <a:r>
              <a:rPr lang="ru-RU" sz="2700" dirty="0"/>
              <a:t>Составить программу, по которой для натурального числа возвращается </a:t>
            </a:r>
            <a:r>
              <a:rPr lang="en-US" sz="2700" i="1" dirty="0"/>
              <a:t>True</a:t>
            </a:r>
            <a:r>
              <a:rPr lang="ru-RU" sz="2700" dirty="0"/>
              <a:t>, если в его десятичной записи есть хотя бы одна цифра 9, и </a:t>
            </a:r>
            <a:r>
              <a:rPr lang="en-US" sz="2700" i="1" dirty="0"/>
              <a:t>False</a:t>
            </a:r>
            <a:r>
              <a:rPr lang="ru-RU" sz="2700" dirty="0"/>
              <a:t> – в противном случае.</a:t>
            </a:r>
          </a:p>
        </p:txBody>
      </p:sp>
      <p:sp>
        <p:nvSpPr>
          <p:cNvPr id="3" name="Объект 2"/>
          <p:cNvSpPr>
            <a:spLocks noGrp="1"/>
          </p:cNvSpPr>
          <p:nvPr>
            <p:ph idx="1"/>
          </p:nvPr>
        </p:nvSpPr>
        <p:spPr/>
        <p:txBody>
          <a:bodyPr>
            <a:normAutofit fontScale="92500"/>
          </a:bodyPr>
          <a:lstStyle/>
          <a:p>
            <a:pPr marL="0" indent="0">
              <a:buNone/>
            </a:pPr>
            <a:r>
              <a:rPr lang="ru-RU" b="1" dirty="0"/>
              <a:t> Решение. </a:t>
            </a:r>
            <a:r>
              <a:rPr lang="ru-RU" dirty="0"/>
              <a:t>В приведенной ниже программе-функции </a:t>
            </a:r>
            <a:r>
              <a:rPr lang="en-US" i="1" dirty="0"/>
              <a:t>has</a:t>
            </a:r>
            <a:r>
              <a:rPr lang="en-US" dirty="0"/>
              <a:t> </a:t>
            </a:r>
            <a:r>
              <a:rPr lang="ru-RU" dirty="0"/>
              <a:t>выполнение цикла </a:t>
            </a:r>
            <a:r>
              <a:rPr lang="en-US" i="1" dirty="0"/>
              <a:t>While</a:t>
            </a:r>
            <a:r>
              <a:rPr lang="en-US" dirty="0"/>
              <a:t> </a:t>
            </a:r>
            <a:r>
              <a:rPr lang="ru-RU" dirty="0"/>
              <a:t>прерывается по </a:t>
            </a:r>
            <a:r>
              <a:rPr lang="ru-RU" i="1" dirty="0" err="1"/>
              <a:t>Break</a:t>
            </a:r>
            <a:r>
              <a:rPr lang="ru-RU" dirty="0"/>
              <a:t>, если очередная цифра числа равна 9.   </a:t>
            </a:r>
          </a:p>
          <a:p>
            <a:pPr marL="0" indent="0">
              <a:buNone/>
            </a:pPr>
            <a:r>
              <a:rPr lang="ru-RU" dirty="0"/>
              <a:t> </a:t>
            </a:r>
          </a:p>
          <a:p>
            <a:pPr marL="0" indent="0">
              <a:buNone/>
            </a:pPr>
            <a:r>
              <a:rPr lang="en-US" i="1" dirty="0"/>
              <a:t>has</a:t>
            </a:r>
            <a:r>
              <a:rPr lang="en-US" dirty="0"/>
              <a:t>[</a:t>
            </a:r>
            <a:r>
              <a:rPr lang="en-US" i="1" dirty="0"/>
              <a:t>k</a:t>
            </a:r>
            <a:r>
              <a:rPr lang="en-US" dirty="0"/>
              <a:t>_]:= (</a:t>
            </a:r>
            <a:r>
              <a:rPr lang="en-US" i="1" dirty="0"/>
              <a:t>n</a:t>
            </a:r>
            <a:r>
              <a:rPr lang="en-US" dirty="0"/>
              <a:t> = </a:t>
            </a:r>
            <a:r>
              <a:rPr lang="en-US" i="1" dirty="0"/>
              <a:t>k</a:t>
            </a:r>
            <a:r>
              <a:rPr lang="en-US" dirty="0"/>
              <a:t>; </a:t>
            </a:r>
            <a:r>
              <a:rPr lang="en-US" i="1" dirty="0"/>
              <a:t>While</a:t>
            </a:r>
            <a:r>
              <a:rPr lang="en-US" dirty="0"/>
              <a:t>[</a:t>
            </a:r>
            <a:r>
              <a:rPr lang="en-US" i="1" dirty="0"/>
              <a:t>n</a:t>
            </a:r>
            <a:r>
              <a:rPr lang="en-US" dirty="0"/>
              <a:t> </a:t>
            </a:r>
            <a:r>
              <a:rPr lang="ru-RU" dirty="0">
                <a:sym typeface="Symbol" panose="05050102010706020507" pitchFamily="18" charset="2"/>
              </a:rPr>
              <a:t></a:t>
            </a:r>
            <a:r>
              <a:rPr lang="en-US" dirty="0"/>
              <a:t> 0,	{</a:t>
            </a:r>
            <a:r>
              <a:rPr lang="en-US" dirty="0">
                <a:sym typeface="Symbol" panose="05050102010706020507" pitchFamily="18" charset="2"/>
              </a:rPr>
              <a:t></a:t>
            </a:r>
            <a:r>
              <a:rPr lang="en-US" dirty="0"/>
              <a:t>}</a:t>
            </a:r>
            <a:endParaRPr lang="ru-RU" dirty="0"/>
          </a:p>
          <a:p>
            <a:pPr marL="0" indent="0">
              <a:buNone/>
            </a:pPr>
            <a:r>
              <a:rPr lang="en-US" dirty="0"/>
              <a:t>   </a:t>
            </a:r>
            <a:r>
              <a:rPr lang="en-US" i="1" dirty="0"/>
              <a:t>If</a:t>
            </a:r>
            <a:r>
              <a:rPr lang="en-US" dirty="0"/>
              <a:t>[</a:t>
            </a:r>
            <a:r>
              <a:rPr lang="en-US" i="1" dirty="0"/>
              <a:t>Mod</a:t>
            </a:r>
            <a:r>
              <a:rPr lang="en-US" dirty="0"/>
              <a:t>[</a:t>
            </a:r>
            <a:r>
              <a:rPr lang="en-US" i="1" dirty="0"/>
              <a:t>n</a:t>
            </a:r>
            <a:r>
              <a:rPr lang="en-US" dirty="0"/>
              <a:t>, 10] == 9, </a:t>
            </a:r>
            <a:r>
              <a:rPr lang="en-US" i="1" dirty="0"/>
              <a:t>Break</a:t>
            </a:r>
            <a:r>
              <a:rPr lang="en-US" dirty="0"/>
              <a:t>[ ]]; </a:t>
            </a:r>
            <a:r>
              <a:rPr lang="en-US" i="1" dirty="0"/>
              <a:t>n</a:t>
            </a:r>
            <a:r>
              <a:rPr lang="en-US" dirty="0"/>
              <a:t> = </a:t>
            </a:r>
            <a:r>
              <a:rPr lang="en-US" i="1" dirty="0"/>
              <a:t>Floor</a:t>
            </a:r>
            <a:r>
              <a:rPr lang="en-US" dirty="0"/>
              <a:t>[</a:t>
            </a:r>
            <a:r>
              <a:rPr lang="en-US" i="1" dirty="0"/>
              <a:t>n</a:t>
            </a:r>
            <a:r>
              <a:rPr lang="en-US" dirty="0"/>
              <a:t>/10]];	{</a:t>
            </a:r>
            <a:r>
              <a:rPr lang="en-US" dirty="0">
                <a:sym typeface="Symbol" panose="05050102010706020507" pitchFamily="18" charset="2"/>
              </a:rPr>
              <a:t></a:t>
            </a:r>
            <a:r>
              <a:rPr lang="en-US" dirty="0"/>
              <a:t>}</a:t>
            </a:r>
            <a:endParaRPr lang="ru-RU" dirty="0"/>
          </a:p>
          <a:p>
            <a:pPr marL="0" indent="0">
              <a:buNone/>
            </a:pPr>
            <a:r>
              <a:rPr lang="en-US" dirty="0"/>
              <a:t>   </a:t>
            </a:r>
            <a:r>
              <a:rPr lang="en-US" i="1" dirty="0"/>
              <a:t>n</a:t>
            </a:r>
            <a:r>
              <a:rPr lang="en-US" dirty="0"/>
              <a:t> </a:t>
            </a:r>
            <a:r>
              <a:rPr lang="ru-RU" dirty="0">
                <a:sym typeface="Symbol" panose="05050102010706020507" pitchFamily="18" charset="2"/>
              </a:rPr>
              <a:t></a:t>
            </a:r>
            <a:r>
              <a:rPr lang="ru-RU" dirty="0"/>
              <a:t> </a:t>
            </a:r>
            <a:r>
              <a:rPr lang="en-US" dirty="0"/>
              <a:t>0)	{</a:t>
            </a:r>
            <a:r>
              <a:rPr lang="en-US" i="1" dirty="0"/>
              <a:t>Shift</a:t>
            </a:r>
            <a:r>
              <a:rPr lang="en-US" dirty="0"/>
              <a:t>+</a:t>
            </a:r>
            <a:r>
              <a:rPr lang="en-US" dirty="0">
                <a:sym typeface="Symbol" panose="05050102010706020507" pitchFamily="18" charset="2"/>
              </a:rPr>
              <a:t></a:t>
            </a:r>
            <a:r>
              <a:rPr lang="en-US" dirty="0"/>
              <a:t>}</a:t>
            </a:r>
            <a:endParaRPr lang="ru-RU" dirty="0"/>
          </a:p>
          <a:p>
            <a:pPr marL="0" indent="0">
              <a:buNone/>
            </a:pPr>
            <a:r>
              <a:rPr lang="en-US" dirty="0"/>
              <a:t>	</a:t>
            </a:r>
            <a:endParaRPr lang="ru-RU" dirty="0"/>
          </a:p>
          <a:p>
            <a:pPr marL="0" indent="0">
              <a:buNone/>
            </a:pPr>
            <a:r>
              <a:rPr lang="en-US" dirty="0"/>
              <a:t>{</a:t>
            </a:r>
            <a:r>
              <a:rPr lang="en-US" i="1" dirty="0"/>
              <a:t>has</a:t>
            </a:r>
            <a:r>
              <a:rPr lang="en-US" dirty="0"/>
              <a:t>[31192], </a:t>
            </a:r>
            <a:r>
              <a:rPr lang="en-US" i="1" dirty="0"/>
              <a:t>has</a:t>
            </a:r>
            <a:r>
              <a:rPr lang="en-US" dirty="0"/>
              <a:t>[765], </a:t>
            </a:r>
            <a:r>
              <a:rPr lang="en-US" i="1" dirty="0"/>
              <a:t>has</a:t>
            </a:r>
            <a:r>
              <a:rPr lang="en-US" dirty="0"/>
              <a:t>[3</a:t>
            </a:r>
            <a:r>
              <a:rPr lang="en-US" baseline="30000" dirty="0"/>
              <a:t>56</a:t>
            </a:r>
            <a:r>
              <a:rPr lang="en-US" dirty="0"/>
              <a:t>]}	{</a:t>
            </a:r>
            <a:r>
              <a:rPr lang="en-US" i="1" dirty="0"/>
              <a:t>Shift</a:t>
            </a:r>
            <a:r>
              <a:rPr lang="en-US" dirty="0"/>
              <a:t>+</a:t>
            </a:r>
            <a:r>
              <a:rPr lang="en-US" dirty="0">
                <a:sym typeface="Symbol" panose="05050102010706020507" pitchFamily="18" charset="2"/>
              </a:rPr>
              <a:t></a:t>
            </a:r>
            <a:r>
              <a:rPr lang="en-US" dirty="0"/>
              <a:t>}</a:t>
            </a:r>
            <a:endParaRPr lang="ru-RU" dirty="0"/>
          </a:p>
          <a:p>
            <a:pPr marL="0" indent="0">
              <a:buNone/>
            </a:pPr>
            <a:r>
              <a:rPr lang="ru-RU" dirty="0"/>
              <a:t>{</a:t>
            </a:r>
            <a:r>
              <a:rPr lang="ru-RU" i="1" dirty="0" err="1"/>
              <a:t>True</a:t>
            </a:r>
            <a:r>
              <a:rPr lang="ru-RU" dirty="0"/>
              <a:t>, </a:t>
            </a:r>
            <a:r>
              <a:rPr lang="ru-RU" i="1" dirty="0" err="1"/>
              <a:t>False</a:t>
            </a:r>
            <a:r>
              <a:rPr lang="ru-RU" dirty="0"/>
              <a:t>, </a:t>
            </a:r>
            <a:r>
              <a:rPr lang="ru-RU" i="1" dirty="0" err="1"/>
              <a:t>False</a:t>
            </a:r>
            <a:r>
              <a:rPr lang="ru-RU" dirty="0"/>
              <a:t>}</a:t>
            </a:r>
          </a:p>
        </p:txBody>
      </p:sp>
    </p:spTree>
    <p:extLst>
      <p:ext uri="{BB962C8B-B14F-4D97-AF65-F5344CB8AC3E}">
        <p14:creationId xmlns:p14="http://schemas.microsoft.com/office/powerpoint/2010/main" val="10682543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481542"/>
          </a:xfrm>
        </p:spPr>
        <p:txBody>
          <a:bodyPr>
            <a:normAutofit fontScale="90000"/>
          </a:bodyPr>
          <a:lstStyle/>
          <a:p>
            <a:r>
              <a:rPr lang="ru-RU" dirty="0" smtClean="0"/>
              <a:t>Управление вычислениями - 2</a:t>
            </a:r>
            <a:endParaRPr lang="ru-RU" dirty="0"/>
          </a:p>
        </p:txBody>
      </p:sp>
      <p:sp>
        <p:nvSpPr>
          <p:cNvPr id="3" name="Объект 2"/>
          <p:cNvSpPr>
            <a:spLocks noGrp="1"/>
          </p:cNvSpPr>
          <p:nvPr>
            <p:ph idx="1"/>
          </p:nvPr>
        </p:nvSpPr>
        <p:spPr>
          <a:xfrm>
            <a:off x="838200" y="982133"/>
            <a:ext cx="10515600" cy="5194830"/>
          </a:xfrm>
        </p:spPr>
        <p:txBody>
          <a:bodyPr>
            <a:normAutofit fontScale="92500" lnSpcReduction="10000"/>
          </a:bodyPr>
          <a:lstStyle/>
          <a:p>
            <a:r>
              <a:rPr lang="en-US" dirty="0"/>
              <a:t>A.  </a:t>
            </a:r>
            <a:r>
              <a:rPr lang="en-US" i="1" dirty="0"/>
              <a:t>Catch</a:t>
            </a:r>
            <a:r>
              <a:rPr lang="en-US" dirty="0"/>
              <a:t>[</a:t>
            </a:r>
            <a:r>
              <a:rPr lang="en-US" i="1" dirty="0"/>
              <a:t>expr</a:t>
            </a:r>
            <a:r>
              <a:rPr lang="en-US" dirty="0"/>
              <a:t>]</a:t>
            </a:r>
            <a:endParaRPr lang="ru-RU" dirty="0"/>
          </a:p>
          <a:p>
            <a:r>
              <a:rPr lang="ru-RU" b="1" dirty="0"/>
              <a:t>Функция </a:t>
            </a:r>
            <a:r>
              <a:rPr lang="en-US" b="1" i="1" dirty="0"/>
              <a:t>A</a:t>
            </a:r>
            <a:r>
              <a:rPr lang="ru-RU" dirty="0"/>
              <a:t> возвращает значение </a:t>
            </a:r>
            <a:r>
              <a:rPr lang="en-US" i="1" dirty="0"/>
              <a:t>expr</a:t>
            </a:r>
            <a:r>
              <a:rPr lang="ru-RU" dirty="0"/>
              <a:t>, если при его вычислении не выполнилась ни одна из функций </a:t>
            </a:r>
            <a:r>
              <a:rPr lang="en-US" i="1" dirty="0"/>
              <a:t>Throw</a:t>
            </a:r>
            <a:r>
              <a:rPr lang="ru-RU" dirty="0"/>
              <a:t>. В противном случае возвращается значение аргумента </a:t>
            </a:r>
            <a:r>
              <a:rPr lang="en-US" i="1" dirty="0"/>
              <a:t>ex</a:t>
            </a:r>
            <a:r>
              <a:rPr lang="en-US" dirty="0"/>
              <a:t> </a:t>
            </a:r>
            <a:r>
              <a:rPr lang="ru-RU" dirty="0"/>
              <a:t>первой из выполненных функций </a:t>
            </a:r>
            <a:r>
              <a:rPr lang="en-US" i="1" dirty="0"/>
              <a:t>Throw</a:t>
            </a:r>
            <a:r>
              <a:rPr lang="ru-RU" dirty="0"/>
              <a:t>[</a:t>
            </a:r>
            <a:r>
              <a:rPr lang="en-US" i="1" dirty="0"/>
              <a:t>ex</a:t>
            </a:r>
            <a:r>
              <a:rPr lang="ru-RU" dirty="0"/>
              <a:t>] и вычисления по </a:t>
            </a:r>
            <a:r>
              <a:rPr lang="en-US" i="1" dirty="0"/>
              <a:t>A</a:t>
            </a:r>
            <a:r>
              <a:rPr lang="en-US" dirty="0"/>
              <a:t> </a:t>
            </a:r>
            <a:r>
              <a:rPr lang="ru-RU" dirty="0"/>
              <a:t>завершаются. Другие случаи выполнения </a:t>
            </a:r>
            <a:r>
              <a:rPr lang="en-US" i="1" dirty="0"/>
              <a:t>Throw </a:t>
            </a:r>
            <a:r>
              <a:rPr lang="ru-RU" dirty="0"/>
              <a:t>приводят к “незапланированному” останову вычислений.</a:t>
            </a:r>
          </a:p>
          <a:p>
            <a:r>
              <a:rPr lang="en-US" dirty="0" err="1" smtClean="0"/>
              <a:t>Sq</a:t>
            </a:r>
            <a:r>
              <a:rPr lang="en-US" dirty="0" smtClean="0"/>
              <a:t>[x_] := If[x &lt; 0, Throw[“o</a:t>
            </a:r>
            <a:r>
              <a:rPr lang="ru-RU" dirty="0" smtClean="0"/>
              <a:t>шибка”], </a:t>
            </a:r>
            <a:r>
              <a:rPr lang="en-US" dirty="0" err="1" smtClean="0"/>
              <a:t>Sqrt</a:t>
            </a:r>
            <a:r>
              <a:rPr lang="en-US" dirty="0" smtClean="0"/>
              <a:t>[x]]	{</a:t>
            </a:r>
            <a:r>
              <a:rPr lang="en-US" dirty="0" err="1" smtClean="0"/>
              <a:t>Shift+Enter</a:t>
            </a:r>
            <a:r>
              <a:rPr lang="en-US" dirty="0" smtClean="0"/>
              <a:t>}</a:t>
            </a:r>
          </a:p>
          <a:p>
            <a:r>
              <a:rPr lang="en-US" dirty="0" smtClean="0"/>
              <a:t>	</a:t>
            </a:r>
          </a:p>
          <a:p>
            <a:r>
              <a:rPr lang="en-US" dirty="0" smtClean="0"/>
              <a:t>Catch[</a:t>
            </a:r>
            <a:r>
              <a:rPr lang="en-US" dirty="0" err="1" smtClean="0"/>
              <a:t>Sq</a:t>
            </a:r>
            <a:r>
              <a:rPr lang="en-US" dirty="0" smtClean="0"/>
              <a:t>[5] +9]	{</a:t>
            </a:r>
            <a:r>
              <a:rPr lang="en-US" dirty="0" err="1" smtClean="0"/>
              <a:t>Shift+Enter</a:t>
            </a:r>
            <a:r>
              <a:rPr lang="en-US" dirty="0" smtClean="0"/>
              <a:t>}</a:t>
            </a:r>
          </a:p>
          <a:p>
            <a:r>
              <a:rPr lang="en-US" dirty="0" smtClean="0"/>
              <a:t> 	</a:t>
            </a:r>
          </a:p>
          <a:p>
            <a:r>
              <a:rPr lang="en-US" dirty="0" smtClean="0"/>
              <a:t>Catch[</a:t>
            </a:r>
            <a:r>
              <a:rPr lang="en-US" dirty="0" err="1" smtClean="0"/>
              <a:t>Sq</a:t>
            </a:r>
            <a:r>
              <a:rPr lang="en-US" dirty="0" smtClean="0"/>
              <a:t>[–5] + 9]	{</a:t>
            </a:r>
            <a:r>
              <a:rPr lang="en-US" dirty="0" err="1" smtClean="0"/>
              <a:t>Shift+Enter</a:t>
            </a:r>
            <a:r>
              <a:rPr lang="en-US" dirty="0" smtClean="0"/>
              <a:t>}</a:t>
            </a:r>
          </a:p>
          <a:p>
            <a:r>
              <a:rPr lang="ru-RU" dirty="0" smtClean="0"/>
              <a:t>ошибка</a:t>
            </a:r>
          </a:p>
          <a:p>
            <a:endParaRPr lang="ru-RU" dirty="0"/>
          </a:p>
        </p:txBody>
      </p:sp>
    </p:spTree>
    <p:extLst>
      <p:ext uri="{BB962C8B-B14F-4D97-AF65-F5344CB8AC3E}">
        <p14:creationId xmlns:p14="http://schemas.microsoft.com/office/powerpoint/2010/main" val="17491732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59808"/>
          </a:xfrm>
        </p:spPr>
        <p:txBody>
          <a:bodyPr>
            <a:normAutofit fontScale="90000"/>
          </a:bodyPr>
          <a:lstStyle/>
          <a:p>
            <a:endParaRPr lang="ru-RU" dirty="0"/>
          </a:p>
        </p:txBody>
      </p:sp>
      <p:sp>
        <p:nvSpPr>
          <p:cNvPr id="3" name="Объект 2"/>
          <p:cNvSpPr>
            <a:spLocks noGrp="1"/>
          </p:cNvSpPr>
          <p:nvPr>
            <p:ph idx="1"/>
          </p:nvPr>
        </p:nvSpPr>
        <p:spPr>
          <a:xfrm>
            <a:off x="838200" y="711200"/>
            <a:ext cx="10515600" cy="5465763"/>
          </a:xfrm>
        </p:spPr>
        <p:txBody>
          <a:bodyPr/>
          <a:lstStyle/>
          <a:p>
            <a:pPr marL="0" indent="0">
              <a:buNone/>
            </a:pPr>
            <a:r>
              <a:rPr lang="en-US" dirty="0" smtClean="0"/>
              <a:t>B.  Catch[expr, form] </a:t>
            </a:r>
          </a:p>
          <a:p>
            <a:pPr marL="0" indent="0">
              <a:buNone/>
            </a:pPr>
            <a:r>
              <a:rPr lang="en-US" dirty="0" smtClean="0"/>
              <a:t>C.  Catch[expr, form, g] </a:t>
            </a:r>
          </a:p>
          <a:p>
            <a:pPr marL="0" indent="0">
              <a:buNone/>
            </a:pPr>
            <a:r>
              <a:rPr lang="en-US" dirty="0" smtClean="0"/>
              <a:t>D.  Throw[ex]</a:t>
            </a:r>
          </a:p>
          <a:p>
            <a:pPr marL="0" indent="0">
              <a:buNone/>
            </a:pPr>
            <a:r>
              <a:rPr lang="en-US" dirty="0" smtClean="0"/>
              <a:t>E.  Throw[ex, tag]</a:t>
            </a:r>
          </a:p>
          <a:p>
            <a:pPr marL="0" indent="0">
              <a:buNone/>
            </a:pPr>
            <a:r>
              <a:rPr lang="ru-RU" dirty="0" smtClean="0"/>
              <a:t>Функция B возвращает значение </a:t>
            </a:r>
            <a:r>
              <a:rPr lang="ru-RU" dirty="0" err="1" smtClean="0"/>
              <a:t>expr</a:t>
            </a:r>
            <a:r>
              <a:rPr lang="ru-RU" dirty="0" smtClean="0"/>
              <a:t>, если при его вычислении не выполнилась ни одна из функций </a:t>
            </a:r>
            <a:r>
              <a:rPr lang="ru-RU" dirty="0" err="1" smtClean="0"/>
              <a:t>Throw</a:t>
            </a:r>
            <a:r>
              <a:rPr lang="ru-RU" dirty="0" smtClean="0"/>
              <a:t>. В противном случае при выполнении функции </a:t>
            </a:r>
            <a:r>
              <a:rPr lang="ru-RU" dirty="0" err="1" smtClean="0"/>
              <a:t>Throw</a:t>
            </a:r>
            <a:r>
              <a:rPr lang="ru-RU" dirty="0" smtClean="0"/>
              <a:t>[</a:t>
            </a:r>
            <a:r>
              <a:rPr lang="ru-RU" dirty="0" err="1" smtClean="0"/>
              <a:t>ex</a:t>
            </a:r>
            <a:r>
              <a:rPr lang="ru-RU" dirty="0" smtClean="0"/>
              <a:t>, </a:t>
            </a:r>
            <a:r>
              <a:rPr lang="ru-RU" dirty="0" err="1" smtClean="0"/>
              <a:t>tag</a:t>
            </a:r>
            <a:r>
              <a:rPr lang="ru-RU" dirty="0" smtClean="0"/>
              <a:t>], для которой аргумент </a:t>
            </a:r>
            <a:r>
              <a:rPr lang="ru-RU" dirty="0" err="1" smtClean="0"/>
              <a:t>tag</a:t>
            </a:r>
            <a:r>
              <a:rPr lang="ru-RU" dirty="0" smtClean="0"/>
              <a:t> соответствует шаблону </a:t>
            </a:r>
            <a:r>
              <a:rPr lang="ru-RU" dirty="0" err="1" smtClean="0"/>
              <a:t>form</a:t>
            </a:r>
            <a:r>
              <a:rPr lang="ru-RU" dirty="0" smtClean="0"/>
              <a:t>, возвращается значение </a:t>
            </a:r>
            <a:r>
              <a:rPr lang="ru-RU" dirty="0" err="1" smtClean="0"/>
              <a:t>ex</a:t>
            </a:r>
            <a:r>
              <a:rPr lang="ru-RU" dirty="0" smtClean="0"/>
              <a:t> и вычисления по B завершаются. Другие случаи выполнения </a:t>
            </a:r>
            <a:r>
              <a:rPr lang="ru-RU" dirty="0" err="1" smtClean="0"/>
              <a:t>Throw</a:t>
            </a:r>
            <a:r>
              <a:rPr lang="ru-RU" dirty="0" smtClean="0"/>
              <a:t> приводят к “незапланированному” останову вычислений.</a:t>
            </a:r>
          </a:p>
          <a:p>
            <a:pPr marL="0" indent="0">
              <a:buNone/>
            </a:pPr>
            <a:r>
              <a:rPr lang="ru-RU" dirty="0" smtClean="0"/>
              <a:t> Функция C выполняется так же, как и B, но здесь возвращается значение g[</a:t>
            </a:r>
            <a:r>
              <a:rPr lang="ru-RU" dirty="0" err="1" smtClean="0"/>
              <a:t>ex</a:t>
            </a:r>
            <a:r>
              <a:rPr lang="ru-RU" dirty="0" smtClean="0"/>
              <a:t>, </a:t>
            </a:r>
            <a:r>
              <a:rPr lang="ru-RU" dirty="0" err="1" smtClean="0"/>
              <a:t>tag</a:t>
            </a:r>
            <a:r>
              <a:rPr lang="ru-RU" dirty="0" smtClean="0"/>
              <a:t>].</a:t>
            </a:r>
          </a:p>
          <a:p>
            <a:endParaRPr lang="ru-RU" dirty="0"/>
          </a:p>
        </p:txBody>
      </p:sp>
    </p:spTree>
    <p:extLst>
      <p:ext uri="{BB962C8B-B14F-4D97-AF65-F5344CB8AC3E}">
        <p14:creationId xmlns:p14="http://schemas.microsoft.com/office/powerpoint/2010/main" val="14603337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59808"/>
          </a:xfrm>
        </p:spPr>
        <p:txBody>
          <a:bodyPr>
            <a:normAutofit fontScale="90000"/>
          </a:bodyPr>
          <a:lstStyle/>
          <a:p>
            <a:endParaRPr lang="ru-RU" dirty="0"/>
          </a:p>
        </p:txBody>
      </p:sp>
      <p:sp>
        <p:nvSpPr>
          <p:cNvPr id="3" name="Объект 2"/>
          <p:cNvSpPr>
            <a:spLocks noGrp="1"/>
          </p:cNvSpPr>
          <p:nvPr>
            <p:ph idx="1"/>
          </p:nvPr>
        </p:nvSpPr>
        <p:spPr>
          <a:xfrm>
            <a:off x="838200" y="660400"/>
            <a:ext cx="10515600" cy="5516563"/>
          </a:xfrm>
        </p:spPr>
        <p:txBody>
          <a:bodyPr/>
          <a:lstStyle/>
          <a:p>
            <a:pPr marL="0" indent="0">
              <a:buNone/>
            </a:pPr>
            <a:r>
              <a:rPr lang="en-US" dirty="0" smtClean="0"/>
              <a:t>gg[</a:t>
            </a:r>
            <a:r>
              <a:rPr lang="en-US" dirty="0" err="1" smtClean="0"/>
              <a:t>n_Integer</a:t>
            </a:r>
            <a:r>
              <a:rPr lang="en-US" dirty="0" smtClean="0"/>
              <a:t>]:= Which[n &lt; 7, </a:t>
            </a:r>
            <a:r>
              <a:rPr lang="en-US" dirty="0" err="1" smtClean="0"/>
              <a:t>n</a:t>
            </a:r>
            <a:r>
              <a:rPr lang="en-US" baseline="30000" dirty="0" err="1" smtClean="0"/>
              <a:t>n</a:t>
            </a:r>
            <a:r>
              <a:rPr lang="en-US" dirty="0" smtClean="0"/>
              <a:t>,	{Enter}</a:t>
            </a:r>
          </a:p>
          <a:p>
            <a:pPr marL="0" indent="0">
              <a:buNone/>
            </a:pPr>
            <a:r>
              <a:rPr lang="en-US" dirty="0" smtClean="0"/>
              <a:t>          7 &lt;= n &lt;= 10, Throw[n</a:t>
            </a:r>
            <a:r>
              <a:rPr lang="en-US" baseline="30000" dirty="0" smtClean="0"/>
              <a:t>3</a:t>
            </a:r>
            <a:r>
              <a:rPr lang="en-US" dirty="0" smtClean="0"/>
              <a:t>],	{Enter}</a:t>
            </a:r>
          </a:p>
          <a:p>
            <a:pPr marL="0" indent="0">
              <a:buNone/>
            </a:pPr>
            <a:r>
              <a:rPr lang="en-US" dirty="0" smtClean="0"/>
              <a:t>          n &gt; 10, Throw[n]]	{</a:t>
            </a:r>
            <a:r>
              <a:rPr lang="en-US" dirty="0" err="1" smtClean="0"/>
              <a:t>Shift+Enter</a:t>
            </a:r>
            <a:r>
              <a:rPr lang="en-US" dirty="0" smtClean="0"/>
              <a:t>}</a:t>
            </a:r>
          </a:p>
          <a:p>
            <a:pPr marL="0" indent="0">
              <a:buNone/>
            </a:pPr>
            <a:r>
              <a:rPr lang="en-US" dirty="0" smtClean="0"/>
              <a:t>	</a:t>
            </a:r>
          </a:p>
          <a:p>
            <a:pPr marL="0" indent="0">
              <a:buNone/>
            </a:pPr>
            <a:r>
              <a:rPr lang="en-US" dirty="0" smtClean="0"/>
              <a:t>{Catch[gg[3]], Catch[gg[7]], Catch[gg[20]]}	{</a:t>
            </a:r>
            <a:r>
              <a:rPr lang="en-US" dirty="0" err="1" smtClean="0"/>
              <a:t>Shift+Enter</a:t>
            </a:r>
            <a:r>
              <a:rPr lang="en-US" dirty="0" smtClean="0"/>
              <a:t>}</a:t>
            </a:r>
          </a:p>
          <a:p>
            <a:pPr marL="0" indent="0">
              <a:buNone/>
            </a:pPr>
            <a:r>
              <a:rPr lang="en-US" dirty="0" smtClean="0"/>
              <a:t>{27, 343, 20}</a:t>
            </a:r>
          </a:p>
          <a:p>
            <a:endParaRPr lang="ru-RU" dirty="0"/>
          </a:p>
        </p:txBody>
      </p:sp>
    </p:spTree>
    <p:extLst>
      <p:ext uri="{BB962C8B-B14F-4D97-AF65-F5344CB8AC3E}">
        <p14:creationId xmlns:p14="http://schemas.microsoft.com/office/powerpoint/2010/main" val="33473294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59808"/>
          </a:xfrm>
        </p:spPr>
        <p:txBody>
          <a:bodyPr>
            <a:normAutofit fontScale="90000"/>
          </a:bodyPr>
          <a:lstStyle/>
          <a:p>
            <a:endParaRPr lang="ru-RU" dirty="0"/>
          </a:p>
        </p:txBody>
      </p:sp>
      <p:sp>
        <p:nvSpPr>
          <p:cNvPr id="3" name="Объект 2"/>
          <p:cNvSpPr>
            <a:spLocks noGrp="1"/>
          </p:cNvSpPr>
          <p:nvPr>
            <p:ph idx="1"/>
          </p:nvPr>
        </p:nvSpPr>
        <p:spPr>
          <a:xfrm>
            <a:off x="838200" y="677333"/>
            <a:ext cx="10515600" cy="5499630"/>
          </a:xfrm>
        </p:spPr>
        <p:txBody>
          <a:bodyPr/>
          <a:lstStyle/>
          <a:p>
            <a:r>
              <a:rPr lang="ru-RU" b="1" dirty="0" smtClean="0"/>
              <a:t>Пример. </a:t>
            </a:r>
            <a:r>
              <a:rPr lang="ru-RU" b="1" dirty="0"/>
              <a:t>Проблемная ситуация.</a:t>
            </a:r>
            <a:r>
              <a:rPr lang="ru-RU" dirty="0"/>
              <a:t> Пусть </a:t>
            </a:r>
            <a:r>
              <a:rPr lang="en-US" i="1" dirty="0"/>
              <a:t>n</a:t>
            </a:r>
            <a:r>
              <a:rPr lang="ru-RU" dirty="0"/>
              <a:t> – натуральное число и над ним проводится следующая операция </a:t>
            </a:r>
            <a:r>
              <a:rPr lang="en-US" i="1" dirty="0"/>
              <a:t>O</a:t>
            </a:r>
            <a:r>
              <a:rPr lang="ru-RU" dirty="0"/>
              <a:t>. Если </a:t>
            </a:r>
            <a:r>
              <a:rPr lang="en-US" i="1" dirty="0"/>
              <a:t>n</a:t>
            </a:r>
            <a:r>
              <a:rPr lang="en-US" dirty="0"/>
              <a:t> </a:t>
            </a:r>
            <a:r>
              <a:rPr lang="ru-RU" dirty="0"/>
              <a:t>= 1, то вычисления прекращаются. В противном случае четное </a:t>
            </a:r>
            <a:r>
              <a:rPr lang="en-US" i="1" dirty="0"/>
              <a:t>n</a:t>
            </a:r>
            <a:r>
              <a:rPr lang="en-US" dirty="0"/>
              <a:t> </a:t>
            </a:r>
            <a:r>
              <a:rPr lang="ru-RU" dirty="0"/>
              <a:t>делится на 2, а нечетное </a:t>
            </a:r>
            <a:r>
              <a:rPr lang="en-US" i="1" dirty="0"/>
              <a:t>n</a:t>
            </a:r>
            <a:r>
              <a:rPr lang="en-US" dirty="0"/>
              <a:t> </a:t>
            </a:r>
            <a:r>
              <a:rPr lang="ru-RU" dirty="0"/>
              <a:t>утраивается и к результату добавляется 1. Над полученным значением снова выполняется операция </a:t>
            </a:r>
            <a:r>
              <a:rPr lang="en-US" i="1" dirty="0"/>
              <a:t>O</a:t>
            </a:r>
            <a:r>
              <a:rPr lang="en-US" dirty="0"/>
              <a:t> </a:t>
            </a:r>
            <a:r>
              <a:rPr lang="ru-RU" dirty="0"/>
              <a:t>и т. д. Все попытки многократного выполнения операции </a:t>
            </a:r>
            <a:r>
              <a:rPr lang="en-US" i="1" dirty="0"/>
              <a:t>O</a:t>
            </a:r>
            <a:r>
              <a:rPr lang="en-US" dirty="0"/>
              <a:t> </a:t>
            </a:r>
            <a:r>
              <a:rPr lang="ru-RU" dirty="0"/>
              <a:t>для разных </a:t>
            </a:r>
            <a:r>
              <a:rPr lang="en-US" i="1" dirty="0"/>
              <a:t>n</a:t>
            </a:r>
            <a:r>
              <a:rPr lang="en-US" dirty="0"/>
              <a:t> </a:t>
            </a:r>
            <a:r>
              <a:rPr lang="ru-RU" dirty="0"/>
              <a:t>приводят к одному и тому же значению – 1. Так ли это при любом </a:t>
            </a:r>
            <a:r>
              <a:rPr lang="en-US" i="1" dirty="0"/>
              <a:t>n</a:t>
            </a:r>
            <a:r>
              <a:rPr lang="ru-RU" dirty="0"/>
              <a:t>? По-видимому, ответа на поставленный вопрос на сегодняшний день не знает ни один специалист по теории чисел. Более того, неизвестно, для любого ли </a:t>
            </a:r>
            <a:r>
              <a:rPr lang="en-US" i="1" dirty="0"/>
              <a:t>n </a:t>
            </a:r>
            <a:r>
              <a:rPr lang="ru-RU" dirty="0"/>
              <a:t>вычисления завершаются за конечное число шагов. Рассмотренную задачу называют 3</a:t>
            </a:r>
            <a:r>
              <a:rPr lang="en-US" i="1" dirty="0"/>
              <a:t>n</a:t>
            </a:r>
            <a:r>
              <a:rPr lang="ru-RU" dirty="0"/>
              <a:t>+1 проблемой. </a:t>
            </a:r>
          </a:p>
          <a:p>
            <a:endParaRPr lang="ru-RU" dirty="0"/>
          </a:p>
        </p:txBody>
      </p:sp>
    </p:spTree>
    <p:extLst>
      <p:ext uri="{BB962C8B-B14F-4D97-AF65-F5344CB8AC3E}">
        <p14:creationId xmlns:p14="http://schemas.microsoft.com/office/powerpoint/2010/main" val="2881441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pPr marL="0" indent="0">
              <a:buNone/>
            </a:pPr>
            <a:r>
              <a:rPr lang="ru-RU" dirty="0" smtClean="0"/>
              <a:t>Напишем программу, которая по входному параметру n последовательно повторяет операцию O. Завершаться вычисления могут не только при получении 1, но и по заданному количеству выполнений операции O или по истечении определенного времени. </a:t>
            </a:r>
          </a:p>
          <a:p>
            <a:pPr marL="0" indent="0">
              <a:buNone/>
            </a:pPr>
            <a:r>
              <a:rPr lang="ru-RU" dirty="0" smtClean="0"/>
              <a:t>Рассмотрим четыре варианта решения поставленной задачи.</a:t>
            </a:r>
          </a:p>
          <a:p>
            <a:endParaRPr lang="ru-RU" dirty="0"/>
          </a:p>
        </p:txBody>
      </p:sp>
    </p:spTree>
    <p:extLst>
      <p:ext uri="{BB962C8B-B14F-4D97-AF65-F5344CB8AC3E}">
        <p14:creationId xmlns:p14="http://schemas.microsoft.com/office/powerpoint/2010/main" val="30328451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42875"/>
          </a:xfrm>
        </p:spPr>
        <p:txBody>
          <a:bodyPr>
            <a:normAutofit fontScale="90000"/>
          </a:bodyPr>
          <a:lstStyle/>
          <a:p>
            <a:endParaRPr lang="ru-RU" dirty="0"/>
          </a:p>
        </p:txBody>
      </p:sp>
      <p:sp>
        <p:nvSpPr>
          <p:cNvPr id="3" name="Объект 2"/>
          <p:cNvSpPr>
            <a:spLocks noGrp="1"/>
          </p:cNvSpPr>
          <p:nvPr>
            <p:ph idx="1"/>
          </p:nvPr>
        </p:nvSpPr>
        <p:spPr>
          <a:xfrm>
            <a:off x="838200" y="643467"/>
            <a:ext cx="10515600" cy="5533496"/>
          </a:xfrm>
        </p:spPr>
        <p:txBody>
          <a:bodyPr/>
          <a:lstStyle/>
          <a:p>
            <a:pPr marL="0" indent="0">
              <a:buNone/>
            </a:pPr>
            <a:r>
              <a:rPr lang="en-US" dirty="0" smtClean="0"/>
              <a:t> A. </a:t>
            </a:r>
            <a:r>
              <a:rPr lang="ru-RU" dirty="0" smtClean="0"/>
              <a:t>Здесь используется структура цикла </a:t>
            </a:r>
            <a:r>
              <a:rPr lang="en-US" dirty="0" smtClean="0"/>
              <a:t>While. </a:t>
            </a:r>
            <a:r>
              <a:rPr lang="ru-RU" dirty="0" smtClean="0"/>
              <a:t>Вычисления завершаются только при получении 1. При длительной работе выполнение про-граммы может быть прервано ключом {</a:t>
            </a:r>
            <a:r>
              <a:rPr lang="en-US" dirty="0" smtClean="0"/>
              <a:t>Alt+,}.</a:t>
            </a:r>
          </a:p>
          <a:p>
            <a:pPr marL="0" indent="0">
              <a:buNone/>
            </a:pPr>
            <a:endParaRPr lang="en-US" dirty="0" smtClean="0"/>
          </a:p>
          <a:p>
            <a:pPr marL="0" indent="0">
              <a:buNone/>
            </a:pPr>
            <a:r>
              <a:rPr lang="en-US" dirty="0" smtClean="0"/>
              <a:t>problem[p_]:= (n = p;	{Enter}</a:t>
            </a:r>
          </a:p>
          <a:p>
            <a:pPr marL="0" indent="0">
              <a:buNone/>
            </a:pPr>
            <a:r>
              <a:rPr lang="en-US" dirty="0" smtClean="0"/>
              <a:t>       While[n != 1, n = If[</a:t>
            </a:r>
            <a:r>
              <a:rPr lang="en-US" dirty="0" err="1" smtClean="0"/>
              <a:t>EvenQ</a:t>
            </a:r>
            <a:r>
              <a:rPr lang="en-US" dirty="0" smtClean="0"/>
              <a:t>[n], n/2, 3n+1]]; n)	{Shift+</a:t>
            </a:r>
            <a:r>
              <a:rPr lang="en-US" dirty="0" smtClean="0"/>
              <a:t> Enter</a:t>
            </a:r>
            <a:r>
              <a:rPr lang="en-US" dirty="0" smtClean="0"/>
              <a:t>}</a:t>
            </a:r>
          </a:p>
          <a:p>
            <a:pPr marL="0" indent="0">
              <a:buNone/>
            </a:pPr>
            <a:r>
              <a:rPr lang="en-US" dirty="0" smtClean="0"/>
              <a:t>	</a:t>
            </a:r>
          </a:p>
          <a:p>
            <a:pPr marL="0" indent="0">
              <a:buNone/>
            </a:pPr>
            <a:r>
              <a:rPr lang="en-US" dirty="0" smtClean="0"/>
              <a:t>{problem[5], problem[125], problem[12345678909]}	{Shift+</a:t>
            </a:r>
            <a:r>
              <a:rPr lang="en-US" dirty="0" smtClean="0"/>
              <a:t> Enter</a:t>
            </a:r>
            <a:r>
              <a:rPr lang="en-US" dirty="0" smtClean="0"/>
              <a:t>}</a:t>
            </a:r>
          </a:p>
          <a:p>
            <a:pPr marL="0" indent="0">
              <a:buNone/>
            </a:pPr>
            <a:r>
              <a:rPr lang="en-US" dirty="0" smtClean="0"/>
              <a:t>{1, 1, 1}	</a:t>
            </a:r>
            <a:endParaRPr lang="ru-RU" dirty="0"/>
          </a:p>
        </p:txBody>
      </p:sp>
    </p:spTree>
    <p:extLst>
      <p:ext uri="{BB962C8B-B14F-4D97-AF65-F5344CB8AC3E}">
        <p14:creationId xmlns:p14="http://schemas.microsoft.com/office/powerpoint/2010/main" val="38094294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93675"/>
          </a:xfrm>
        </p:spPr>
        <p:txBody>
          <a:bodyPr>
            <a:normAutofit fontScale="90000"/>
          </a:bodyPr>
          <a:lstStyle/>
          <a:p>
            <a:endParaRPr lang="ru-RU" dirty="0"/>
          </a:p>
        </p:txBody>
      </p:sp>
      <p:sp>
        <p:nvSpPr>
          <p:cNvPr id="3" name="Объект 2"/>
          <p:cNvSpPr>
            <a:spLocks noGrp="1"/>
          </p:cNvSpPr>
          <p:nvPr>
            <p:ph idx="1"/>
          </p:nvPr>
        </p:nvSpPr>
        <p:spPr>
          <a:xfrm>
            <a:off x="838200" y="795867"/>
            <a:ext cx="10515600" cy="5381096"/>
          </a:xfrm>
        </p:spPr>
        <p:txBody>
          <a:bodyPr/>
          <a:lstStyle/>
          <a:p>
            <a:r>
              <a:rPr lang="ru-RU" dirty="0" smtClean="0"/>
              <a:t>B. Здесь используется структура цикла </a:t>
            </a:r>
            <a:r>
              <a:rPr lang="ru-RU" dirty="0" err="1" smtClean="0"/>
              <a:t>For</a:t>
            </a:r>
            <a:r>
              <a:rPr lang="ru-RU" dirty="0" smtClean="0"/>
              <a:t>. Вычисления завершаются только при получении 1. Дополнительно с помощью глобальных переменных k и m подсчитывается и возвращается соответственно количество вычислений выражений n/2 и 3n+1. </a:t>
            </a:r>
          </a:p>
          <a:p>
            <a:endParaRPr lang="ru-RU" dirty="0" smtClean="0"/>
          </a:p>
          <a:p>
            <a:r>
              <a:rPr lang="ru-RU" dirty="0" err="1" smtClean="0"/>
              <a:t>proble</a:t>
            </a:r>
            <a:r>
              <a:rPr lang="ru-RU" dirty="0" smtClean="0"/>
              <a:t>[p_]:= (</a:t>
            </a:r>
            <a:r>
              <a:rPr lang="ru-RU" dirty="0" err="1" smtClean="0"/>
              <a:t>For</a:t>
            </a:r>
            <a:r>
              <a:rPr lang="ru-RU" dirty="0" smtClean="0"/>
              <a:t>[n = p, n </a:t>
            </a:r>
            <a:r>
              <a:rPr lang="en-US" dirty="0" smtClean="0"/>
              <a:t>!=</a:t>
            </a:r>
            <a:r>
              <a:rPr lang="ru-RU" dirty="0" smtClean="0"/>
              <a:t> 1,	{</a:t>
            </a:r>
            <a:r>
              <a:rPr lang="en-US" dirty="0" smtClean="0"/>
              <a:t>Enter</a:t>
            </a:r>
            <a:r>
              <a:rPr lang="ru-RU" dirty="0" smtClean="0"/>
              <a:t>}</a:t>
            </a:r>
          </a:p>
          <a:p>
            <a:r>
              <a:rPr lang="ru-RU" dirty="0" smtClean="0"/>
              <a:t>       n = </a:t>
            </a:r>
            <a:r>
              <a:rPr lang="ru-RU" dirty="0" err="1" smtClean="0"/>
              <a:t>If</a:t>
            </a:r>
            <a:r>
              <a:rPr lang="ru-RU" dirty="0" smtClean="0"/>
              <a:t>[</a:t>
            </a:r>
            <a:r>
              <a:rPr lang="ru-RU" dirty="0" err="1" smtClean="0"/>
              <a:t>EvenQ</a:t>
            </a:r>
            <a:r>
              <a:rPr lang="ru-RU" dirty="0" smtClean="0"/>
              <a:t>[n], ++k; n/2, ++m; 3n+1]]; {k, m, n})	{</a:t>
            </a:r>
            <a:r>
              <a:rPr lang="ru-RU" dirty="0" err="1" smtClean="0"/>
              <a:t>Shift</a:t>
            </a:r>
            <a:r>
              <a:rPr lang="ru-RU" dirty="0" smtClean="0"/>
              <a:t>+</a:t>
            </a:r>
            <a:r>
              <a:rPr lang="en-US" dirty="0" smtClean="0"/>
              <a:t> Enter</a:t>
            </a:r>
            <a:r>
              <a:rPr lang="ru-RU" dirty="0" smtClean="0"/>
              <a:t>}</a:t>
            </a:r>
          </a:p>
          <a:p>
            <a:r>
              <a:rPr lang="ru-RU" dirty="0" smtClean="0"/>
              <a:t>	</a:t>
            </a:r>
          </a:p>
          <a:p>
            <a:r>
              <a:rPr lang="ru-RU" dirty="0" smtClean="0"/>
              <a:t>k = 0; m = 0; </a:t>
            </a:r>
            <a:r>
              <a:rPr lang="ru-RU" dirty="0" err="1" smtClean="0"/>
              <a:t>proble</a:t>
            </a:r>
            <a:r>
              <a:rPr lang="ru-RU" dirty="0" smtClean="0"/>
              <a:t>[12620718233772541111345678909]	{</a:t>
            </a:r>
            <a:r>
              <a:rPr lang="ru-RU" dirty="0" err="1" smtClean="0"/>
              <a:t>Shift</a:t>
            </a:r>
            <a:r>
              <a:rPr lang="ru-RU" dirty="0" smtClean="0"/>
              <a:t>+</a:t>
            </a:r>
            <a:r>
              <a:rPr lang="en-US" dirty="0" smtClean="0"/>
              <a:t> Enter</a:t>
            </a:r>
            <a:r>
              <a:rPr lang="ru-RU" dirty="0" smtClean="0"/>
              <a:t>}</a:t>
            </a:r>
          </a:p>
          <a:p>
            <a:r>
              <a:rPr lang="ru-RU" dirty="0" smtClean="0"/>
              <a:t>{493, 252, 1}	</a:t>
            </a:r>
            <a:r>
              <a:rPr lang="en-US" dirty="0" smtClean="0"/>
              <a:t> </a:t>
            </a:r>
            <a:endParaRPr lang="ru-RU" dirty="0" smtClean="0"/>
          </a:p>
          <a:p>
            <a:endParaRPr lang="ru-RU" dirty="0"/>
          </a:p>
        </p:txBody>
      </p:sp>
    </p:spTree>
    <p:extLst>
      <p:ext uri="{BB962C8B-B14F-4D97-AF65-F5344CB8AC3E}">
        <p14:creationId xmlns:p14="http://schemas.microsoft.com/office/powerpoint/2010/main" val="41640603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42875"/>
          </a:xfrm>
        </p:spPr>
        <p:txBody>
          <a:bodyPr>
            <a:normAutofit fontScale="90000"/>
          </a:bodyPr>
          <a:lstStyle/>
          <a:p>
            <a:endParaRPr lang="ru-RU" dirty="0"/>
          </a:p>
        </p:txBody>
      </p:sp>
      <p:sp>
        <p:nvSpPr>
          <p:cNvPr id="3" name="Объект 2"/>
          <p:cNvSpPr>
            <a:spLocks noGrp="1"/>
          </p:cNvSpPr>
          <p:nvPr>
            <p:ph idx="1"/>
          </p:nvPr>
        </p:nvSpPr>
        <p:spPr>
          <a:xfrm>
            <a:off x="838200" y="711200"/>
            <a:ext cx="10515600" cy="5465763"/>
          </a:xfrm>
        </p:spPr>
        <p:txBody>
          <a:bodyPr>
            <a:normAutofit fontScale="92500" lnSpcReduction="10000"/>
          </a:bodyPr>
          <a:lstStyle/>
          <a:p>
            <a:pPr marL="0" indent="0">
              <a:buNone/>
            </a:pPr>
            <a:r>
              <a:rPr lang="ru-RU" dirty="0" smtClean="0"/>
              <a:t>С. Здесь используется структура цикла </a:t>
            </a:r>
            <a:r>
              <a:rPr lang="en-US" dirty="0" smtClean="0"/>
              <a:t>Do </a:t>
            </a:r>
            <a:r>
              <a:rPr lang="ru-RU" dirty="0" smtClean="0"/>
              <a:t>со структурой ветвления </a:t>
            </a:r>
            <a:r>
              <a:rPr lang="en-US" dirty="0" smtClean="0"/>
              <a:t>Which. </a:t>
            </a:r>
            <a:r>
              <a:rPr lang="ru-RU" dirty="0" smtClean="0"/>
              <a:t>Вычисления завершаются или при получении 1, или когда цикл выполнится 5000 раз. Управление остановом вычислений в последнем случае осуществляет глобальная переменная </a:t>
            </a:r>
            <a:r>
              <a:rPr lang="en-US" dirty="0" smtClean="0"/>
              <a:t>s. </a:t>
            </a:r>
          </a:p>
          <a:p>
            <a:pPr marL="0" indent="0">
              <a:buNone/>
            </a:pPr>
            <a:endParaRPr lang="en-US" dirty="0" smtClean="0"/>
          </a:p>
          <a:p>
            <a:pPr marL="0" indent="0">
              <a:buNone/>
            </a:pPr>
            <a:r>
              <a:rPr lang="en-US" dirty="0" err="1" smtClean="0"/>
              <a:t>probl</a:t>
            </a:r>
            <a:r>
              <a:rPr lang="en-US" dirty="0" smtClean="0"/>
              <a:t>[p_]:= (n = p; Do[Which[n == 1, 1,	{Enter}</a:t>
            </a:r>
          </a:p>
          <a:p>
            <a:pPr marL="0" indent="0">
              <a:buNone/>
            </a:pPr>
            <a:r>
              <a:rPr lang="en-US" dirty="0" smtClean="0"/>
              <a:t>    </a:t>
            </a:r>
            <a:r>
              <a:rPr lang="en-US" dirty="0" err="1" smtClean="0"/>
              <a:t>EvenQ</a:t>
            </a:r>
            <a:r>
              <a:rPr lang="en-US" dirty="0" smtClean="0"/>
              <a:t>[n], n = n/2, True, n = 3n+1], {s}]; n)	{Shift+</a:t>
            </a:r>
            <a:r>
              <a:rPr lang="en-US" dirty="0" smtClean="0"/>
              <a:t> Enter</a:t>
            </a:r>
            <a:r>
              <a:rPr lang="en-US" dirty="0" smtClean="0"/>
              <a:t>}</a:t>
            </a:r>
          </a:p>
          <a:p>
            <a:pPr marL="0" indent="0">
              <a:buNone/>
            </a:pPr>
            <a:r>
              <a:rPr lang="en-US" dirty="0" smtClean="0"/>
              <a:t>	</a:t>
            </a:r>
          </a:p>
          <a:p>
            <a:pPr marL="0" indent="0">
              <a:buNone/>
            </a:pPr>
            <a:r>
              <a:rPr lang="en-US" dirty="0" smtClean="0"/>
              <a:t>n = m = 77712620718233772541111345678909	{</a:t>
            </a:r>
            <a:r>
              <a:rPr lang="en-US" dirty="0" smtClean="0"/>
              <a:t>Enter</a:t>
            </a:r>
            <a:r>
              <a:rPr lang="en-US" dirty="0" smtClean="0"/>
              <a:t>}</a:t>
            </a:r>
          </a:p>
          <a:p>
            <a:pPr marL="0" indent="0">
              <a:buNone/>
            </a:pPr>
            <a:r>
              <a:rPr lang="en-US" dirty="0" smtClean="0"/>
              <a:t>s = 5000; </a:t>
            </a:r>
            <a:r>
              <a:rPr lang="en-US" dirty="0" err="1" smtClean="0"/>
              <a:t>probl</a:t>
            </a:r>
            <a:r>
              <a:rPr lang="en-US" dirty="0" smtClean="0"/>
              <a:t>[n]	{Shift+</a:t>
            </a:r>
            <a:r>
              <a:rPr lang="en-US" dirty="0" smtClean="0"/>
              <a:t> Enter</a:t>
            </a:r>
            <a:r>
              <a:rPr lang="en-US" dirty="0" smtClean="0"/>
              <a:t>}</a:t>
            </a:r>
          </a:p>
          <a:p>
            <a:pPr marL="0" indent="0">
              <a:buNone/>
            </a:pPr>
            <a:r>
              <a:rPr lang="en-US" dirty="0" smtClean="0"/>
              <a:t>1	</a:t>
            </a:r>
          </a:p>
          <a:p>
            <a:pPr marL="0" indent="0">
              <a:buNone/>
            </a:pPr>
            <a:r>
              <a:rPr lang="en-US" dirty="0" smtClean="0"/>
              <a:t>s = 700; </a:t>
            </a:r>
            <a:r>
              <a:rPr lang="en-US" dirty="0" err="1" smtClean="0"/>
              <a:t>probl</a:t>
            </a:r>
            <a:r>
              <a:rPr lang="en-US" dirty="0" smtClean="0"/>
              <a:t>[m]	{Shift+</a:t>
            </a:r>
            <a:r>
              <a:rPr lang="en-US" dirty="0" smtClean="0"/>
              <a:t> Enter</a:t>
            </a:r>
            <a:r>
              <a:rPr lang="en-US" dirty="0" smtClean="0"/>
              <a:t>}</a:t>
            </a:r>
          </a:p>
          <a:p>
            <a:pPr marL="0" indent="0">
              <a:buNone/>
            </a:pPr>
            <a:r>
              <a:rPr lang="en-US" dirty="0" smtClean="0"/>
              <a:t>302</a:t>
            </a:r>
          </a:p>
          <a:p>
            <a:endParaRPr lang="ru-RU" dirty="0"/>
          </a:p>
        </p:txBody>
      </p:sp>
    </p:spTree>
    <p:extLst>
      <p:ext uri="{BB962C8B-B14F-4D97-AF65-F5344CB8AC3E}">
        <p14:creationId xmlns:p14="http://schemas.microsoft.com/office/powerpoint/2010/main" val="2172679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42875"/>
          </a:xfrm>
        </p:spPr>
        <p:txBody>
          <a:bodyPr>
            <a:normAutofit fontScale="90000"/>
          </a:bodyPr>
          <a:lstStyle/>
          <a:p>
            <a:endParaRPr lang="ru-RU" dirty="0"/>
          </a:p>
        </p:txBody>
      </p:sp>
      <p:sp>
        <p:nvSpPr>
          <p:cNvPr id="3" name="Объект 2"/>
          <p:cNvSpPr>
            <a:spLocks noGrp="1"/>
          </p:cNvSpPr>
          <p:nvPr>
            <p:ph idx="1"/>
          </p:nvPr>
        </p:nvSpPr>
        <p:spPr>
          <a:xfrm>
            <a:off x="838200" y="694267"/>
            <a:ext cx="10515600" cy="5482696"/>
          </a:xfrm>
        </p:spPr>
        <p:txBody>
          <a:bodyPr>
            <a:normAutofit lnSpcReduction="10000"/>
          </a:bodyPr>
          <a:lstStyle/>
          <a:p>
            <a:r>
              <a:rPr lang="ru-RU" dirty="0" smtClean="0"/>
              <a:t> D. Здесь приводится рекурсивный вариант </a:t>
            </a:r>
            <a:r>
              <a:rPr lang="ru-RU" dirty="0" err="1" smtClean="0"/>
              <a:t>prob</a:t>
            </a:r>
            <a:r>
              <a:rPr lang="ru-RU" dirty="0" smtClean="0"/>
              <a:t> программы решения задачи со структурой ветвления </a:t>
            </a:r>
            <a:r>
              <a:rPr lang="ru-RU" dirty="0" err="1" smtClean="0"/>
              <a:t>Which</a:t>
            </a:r>
            <a:r>
              <a:rPr lang="ru-RU" dirty="0" smtClean="0"/>
              <a:t>. Вычисления завершаются только при получении 1. Однако обращения к функции </a:t>
            </a:r>
            <a:r>
              <a:rPr lang="ru-RU" dirty="0" err="1" smtClean="0"/>
              <a:t>prob</a:t>
            </a:r>
            <a:r>
              <a:rPr lang="ru-RU" dirty="0" smtClean="0"/>
              <a:t> в контрольных примерах осуществляются через функцию </a:t>
            </a:r>
            <a:r>
              <a:rPr lang="ru-RU" dirty="0" err="1" smtClean="0"/>
              <a:t>TimeConstrained</a:t>
            </a:r>
            <a:r>
              <a:rPr lang="ru-RU" dirty="0" smtClean="0"/>
              <a:t>, второй аргумент которой ограничивает время вычислений в секундах. Присваивание $</a:t>
            </a:r>
            <a:r>
              <a:rPr lang="ru-RU" dirty="0" err="1" smtClean="0"/>
              <a:t>RecursionLimit</a:t>
            </a:r>
            <a:r>
              <a:rPr lang="ru-RU" dirty="0" smtClean="0"/>
              <a:t> = 100000 фиксирует верхнюю границу возможного количества рекурсивных вызовов программы. В первом примере для натурального псевдослучайного числа n из диапазона 1–10</a:t>
            </a:r>
            <a:r>
              <a:rPr lang="ru-RU" baseline="30000" dirty="0" smtClean="0"/>
              <a:t>1000</a:t>
            </a:r>
            <a:r>
              <a:rPr lang="ru-RU" dirty="0" smtClean="0"/>
              <a:t> вычисления благополучно заканчиваются выдачей 1 за время, не превышающее 1 секунды. При этом реальное количество рекурсивных вызовов оказалось равным 16266+8167 = 24433. Во втором примере для натурального псевдослучайного числа n из диапазона 1–10</a:t>
            </a:r>
            <a:r>
              <a:rPr lang="ru-RU" baseline="30000" dirty="0" smtClean="0"/>
              <a:t>10000</a:t>
            </a:r>
            <a:r>
              <a:rPr lang="ru-RU" dirty="0" smtClean="0"/>
              <a:t> вычисления были прерваны по прошествии 2 секунд, как и предусматривалось в </a:t>
            </a:r>
            <a:r>
              <a:rPr lang="ru-RU" dirty="0" err="1" smtClean="0"/>
              <a:t>TimeConstrained</a:t>
            </a:r>
            <a:r>
              <a:rPr lang="ru-RU" dirty="0" smtClean="0"/>
              <a:t>.</a:t>
            </a:r>
            <a:endParaRPr lang="ru-RU" dirty="0"/>
          </a:p>
        </p:txBody>
      </p:sp>
    </p:spTree>
    <p:extLst>
      <p:ext uri="{BB962C8B-B14F-4D97-AF65-F5344CB8AC3E}">
        <p14:creationId xmlns:p14="http://schemas.microsoft.com/office/powerpoint/2010/main" val="27667168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76742"/>
          </a:xfrm>
        </p:spPr>
        <p:txBody>
          <a:bodyPr>
            <a:normAutofit fontScale="90000"/>
          </a:bodyPr>
          <a:lstStyle/>
          <a:p>
            <a:endParaRPr lang="ru-RU" dirty="0"/>
          </a:p>
        </p:txBody>
      </p:sp>
      <p:sp>
        <p:nvSpPr>
          <p:cNvPr id="3" name="Объект 2"/>
          <p:cNvSpPr>
            <a:spLocks noGrp="1"/>
          </p:cNvSpPr>
          <p:nvPr>
            <p:ph idx="1"/>
          </p:nvPr>
        </p:nvSpPr>
        <p:spPr>
          <a:xfrm>
            <a:off x="838200" y="694267"/>
            <a:ext cx="10515600" cy="5482696"/>
          </a:xfrm>
        </p:spPr>
        <p:txBody>
          <a:bodyPr>
            <a:normAutofit lnSpcReduction="10000"/>
          </a:bodyPr>
          <a:lstStyle/>
          <a:p>
            <a:pPr marL="0" indent="0">
              <a:buNone/>
            </a:pPr>
            <a:r>
              <a:rPr lang="en-US" dirty="0" err="1" smtClean="0"/>
              <a:t>prob</a:t>
            </a:r>
            <a:r>
              <a:rPr lang="en-US" dirty="0" smtClean="0"/>
              <a:t>[n_]:= Which[n == 1, {k, m, n},	{Enter}</a:t>
            </a:r>
          </a:p>
          <a:p>
            <a:pPr marL="0" indent="0">
              <a:buNone/>
            </a:pPr>
            <a:r>
              <a:rPr lang="en-US" dirty="0" smtClean="0"/>
              <a:t>   </a:t>
            </a:r>
            <a:r>
              <a:rPr lang="en-US" dirty="0" err="1" smtClean="0"/>
              <a:t>EvenQ</a:t>
            </a:r>
            <a:r>
              <a:rPr lang="en-US" dirty="0" smtClean="0"/>
              <a:t>[n], ++k; </a:t>
            </a:r>
            <a:r>
              <a:rPr lang="en-US" dirty="0" err="1" smtClean="0"/>
              <a:t>prob</a:t>
            </a:r>
            <a:r>
              <a:rPr lang="en-US" dirty="0" smtClean="0"/>
              <a:t>[n/2],      	{</a:t>
            </a:r>
            <a:r>
              <a:rPr lang="en-US" dirty="0" smtClean="0"/>
              <a:t>Enter</a:t>
            </a:r>
            <a:r>
              <a:rPr lang="en-US" dirty="0" smtClean="0"/>
              <a:t>}</a:t>
            </a:r>
          </a:p>
          <a:p>
            <a:pPr marL="0" indent="0">
              <a:buNone/>
            </a:pPr>
            <a:r>
              <a:rPr lang="en-US" dirty="0" smtClean="0"/>
              <a:t>   True, ++m; </a:t>
            </a:r>
            <a:r>
              <a:rPr lang="en-US" dirty="0" err="1" smtClean="0"/>
              <a:t>prob</a:t>
            </a:r>
            <a:r>
              <a:rPr lang="en-US" dirty="0" smtClean="0"/>
              <a:t>[3n+1] ]     	{Shift+</a:t>
            </a:r>
            <a:r>
              <a:rPr lang="en-US" dirty="0" smtClean="0"/>
              <a:t> Enter</a:t>
            </a:r>
            <a:r>
              <a:rPr lang="en-US" dirty="0" smtClean="0"/>
              <a:t>}</a:t>
            </a:r>
          </a:p>
          <a:p>
            <a:pPr marL="0" indent="0">
              <a:buNone/>
            </a:pPr>
            <a:r>
              <a:rPr lang="en-US" dirty="0" smtClean="0"/>
              <a:t>	</a:t>
            </a:r>
          </a:p>
          <a:p>
            <a:pPr marL="0" indent="0">
              <a:buNone/>
            </a:pPr>
            <a:r>
              <a:rPr lang="en-US" dirty="0" smtClean="0"/>
              <a:t>$</a:t>
            </a:r>
            <a:r>
              <a:rPr lang="en-US" dirty="0" err="1" smtClean="0"/>
              <a:t>RecursionLimit</a:t>
            </a:r>
            <a:r>
              <a:rPr lang="en-US" dirty="0" smtClean="0"/>
              <a:t> = 100000;	{Shift+</a:t>
            </a:r>
            <a:r>
              <a:rPr lang="en-US" dirty="0" smtClean="0"/>
              <a:t> Enter</a:t>
            </a:r>
            <a:r>
              <a:rPr lang="en-US" dirty="0" smtClean="0"/>
              <a:t>}</a:t>
            </a:r>
          </a:p>
          <a:p>
            <a:pPr marL="0" indent="0">
              <a:buNone/>
            </a:pPr>
            <a:r>
              <a:rPr lang="en-US" dirty="0" smtClean="0"/>
              <a:t>n = Random[Integer, {1, 10</a:t>
            </a:r>
            <a:r>
              <a:rPr lang="en-US" baseline="30000" dirty="0" smtClean="0"/>
              <a:t>1000</a:t>
            </a:r>
            <a:r>
              <a:rPr lang="en-US" dirty="0" smtClean="0"/>
              <a:t>}];	{</a:t>
            </a:r>
            <a:r>
              <a:rPr lang="en-US" dirty="0" smtClean="0"/>
              <a:t>Enter</a:t>
            </a:r>
            <a:r>
              <a:rPr lang="en-US" dirty="0" smtClean="0"/>
              <a:t>}</a:t>
            </a:r>
          </a:p>
          <a:p>
            <a:pPr marL="0" indent="0">
              <a:buNone/>
            </a:pPr>
            <a:r>
              <a:rPr lang="en-US" dirty="0" smtClean="0"/>
              <a:t>k = 0; m = 0; </a:t>
            </a:r>
            <a:r>
              <a:rPr lang="en-US" dirty="0" err="1" smtClean="0"/>
              <a:t>TimeConstrained</a:t>
            </a:r>
            <a:r>
              <a:rPr lang="en-US" dirty="0" smtClean="0"/>
              <a:t>[</a:t>
            </a:r>
            <a:r>
              <a:rPr lang="en-US" dirty="0" err="1" smtClean="0"/>
              <a:t>prob</a:t>
            </a:r>
            <a:r>
              <a:rPr lang="en-US" dirty="0" smtClean="0"/>
              <a:t>[n], 1]	{Shift+</a:t>
            </a:r>
            <a:r>
              <a:rPr lang="en-US" dirty="0" smtClean="0"/>
              <a:t> Enter</a:t>
            </a:r>
            <a:r>
              <a:rPr lang="en-US" dirty="0" smtClean="0"/>
              <a:t>} </a:t>
            </a:r>
          </a:p>
          <a:p>
            <a:pPr marL="0" indent="0">
              <a:buNone/>
            </a:pPr>
            <a:r>
              <a:rPr lang="en-US" dirty="0" smtClean="0"/>
              <a:t>{16266, 8167, 1}	</a:t>
            </a:r>
          </a:p>
          <a:p>
            <a:pPr marL="0" indent="0">
              <a:buNone/>
            </a:pPr>
            <a:r>
              <a:rPr lang="en-US" dirty="0" smtClean="0"/>
              <a:t>n = Random[Integer, {1, 10</a:t>
            </a:r>
            <a:r>
              <a:rPr lang="en-US" baseline="30000" dirty="0" smtClean="0"/>
              <a:t>10000</a:t>
            </a:r>
            <a:r>
              <a:rPr lang="en-US" dirty="0" smtClean="0"/>
              <a:t>}];	{</a:t>
            </a:r>
            <a:r>
              <a:rPr lang="en-US" dirty="0" smtClean="0"/>
              <a:t>Enter </a:t>
            </a:r>
            <a:r>
              <a:rPr lang="en-US" dirty="0" smtClean="0"/>
              <a:t>}</a:t>
            </a:r>
          </a:p>
          <a:p>
            <a:pPr marL="0" indent="0">
              <a:buNone/>
            </a:pPr>
            <a:r>
              <a:rPr lang="en-US" dirty="0" smtClean="0"/>
              <a:t>k = 0; m = 0; </a:t>
            </a:r>
            <a:r>
              <a:rPr lang="en-US" dirty="0" err="1" smtClean="0"/>
              <a:t>TimeConstrained</a:t>
            </a:r>
            <a:r>
              <a:rPr lang="en-US" dirty="0" smtClean="0"/>
              <a:t>[</a:t>
            </a:r>
            <a:r>
              <a:rPr lang="en-US" dirty="0" err="1" smtClean="0"/>
              <a:t>prob</a:t>
            </a:r>
            <a:r>
              <a:rPr lang="en-US" dirty="0" smtClean="0"/>
              <a:t>[n], 2]	{Shift+</a:t>
            </a:r>
            <a:r>
              <a:rPr lang="en-US" dirty="0" smtClean="0"/>
              <a:t> Enter</a:t>
            </a:r>
            <a:r>
              <a:rPr lang="en-US" dirty="0" smtClean="0"/>
              <a:t>}</a:t>
            </a:r>
          </a:p>
          <a:p>
            <a:pPr marL="0" indent="0">
              <a:buNone/>
            </a:pPr>
            <a:r>
              <a:rPr lang="en-US" dirty="0" smtClean="0"/>
              <a:t>$Aborted	</a:t>
            </a:r>
          </a:p>
          <a:p>
            <a:endParaRPr lang="ru-RU" dirty="0"/>
          </a:p>
        </p:txBody>
      </p:sp>
    </p:spTree>
    <p:extLst>
      <p:ext uri="{BB962C8B-B14F-4D97-AF65-F5344CB8AC3E}">
        <p14:creationId xmlns:p14="http://schemas.microsoft.com/office/powerpoint/2010/main" val="591927835"/>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140</TotalTime>
  <Words>1434</Words>
  <Application>Microsoft Office PowerPoint</Application>
  <PresentationFormat>Широкоэкранный</PresentationFormat>
  <Paragraphs>167</Paragraphs>
  <Slides>29</Slides>
  <Notes>0</Notes>
  <HiddenSlides>0</HiddenSlides>
  <MMClips>0</MMClips>
  <ScaleCrop>false</ScaleCrop>
  <HeadingPairs>
    <vt:vector size="8" baseType="variant">
      <vt:variant>
        <vt:lpstr>Использованные шрифты</vt:lpstr>
      </vt:variant>
      <vt:variant>
        <vt:i4>4</vt:i4>
      </vt:variant>
      <vt:variant>
        <vt:lpstr>Тема</vt:lpstr>
      </vt:variant>
      <vt:variant>
        <vt:i4>1</vt:i4>
      </vt:variant>
      <vt:variant>
        <vt:lpstr>Внедренные серверы OLE</vt:lpstr>
      </vt:variant>
      <vt:variant>
        <vt:i4>1</vt:i4>
      </vt:variant>
      <vt:variant>
        <vt:lpstr>Заголовки слайдов</vt:lpstr>
      </vt:variant>
      <vt:variant>
        <vt:i4>29</vt:i4>
      </vt:variant>
    </vt:vector>
  </HeadingPairs>
  <TitlesOfParts>
    <vt:vector size="35" baseType="lpstr">
      <vt:lpstr>Arial</vt:lpstr>
      <vt:lpstr>Calibri</vt:lpstr>
      <vt:lpstr>Calibri Light</vt:lpstr>
      <vt:lpstr>Symbol</vt:lpstr>
      <vt:lpstr>Тема Office</vt:lpstr>
      <vt:lpstr>Equation.DSMT4</vt:lpstr>
      <vt:lpstr>Условное выполнение</vt:lpstr>
      <vt:lpstr>Презентация PowerPoint</vt:lpstr>
      <vt:lpstr>Примеры</vt:lpstr>
      <vt:lpstr>Презентация PowerPoint</vt:lpstr>
      <vt:lpstr>Презентация PowerPoint</vt:lpstr>
      <vt:lpstr>Презентация PowerPoint</vt:lpstr>
      <vt:lpstr>Пример. Составить программу подсчета количества цифр в натуральном числе</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 Пример. Составить программу, по которой для натурального числа возвращается True, если в его десятичной записи есть хотя бы одна цифра 9, и False – в противном случае.</vt:lpstr>
      <vt:lpstr>Управление вычислениями - 2</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Условное выполнение</dc:title>
  <dc:creator>Анис Галимянов</dc:creator>
  <cp:lastModifiedBy>Анис Галимянов</cp:lastModifiedBy>
  <cp:revision>7</cp:revision>
  <dcterms:created xsi:type="dcterms:W3CDTF">2017-12-20T14:44:15Z</dcterms:created>
  <dcterms:modified xsi:type="dcterms:W3CDTF">2017-12-20T17:04:43Z</dcterms:modified>
</cp:coreProperties>
</file>