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9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15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00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92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726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34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344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24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76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90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68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304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FA32D-252D-4BCC-9E22-8D2B37F53E9E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31AAA-62C2-47AA-B746-7FE55A76C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658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ОС </a:t>
            </a:r>
            <a:r>
              <a:rPr lang="en-US" b="1" dirty="0"/>
              <a:t>Microsoft Windows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669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История развития ОС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началась 20 ноября 1985 г. с выходом первой версии. Выпуском этой версии фирма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dirty="0"/>
              <a:t>заявила о своих намерениях разработки перспективной многозадачной </a:t>
            </a:r>
            <a:r>
              <a:rPr lang="ru-RU" dirty="0" err="1"/>
              <a:t>операцион</a:t>
            </a:r>
            <a:r>
              <a:rPr lang="ru-RU" dirty="0"/>
              <a:t>-ной системы с графическим интерфейсом для быстро развивающихся IBM-совместимых персональных компьютеров. </a:t>
            </a:r>
            <a:endParaRPr lang="en-US" dirty="0" smtClean="0"/>
          </a:p>
          <a:p>
            <a:r>
              <a:rPr lang="ru-RU" b="1" dirty="0" err="1" smtClean="0"/>
              <a:t>Windows</a:t>
            </a:r>
            <a:r>
              <a:rPr lang="ru-RU" b="1" dirty="0" smtClean="0"/>
              <a:t> </a:t>
            </a:r>
            <a:r>
              <a:rPr lang="ru-RU" b="1" dirty="0"/>
              <a:t>1.0 </a:t>
            </a:r>
            <a:r>
              <a:rPr lang="ru-RU" dirty="0"/>
              <a:t>могла использовать 256 цветов, имела окна </a:t>
            </a:r>
            <a:r>
              <a:rPr lang="ru-RU" dirty="0" smtClean="0"/>
              <a:t>изменяемого </a:t>
            </a:r>
            <a:r>
              <a:rPr lang="ru-RU" dirty="0"/>
              <a:t>размера, область свернутых программ (первоначальную концепцию </a:t>
            </a:r>
            <a:r>
              <a:rPr lang="ru-RU" dirty="0" smtClean="0"/>
              <a:t>панели </a:t>
            </a:r>
            <a:r>
              <a:rPr lang="ru-RU" dirty="0"/>
              <a:t>задач), способность настраивать вид окон.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dirty="0"/>
              <a:t>включила в нее то, что мы теперь называем </a:t>
            </a:r>
            <a:r>
              <a:rPr lang="ru-RU" b="1" dirty="0"/>
              <a:t>Панель управления</a:t>
            </a:r>
            <a:r>
              <a:rPr lang="ru-RU" dirty="0"/>
              <a:t>. Она имела элементы </a:t>
            </a:r>
            <a:r>
              <a:rPr lang="ru-RU" dirty="0" smtClean="0"/>
              <a:t>интерфейса</a:t>
            </a:r>
            <a:r>
              <a:rPr lang="ru-RU" dirty="0"/>
              <a:t>, которые присутствуют в сегодняшних версиях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как </a:t>
            </a:r>
            <a:r>
              <a:rPr lang="ru-RU" dirty="0" smtClean="0"/>
              <a:t>поля </a:t>
            </a:r>
            <a:r>
              <a:rPr lang="ru-RU" dirty="0"/>
              <a:t>редактирования, кнопки, полосы прокрутки и пункты меню.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интерфейсе </a:t>
            </a:r>
            <a:r>
              <a:rPr lang="ru-RU" b="1" dirty="0" err="1"/>
              <a:t>Windows</a:t>
            </a:r>
            <a:r>
              <a:rPr lang="ru-RU" b="1" dirty="0"/>
              <a:t> 1.0 </a:t>
            </a:r>
            <a:r>
              <a:rPr lang="ru-RU" dirty="0"/>
              <a:t>окна могли быть развернуты, свернуты или расположены рядом (</a:t>
            </a:r>
            <a:r>
              <a:rPr lang="ru-RU" dirty="0" err="1"/>
              <a:t>tiled</a:t>
            </a:r>
            <a:r>
              <a:rPr lang="ru-RU" dirty="0"/>
              <a:t>). Окна не могли пересекаться, что было </a:t>
            </a:r>
            <a:r>
              <a:rPr lang="ru-RU" dirty="0" smtClean="0"/>
              <a:t>неудобно </a:t>
            </a:r>
            <a:r>
              <a:rPr lang="ru-RU" dirty="0"/>
              <a:t>при работе с большим их количеством.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систему были включены приложения: менеджер файлов, </a:t>
            </a:r>
            <a:r>
              <a:rPr lang="ru-RU" dirty="0" smtClean="0"/>
              <a:t>календарь</a:t>
            </a:r>
            <a:r>
              <a:rPr lang="ru-RU" dirty="0"/>
              <a:t>, картотека, записная книжка, калькулятор, часы и </a:t>
            </a:r>
            <a:r>
              <a:rPr lang="ru-RU" dirty="0" smtClean="0"/>
              <a:t>телекоммуникационные </a:t>
            </a:r>
            <a:r>
              <a:rPr lang="ru-RU" dirty="0"/>
              <a:t>программы. Пользователь мог переключаться между несколькими запущенными программами, т.е. система была многозадачной. </a:t>
            </a:r>
          </a:p>
        </p:txBody>
      </p:sp>
    </p:spTree>
    <p:extLst>
      <p:ext uri="{BB962C8B-B14F-4D97-AF65-F5344CB8AC3E}">
        <p14:creationId xmlns:p14="http://schemas.microsoft.com/office/powerpoint/2010/main" val="1998945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13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81891"/>
            <a:ext cx="10515600" cy="5595072"/>
          </a:xfrm>
        </p:spPr>
        <p:txBody>
          <a:bodyPr>
            <a:normAutofit fontScale="92500"/>
          </a:bodyPr>
          <a:lstStyle/>
          <a:p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b="1" dirty="0" err="1"/>
              <a:t>for</a:t>
            </a:r>
            <a:r>
              <a:rPr lang="ru-RU" b="1" dirty="0"/>
              <a:t> </a:t>
            </a:r>
            <a:r>
              <a:rPr lang="ru-RU" b="1" dirty="0" err="1"/>
              <a:t>Workgroups</a:t>
            </a:r>
            <a:r>
              <a:rPr lang="ru-RU" b="1" dirty="0"/>
              <a:t> 3.11 </a:t>
            </a:r>
            <a:r>
              <a:rPr lang="ru-RU" dirty="0"/>
              <a:t>с поддержкой </a:t>
            </a:r>
            <a:r>
              <a:rPr lang="ru-RU" dirty="0" err="1"/>
              <a:t>одноранговых</a:t>
            </a:r>
            <a:r>
              <a:rPr lang="ru-RU" dirty="0"/>
              <a:t> сетей вышел 15 февраля 1994 г. </a:t>
            </a:r>
          </a:p>
          <a:p>
            <a:r>
              <a:rPr lang="ru-RU" dirty="0"/>
              <a:t>Чуть раньше, в августе 1993 г. появилась новая ОС – </a:t>
            </a:r>
            <a:r>
              <a:rPr lang="ru-RU" b="1" dirty="0" err="1"/>
              <a:t>Windows</a:t>
            </a:r>
            <a:r>
              <a:rPr lang="ru-RU" b="1" dirty="0"/>
              <a:t> NT 3.1 </a:t>
            </a:r>
            <a:r>
              <a:rPr lang="ru-RU" dirty="0"/>
              <a:t>(«Новая технология» – </a:t>
            </a:r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Technology</a:t>
            </a:r>
            <a:r>
              <a:rPr lang="ru-RU" dirty="0"/>
              <a:t>, так официально трактовали аббревиатуру </a:t>
            </a:r>
            <a:r>
              <a:rPr lang="ru-RU" b="1" dirty="0"/>
              <a:t>NT </a:t>
            </a:r>
            <a:r>
              <a:rPr lang="ru-RU" dirty="0"/>
              <a:t>в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dirty="0"/>
              <a:t>).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dirty="0"/>
              <a:t>создал новую операционную систему с нуля. </a:t>
            </a:r>
            <a:r>
              <a:rPr lang="ru-RU" b="1" dirty="0" err="1"/>
              <a:t>Windows</a:t>
            </a:r>
            <a:r>
              <a:rPr lang="ru-RU" b="1" dirty="0"/>
              <a:t> NT </a:t>
            </a:r>
            <a:r>
              <a:rPr lang="ru-RU" dirty="0"/>
              <a:t>был первой операционной системой </a:t>
            </a:r>
            <a:r>
              <a:rPr lang="ru-RU" b="1" dirty="0" err="1"/>
              <a:t>Windows</a:t>
            </a:r>
            <a:r>
              <a:rPr lang="ru-RU" dirty="0"/>
              <a:t>, которая была предназначена для организации выделенного файлового сервера в составе локальной сети и включала поддержку </a:t>
            </a:r>
            <a:r>
              <a:rPr lang="ru-RU" dirty="0" smtClean="0"/>
              <a:t>высокопроизводительных </a:t>
            </a:r>
            <a:r>
              <a:rPr lang="ru-RU" dirty="0"/>
              <a:t>клиент-серверных бизнес-приложений. </a:t>
            </a:r>
            <a:r>
              <a:rPr lang="ru-RU" dirty="0" smtClean="0"/>
              <a:t>Операционная </a:t>
            </a:r>
            <a:r>
              <a:rPr lang="ru-RU" dirty="0"/>
              <a:t>система имела ряд новых ключевых особенностей: приоритетный </a:t>
            </a:r>
            <a:r>
              <a:rPr lang="ru-RU" dirty="0" smtClean="0"/>
              <a:t>многозадачный </a:t>
            </a:r>
            <a:r>
              <a:rPr lang="ru-RU" dirty="0"/>
              <a:t>планировщик для </a:t>
            </a:r>
            <a:r>
              <a:rPr lang="ru-RU" b="1" dirty="0" err="1"/>
              <a:t>Windows</a:t>
            </a:r>
            <a:r>
              <a:rPr lang="ru-RU" dirty="0"/>
              <a:t>-приложений, интегрированная </a:t>
            </a:r>
            <a:r>
              <a:rPr lang="ru-RU" dirty="0" smtClean="0"/>
              <a:t>работа </a:t>
            </a:r>
            <a:r>
              <a:rPr lang="ru-RU" dirty="0"/>
              <a:t>с сетями, разграничения прав пользователей для сервера домена, поддержка </a:t>
            </a:r>
            <a:r>
              <a:rPr lang="ru-RU" b="1" dirty="0"/>
              <a:t>OS/2 </a:t>
            </a:r>
            <a:r>
              <a:rPr lang="ru-RU" dirty="0"/>
              <a:t>и </a:t>
            </a:r>
            <a:r>
              <a:rPr lang="ru-RU" b="1" dirty="0"/>
              <a:t>POSIX </a:t>
            </a:r>
            <a:r>
              <a:rPr lang="ru-RU" dirty="0"/>
              <a:t>подсистем, поддержка многопроцессорной </a:t>
            </a:r>
            <a:r>
              <a:rPr lang="ru-RU" dirty="0" smtClean="0"/>
              <a:t>архитектуры</a:t>
            </a:r>
            <a:r>
              <a:rPr lang="ru-RU" dirty="0"/>
              <a:t>, новая более надежная файловая система </a:t>
            </a:r>
            <a:r>
              <a:rPr lang="ru-RU" b="1" dirty="0"/>
              <a:t>NTFS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36980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13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5265"/>
            <a:ext cx="10515600" cy="561169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Реально ОС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начала широко использоваться в 1995 г. с вы-ходом версии </a:t>
            </a:r>
            <a:r>
              <a:rPr lang="ru-RU" b="1" dirty="0" err="1"/>
              <a:t>Windows</a:t>
            </a:r>
            <a:r>
              <a:rPr lang="ru-RU" b="1" dirty="0"/>
              <a:t> 95</a:t>
            </a:r>
            <a:r>
              <a:rPr lang="ru-RU" dirty="0"/>
              <a:t>, имевшей новый графический интерфейс, очень удобный в работе. Основная масса прикладного программного </a:t>
            </a:r>
            <a:r>
              <a:rPr lang="ru-RU" dirty="0" smtClean="0"/>
              <a:t>обеспечения </a:t>
            </a:r>
            <a:r>
              <a:rPr lang="ru-RU" dirty="0"/>
              <a:t>стала выпускаться для этой ОС. </a:t>
            </a:r>
            <a:r>
              <a:rPr lang="ru-RU" b="1" dirty="0" err="1"/>
              <a:t>Windows</a:t>
            </a:r>
            <a:r>
              <a:rPr lang="ru-RU" b="1" dirty="0"/>
              <a:t> 95 </a:t>
            </a:r>
            <a:r>
              <a:rPr lang="ru-RU" dirty="0"/>
              <a:t>уже не графическая оболочка пользователя для </a:t>
            </a:r>
            <a:r>
              <a:rPr lang="ru-RU" b="1" dirty="0"/>
              <a:t>MS DOS </a:t>
            </a:r>
            <a:r>
              <a:rPr lang="ru-RU" dirty="0"/>
              <a:t>(как это было в предыдущих версиях), а полноценная многозадачная 32-разрядная операционная система. Хотя пользователи могли видеть </a:t>
            </a:r>
            <a:r>
              <a:rPr lang="ru-RU" dirty="0" err="1"/>
              <a:t>ок</a:t>
            </a:r>
            <a:r>
              <a:rPr lang="ru-RU" dirty="0"/>
              <a:t>-но </a:t>
            </a:r>
            <a:r>
              <a:rPr lang="ru-RU" b="1" dirty="0"/>
              <a:t>MS DOS </a:t>
            </a:r>
            <a:r>
              <a:rPr lang="ru-RU" dirty="0"/>
              <a:t>в процессе загрузки, система заменяла собой </a:t>
            </a:r>
            <a:r>
              <a:rPr lang="ru-RU" b="1" dirty="0"/>
              <a:t>MS DOS 7.0 </a:t>
            </a:r>
            <a:r>
              <a:rPr lang="ru-RU" dirty="0" err="1"/>
              <a:t>по-сле</a:t>
            </a:r>
            <a:r>
              <a:rPr lang="ru-RU" dirty="0"/>
              <a:t> того, как загружалась полностью. ОС на ядре </a:t>
            </a:r>
            <a:r>
              <a:rPr lang="ru-RU" b="1" dirty="0"/>
              <a:t>NT </a:t>
            </a:r>
            <a:r>
              <a:rPr lang="ru-RU" dirty="0"/>
              <a:t>получила широкое распространение среди обычных пользователей с выпуском 25 октября 2001 г. ОС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b="1" dirty="0" err="1"/>
              <a:t>Windows</a:t>
            </a:r>
            <a:r>
              <a:rPr lang="ru-RU" b="1" dirty="0"/>
              <a:t> XP</a:t>
            </a:r>
            <a:r>
              <a:rPr lang="ru-RU" dirty="0"/>
              <a:t>, которая имела новый графический интерфейс, использовала, как основ-</a:t>
            </a:r>
            <a:r>
              <a:rPr lang="ru-RU" dirty="0" err="1"/>
              <a:t>ную</a:t>
            </a:r>
            <a:r>
              <a:rPr lang="ru-RU" dirty="0"/>
              <a:t>, файловую систему </a:t>
            </a:r>
            <a:r>
              <a:rPr lang="ru-RU" b="1" dirty="0"/>
              <a:t>NTFS </a:t>
            </a:r>
            <a:r>
              <a:rPr lang="ru-RU" dirty="0"/>
              <a:t>и имела возможность разграничения прав пользователей на локальном компьютере. Система </a:t>
            </a:r>
            <a:r>
              <a:rPr lang="ru-RU" b="1" dirty="0" err="1"/>
              <a:t>Windows</a:t>
            </a:r>
            <a:r>
              <a:rPr lang="ru-RU" b="1" dirty="0"/>
              <a:t> XP </a:t>
            </a:r>
            <a:r>
              <a:rPr lang="ru-RU" dirty="0" smtClean="0"/>
              <a:t>создавалась </a:t>
            </a:r>
            <a:r>
              <a:rPr lang="ru-RU" dirty="0"/>
              <a:t>на основе усовершенствованного кода </a:t>
            </a:r>
            <a:r>
              <a:rPr lang="ru-RU" b="1" dirty="0" err="1"/>
              <a:t>Windows</a:t>
            </a:r>
            <a:r>
              <a:rPr lang="ru-RU" b="1" dirty="0"/>
              <a:t> 2000</a:t>
            </a:r>
            <a:r>
              <a:rPr lang="ru-RU" dirty="0"/>
              <a:t>, причем были разработаны различные версии для пользователей домашних компьютеров и бизнес-пользователей: </a:t>
            </a:r>
            <a:r>
              <a:rPr lang="ru-RU" b="1" dirty="0" err="1"/>
              <a:t>Windows</a:t>
            </a:r>
            <a:r>
              <a:rPr lang="ru-RU" b="1" dirty="0"/>
              <a:t> XP </a:t>
            </a:r>
            <a:r>
              <a:rPr lang="ru-RU" b="1" dirty="0" err="1"/>
              <a:t>Home</a:t>
            </a:r>
            <a:r>
              <a:rPr lang="ru-RU" b="1" dirty="0"/>
              <a:t> </a:t>
            </a:r>
            <a:r>
              <a:rPr lang="ru-RU" b="1" dirty="0" err="1"/>
              <a:t>Edition</a:t>
            </a:r>
            <a:r>
              <a:rPr lang="ru-RU" b="1" dirty="0"/>
              <a:t> </a:t>
            </a:r>
            <a:r>
              <a:rPr lang="ru-RU" dirty="0"/>
              <a:t>и </a:t>
            </a:r>
            <a:r>
              <a:rPr lang="ru-RU" b="1" dirty="0" err="1"/>
              <a:t>Windows</a:t>
            </a:r>
            <a:r>
              <a:rPr lang="ru-RU" b="1" dirty="0"/>
              <a:t> XP </a:t>
            </a:r>
            <a:r>
              <a:rPr lang="ru-RU" b="1" dirty="0" err="1"/>
              <a:t>Professional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5804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4895"/>
            <a:ext cx="10515600" cy="5462068"/>
          </a:xfrm>
        </p:spPr>
        <p:txBody>
          <a:bodyPr/>
          <a:lstStyle/>
          <a:p>
            <a:r>
              <a:rPr lang="ru-RU" dirty="0"/>
              <a:t>30 января 2007 года была выпущена в продажу еще одна написанная полностью с нуля ОС –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b="1" dirty="0" err="1"/>
              <a:t>Vista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22 </a:t>
            </a:r>
            <a:r>
              <a:rPr lang="ru-RU" dirty="0"/>
              <a:t>октября 2009 года в продаже официально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появилась </a:t>
            </a:r>
            <a:r>
              <a:rPr lang="ru-RU" dirty="0" err="1"/>
              <a:t>Windows</a:t>
            </a:r>
            <a:r>
              <a:rPr lang="ru-RU" dirty="0"/>
              <a:t> 7.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22 января 2015 года представители компании </a:t>
            </a:r>
            <a:r>
              <a:rPr lang="ru-RU" dirty="0" err="1"/>
              <a:t>Microsoft</a:t>
            </a:r>
            <a:r>
              <a:rPr lang="ru-RU" dirty="0"/>
              <a:t> провели </a:t>
            </a:r>
            <a:r>
              <a:rPr lang="ru-RU" dirty="0" err="1"/>
              <a:t>предфинальную</a:t>
            </a:r>
            <a:r>
              <a:rPr lang="ru-RU" dirty="0"/>
              <a:t> презентацию новой операционной системы </a:t>
            </a:r>
            <a:r>
              <a:rPr lang="ru-RU" dirty="0" err="1"/>
              <a:t>Windows</a:t>
            </a:r>
            <a:r>
              <a:rPr lang="ru-RU" dirty="0"/>
              <a:t> 10, разработки которой велись на протяжении 2014 года. Прямая трансляция презентации велась на сайте 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283312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1520"/>
            <a:ext cx="10515600" cy="5445443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/>
              <a:t>Windows</a:t>
            </a:r>
            <a:r>
              <a:rPr lang="ru-RU" dirty="0" smtClean="0"/>
              <a:t> 10 — операционная система для персональных компьютеров и рабочих станций, разработанная корпорацией </a:t>
            </a:r>
            <a:r>
              <a:rPr lang="ru-RU" dirty="0" err="1" smtClean="0"/>
              <a:t>Microsoft</a:t>
            </a:r>
            <a:r>
              <a:rPr lang="ru-RU" dirty="0" smtClean="0"/>
              <a:t> в рамках семейства </a:t>
            </a:r>
            <a:r>
              <a:rPr lang="ru-RU" dirty="0" err="1" smtClean="0"/>
              <a:t>Windows</a:t>
            </a:r>
            <a:r>
              <a:rPr lang="ru-RU" dirty="0" smtClean="0"/>
              <a:t> NT. После </a:t>
            </a:r>
            <a:r>
              <a:rPr lang="ru-RU" dirty="0" err="1" smtClean="0"/>
              <a:t>Windows</a:t>
            </a:r>
            <a:r>
              <a:rPr lang="ru-RU" dirty="0" smtClean="0"/>
              <a:t> 8.1 система получила номер 10, минуя 9. Серверный аналог </a:t>
            </a:r>
            <a:r>
              <a:rPr lang="ru-RU" dirty="0" err="1" smtClean="0"/>
              <a:t>Wiindows</a:t>
            </a:r>
            <a:r>
              <a:rPr lang="ru-RU" dirty="0" smtClean="0"/>
              <a:t> 10 — </a:t>
            </a:r>
            <a:r>
              <a:rPr lang="ru-RU" dirty="0" err="1" smtClean="0"/>
              <a:t>Windows</a:t>
            </a:r>
            <a:r>
              <a:rPr lang="ru-RU" dirty="0" smtClean="0"/>
              <a:t> </a:t>
            </a:r>
            <a:r>
              <a:rPr lang="ru-RU" dirty="0" err="1" smtClean="0"/>
              <a:t>Server</a:t>
            </a:r>
            <a:r>
              <a:rPr lang="ru-RU" dirty="0" smtClean="0"/>
              <a:t> 2016.</a:t>
            </a:r>
          </a:p>
          <a:p>
            <a:endParaRPr lang="ru-RU" dirty="0" smtClean="0"/>
          </a:p>
          <a:p>
            <a:r>
              <a:rPr lang="ru-RU" dirty="0" smtClean="0"/>
              <a:t>Система призвана стать единой для разных устройств, таких как персональные компьютеры, планшеты, смартфоны, консоли </a:t>
            </a:r>
            <a:r>
              <a:rPr lang="ru-RU" dirty="0" err="1" smtClean="0"/>
              <a:t>Xbox</a:t>
            </a:r>
            <a:r>
              <a:rPr lang="ru-RU" dirty="0" smtClean="0"/>
              <a:t> </a:t>
            </a:r>
            <a:r>
              <a:rPr lang="ru-RU" dirty="0" err="1" smtClean="0"/>
              <a:t>One</a:t>
            </a:r>
            <a:r>
              <a:rPr lang="ru-RU" dirty="0" smtClean="0"/>
              <a:t> и пр. Доступна единая платформа разработки и единый магазин универсальных приложений, совместимых со всеми поддерживаемыми устройствами. </a:t>
            </a:r>
            <a:r>
              <a:rPr lang="ru-RU" dirty="0" err="1" smtClean="0"/>
              <a:t>Windows</a:t>
            </a:r>
            <a:r>
              <a:rPr lang="ru-RU" dirty="0" smtClean="0"/>
              <a:t> 10 поставляется в качестве услуги с выпуском обновлений на протяжении всего цикла поддержки. В течение первого года после выхода системы пользователи могли бесплатно обновиться до </a:t>
            </a:r>
            <a:r>
              <a:rPr lang="ru-RU" dirty="0" err="1" smtClean="0"/>
              <a:t>Windows</a:t>
            </a:r>
            <a:r>
              <a:rPr lang="ru-RU" dirty="0" smtClean="0"/>
              <a:t> 10 на устройствах под управлением лицензионных копий </a:t>
            </a:r>
            <a:r>
              <a:rPr lang="ru-RU" dirty="0" err="1" smtClean="0"/>
              <a:t>Windows</a:t>
            </a:r>
            <a:r>
              <a:rPr lang="ru-RU" dirty="0" smtClean="0"/>
              <a:t> 7, </a:t>
            </a:r>
            <a:r>
              <a:rPr lang="ru-RU" dirty="0" err="1" smtClean="0"/>
              <a:t>Windows</a:t>
            </a:r>
            <a:r>
              <a:rPr lang="ru-RU" dirty="0" smtClean="0"/>
              <a:t> 8.1 и </a:t>
            </a:r>
            <a:r>
              <a:rPr lang="ru-RU" dirty="0" err="1" smtClean="0"/>
              <a:t>Windows</a:t>
            </a:r>
            <a:r>
              <a:rPr lang="ru-RU" dirty="0" smtClean="0"/>
              <a:t> </a:t>
            </a:r>
            <a:r>
              <a:rPr lang="ru-RU" dirty="0" err="1" smtClean="0"/>
              <a:t>Phone</a:t>
            </a:r>
            <a:r>
              <a:rPr lang="ru-RU" dirty="0" smtClean="0"/>
              <a:t> 8.1. Среди значимых нововведений — голосовая помощница </a:t>
            </a:r>
            <a:r>
              <a:rPr lang="ru-RU" dirty="0" err="1" smtClean="0"/>
              <a:t>Кортана</a:t>
            </a:r>
            <a:r>
              <a:rPr lang="ru-RU" dirty="0" smtClean="0"/>
              <a:t>, возможность создания и переключения нескольких рабочих столов и др. </a:t>
            </a:r>
            <a:r>
              <a:rPr lang="ru-RU" dirty="0" err="1" smtClean="0"/>
              <a:t>Windows</a:t>
            </a:r>
            <a:r>
              <a:rPr lang="ru-RU" dirty="0" smtClean="0"/>
              <a:t> 10 — последняя «коробочная» версия </a:t>
            </a:r>
            <a:r>
              <a:rPr lang="ru-RU" dirty="0" err="1" smtClean="0"/>
              <a:t>Windows</a:t>
            </a:r>
            <a:r>
              <a:rPr lang="ru-RU" dirty="0" smtClean="0"/>
              <a:t>, все последующие версии будут распространяться исключительно в цифровом виде.</a:t>
            </a:r>
          </a:p>
          <a:p>
            <a:endParaRPr lang="ru-RU" dirty="0" smtClean="0"/>
          </a:p>
          <a:p>
            <a:r>
              <a:rPr lang="ru-RU" dirty="0" smtClean="0"/>
              <a:t>Пользовательское соглашение </a:t>
            </a:r>
            <a:r>
              <a:rPr lang="ru-RU" dirty="0" err="1" smtClean="0"/>
              <a:t>Windows</a:t>
            </a:r>
            <a:r>
              <a:rPr lang="ru-RU" dirty="0" smtClean="0"/>
              <a:t> 10 позволяет компании </a:t>
            </a:r>
            <a:r>
              <a:rPr lang="ru-RU" dirty="0" err="1" smtClean="0"/>
              <a:t>Microsoft</a:t>
            </a:r>
            <a:r>
              <a:rPr lang="ru-RU" dirty="0" smtClean="0"/>
              <a:t> собирать многочисленные сведения о пользователе, историю его интернет-деятельности, пароли к точкам доступа, данные, набираемые на клавиатуре, и многое другое.</a:t>
            </a:r>
          </a:p>
          <a:p>
            <a:endParaRPr lang="ru-RU" dirty="0" smtClean="0"/>
          </a:p>
          <a:p>
            <a:r>
              <a:rPr lang="ru-RU" dirty="0" smtClean="0"/>
              <a:t>По состоянию на июль 2017 года </a:t>
            </a:r>
            <a:r>
              <a:rPr lang="ru-RU" dirty="0" err="1" smtClean="0"/>
              <a:t>Windows</a:t>
            </a:r>
            <a:r>
              <a:rPr lang="ru-RU" dirty="0" smtClean="0"/>
              <a:t> 10 имеет долю среди используемых в мире операционных систем для доступа к сети Интернет 35,7 % и занимает первое место в мире по популярности, опередив в апреле предыдущего лидера — </a:t>
            </a:r>
            <a:r>
              <a:rPr lang="ru-RU" dirty="0" err="1" smtClean="0"/>
              <a:t>Windows</a:t>
            </a:r>
            <a:r>
              <a:rPr lang="ru-RU" dirty="0" smtClean="0"/>
              <a:t> 7.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6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8393"/>
            <a:ext cx="10515600" cy="5528570"/>
          </a:xfrm>
        </p:spPr>
        <p:txBody>
          <a:bodyPr/>
          <a:lstStyle/>
          <a:p>
            <a:r>
              <a:rPr lang="ru-RU" dirty="0" smtClean="0"/>
              <a:t>После </a:t>
            </a:r>
            <a:r>
              <a:rPr lang="ru-RU" dirty="0" err="1" smtClean="0"/>
              <a:t>Windows</a:t>
            </a:r>
            <a:r>
              <a:rPr lang="ru-RU" dirty="0" smtClean="0"/>
              <a:t> 8.1 система получила номер 10, минуя 9. Как объяснил глава </a:t>
            </a:r>
            <a:r>
              <a:rPr lang="ru-RU" dirty="0" err="1" smtClean="0"/>
              <a:t>Microsoft</a:t>
            </a:r>
            <a:r>
              <a:rPr lang="ru-RU" dirty="0" smtClean="0"/>
              <a:t> по маркетингу </a:t>
            </a:r>
            <a:r>
              <a:rPr lang="ru-RU" dirty="0" err="1" smtClean="0"/>
              <a:t>Windows</a:t>
            </a:r>
            <a:r>
              <a:rPr lang="ru-RU" dirty="0" smtClean="0"/>
              <a:t> Тони </a:t>
            </a:r>
            <a:r>
              <a:rPr lang="ru-RU" dirty="0" err="1" smtClean="0"/>
              <a:t>Профет</a:t>
            </a:r>
            <a:r>
              <a:rPr lang="ru-RU" dirty="0" smtClean="0"/>
              <a:t>, пропуск девятого номера в наименовании операционной системы </a:t>
            </a:r>
            <a:r>
              <a:rPr lang="ru-RU" dirty="0" err="1" smtClean="0"/>
              <a:t>Windows</a:t>
            </a:r>
            <a:r>
              <a:rPr lang="ru-RU" dirty="0" smtClean="0"/>
              <a:t> не связан с совместимостью. Сторонние приложения определяли бы её, как систему из семейства </a:t>
            </a:r>
            <a:r>
              <a:rPr lang="ru-RU" dirty="0" err="1" smtClean="0"/>
              <a:t>Windows</a:t>
            </a:r>
            <a:r>
              <a:rPr lang="ru-RU" dirty="0" smtClean="0"/>
              <a:t> 9x, которые выпускались с 1995 по 2000 год. Множество программ для определения версии </a:t>
            </a:r>
            <a:r>
              <a:rPr lang="ru-RU" dirty="0" err="1" smtClean="0"/>
              <a:t>Windows</a:t>
            </a:r>
            <a:r>
              <a:rPr lang="ru-RU" dirty="0" smtClean="0"/>
              <a:t> используют подобный код: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29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8516"/>
            <a:ext cx="10515600" cy="557844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if (</a:t>
            </a:r>
            <a:r>
              <a:rPr lang="en-US" dirty="0" err="1" smtClean="0"/>
              <a:t>osName.startsWith</a:t>
            </a:r>
            <a:r>
              <a:rPr lang="en-US" dirty="0" smtClean="0"/>
              <a:t>("Windows 9")) {</a:t>
            </a:r>
          </a:p>
          <a:p>
            <a:pPr marL="0" indent="0">
              <a:buNone/>
            </a:pPr>
            <a:r>
              <a:rPr lang="en-US" dirty="0" smtClean="0"/>
              <a:t>    /* Windows 95 &amp; Windows 98 */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else {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4148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r>
              <a:rPr lang="ru-RU" b="1" dirty="0"/>
              <a:t>Интерфейс </a:t>
            </a:r>
            <a:r>
              <a:rPr lang="en-US" b="1" dirty="0"/>
              <a:t>Windows </a:t>
            </a:r>
            <a:r>
              <a:rPr lang="en-US" b="1" dirty="0" smtClean="0"/>
              <a:t>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97280"/>
            <a:ext cx="10515600" cy="5079683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Microsoft</a:t>
            </a:r>
            <a:r>
              <a:rPr lang="ru-RU" dirty="0"/>
              <a:t> продолжает попытки усидеть на двух стульях. Пытается создать единый графический интерфейс и для компьютеров и для мобильных устройств. В сравнении с </a:t>
            </a:r>
            <a:r>
              <a:rPr lang="ru-RU" dirty="0" err="1"/>
              <a:t>Windows</a:t>
            </a:r>
            <a:r>
              <a:rPr lang="ru-RU" dirty="0"/>
              <a:t> 8, сделан шаг назад относительно традиционного для </a:t>
            </a:r>
            <a:r>
              <a:rPr lang="ru-RU" dirty="0" err="1"/>
              <a:t>Windows</a:t>
            </a:r>
            <a:r>
              <a:rPr lang="ru-RU" dirty="0"/>
              <a:t> меню "Пуск". Если в </a:t>
            </a:r>
            <a:r>
              <a:rPr lang="ru-RU" dirty="0" err="1"/>
              <a:t>Windows</a:t>
            </a:r>
            <a:r>
              <a:rPr lang="ru-RU" dirty="0"/>
              <a:t> 8 этого меню совсем не было, а вместо него был "Стартовый экран", то в </a:t>
            </a:r>
            <a:r>
              <a:rPr lang="ru-RU" dirty="0" err="1"/>
              <a:t>Windows</a:t>
            </a:r>
            <a:r>
              <a:rPr lang="ru-RU" dirty="0"/>
              <a:t> 10 вернули огрызок меню "Пуск" (каким оно было в </a:t>
            </a:r>
            <a:r>
              <a:rPr lang="ru-RU" dirty="0" err="1"/>
              <a:t>Windows</a:t>
            </a:r>
            <a:r>
              <a:rPr lang="ru-RU" dirty="0"/>
              <a:t> 7) и туда же прилепили уменьшенный в размерах "Стартовый </a:t>
            </a:r>
            <a:r>
              <a:rPr lang="ru-RU" dirty="0" smtClean="0"/>
              <a:t>экран“</a:t>
            </a:r>
            <a:endParaRPr lang="en-US" dirty="0" smtClean="0"/>
          </a:p>
          <a:p>
            <a:r>
              <a:rPr lang="ru-RU" dirty="0"/>
              <a:t>В интерфейс добавлен новый визуальный элемент для переключения между открытыми программами. </a:t>
            </a:r>
            <a:r>
              <a:rPr lang="ru-RU" dirty="0" err="1"/>
              <a:t>Task</a:t>
            </a:r>
            <a:r>
              <a:rPr lang="ru-RU" dirty="0"/>
              <a:t> </a:t>
            </a:r>
            <a:r>
              <a:rPr lang="ru-RU" dirty="0" err="1"/>
              <a:t>View</a:t>
            </a:r>
            <a:r>
              <a:rPr lang="ru-RU" dirty="0"/>
              <a:t> (Представление задач). В нем показаны все окна на весь экран, а кроме того там же можно создать дополнительные Рабочие столы</a:t>
            </a:r>
          </a:p>
        </p:txBody>
      </p:sp>
    </p:spTree>
    <p:extLst>
      <p:ext uri="{BB962C8B-B14F-4D97-AF65-F5344CB8AC3E}">
        <p14:creationId xmlns:p14="http://schemas.microsoft.com/office/powerpoint/2010/main" val="1150051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167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1273"/>
            <a:ext cx="10515600" cy="534569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Открыть этот элемент можно кнопкой с панели задач, или с клавиатуры </a:t>
            </a:r>
            <a:r>
              <a:rPr lang="ru-RU" b="1" dirty="0" err="1"/>
              <a:t>Win</a:t>
            </a:r>
            <a:r>
              <a:rPr lang="ru-RU" b="1" dirty="0"/>
              <a:t> + </a:t>
            </a:r>
            <a:r>
              <a:rPr lang="ru-RU" b="1" dirty="0" err="1"/>
              <a:t>Tab</a:t>
            </a:r>
            <a:r>
              <a:rPr lang="ru-RU" dirty="0"/>
              <a:t>. Теперь и в </a:t>
            </a:r>
            <a:r>
              <a:rPr lang="ru-RU" dirty="0" err="1"/>
              <a:t>Windows</a:t>
            </a:r>
            <a:r>
              <a:rPr lang="ru-RU" dirty="0"/>
              <a:t> есть такая же фишка какая давно уже есть в </a:t>
            </a:r>
            <a:r>
              <a:rPr lang="ru-RU" dirty="0" err="1"/>
              <a:t>Linux</a:t>
            </a:r>
            <a:r>
              <a:rPr lang="ru-RU" dirty="0"/>
              <a:t> и даже в </a:t>
            </a:r>
            <a:r>
              <a:rPr lang="ru-RU" dirty="0" err="1"/>
              <a:t>Mac</a:t>
            </a:r>
            <a:r>
              <a:rPr lang="ru-RU" dirty="0"/>
              <a:t> OS. В этом представлении, в правом нижнем углу, есть кнопка для создания дополнительных Рабочих столов. Новый Рабочий стол можно создать и с клавиатуры - </a:t>
            </a:r>
            <a:r>
              <a:rPr lang="ru-RU" b="1" dirty="0" err="1"/>
              <a:t>Win</a:t>
            </a:r>
            <a:r>
              <a:rPr lang="ru-RU" b="1" dirty="0"/>
              <a:t> + </a:t>
            </a:r>
            <a:r>
              <a:rPr lang="ru-RU" b="1" dirty="0" err="1"/>
              <a:t>Ctrl</a:t>
            </a:r>
            <a:r>
              <a:rPr lang="ru-RU" b="1" dirty="0"/>
              <a:t> + D</a:t>
            </a:r>
            <a:r>
              <a:rPr lang="ru-RU" dirty="0"/>
              <a:t>. Созданные Рабочие столы будут отображаться внизу экрана </a:t>
            </a:r>
            <a:r>
              <a:rPr lang="ru-RU" dirty="0" err="1"/>
              <a:t>Task</a:t>
            </a:r>
            <a:r>
              <a:rPr lang="ru-RU" dirty="0"/>
              <a:t> </a:t>
            </a:r>
            <a:r>
              <a:rPr lang="ru-RU" dirty="0" err="1"/>
              <a:t>View</a:t>
            </a:r>
            <a:r>
              <a:rPr lang="ru-RU" dirty="0"/>
              <a:t>. Между Рабочими столами можно переходить не только через </a:t>
            </a:r>
            <a:r>
              <a:rPr lang="ru-RU" dirty="0" err="1"/>
              <a:t>Task</a:t>
            </a:r>
            <a:r>
              <a:rPr lang="ru-RU" dirty="0"/>
              <a:t> </a:t>
            </a:r>
            <a:r>
              <a:rPr lang="ru-RU" dirty="0" err="1"/>
              <a:t>View</a:t>
            </a:r>
            <a:r>
              <a:rPr lang="ru-RU" dirty="0"/>
              <a:t>, но и с клавиатуры: </a:t>
            </a:r>
            <a:r>
              <a:rPr lang="ru-RU" b="1" dirty="0" err="1"/>
              <a:t>Ctrl+Win+стрелка</a:t>
            </a:r>
            <a:r>
              <a:rPr lang="ru-RU" b="1" dirty="0"/>
              <a:t> влево/вправо</a:t>
            </a:r>
            <a:r>
              <a:rPr lang="ru-RU" dirty="0"/>
              <a:t>.</a:t>
            </a:r>
          </a:p>
          <a:p>
            <a:r>
              <a:rPr lang="ru-RU" dirty="0"/>
              <a:t>Доработан элемент графического интерфейса </a:t>
            </a:r>
            <a:r>
              <a:rPr lang="ru-RU" dirty="0" err="1"/>
              <a:t>Snap</a:t>
            </a:r>
            <a:r>
              <a:rPr lang="ru-RU" dirty="0"/>
              <a:t> (появившийся еще в </a:t>
            </a:r>
            <a:r>
              <a:rPr lang="ru-RU" dirty="0" err="1"/>
              <a:t>Windows</a:t>
            </a:r>
            <a:r>
              <a:rPr lang="ru-RU" dirty="0"/>
              <a:t> 7). В </a:t>
            </a:r>
            <a:r>
              <a:rPr lang="ru-RU" dirty="0" err="1"/>
              <a:t>Windows</a:t>
            </a:r>
            <a:r>
              <a:rPr lang="ru-RU" dirty="0"/>
              <a:t> 10 туда добавлены две новые возможности. Теперь можно не только два окна (по горизонтали) разместить, но и четыре. Для того, чтобы </a:t>
            </a:r>
            <a:r>
              <a:rPr lang="ru-RU" dirty="0" err="1"/>
              <a:t>Snap</a:t>
            </a:r>
            <a:r>
              <a:rPr lang="ru-RU" dirty="0"/>
              <a:t> разместил окно программы только на четверть экрана, нужно перетащить это окно в один из углов экрана. Для размещения двух окон, окно нужно перетаскивать на боковую грань экрана.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615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001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81396"/>
            <a:ext cx="10515600" cy="5395567"/>
          </a:xfrm>
        </p:spPr>
        <p:txBody>
          <a:bodyPr/>
          <a:lstStyle/>
          <a:p>
            <a:r>
              <a:rPr lang="ru-RU" dirty="0"/>
              <a:t>Наверное самое главное новшество это возможность голосового управления </a:t>
            </a:r>
            <a:r>
              <a:rPr lang="ru-RU" dirty="0" err="1"/>
              <a:t>Windows</a:t>
            </a:r>
            <a:r>
              <a:rPr lang="ru-RU" dirty="0"/>
              <a:t> - голосовая помощница </a:t>
            </a:r>
            <a:r>
              <a:rPr lang="ru-RU" dirty="0" err="1"/>
              <a:t>Cortana</a:t>
            </a:r>
            <a:r>
              <a:rPr lang="ru-RU" dirty="0"/>
              <a:t>. Но она есть пока только в английской версии.</a:t>
            </a:r>
          </a:p>
          <a:p>
            <a:r>
              <a:rPr lang="ru-RU" dirty="0"/>
              <a:t>А еще новый браузер </a:t>
            </a:r>
            <a:r>
              <a:rPr lang="ru-RU" dirty="0" err="1"/>
              <a:t>Edge</a:t>
            </a:r>
            <a:r>
              <a:rPr lang="ru-RU" dirty="0"/>
              <a:t>, но он пока не конкурент </a:t>
            </a:r>
            <a:r>
              <a:rPr lang="ru-RU" dirty="0" err="1"/>
              <a:t>Мозилле</a:t>
            </a:r>
            <a:r>
              <a:rPr lang="ru-RU" dirty="0"/>
              <a:t> и </a:t>
            </a:r>
            <a:r>
              <a:rPr lang="ru-RU" dirty="0" err="1"/>
              <a:t>Гуглу</a:t>
            </a:r>
            <a:r>
              <a:rPr lang="ru-RU" dirty="0"/>
              <a:t>.</a:t>
            </a:r>
          </a:p>
          <a:p>
            <a:r>
              <a:rPr lang="ru-RU" dirty="0"/>
              <a:t>Облачное хранилище </a:t>
            </a:r>
            <a:r>
              <a:rPr lang="ru-RU" dirty="0" err="1"/>
              <a:t>OneDrive</a:t>
            </a:r>
            <a:r>
              <a:rPr lang="ru-RU" dirty="0"/>
              <a:t> теперь </a:t>
            </a:r>
            <a:r>
              <a:rPr lang="ru-RU" dirty="0" err="1"/>
              <a:t>вкорячено</a:t>
            </a:r>
            <a:r>
              <a:rPr lang="ru-RU" dirty="0"/>
              <a:t> в систему плотнее. Отключить его посложнее чем раньше.</a:t>
            </a:r>
          </a:p>
          <a:p>
            <a:r>
              <a:rPr lang="ru-RU" dirty="0"/>
              <a:t>Такая же нездоровая канитель с "Защитником </a:t>
            </a:r>
            <a:r>
              <a:rPr lang="ru-RU" dirty="0" err="1"/>
              <a:t>Windows</a:t>
            </a:r>
            <a:r>
              <a:rPr lang="ru-RU" dirty="0"/>
              <a:t>" - через графический интерфейс его уже не отключить. Нужно лезть в реестр.</a:t>
            </a:r>
          </a:p>
        </p:txBody>
      </p:sp>
    </p:spTree>
    <p:extLst>
      <p:ext uri="{BB962C8B-B14F-4D97-AF65-F5344CB8AC3E}">
        <p14:creationId xmlns:p14="http://schemas.microsoft.com/office/powerpoint/2010/main" val="3277284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240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Windows </a:t>
            </a:r>
            <a:r>
              <a:rPr lang="ru-RU" b="1" dirty="0"/>
              <a:t>наблюдает за </a:t>
            </a:r>
            <a:r>
              <a:rPr lang="ru-RU" b="1" dirty="0" smtClean="0"/>
              <a:t>вами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0531"/>
            <a:ext cx="10515600" cy="504643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Это не с десятки началось конечно. Просто с каждой новой версией увеличивается количество отправляемой с вашего компьютера информации.</a:t>
            </a:r>
          </a:p>
          <a:p>
            <a:r>
              <a:rPr lang="ru-RU" dirty="0"/>
              <a:t>Однако </a:t>
            </a:r>
            <a:r>
              <a:rPr lang="ru-RU" dirty="0" err="1"/>
              <a:t>Microsoft</a:t>
            </a:r>
            <a:r>
              <a:rPr lang="ru-RU" dirty="0"/>
              <a:t>, начиная с версии 8 дает вам возможность отключать если не все, то по крайней мере многие параметры "слежки" за вашим компьютером и за вами.</a:t>
            </a:r>
          </a:p>
          <a:p>
            <a:r>
              <a:rPr lang="ru-RU" dirty="0"/>
              <a:t>В установщике </a:t>
            </a:r>
            <a:r>
              <a:rPr lang="ru-RU" dirty="0" err="1"/>
              <a:t>Windows</a:t>
            </a:r>
            <a:r>
              <a:rPr lang="ru-RU" dirty="0"/>
              <a:t> 10 (и 8) есть кнопка "Настроить", которая выводит три последовательных экрана с более чем десятком параметров слежения - все эти параметры можно отключить. Кроме этого, уже после установки можно отключить еще несколько параметров через настройки.</a:t>
            </a:r>
          </a:p>
          <a:p>
            <a:r>
              <a:rPr lang="ru-RU" dirty="0"/>
              <a:t>Просто будьте внимательны и не нажимайте кнопку "Настройки по умолчанию" в установщике.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072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59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Защита от </a:t>
            </a:r>
            <a:r>
              <a:rPr lang="ru-RU" b="1" dirty="0" smtClean="0"/>
              <a:t>вирусов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1026"/>
            <a:ext cx="10515600" cy="5245937"/>
          </a:xfrm>
        </p:spPr>
        <p:txBody>
          <a:bodyPr/>
          <a:lstStyle/>
          <a:p>
            <a:r>
              <a:rPr lang="ru-RU" b="1" dirty="0"/>
              <a:t>Компьютерный вирус </a:t>
            </a:r>
            <a:r>
              <a:rPr lang="ru-RU" dirty="0"/>
              <a:t>– вредоносная программа, способная к </a:t>
            </a:r>
            <a:r>
              <a:rPr lang="ru-RU" dirty="0" smtClean="0"/>
              <a:t>саморазмножению </a:t>
            </a:r>
            <a:r>
              <a:rPr lang="ru-RU" dirty="0"/>
              <a:t>и распространению при передаче информации с одного компьютера на другой. </a:t>
            </a:r>
            <a:endParaRPr lang="en-US" dirty="0" smtClean="0"/>
          </a:p>
          <a:p>
            <a:r>
              <a:rPr lang="ru-RU" dirty="0"/>
              <a:t>Официально считается что термин «компьютерный вирус» впервые употребил сотрудник </a:t>
            </a:r>
            <a:r>
              <a:rPr lang="ru-RU" dirty="0" err="1"/>
              <a:t>Лехайского</a:t>
            </a:r>
            <a:r>
              <a:rPr lang="ru-RU" dirty="0"/>
              <a:t> университета (США) Ф. Коэн в 1984 г. на 7-й конференции по безопасности информации, проходившей в США. В настоящее время кроме классических компьютерных вирусов </a:t>
            </a:r>
            <a:r>
              <a:rPr lang="ru-RU" dirty="0" smtClean="0"/>
              <a:t>существуют </a:t>
            </a:r>
            <a:r>
              <a:rPr lang="ru-RU" dirty="0"/>
              <a:t>также сетевые вирусы (черви и троянские программы), а также прочие вредоносные программы. </a:t>
            </a:r>
          </a:p>
        </p:txBody>
      </p:sp>
    </p:spTree>
    <p:extLst>
      <p:ext uri="{BB962C8B-B14F-4D97-AF65-F5344CB8AC3E}">
        <p14:creationId xmlns:p14="http://schemas.microsoft.com/office/powerpoint/2010/main" val="355584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339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Типы вирусов: </a:t>
            </a:r>
          </a:p>
          <a:p>
            <a:r>
              <a:rPr lang="ru-RU" dirty="0"/>
              <a:t>– файловые; </a:t>
            </a:r>
          </a:p>
          <a:p>
            <a:r>
              <a:rPr lang="ru-RU" dirty="0"/>
              <a:t>– загрузочные; </a:t>
            </a:r>
          </a:p>
          <a:p>
            <a:r>
              <a:rPr lang="ru-RU" dirty="0"/>
              <a:t>– макро-вирусы; </a:t>
            </a:r>
          </a:p>
          <a:p>
            <a:r>
              <a:rPr lang="ru-RU" dirty="0"/>
              <a:t>– скриптовые; </a:t>
            </a:r>
          </a:p>
          <a:p>
            <a:r>
              <a:rPr lang="ru-RU" dirty="0"/>
              <a:t>– сетевые.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44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5018"/>
            <a:ext cx="10515600" cy="551194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Файловые вирусы различными способами внедряются в </a:t>
            </a:r>
            <a:r>
              <a:rPr lang="ru-RU" dirty="0" smtClean="0"/>
              <a:t>исполняемые </a:t>
            </a:r>
            <a:r>
              <a:rPr lang="ru-RU" dirty="0"/>
              <a:t>файлы, либо создают файлы-двойники. </a:t>
            </a:r>
          </a:p>
          <a:p>
            <a:r>
              <a:rPr lang="ru-RU" dirty="0"/>
              <a:t>Пример, показывающий, насколько сложными являются подобные </a:t>
            </a:r>
            <a:r>
              <a:rPr lang="ru-RU" dirty="0" smtClean="0"/>
              <a:t>программы </a:t>
            </a:r>
            <a:r>
              <a:rPr lang="ru-RU" dirty="0"/>
              <a:t>– вирус </a:t>
            </a:r>
            <a:r>
              <a:rPr lang="ru-RU" dirty="0" err="1"/>
              <a:t>WinNT.RemEx</a:t>
            </a:r>
            <a:r>
              <a:rPr lang="ru-RU" dirty="0"/>
              <a:t> (</a:t>
            </a:r>
            <a:r>
              <a:rPr lang="ru-RU" dirty="0" err="1"/>
              <a:t>Remote</a:t>
            </a:r>
            <a:r>
              <a:rPr lang="ru-RU" dirty="0"/>
              <a:t> </a:t>
            </a:r>
            <a:r>
              <a:rPr lang="ru-RU" dirty="0" err="1"/>
              <a:t>Explorer</a:t>
            </a:r>
            <a:r>
              <a:rPr lang="ru-RU" dirty="0"/>
              <a:t>). При запуске файла вируса его код копируется в системный каталог </a:t>
            </a:r>
            <a:r>
              <a:rPr lang="ru-RU" dirty="0" err="1"/>
              <a:t>WinNT</a:t>
            </a:r>
            <a:r>
              <a:rPr lang="ru-RU" dirty="0"/>
              <a:t> System32\</a:t>
            </a:r>
            <a:r>
              <a:rPr lang="ru-RU" dirty="0" err="1"/>
              <a:t>Drivers</a:t>
            </a:r>
            <a:r>
              <a:rPr lang="ru-RU" dirty="0"/>
              <a:t> под именем IE403R.SYS и запускается как системный сервис, который один раз в 10 минут запускает одну из своих подпрограмм – либо заражения, либо «заметания </a:t>
            </a:r>
            <a:r>
              <a:rPr lang="ru-RU" dirty="0" smtClean="0"/>
              <a:t>сле</a:t>
            </a:r>
            <a:r>
              <a:rPr lang="ru-RU" dirty="0"/>
              <a:t>дов». Процедура заражения сканирует случайно выбранные локальные и </a:t>
            </a:r>
            <a:r>
              <a:rPr lang="ru-RU" dirty="0" smtClean="0"/>
              <a:t>доступные </a:t>
            </a:r>
            <a:r>
              <a:rPr lang="ru-RU" dirty="0"/>
              <a:t>сетевые папки, ищет EXE-файлы и заражает их. При заражении вирус компрессирует файл-жертву, записывает в него свой код и добавляет </a:t>
            </a:r>
            <a:r>
              <a:rPr lang="ru-RU" dirty="0" smtClean="0"/>
              <a:t>компрессированный </a:t>
            </a:r>
            <a:r>
              <a:rPr lang="ru-RU" dirty="0"/>
              <a:t>первоначальный код файла в его конец. При запуске зараженного EXE-файла вирус копирует его во временный файл, распаковывает и выполняет исходный файл программы. Вирус компрессирует файлы методом «</a:t>
            </a:r>
            <a:r>
              <a:rPr lang="ru-RU" dirty="0" err="1"/>
              <a:t>deflate</a:t>
            </a:r>
            <a:r>
              <a:rPr lang="ru-RU" dirty="0"/>
              <a:t>» и использует для этого встроенную в свой код библиотеку GZIP. В зависимости от случайного счетчика вирус также портит случайно выбранные файлы: </a:t>
            </a:r>
            <a:r>
              <a:rPr lang="ru-RU" dirty="0" smtClean="0"/>
              <a:t>компрессирует </a:t>
            </a:r>
            <a:r>
              <a:rPr lang="ru-RU" dirty="0"/>
              <a:t>их тем же методом и затем шифрует </a:t>
            </a:r>
            <a:r>
              <a:rPr lang="ru-RU" dirty="0" err="1" smtClean="0"/>
              <a:t>криптоалгоритмом</a:t>
            </a:r>
            <a:r>
              <a:rPr lang="ru-RU" dirty="0" smtClean="0"/>
              <a:t> </a:t>
            </a:r>
            <a:r>
              <a:rPr lang="ru-RU" dirty="0"/>
              <a:t>средней сложности. Процедура «заметания следов» запускается следом за заражением и уничтожает следы жизнедеятельности вируса. Вирус закрывает сообщения об ошибках, произошедших при заражении файлов, и выполняет другие действия (по данным Лаборатории Касперского </a:t>
            </a:r>
            <a:r>
              <a:rPr lang="ru-RU" i="1" dirty="0"/>
              <a:t>http://www.kav.ru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4048173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1644"/>
            <a:ext cx="10515600" cy="5495319"/>
          </a:xfrm>
        </p:spPr>
        <p:txBody>
          <a:bodyPr/>
          <a:lstStyle/>
          <a:p>
            <a:r>
              <a:rPr lang="ru-RU" dirty="0"/>
              <a:t>Загрузочные вирусы записывают себя в загрузочный сектор диска (</a:t>
            </a:r>
            <a:r>
              <a:rPr lang="ru-RU" dirty="0" err="1"/>
              <a:t>boot</a:t>
            </a:r>
            <a:r>
              <a:rPr lang="ru-RU" dirty="0"/>
              <a:t>-сектор), либо в сектор, содержащий системный загрузчик винчестера (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Boot</a:t>
            </a:r>
            <a:r>
              <a:rPr lang="ru-RU" dirty="0"/>
              <a:t> </a:t>
            </a:r>
            <a:r>
              <a:rPr lang="ru-RU" dirty="0" err="1"/>
              <a:t>Record</a:t>
            </a:r>
            <a:r>
              <a:rPr lang="ru-RU" dirty="0"/>
              <a:t>), либо меняют указатель на активный </a:t>
            </a:r>
            <a:r>
              <a:rPr lang="ru-RU" dirty="0" err="1"/>
              <a:t>boot</a:t>
            </a:r>
            <a:r>
              <a:rPr lang="ru-RU" dirty="0"/>
              <a:t>-сектор. Данный тип вирусов был достаточно </a:t>
            </a:r>
            <a:r>
              <a:rPr lang="ru-RU" dirty="0" err="1"/>
              <a:t>распространѐн</a:t>
            </a:r>
            <a:r>
              <a:rPr lang="ru-RU" dirty="0"/>
              <a:t> в 1990-х годах, но практически исчез с переходом на 32-разрядные операционные системы и отказом от использования дискет как основного способа обмена </a:t>
            </a:r>
            <a:r>
              <a:rPr lang="ru-RU" dirty="0" smtClean="0"/>
              <a:t>информацией</a:t>
            </a:r>
            <a:r>
              <a:rPr lang="ru-RU" dirty="0"/>
              <a:t>. Теоретически возможно появление загрузочных вирусов, </a:t>
            </a:r>
            <a:r>
              <a:rPr lang="ru-RU" dirty="0" smtClean="0"/>
              <a:t>заражающих </a:t>
            </a:r>
            <a:r>
              <a:rPr lang="ru-RU" dirty="0"/>
              <a:t>оптические диски и USB-флэш-память, но на текущий момент такие вирусы не обнаружены. </a:t>
            </a:r>
          </a:p>
        </p:txBody>
      </p:sp>
    </p:spTree>
    <p:extLst>
      <p:ext uri="{BB962C8B-B14F-4D97-AF65-F5344CB8AC3E}">
        <p14:creationId xmlns:p14="http://schemas.microsoft.com/office/powerpoint/2010/main" val="3741004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65514"/>
            <a:ext cx="10515600" cy="571144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Макро-вирусы заражают файлы данных различных популярных </a:t>
            </a:r>
            <a:r>
              <a:rPr lang="ru-RU" dirty="0" smtClean="0"/>
              <a:t>программ</a:t>
            </a:r>
            <a:r>
              <a:rPr lang="ru-RU" dirty="0"/>
              <a:t>. Многие текстовые, табличные и графические редакторы, системы проектирования, имеют свои языки программирования для работы с раз-личными объектами, присутствующими в файлах данных этих систем (на-пример,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Application</a:t>
            </a:r>
            <a:r>
              <a:rPr lang="ru-RU" dirty="0"/>
              <a:t> (VBA)в системе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b="1" dirty="0" err="1"/>
              <a:t>Office</a:t>
            </a:r>
            <a:r>
              <a:rPr lang="ru-RU" dirty="0"/>
              <a:t>). Текст программ на языке VBA сохраняется в модулях процедур (</a:t>
            </a:r>
            <a:r>
              <a:rPr lang="ru-RU" dirty="0" smtClean="0"/>
              <a:t>макросах</a:t>
            </a:r>
            <a:r>
              <a:rPr lang="ru-RU" dirty="0"/>
              <a:t>), хранящихся в файлах документов (см. в меню системы </a:t>
            </a:r>
            <a:r>
              <a:rPr lang="ru-RU" b="1" dirty="0" err="1"/>
              <a:t>Microsoft</a:t>
            </a:r>
            <a:r>
              <a:rPr lang="ru-RU" b="1" dirty="0"/>
              <a:t> </a:t>
            </a:r>
            <a:r>
              <a:rPr lang="ru-RU" b="1" dirty="0" err="1" smtClean="0"/>
              <a:t>Office</a:t>
            </a:r>
            <a:r>
              <a:rPr lang="ru-RU" b="1" dirty="0" smtClean="0"/>
              <a:t> </a:t>
            </a:r>
            <a:r>
              <a:rPr lang="ru-RU" dirty="0"/>
              <a:t>2003 раздел Сервис - Макрос). </a:t>
            </a:r>
            <a:r>
              <a:rPr lang="ru-RU" dirty="0" smtClean="0"/>
              <a:t>Макровирусы </a:t>
            </a:r>
            <a:r>
              <a:rPr lang="ru-RU" dirty="0"/>
              <a:t>являются программами на языках, встроенных в такие системы обработки данных. Например, при открытии документа </a:t>
            </a:r>
            <a:r>
              <a:rPr lang="ru-RU" dirty="0" err="1"/>
              <a:t>Word</a:t>
            </a:r>
            <a:r>
              <a:rPr lang="ru-RU" dirty="0"/>
              <a:t> проверяет его на наличие процедуры с именем </a:t>
            </a:r>
            <a:r>
              <a:rPr lang="ru-RU" dirty="0" err="1"/>
              <a:t>AutoOpen</a:t>
            </a:r>
            <a:r>
              <a:rPr lang="ru-RU" dirty="0"/>
              <a:t>, если она присутствует, то </a:t>
            </a:r>
            <a:r>
              <a:rPr lang="ru-RU" dirty="0" err="1"/>
              <a:t>Word</a:t>
            </a:r>
            <a:r>
              <a:rPr lang="ru-RU" dirty="0"/>
              <a:t> выполняет ее. Для своего </a:t>
            </a:r>
            <a:r>
              <a:rPr lang="ru-RU" dirty="0" smtClean="0"/>
              <a:t>размножения </a:t>
            </a:r>
            <a:r>
              <a:rPr lang="ru-RU" dirty="0"/>
              <a:t>вирусы этого класса используют возможности языков этих </a:t>
            </a:r>
            <a:r>
              <a:rPr lang="ru-RU" dirty="0" smtClean="0"/>
              <a:t>систем </a:t>
            </a:r>
            <a:r>
              <a:rPr lang="ru-RU" dirty="0"/>
              <a:t>и при их помощи переносят себя из одного зараженного файла (</a:t>
            </a:r>
            <a:r>
              <a:rPr lang="ru-RU" dirty="0" smtClean="0"/>
              <a:t>документа</a:t>
            </a:r>
            <a:r>
              <a:rPr lang="ru-RU" dirty="0"/>
              <a:t>, таблицы или другого файла данных) в другие. По данным </a:t>
            </a:r>
            <a:r>
              <a:rPr lang="ru-RU" dirty="0" smtClean="0"/>
              <a:t>Лаборатории </a:t>
            </a:r>
            <a:r>
              <a:rPr lang="ru-RU" dirty="0"/>
              <a:t>Касперского количество макровирусов – несколько сотен. </a:t>
            </a:r>
          </a:p>
        </p:txBody>
      </p:sp>
    </p:spTree>
    <p:extLst>
      <p:ext uri="{BB962C8B-B14F-4D97-AF65-F5344CB8AC3E}">
        <p14:creationId xmlns:p14="http://schemas.microsoft.com/office/powerpoint/2010/main" val="4229246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5018"/>
            <a:ext cx="10515600" cy="5511945"/>
          </a:xfrm>
        </p:spPr>
        <p:txBody>
          <a:bodyPr>
            <a:normAutofit fontScale="92500"/>
          </a:bodyPr>
          <a:lstStyle/>
          <a:p>
            <a:r>
              <a:rPr lang="ru-RU" dirty="0"/>
              <a:t>Скриптовые вирусы написаны на различных скрипт-языках (VBS –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</a:t>
            </a:r>
            <a:r>
              <a:rPr lang="ru-RU" dirty="0" err="1"/>
              <a:t>Script</a:t>
            </a:r>
            <a:r>
              <a:rPr lang="ru-RU" dirty="0"/>
              <a:t>, JS – </a:t>
            </a:r>
            <a:r>
              <a:rPr lang="ru-RU" dirty="0" err="1"/>
              <a:t>Java</a:t>
            </a:r>
            <a:r>
              <a:rPr lang="ru-RU" dirty="0"/>
              <a:t> </a:t>
            </a:r>
            <a:r>
              <a:rPr lang="ru-RU" dirty="0" err="1"/>
              <a:t>Script</a:t>
            </a:r>
            <a:r>
              <a:rPr lang="ru-RU" dirty="0"/>
              <a:t>, BAT, PHP и пр.), которые широко </a:t>
            </a:r>
            <a:r>
              <a:rPr lang="ru-RU" dirty="0" smtClean="0"/>
              <a:t>используются </a:t>
            </a:r>
            <a:r>
              <a:rPr lang="ru-RU" dirty="0"/>
              <a:t>в ОС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и </a:t>
            </a:r>
            <a:r>
              <a:rPr lang="ru-RU" dirty="0" err="1"/>
              <a:t>Web</a:t>
            </a:r>
            <a:r>
              <a:rPr lang="ru-RU" dirty="0"/>
              <a:t>-программировании. Они либо заражают другие скрипт-программы, присутствующие в виде программных файлов или фрагментов текста </a:t>
            </a:r>
            <a:r>
              <a:rPr lang="ru-RU" dirty="0" err="1"/>
              <a:t>html</a:t>
            </a:r>
            <a:r>
              <a:rPr lang="ru-RU" dirty="0"/>
              <a:t>-страниц, либо являются частями </a:t>
            </a:r>
            <a:r>
              <a:rPr lang="ru-RU" dirty="0" smtClean="0"/>
              <a:t>многокомпонентных </a:t>
            </a:r>
            <a:r>
              <a:rPr lang="ru-RU" dirty="0"/>
              <a:t>вирусов. Пример: </a:t>
            </a:r>
            <a:r>
              <a:rPr lang="ru-RU" dirty="0" err="1"/>
              <a:t>Virus.VBS.Redlof</a:t>
            </a:r>
            <a:r>
              <a:rPr lang="ru-RU" dirty="0"/>
              <a:t> – написан на языке VBS и зашифрован. При первом запуске создает файл со своим исполняемым кодом в систем-ном каталоге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с именем Kernel.dll. Кроме того, копирует себя во все каталоги на других дисках зараженного компьютера в виде файла на-стройки отображения файлов и папок – folder.htt. Зараженный файл folder.htt получает управление и копируется вирусом во все папки при их открытии при помощи Проводника. Вирус дописывает себя во все HTM файлы, находящиеся в каталоге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\</a:t>
            </a:r>
            <a:r>
              <a:rPr lang="ru-RU" dirty="0" err="1"/>
              <a:t>web</a:t>
            </a:r>
            <a:r>
              <a:rPr lang="ru-RU" dirty="0"/>
              <a:t> и таким образом он также получает управление при открытии данных файлов. </a:t>
            </a:r>
          </a:p>
        </p:txBody>
      </p:sp>
    </p:spTree>
    <p:extLst>
      <p:ext uri="{BB962C8B-B14F-4D97-AF65-F5344CB8AC3E}">
        <p14:creationId xmlns:p14="http://schemas.microsoft.com/office/powerpoint/2010/main" val="983374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/>
          <a:lstStyle/>
          <a:p>
            <a:r>
              <a:rPr lang="ru-RU" b="1" dirty="0"/>
              <a:t>Сетевые вирусы </a:t>
            </a:r>
            <a:r>
              <a:rPr lang="ru-RU" dirty="0"/>
              <a:t>используют для своего распространения </a:t>
            </a:r>
            <a:r>
              <a:rPr lang="ru-RU" dirty="0" smtClean="0"/>
              <a:t>протоколы </a:t>
            </a:r>
            <a:r>
              <a:rPr lang="ru-RU" dirty="0"/>
              <a:t>и команды компьютерных сетей и электронной почты. </a:t>
            </a:r>
            <a:endParaRPr lang="en-US" dirty="0" smtClean="0"/>
          </a:p>
          <a:p>
            <a:r>
              <a:rPr lang="ru-RU" dirty="0"/>
              <a:t>Сетевые черви подразделяются на почтовые (</a:t>
            </a:r>
            <a:r>
              <a:rPr lang="ru-RU" dirty="0" err="1"/>
              <a:t>Email-Worm</a:t>
            </a:r>
            <a:r>
              <a:rPr lang="ru-RU" dirty="0"/>
              <a:t>), </a:t>
            </a:r>
            <a:r>
              <a:rPr lang="ru-RU" dirty="0" smtClean="0"/>
              <a:t>использующие </a:t>
            </a:r>
            <a:r>
              <a:rPr lang="ru-RU" dirty="0"/>
              <a:t>интернет-пейджеры типа ICQ (IM-</a:t>
            </a:r>
            <a:r>
              <a:rPr lang="ru-RU" dirty="0" err="1"/>
              <a:t>Worm</a:t>
            </a:r>
            <a:r>
              <a:rPr lang="ru-RU" dirty="0"/>
              <a:t>), использующие </a:t>
            </a:r>
            <a:r>
              <a:rPr lang="ru-RU" dirty="0" smtClean="0"/>
              <a:t>IRC-</a:t>
            </a:r>
            <a:r>
              <a:rPr lang="en-US" dirty="0" smtClean="0"/>
              <a:t> </a:t>
            </a:r>
            <a:r>
              <a:rPr lang="ru-RU" dirty="0"/>
              <a:t>средства Интернет-общения (IRC-</a:t>
            </a:r>
            <a:r>
              <a:rPr lang="ru-RU" dirty="0" err="1"/>
              <a:t>Worm</a:t>
            </a:r>
            <a:r>
              <a:rPr lang="ru-RU" dirty="0"/>
              <a:t>), заражающие Интернет-серверы и прочие. </a:t>
            </a:r>
            <a:endParaRPr lang="en-US" dirty="0" smtClean="0"/>
          </a:p>
          <a:p>
            <a:r>
              <a:rPr lang="ru-RU" dirty="0" smtClean="0"/>
              <a:t>Почтовые </a:t>
            </a:r>
            <a:r>
              <a:rPr lang="ru-RU" dirty="0"/>
              <a:t>черви после инсталляции в системе могут рассылать себя по всем адресам, обнаруженным в адресной книге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dirty="0"/>
              <a:t>и в </a:t>
            </a:r>
            <a:r>
              <a:rPr lang="ru-RU" dirty="0" smtClean="0"/>
              <a:t>файлах </a:t>
            </a:r>
            <a:r>
              <a:rPr lang="ru-RU" dirty="0"/>
              <a:t>электронной почты. Другие виды сетевых червей могут рассылать URL-ссылку на себя или другие сайты по адресам, обнаруженным в базах Интернет-пейджеров или IRC-клиентов, открывать полный сетевой доступ на диски компьютера и пр. </a:t>
            </a:r>
          </a:p>
        </p:txBody>
      </p:sp>
    </p:spTree>
    <p:extLst>
      <p:ext uri="{BB962C8B-B14F-4D97-AF65-F5344CB8AC3E}">
        <p14:creationId xmlns:p14="http://schemas.microsoft.com/office/powerpoint/2010/main" val="4268630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1644"/>
            <a:ext cx="10515600" cy="549531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Троянская программа – любая программа, которая втайне от </a:t>
            </a:r>
            <a:r>
              <a:rPr lang="ru-RU" dirty="0" smtClean="0"/>
              <a:t>пользователя </a:t>
            </a:r>
            <a:r>
              <a:rPr lang="ru-RU" dirty="0"/>
              <a:t>выполняет на компьютере какие-либо нежелательные для него </a:t>
            </a:r>
            <a:r>
              <a:rPr lang="ru-RU" dirty="0" smtClean="0"/>
              <a:t>действия</a:t>
            </a:r>
            <a:r>
              <a:rPr lang="ru-RU" dirty="0"/>
              <a:t>. По своим функциям подразделяются на: </a:t>
            </a:r>
          </a:p>
          <a:p>
            <a:r>
              <a:rPr lang="ru-RU" dirty="0" err="1" smtClean="0"/>
              <a:t>бэкдор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Backdoor</a:t>
            </a:r>
            <a:r>
              <a:rPr lang="ru-RU" dirty="0"/>
              <a:t>) – несанкционированный доступ к </a:t>
            </a:r>
            <a:r>
              <a:rPr lang="ru-RU" dirty="0" err="1"/>
              <a:t>удалѐнному</a:t>
            </a:r>
            <a:r>
              <a:rPr lang="ru-RU" dirty="0"/>
              <a:t> администрированию компьютера; </a:t>
            </a:r>
          </a:p>
          <a:p>
            <a:r>
              <a:rPr lang="en-US" dirty="0" smtClean="0"/>
              <a:t>PSW-</a:t>
            </a:r>
            <a:r>
              <a:rPr lang="ru-RU" dirty="0"/>
              <a:t>троянцы – похищение паролей; </a:t>
            </a:r>
          </a:p>
          <a:p>
            <a:r>
              <a:rPr lang="ru-RU" dirty="0" err="1" smtClean="0"/>
              <a:t>Trojan</a:t>
            </a:r>
            <a:r>
              <a:rPr lang="ru-RU" dirty="0" smtClean="0"/>
              <a:t> </a:t>
            </a:r>
            <a:r>
              <a:rPr lang="ru-RU" dirty="0" err="1"/>
              <a:t>Clicker</a:t>
            </a:r>
            <a:r>
              <a:rPr lang="ru-RU" dirty="0"/>
              <a:t> – открывает на компьютере веб-ссылки без ведома пользователя; </a:t>
            </a:r>
          </a:p>
          <a:p>
            <a:r>
              <a:rPr lang="ru-RU" dirty="0" err="1" smtClean="0"/>
              <a:t>Trojan</a:t>
            </a:r>
            <a:r>
              <a:rPr lang="ru-RU" dirty="0" smtClean="0"/>
              <a:t> </a:t>
            </a:r>
            <a:r>
              <a:rPr lang="ru-RU" dirty="0" err="1"/>
              <a:t>Downloader</a:t>
            </a:r>
            <a:r>
              <a:rPr lang="ru-RU" dirty="0"/>
              <a:t> – загрузка из интернета каких-либо файлов без ведома пользователя; </a:t>
            </a:r>
          </a:p>
          <a:p>
            <a:r>
              <a:rPr lang="ru-RU" dirty="0" err="1" smtClean="0"/>
              <a:t>Trojan-Dropper</a:t>
            </a:r>
            <a:r>
              <a:rPr lang="ru-RU" dirty="0" smtClean="0"/>
              <a:t> </a:t>
            </a:r>
            <a:r>
              <a:rPr lang="ru-RU" dirty="0"/>
              <a:t>– инсталлирует без ведома пользователя другие вредоносные программы на зараженный компьютер и запускает их; </a:t>
            </a:r>
          </a:p>
          <a:p>
            <a:r>
              <a:rPr lang="ru-RU" dirty="0" err="1" smtClean="0"/>
              <a:t>Trojan</a:t>
            </a:r>
            <a:r>
              <a:rPr lang="ru-RU" dirty="0" smtClean="0"/>
              <a:t> </a:t>
            </a:r>
            <a:r>
              <a:rPr lang="ru-RU" dirty="0" err="1"/>
              <a:t>Proxy</a:t>
            </a:r>
            <a:r>
              <a:rPr lang="ru-RU" dirty="0"/>
              <a:t> – запускает без ведома пользователя прокси-сервер на зараженном компьютере; </a:t>
            </a:r>
          </a:p>
          <a:p>
            <a:r>
              <a:rPr lang="ru-RU" dirty="0" smtClean="0"/>
              <a:t>прочие </a:t>
            </a:r>
            <a:r>
              <a:rPr lang="ru-RU" dirty="0"/>
              <a:t>троянцы.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2957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1644"/>
            <a:ext cx="10515600" cy="5495319"/>
          </a:xfrm>
        </p:spPr>
        <p:txBody>
          <a:bodyPr/>
          <a:lstStyle/>
          <a:p>
            <a:r>
              <a:rPr lang="ru-RU" dirty="0"/>
              <a:t>К вредоносным программам относятся также </a:t>
            </a:r>
            <a:r>
              <a:rPr lang="ru-RU" b="1" dirty="0" err="1"/>
              <a:t>руткиты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rootkits</a:t>
            </a:r>
            <a:r>
              <a:rPr lang="ru-RU" dirty="0"/>
              <a:t>) – утилиты, используемые хакерами для сокрытия своей вредоносной </a:t>
            </a:r>
            <a:r>
              <a:rPr lang="ru-RU" dirty="0" err="1"/>
              <a:t>дея-тельности</a:t>
            </a:r>
            <a:r>
              <a:rPr lang="ru-RU" dirty="0"/>
              <a:t> на зараженном компьютере. Для этого они модифицируют </a:t>
            </a:r>
            <a:r>
              <a:rPr lang="ru-RU" dirty="0" err="1"/>
              <a:t>опе</a:t>
            </a:r>
            <a:r>
              <a:rPr lang="ru-RU" dirty="0"/>
              <a:t>-рационную систему компьютера. </a:t>
            </a:r>
            <a:r>
              <a:rPr lang="ru-RU" b="1" dirty="0" err="1"/>
              <a:t>Руткиты</a:t>
            </a:r>
            <a:r>
              <a:rPr lang="ru-RU" b="1" dirty="0"/>
              <a:t> </a:t>
            </a:r>
            <a:r>
              <a:rPr lang="ru-RU" dirty="0"/>
              <a:t>не только скрывают свое </a:t>
            </a:r>
            <a:r>
              <a:rPr lang="ru-RU" dirty="0" err="1"/>
              <a:t>соб-ственное</a:t>
            </a:r>
            <a:r>
              <a:rPr lang="ru-RU" dirty="0"/>
              <a:t> присутствие, но также и действия, которые предпринимает зло-</a:t>
            </a:r>
            <a:r>
              <a:rPr lang="ru-RU" dirty="0" err="1"/>
              <a:t>умышленник</a:t>
            </a:r>
            <a:r>
              <a:rPr lang="ru-RU" dirty="0"/>
              <a:t>. </a:t>
            </a:r>
            <a:r>
              <a:rPr lang="ru-RU" dirty="0" err="1"/>
              <a:t>Р</a:t>
            </a:r>
            <a:r>
              <a:rPr lang="ru-RU" b="1" dirty="0" err="1"/>
              <a:t>уткит</a:t>
            </a:r>
            <a:r>
              <a:rPr lang="ru-RU" b="1" dirty="0"/>
              <a:t> </a:t>
            </a:r>
            <a:r>
              <a:rPr lang="ru-RU" dirty="0"/>
              <a:t>может скрывать присутствие других вредоносных программ на компьютере, изменяя файловые данные, ключи реестра или активные процессы. </a:t>
            </a:r>
          </a:p>
        </p:txBody>
      </p:sp>
    </p:spTree>
    <p:extLst>
      <p:ext uri="{BB962C8B-B14F-4D97-AF65-F5344CB8AC3E}">
        <p14:creationId xmlns:p14="http://schemas.microsoft.com/office/powerpoint/2010/main" val="1863398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8516"/>
            <a:ext cx="10515600" cy="5578447"/>
          </a:xfrm>
        </p:spPr>
        <p:txBody>
          <a:bodyPr/>
          <a:lstStyle/>
          <a:p>
            <a:r>
              <a:rPr lang="ru-RU" b="1" i="1" dirty="0"/>
              <a:t>Особенности алгоритмов работы вирусов: </a:t>
            </a:r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резидентность</a:t>
            </a:r>
            <a:r>
              <a:rPr lang="ru-RU" dirty="0"/>
              <a:t>; </a:t>
            </a:r>
          </a:p>
          <a:p>
            <a:r>
              <a:rPr lang="ru-RU" dirty="0"/>
              <a:t>– использование </a:t>
            </a:r>
            <a:r>
              <a:rPr lang="ru-RU" dirty="0" err="1"/>
              <a:t>стелс</a:t>
            </a:r>
            <a:r>
              <a:rPr lang="ru-RU" dirty="0"/>
              <a:t>-алгоритмов; </a:t>
            </a:r>
          </a:p>
          <a:p>
            <a:r>
              <a:rPr lang="ru-RU" dirty="0"/>
              <a:t>– </a:t>
            </a:r>
            <a:r>
              <a:rPr lang="ru-RU" dirty="0" err="1"/>
              <a:t>самошифрование</a:t>
            </a:r>
            <a:r>
              <a:rPr lang="ru-RU" dirty="0"/>
              <a:t> и </a:t>
            </a:r>
            <a:r>
              <a:rPr lang="ru-RU" dirty="0" err="1"/>
              <a:t>полиморфичность</a:t>
            </a:r>
            <a:r>
              <a:rPr lang="ru-RU" dirty="0"/>
              <a:t>; </a:t>
            </a:r>
          </a:p>
          <a:p>
            <a:r>
              <a:rPr lang="ru-RU" dirty="0"/>
              <a:t>– использование нестандартных приемов.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5998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4895"/>
            <a:ext cx="10515600" cy="546206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Резидентный вирус при инфицировании компьютера оставляет в оперативной памяти свою резидентную часть, которая затем </a:t>
            </a:r>
            <a:r>
              <a:rPr lang="ru-RU" dirty="0" smtClean="0"/>
              <a:t>перехватывает </a:t>
            </a:r>
            <a:r>
              <a:rPr lang="ru-RU" dirty="0"/>
              <a:t>обращения операционной системы к объектам заражения и внедряется в них. Резидентные вирусы находятся в памяти и являются активными вплоть до выключения компьютера или перезагрузки операционной </a:t>
            </a:r>
            <a:r>
              <a:rPr lang="ru-RU" dirty="0" smtClean="0"/>
              <a:t>системы.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/>
              <a:t>Резидентными можно считать макро-вирусы, поскольку они </a:t>
            </a:r>
            <a:r>
              <a:rPr lang="ru-RU" dirty="0" smtClean="0"/>
              <a:t>постоянно </a:t>
            </a:r>
            <a:r>
              <a:rPr lang="ru-RU" dirty="0"/>
              <a:t>присутствуют в памяти компьютера на все время работы </a:t>
            </a:r>
            <a:r>
              <a:rPr lang="ru-RU" dirty="0" smtClean="0"/>
              <a:t>зараженного </a:t>
            </a:r>
            <a:r>
              <a:rPr lang="ru-RU" dirty="0"/>
              <a:t>редактора. </a:t>
            </a:r>
            <a:endParaRPr lang="en-US" dirty="0" smtClean="0"/>
          </a:p>
          <a:p>
            <a:r>
              <a:rPr lang="ru-RU" dirty="0"/>
              <a:t>Нерезидентные вирусы не заражают память компьютера и </a:t>
            </a:r>
            <a:r>
              <a:rPr lang="ru-RU" dirty="0" smtClean="0"/>
              <a:t>сохраняют </a:t>
            </a:r>
            <a:r>
              <a:rPr lang="ru-RU" dirty="0"/>
              <a:t>активность ограниченное время. Некоторые вирусы оставляют в </a:t>
            </a:r>
            <a:r>
              <a:rPr lang="ru-RU" dirty="0" smtClean="0"/>
              <a:t>оперативной </a:t>
            </a:r>
            <a:r>
              <a:rPr lang="ru-RU" dirty="0"/>
              <a:t>памяти небольшие резидентные программы, которые не </a:t>
            </a:r>
            <a:r>
              <a:rPr lang="ru-RU" dirty="0" smtClean="0"/>
              <a:t>распространяют </a:t>
            </a:r>
            <a:r>
              <a:rPr lang="ru-RU" dirty="0"/>
              <a:t>вирус. Такие вирусы считаются нерезидентными. </a:t>
            </a:r>
          </a:p>
        </p:txBody>
      </p:sp>
    </p:spTree>
    <p:extLst>
      <p:ext uri="{BB962C8B-B14F-4D97-AF65-F5344CB8AC3E}">
        <p14:creationId xmlns:p14="http://schemas.microsoft.com/office/powerpoint/2010/main" val="3889578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1767"/>
            <a:ext cx="10515600" cy="5545196"/>
          </a:xfrm>
        </p:spPr>
        <p:txBody>
          <a:bodyPr/>
          <a:lstStyle/>
          <a:p>
            <a:r>
              <a:rPr lang="ru-RU" dirty="0"/>
              <a:t>Использование </a:t>
            </a:r>
            <a:r>
              <a:rPr lang="ru-RU" dirty="0" err="1"/>
              <a:t>стелс</a:t>
            </a:r>
            <a:r>
              <a:rPr lang="ru-RU" dirty="0"/>
              <a:t>-алгоритмов позволяет вирусам полностью или частично скрыть себя в системе. Наиболее распространенным </a:t>
            </a:r>
            <a:r>
              <a:rPr lang="ru-RU" dirty="0" err="1" smtClean="0"/>
              <a:t>стелс</a:t>
            </a:r>
            <a:r>
              <a:rPr lang="ru-RU" dirty="0" smtClean="0"/>
              <a:t>-</a:t>
            </a:r>
            <a:r>
              <a:rPr lang="ru-RU" dirty="0"/>
              <a:t>алгоритмом является перехват запросов OC на чтение/запись зараженных объектов. </a:t>
            </a:r>
            <a:r>
              <a:rPr lang="ru-RU" dirty="0" err="1"/>
              <a:t>Стелс</a:t>
            </a:r>
            <a:r>
              <a:rPr lang="ru-RU" dirty="0"/>
              <a:t>-вирусы при этом либо временно лечат их, либо «подстав-</a:t>
            </a:r>
            <a:r>
              <a:rPr lang="ru-RU" dirty="0" err="1"/>
              <a:t>ляют</a:t>
            </a:r>
            <a:r>
              <a:rPr lang="ru-RU" dirty="0"/>
              <a:t>» вместо себя незараженные участки информации. В случае макро-вирусов наиболее популярный способ – запрет вызовов меню просмотра макросов. </a:t>
            </a:r>
          </a:p>
        </p:txBody>
      </p:sp>
    </p:spTree>
    <p:extLst>
      <p:ext uri="{BB962C8B-B14F-4D97-AF65-F5344CB8AC3E}">
        <p14:creationId xmlns:p14="http://schemas.microsoft.com/office/powerpoint/2010/main" val="4106355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/>
          <a:lstStyle/>
          <a:p>
            <a:r>
              <a:rPr lang="ru-RU" dirty="0" err="1"/>
              <a:t>Самошифрование</a:t>
            </a:r>
            <a:r>
              <a:rPr lang="ru-RU" dirty="0"/>
              <a:t> и </a:t>
            </a:r>
            <a:r>
              <a:rPr lang="ru-RU" dirty="0" err="1"/>
              <a:t>полиморфичность</a:t>
            </a:r>
            <a:r>
              <a:rPr lang="ru-RU" dirty="0"/>
              <a:t> используются практически всеми типами вирусов для того, чтобы максимально усложнить процедуру детектирования вируса. Полиморфные вирусы (</a:t>
            </a:r>
            <a:r>
              <a:rPr lang="ru-RU" dirty="0" err="1"/>
              <a:t>polymorphic</a:t>
            </a:r>
            <a:r>
              <a:rPr lang="ru-RU" dirty="0"/>
              <a:t>) – это </a:t>
            </a:r>
            <a:r>
              <a:rPr lang="ru-RU" dirty="0" smtClean="0"/>
              <a:t>достаточно </a:t>
            </a:r>
            <a:r>
              <a:rPr lang="ru-RU" dirty="0" err="1"/>
              <a:t>труднообнаруживаемые</a:t>
            </a:r>
            <a:r>
              <a:rPr lang="ru-RU" dirty="0"/>
              <a:t> вирусы, не имеющие сигнатур, т.е. не </a:t>
            </a:r>
            <a:r>
              <a:rPr lang="ru-RU" dirty="0" smtClean="0"/>
              <a:t>содержащие </a:t>
            </a:r>
            <a:r>
              <a:rPr lang="ru-RU" dirty="0"/>
              <a:t>ни одного постоянного участка кода. В большинстве случаев два образца одного и того же полиморфного вируса не будут иметь ни </a:t>
            </a:r>
            <a:r>
              <a:rPr lang="ru-RU" dirty="0" smtClean="0"/>
              <a:t>одного </a:t>
            </a:r>
            <a:r>
              <a:rPr lang="ru-RU" dirty="0"/>
              <a:t>совпадения. Это достигается шифрованием основного тела вируса и модификациями программы-расшифровщика. </a:t>
            </a:r>
          </a:p>
        </p:txBody>
      </p:sp>
    </p:spTree>
    <p:extLst>
      <p:ext uri="{BB962C8B-B14F-4D97-AF65-F5344CB8AC3E}">
        <p14:creationId xmlns:p14="http://schemas.microsoft.com/office/powerpoint/2010/main" val="124740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9028"/>
          </a:xfrm>
        </p:spPr>
        <p:txBody>
          <a:bodyPr>
            <a:normAutofit/>
          </a:bodyPr>
          <a:lstStyle/>
          <a:p>
            <a:r>
              <a:rPr lang="ru-RU" sz="2800" b="1" i="1" dirty="0"/>
              <a:t>По деструктивным возможностям вирусы подразделяются на: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4154"/>
            <a:ext cx="10515600" cy="5162809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dirty="0"/>
              <a:t>безвредные, т.е. никак не влияющие на работу компьютера (кроме уменьшения свободного места на диске в результате своего </a:t>
            </a:r>
            <a:r>
              <a:rPr lang="ru-RU" dirty="0" smtClean="0"/>
              <a:t>размножения</a:t>
            </a:r>
            <a:r>
              <a:rPr lang="ru-RU" dirty="0"/>
              <a:t>); </a:t>
            </a:r>
          </a:p>
          <a:p>
            <a:r>
              <a:rPr lang="ru-RU" dirty="0" smtClean="0"/>
              <a:t> </a:t>
            </a:r>
            <a:r>
              <a:rPr lang="ru-RU" dirty="0"/>
              <a:t>неопасные, влияние которых ограничивается уменьшением </a:t>
            </a:r>
            <a:r>
              <a:rPr lang="ru-RU" dirty="0" smtClean="0"/>
              <a:t>свободного </a:t>
            </a:r>
            <a:r>
              <a:rPr lang="ru-RU" dirty="0"/>
              <a:t>места на диске и графическими, звуковыми и пр. эффектами; </a:t>
            </a:r>
          </a:p>
          <a:p>
            <a:r>
              <a:rPr lang="ru-RU" dirty="0" smtClean="0"/>
              <a:t>опасные </a:t>
            </a:r>
            <a:r>
              <a:rPr lang="ru-RU" dirty="0"/>
              <a:t>вирусы, которые могут привести к серьезным сбоям в </a:t>
            </a:r>
            <a:r>
              <a:rPr lang="ru-RU" dirty="0" smtClean="0"/>
              <a:t>работе </a:t>
            </a:r>
            <a:r>
              <a:rPr lang="ru-RU" dirty="0"/>
              <a:t>компьютера; </a:t>
            </a:r>
          </a:p>
          <a:p>
            <a:r>
              <a:rPr lang="ru-RU" dirty="0" smtClean="0"/>
              <a:t> </a:t>
            </a:r>
            <a:r>
              <a:rPr lang="ru-RU" dirty="0"/>
              <a:t>очень опасные, в алгоритм работы которых заведомо заложены </a:t>
            </a:r>
            <a:r>
              <a:rPr lang="ru-RU" dirty="0" smtClean="0"/>
              <a:t>процедуры</a:t>
            </a:r>
            <a:r>
              <a:rPr lang="ru-RU" dirty="0"/>
              <a:t>, которые приводят к порче программ, уничтожению файлов. </a:t>
            </a:r>
          </a:p>
          <a:p>
            <a:r>
              <a:rPr lang="ru-RU" dirty="0"/>
              <a:t>Полную информацию о многочисленных известных вирусах можно найти на сайтах фирм, производителей антивирусных программ, напри-мер, на сайте Лаборатории Касперского </a:t>
            </a:r>
            <a:r>
              <a:rPr lang="ru-RU" i="1" dirty="0"/>
              <a:t>http://www.kav.ru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36869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Антивирусные программы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0778"/>
            <a:ext cx="10515600" cy="5146185"/>
          </a:xfrm>
        </p:spPr>
        <p:txBody>
          <a:bodyPr/>
          <a:lstStyle/>
          <a:p>
            <a:r>
              <a:rPr lang="ru-RU" dirty="0"/>
              <a:t>Для борьбы с компьютерными вирусами используются </a:t>
            </a:r>
            <a:r>
              <a:rPr lang="ru-RU" dirty="0" smtClean="0"/>
              <a:t>антивирусные </a:t>
            </a:r>
            <a:r>
              <a:rPr lang="ru-RU" dirty="0"/>
              <a:t>программы. Так как компьютеры простых пользователей, не </a:t>
            </a:r>
            <a:r>
              <a:rPr lang="ru-RU" dirty="0" smtClean="0"/>
              <a:t>подключенные </a:t>
            </a:r>
            <a:r>
              <a:rPr lang="ru-RU" dirty="0"/>
              <a:t>к Интернету, вскоре перестанут существовать, первой </a:t>
            </a:r>
            <a:r>
              <a:rPr lang="ru-RU" dirty="0" smtClean="0"/>
              <a:t>программой</a:t>
            </a:r>
            <a:r>
              <a:rPr lang="ru-RU" dirty="0"/>
              <a:t>, устанавливаемой на ПК после установки операционной системы, должна быть антивирусная система. Интернет в настоящее время – </a:t>
            </a:r>
            <a:r>
              <a:rPr lang="ru-RU" dirty="0" smtClean="0"/>
              <a:t>источник </a:t>
            </a:r>
            <a:r>
              <a:rPr lang="ru-RU" dirty="0"/>
              <a:t>повышенной вирусной опасности, особенно при посещении хакерских и развлекательных сайтов! </a:t>
            </a:r>
          </a:p>
        </p:txBody>
      </p:sp>
    </p:spTree>
    <p:extLst>
      <p:ext uri="{BB962C8B-B14F-4D97-AF65-F5344CB8AC3E}">
        <p14:creationId xmlns:p14="http://schemas.microsoft.com/office/powerpoint/2010/main" val="1908180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7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1767"/>
            <a:ext cx="10515600" cy="5545196"/>
          </a:xfrm>
        </p:spPr>
        <p:txBody>
          <a:bodyPr/>
          <a:lstStyle/>
          <a:p>
            <a:r>
              <a:rPr lang="ru-RU" dirty="0"/>
              <a:t>В состав современных антивирусных систем входят, как правило, несколько программных компонентов: </a:t>
            </a:r>
            <a:endParaRPr lang="en-US" dirty="0" smtClean="0"/>
          </a:p>
          <a:p>
            <a:endParaRPr lang="ru-RU" dirty="0"/>
          </a:p>
          <a:p>
            <a:r>
              <a:rPr lang="ru-RU" dirty="0"/>
              <a:t>– </a:t>
            </a:r>
            <a:r>
              <a:rPr lang="ru-RU" b="1" dirty="0"/>
              <a:t>сканер </a:t>
            </a:r>
            <a:r>
              <a:rPr lang="ru-RU" dirty="0"/>
              <a:t>– программа проверки заданных дисков, папок или файлов по указанию пользователя, по расписанию или по команде </a:t>
            </a:r>
            <a:r>
              <a:rPr lang="ru-RU" dirty="0" err="1"/>
              <a:t>монито-ра</a:t>
            </a:r>
            <a:r>
              <a:rPr lang="ru-RU" dirty="0"/>
              <a:t>, программы проверки электронной почты или скриптов; </a:t>
            </a:r>
          </a:p>
          <a:p>
            <a:r>
              <a:rPr lang="ru-RU" dirty="0"/>
              <a:t>– </a:t>
            </a:r>
            <a:r>
              <a:rPr lang="ru-RU" b="1" dirty="0"/>
              <a:t>монитор</a:t>
            </a:r>
            <a:r>
              <a:rPr lang="ru-RU" dirty="0"/>
              <a:t>, запускающий программу-сканер для проверки всех </a:t>
            </a:r>
            <a:r>
              <a:rPr lang="ru-RU" dirty="0" err="1"/>
              <a:t>запус-каемых</a:t>
            </a:r>
            <a:r>
              <a:rPr lang="ru-RU" dirty="0"/>
              <a:t> на ПК программ и открываемых файлов данных, начиная с момента запуска ОС;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010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1767"/>
            <a:ext cx="10515600" cy="5545196"/>
          </a:xfrm>
        </p:spPr>
        <p:txBody>
          <a:bodyPr/>
          <a:lstStyle/>
          <a:p>
            <a:endParaRPr lang="ru-RU" dirty="0"/>
          </a:p>
          <a:p>
            <a:r>
              <a:rPr lang="ru-RU" dirty="0"/>
              <a:t>– программы проверки файлов электронной почты и скриптов в фай-</a:t>
            </a:r>
            <a:r>
              <a:rPr lang="ru-RU" dirty="0" err="1"/>
              <a:t>лах</a:t>
            </a:r>
            <a:r>
              <a:rPr lang="ru-RU" dirty="0"/>
              <a:t> Интернета, поступающих на компьютер; </a:t>
            </a:r>
          </a:p>
          <a:p>
            <a:r>
              <a:rPr lang="ru-RU" dirty="0"/>
              <a:t>– программа обновления антивирусных баз; </a:t>
            </a:r>
          </a:p>
          <a:p>
            <a:r>
              <a:rPr lang="ru-RU" dirty="0"/>
              <a:t>– центр управления, позволяющий задать расписание сканирования папок, обновления баз и прочие параметры работы.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997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антивирусных сканерах для поиска известных вирусов </a:t>
            </a:r>
            <a:r>
              <a:rPr lang="ru-RU" dirty="0" smtClean="0"/>
              <a:t>используются </a:t>
            </a:r>
            <a:r>
              <a:rPr lang="ru-RU" dirty="0"/>
              <a:t>два основных метода: сигнатурный поиск и эвристический анализ. Сигнатурой или маской вируса является некоторая постоянная </a:t>
            </a:r>
            <a:r>
              <a:rPr lang="ru-RU" dirty="0" smtClean="0"/>
              <a:t>последовательность </a:t>
            </a:r>
            <a:r>
              <a:rPr lang="ru-RU" dirty="0"/>
              <a:t>кода, специфичная для этого конкретного вируса. Все сигнатуры размещены в антивирусной базе – специальном хранилище, в котором программа-антивирус хранит характерные коды вредоносных программ. Метод эвристического анализа проверяет не код подозрительного файла, а его действия. Для того чтобы размножаться, вирус должен </a:t>
            </a:r>
            <a:r>
              <a:rPr lang="ru-RU" dirty="0" smtClean="0"/>
              <a:t>копировать </a:t>
            </a:r>
            <a:r>
              <a:rPr lang="ru-RU" dirty="0"/>
              <a:t>свое тело в память, открывать другие исполняемые файлы и </a:t>
            </a:r>
            <a:r>
              <a:rPr lang="ru-RU" dirty="0" smtClean="0"/>
              <a:t>записывать </a:t>
            </a:r>
            <a:r>
              <a:rPr lang="ru-RU" dirty="0"/>
              <a:t>туда свое тело, записывать данные в секторы жесткого диска и т.д. Есть характерные действия и у сетевого червя – доступ к адресной книге и сканирование жесткого диска на предмет обнаружения адресов электрон-ной почты. Благодаря этому эвристический анализатор способен </a:t>
            </a:r>
            <a:r>
              <a:rPr lang="ru-RU" dirty="0" smtClean="0"/>
              <a:t>обнаружить </a:t>
            </a:r>
            <a:r>
              <a:rPr lang="ru-RU" dirty="0"/>
              <a:t>даже те вредоносные коды, сигнатуры которых еще неизвестны. </a:t>
            </a:r>
          </a:p>
        </p:txBody>
      </p:sp>
    </p:spTree>
    <p:extLst>
      <p:ext uri="{BB962C8B-B14F-4D97-AF65-F5344CB8AC3E}">
        <p14:creationId xmlns:p14="http://schemas.microsoft.com/office/powerpoint/2010/main" val="31391728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/>
          <a:lstStyle/>
          <a:p>
            <a:r>
              <a:rPr lang="ru-RU" dirty="0"/>
              <a:t>Антивирусные сканеры можно разделить на две категории – </a:t>
            </a:r>
            <a:r>
              <a:rPr lang="ru-RU" dirty="0" smtClean="0"/>
              <a:t>универсальные </a:t>
            </a:r>
            <a:r>
              <a:rPr lang="ru-RU" dirty="0"/>
              <a:t>и специализированные. Универсальные сканеры рассчитаны на поиск и обезвреживание всех типов вирусов вне зависимости от </a:t>
            </a:r>
            <a:r>
              <a:rPr lang="ru-RU" dirty="0" smtClean="0"/>
              <a:t>операционной </a:t>
            </a:r>
            <a:r>
              <a:rPr lang="ru-RU" dirty="0"/>
              <a:t>системы, на работу в которой рассчитан сканер. </a:t>
            </a:r>
            <a:r>
              <a:rPr lang="ru-RU" dirty="0" smtClean="0"/>
              <a:t>Специализированные </a:t>
            </a:r>
            <a:r>
              <a:rPr lang="ru-RU" dirty="0"/>
              <a:t>сканеры предназначены для обезвреживания ограниченного числа </a:t>
            </a:r>
            <a:r>
              <a:rPr lang="ru-RU" dirty="0" smtClean="0"/>
              <a:t>вирусов </a:t>
            </a:r>
            <a:r>
              <a:rPr lang="ru-RU" dirty="0"/>
              <a:t>или только одного их класса, например макро-вирусов. </a:t>
            </a:r>
            <a:r>
              <a:rPr lang="ru-RU" dirty="0" smtClean="0"/>
              <a:t>Специализированные </a:t>
            </a:r>
            <a:r>
              <a:rPr lang="ru-RU" dirty="0"/>
              <a:t>сканеры, рассчитанные только на макро-вирусы, часто </a:t>
            </a:r>
            <a:r>
              <a:rPr lang="ru-RU" dirty="0" smtClean="0"/>
              <a:t>оказываются </a:t>
            </a:r>
            <a:r>
              <a:rPr lang="ru-RU" dirty="0"/>
              <a:t>наиболее удобным и надежным решением для защиты систем </a:t>
            </a:r>
            <a:r>
              <a:rPr lang="ru-RU" dirty="0" smtClean="0"/>
              <a:t>документооборота </a:t>
            </a:r>
            <a:r>
              <a:rPr lang="ru-RU" dirty="0"/>
              <a:t>в средах </a:t>
            </a:r>
            <a:r>
              <a:rPr lang="ru-RU" dirty="0" err="1"/>
              <a:t>MMicrosoft</a:t>
            </a:r>
            <a:r>
              <a:rPr lang="ru-RU" dirty="0"/>
              <a:t> </a:t>
            </a:r>
            <a:r>
              <a:rPr lang="ru-RU" dirty="0" err="1"/>
              <a:t>Word</a:t>
            </a:r>
            <a:r>
              <a:rPr lang="ru-RU" dirty="0"/>
              <a:t> и </a:t>
            </a:r>
            <a:r>
              <a:rPr lang="ru-RU" dirty="0" err="1"/>
              <a:t>Excel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51468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/>
          <a:lstStyle/>
          <a:p>
            <a:r>
              <a:rPr lang="ru-RU" dirty="0"/>
              <a:t>К достоинствам универсальных сканеров относится большое </a:t>
            </a:r>
            <a:r>
              <a:rPr lang="ru-RU" dirty="0" smtClean="0"/>
              <a:t>количество </a:t>
            </a:r>
            <a:r>
              <a:rPr lang="ru-RU" dirty="0"/>
              <a:t>вирусов, которые они знают и могут обнаруживать и </a:t>
            </a:r>
            <a:r>
              <a:rPr lang="ru-RU" dirty="0" smtClean="0"/>
              <a:t>обезвреживать</a:t>
            </a:r>
            <a:r>
              <a:rPr lang="ru-RU" dirty="0"/>
              <a:t>. Недостатки – относительно невысокая скорость работы и большой размер антивирусной базы, которую необходимо систематически </a:t>
            </a:r>
            <a:r>
              <a:rPr lang="ru-RU" dirty="0" smtClean="0"/>
              <a:t>обновлять </a:t>
            </a:r>
            <a:r>
              <a:rPr lang="ru-RU" dirty="0"/>
              <a:t>(желательно каждый день или чаще). </a:t>
            </a:r>
          </a:p>
        </p:txBody>
      </p:sp>
    </p:spTree>
    <p:extLst>
      <p:ext uri="{BB962C8B-B14F-4D97-AF65-F5344CB8AC3E}">
        <p14:creationId xmlns:p14="http://schemas.microsoft.com/office/powerpoint/2010/main" val="36304657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4895"/>
            <a:ext cx="10515600" cy="5462068"/>
          </a:xfrm>
        </p:spPr>
        <p:txBody>
          <a:bodyPr/>
          <a:lstStyle/>
          <a:p>
            <a:r>
              <a:rPr lang="ru-RU" dirty="0"/>
              <a:t>Существуют также CRC-сканеры, принцип работы которых основан на подсчете контрольных сумм файлов и системных секторов. Эти CRC-суммы затем сохраняются в базе данных этой программы, как, впрочем, и некоторая другая информация: длины файлов, даты их последней </a:t>
            </a:r>
            <a:r>
              <a:rPr lang="ru-RU" dirty="0" smtClean="0"/>
              <a:t>модификации </a:t>
            </a:r>
            <a:r>
              <a:rPr lang="ru-RU" dirty="0"/>
              <a:t>и т.д. При последующем запуске CRC-сканеры сверяют данные, содержащиеся в базе данных, с реально подсчитанными значениями. Если информация о файле, записанная в базе данных, не совпадает с реальными значениями, то CRC-сканеры сигнализируют о том, что файл был изменен или заражен вирусом. </a:t>
            </a:r>
          </a:p>
        </p:txBody>
      </p:sp>
    </p:spTree>
    <p:extLst>
      <p:ext uri="{BB962C8B-B14F-4D97-AF65-F5344CB8AC3E}">
        <p14:creationId xmlns:p14="http://schemas.microsoft.com/office/powerpoint/2010/main" val="3541414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4895"/>
            <a:ext cx="10515600" cy="5462068"/>
          </a:xfrm>
        </p:spPr>
        <p:txBody>
          <a:bodyPr/>
          <a:lstStyle/>
          <a:p>
            <a:r>
              <a:rPr lang="ru-RU" dirty="0"/>
              <a:t>Если на компьютере найден вирус, необходимо сделать следующее: </a:t>
            </a:r>
            <a:endParaRPr lang="en-US" dirty="0" smtClean="0"/>
          </a:p>
          <a:p>
            <a:r>
              <a:rPr lang="ru-RU" dirty="0" smtClean="0"/>
              <a:t>1</a:t>
            </a:r>
            <a:r>
              <a:rPr lang="ru-RU" dirty="0"/>
              <a:t>. Если компьютер подключен к сети, необходимо отключить его от сети и проинформировать системного администратора. Это защитит сер-вер и другие рабочие станции от заражения. Если же вирус уже заразил сервер, отключение от сети не позволит ему вновь проникнуть на </a:t>
            </a:r>
            <a:r>
              <a:rPr lang="ru-RU" dirty="0" smtClean="0"/>
              <a:t>компьютер </a:t>
            </a:r>
            <a:r>
              <a:rPr lang="ru-RU" dirty="0"/>
              <a:t>после лечения. Подключение к сети возможно лишь после того, как будут вылечены все серверы и рабочие станции. </a:t>
            </a:r>
          </a:p>
        </p:txBody>
      </p:sp>
    </p:spTree>
    <p:extLst>
      <p:ext uri="{BB962C8B-B14F-4D97-AF65-F5344CB8AC3E}">
        <p14:creationId xmlns:p14="http://schemas.microsoft.com/office/powerpoint/2010/main" val="1366477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5018"/>
            <a:ext cx="10515600" cy="551194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2. При помощи антивирусной программы нужно вылечить </a:t>
            </a:r>
            <a:r>
              <a:rPr lang="ru-RU" dirty="0" smtClean="0"/>
              <a:t>зараженные </a:t>
            </a:r>
            <a:r>
              <a:rPr lang="ru-RU" dirty="0"/>
              <a:t>файлы и затем проверить их работоспособность. Если возможно, </a:t>
            </a:r>
            <a:r>
              <a:rPr lang="ru-RU" dirty="0" smtClean="0"/>
              <a:t>следует </a:t>
            </a:r>
            <a:r>
              <a:rPr lang="ru-RU" dirty="0"/>
              <a:t>восстановить зараженные файлы из архивной копии, предварительно проверив архив на отсутствие вирусов. После лечения от вируса </a:t>
            </a:r>
            <a:r>
              <a:rPr lang="ru-RU" dirty="0" smtClean="0"/>
              <a:t>желательно </a:t>
            </a:r>
            <a:r>
              <a:rPr lang="ru-RU" dirty="0"/>
              <a:t>выполнить сканирование всех дисков компьютера. </a:t>
            </a:r>
          </a:p>
          <a:p>
            <a:r>
              <a:rPr lang="ru-RU" dirty="0"/>
              <a:t>3. Если обнаружен резидентный файловый вирус, следует убедиться в том, что программе-сканеру данный вирус известен, и она </a:t>
            </a:r>
            <a:r>
              <a:rPr lang="ru-RU" dirty="0" smtClean="0"/>
              <a:t>обезвреживает </a:t>
            </a:r>
            <a:r>
              <a:rPr lang="ru-RU" dirty="0"/>
              <a:t>его резидентную часть. Полезно ознакомиться и с другими </a:t>
            </a:r>
            <a:r>
              <a:rPr lang="ru-RU" dirty="0" smtClean="0"/>
              <a:t>характеристиками </a:t>
            </a:r>
            <a:r>
              <a:rPr lang="ru-RU" dirty="0"/>
              <a:t>вируса: типами заражаемых вирусом файлов, действиями вируса и прочее. Источником подробной информации может служить «Вирусная энциклопедия» Лаборатории Касперского (</a:t>
            </a:r>
            <a:r>
              <a:rPr lang="ru-RU" i="1" dirty="0"/>
              <a:t>http://www.viruslist.com/ru/ </a:t>
            </a:r>
            <a:r>
              <a:rPr lang="ru-RU" i="1" dirty="0" err="1"/>
              <a:t>viruses</a:t>
            </a:r>
            <a:r>
              <a:rPr lang="ru-RU" i="1" dirty="0"/>
              <a:t>/</a:t>
            </a:r>
            <a:r>
              <a:rPr lang="ru-RU" i="1" dirty="0" err="1"/>
              <a:t>encyclopedia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41622796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6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1520"/>
            <a:ext cx="10515600" cy="5445443"/>
          </a:xfrm>
        </p:spPr>
        <p:txBody>
          <a:bodyPr/>
          <a:lstStyle/>
          <a:p>
            <a:r>
              <a:rPr lang="ru-RU" dirty="0"/>
              <a:t>Сертификацией антивирусных программ занимается </a:t>
            </a:r>
            <a:r>
              <a:rPr lang="ru-RU" b="1" dirty="0"/>
              <a:t>ICSA </a:t>
            </a:r>
            <a:r>
              <a:rPr lang="ru-RU" dirty="0"/>
              <a:t>– </a:t>
            </a:r>
            <a:r>
              <a:rPr lang="ru-RU" dirty="0" err="1"/>
              <a:t>International</a:t>
            </a:r>
            <a:r>
              <a:rPr lang="ru-RU" dirty="0"/>
              <a:t> </a:t>
            </a:r>
            <a:r>
              <a:rPr lang="ru-RU" dirty="0" err="1"/>
              <a:t>Computer</a:t>
            </a:r>
            <a:r>
              <a:rPr lang="ru-RU" dirty="0"/>
              <a:t> </a:t>
            </a:r>
            <a:r>
              <a:rPr lang="ru-RU" dirty="0" err="1"/>
              <a:t>Security</a:t>
            </a:r>
            <a:r>
              <a:rPr lang="ru-RU" dirty="0"/>
              <a:t> </a:t>
            </a:r>
            <a:r>
              <a:rPr lang="ru-RU" dirty="0" err="1"/>
              <a:t>Association</a:t>
            </a:r>
            <a:r>
              <a:rPr lang="ru-RU" dirty="0"/>
              <a:t> – Международная ассоциация по компьютерной безопасности (основана в 1992 году). В тестированиях, проводимых </a:t>
            </a:r>
            <a:r>
              <a:rPr lang="ru-RU" b="1" dirty="0"/>
              <a:t>ICSA </a:t>
            </a:r>
            <a:r>
              <a:rPr lang="ru-RU" b="1" dirty="0" err="1"/>
              <a:t>Labs</a:t>
            </a:r>
            <a:r>
              <a:rPr lang="ru-RU" dirty="0"/>
              <a:t>, используется вредоносный код как из собственной коллекции, так и из списка </a:t>
            </a:r>
            <a:r>
              <a:rPr lang="ru-RU" b="1" dirty="0" err="1"/>
              <a:t>WildList</a:t>
            </a:r>
            <a:r>
              <a:rPr lang="ru-RU" b="1" dirty="0"/>
              <a:t> </a:t>
            </a:r>
            <a:r>
              <a:rPr lang="ru-RU" dirty="0"/>
              <a:t>(список вирусов неформальной международной организации </a:t>
            </a:r>
            <a:r>
              <a:rPr lang="ru-RU" i="1" dirty="0" err="1"/>
              <a:t>WildList</a:t>
            </a:r>
            <a:r>
              <a:rPr lang="ru-RU" i="1" dirty="0"/>
              <a:t> </a:t>
            </a:r>
            <a:r>
              <a:rPr lang="ru-RU" i="1" dirty="0" err="1"/>
              <a:t>Organization</a:t>
            </a:r>
            <a:r>
              <a:rPr lang="ru-RU" i="1" dirty="0"/>
              <a:t> </a:t>
            </a:r>
            <a:r>
              <a:rPr lang="ru-RU" i="1" dirty="0" err="1"/>
              <a:t>International</a:t>
            </a:r>
            <a:r>
              <a:rPr lang="ru-RU" dirty="0"/>
              <a:t>). По результатам исследований продуктам </a:t>
            </a:r>
            <a:r>
              <a:rPr lang="ru-RU" dirty="0" err="1"/>
              <a:t>выдаѐтся</a:t>
            </a:r>
            <a:r>
              <a:rPr lang="ru-RU" dirty="0"/>
              <a:t> сертификат </a:t>
            </a:r>
            <a:r>
              <a:rPr lang="ru-RU" b="1" dirty="0"/>
              <a:t>ICSA </a:t>
            </a:r>
            <a:r>
              <a:rPr lang="ru-RU" dirty="0"/>
              <a:t>– его удостаиваются те антивирусы, которые способны обнаружить 100% вирусов из списка </a:t>
            </a:r>
            <a:r>
              <a:rPr lang="ru-RU" b="1" dirty="0" err="1"/>
              <a:t>WildList</a:t>
            </a:r>
            <a:r>
              <a:rPr lang="ru-RU" dirty="0"/>
              <a:t>, выпущенного за месяц до испытаний, и не менее 90% вирусов из собственной коллекции </a:t>
            </a:r>
            <a:r>
              <a:rPr lang="ru-RU" b="1" dirty="0"/>
              <a:t>ICSA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22040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9151"/>
          </a:xfrm>
        </p:spPr>
        <p:txBody>
          <a:bodyPr>
            <a:normAutofit/>
          </a:bodyPr>
          <a:lstStyle/>
          <a:p>
            <a:r>
              <a:rPr lang="ru-RU" sz="3200" b="1" dirty="0"/>
              <a:t>Создание и просмотр специальных форматов документов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64276"/>
            <a:ext cx="10515600" cy="5212687"/>
          </a:xfrm>
        </p:spPr>
        <p:txBody>
          <a:bodyPr/>
          <a:lstStyle/>
          <a:p>
            <a:r>
              <a:rPr lang="ru-RU" dirty="0"/>
              <a:t>К подобным форматам относятся широко используемые </a:t>
            </a:r>
            <a:r>
              <a:rPr lang="ru-RU" b="1" dirty="0"/>
              <a:t>PDF</a:t>
            </a:r>
            <a:r>
              <a:rPr lang="ru-RU" dirty="0"/>
              <a:t>-документы, </a:t>
            </a:r>
            <a:r>
              <a:rPr lang="ru-RU" b="1" dirty="0" err="1"/>
              <a:t>DjVu</a:t>
            </a:r>
            <a:r>
              <a:rPr lang="ru-RU" dirty="0"/>
              <a:t>-формат и новый формат </a:t>
            </a:r>
            <a:r>
              <a:rPr lang="ru-RU" b="1" dirty="0" err="1"/>
              <a:t>Windows</a:t>
            </a:r>
            <a:r>
              <a:rPr lang="ru-RU" b="1" dirty="0"/>
              <a:t> </a:t>
            </a:r>
            <a:r>
              <a:rPr lang="ru-RU" b="1" dirty="0" err="1"/>
              <a:t>Vista</a:t>
            </a:r>
            <a:r>
              <a:rPr lang="ru-RU" b="1" dirty="0"/>
              <a:t> </a:t>
            </a:r>
            <a:r>
              <a:rPr lang="ru-RU" dirty="0"/>
              <a:t>– XPS (XML </a:t>
            </a:r>
            <a:r>
              <a:rPr lang="ru-RU" dirty="0" err="1"/>
              <a:t>Paper</a:t>
            </a:r>
            <a:r>
              <a:rPr lang="ru-RU" dirty="0"/>
              <a:t> </a:t>
            </a:r>
            <a:r>
              <a:rPr lang="ru-RU" dirty="0" err="1" smtClean="0"/>
              <a:t>Specification</a:t>
            </a:r>
            <a:r>
              <a:rPr lang="ru-RU" dirty="0" smtClean="0"/>
              <a:t>). </a:t>
            </a:r>
            <a:r>
              <a:rPr lang="ru-RU" dirty="0"/>
              <a:t>Эти форматы создаются путем </a:t>
            </a:r>
            <a:r>
              <a:rPr lang="ru-RU" dirty="0" smtClean="0"/>
              <a:t>преобразования </a:t>
            </a:r>
            <a:r>
              <a:rPr lang="ru-RU" dirty="0"/>
              <a:t>документов, подготовленных в текстовых редакторах, в новый формат, предназначенный, в основном, для чтения этих файлов. Чтение файлов данных форматов (*.</a:t>
            </a:r>
            <a:r>
              <a:rPr lang="ru-RU" dirty="0" err="1"/>
              <a:t>pdf</a:t>
            </a:r>
            <a:r>
              <a:rPr lang="ru-RU" dirty="0"/>
              <a:t>, *.</a:t>
            </a:r>
            <a:r>
              <a:rPr lang="ru-RU" dirty="0" err="1"/>
              <a:t>djvu</a:t>
            </a:r>
            <a:r>
              <a:rPr lang="ru-RU" dirty="0"/>
              <a:t>, *.</a:t>
            </a:r>
            <a:r>
              <a:rPr lang="ru-RU" dirty="0" err="1"/>
              <a:t>xps</a:t>
            </a:r>
            <a:r>
              <a:rPr lang="ru-RU" dirty="0"/>
              <a:t>) может выполняться в </a:t>
            </a:r>
            <a:r>
              <a:rPr lang="ru-RU" dirty="0" err="1"/>
              <a:t>специ-альных</a:t>
            </a:r>
            <a:r>
              <a:rPr lang="ru-RU" dirty="0"/>
              <a:t> программах или в интернет-обозревателях (при установленных для этого дополнительных программных компонентах). </a:t>
            </a:r>
          </a:p>
        </p:txBody>
      </p:sp>
    </p:spTree>
    <p:extLst>
      <p:ext uri="{BB962C8B-B14F-4D97-AF65-F5344CB8AC3E}">
        <p14:creationId xmlns:p14="http://schemas.microsoft.com/office/powerpoint/2010/main" val="3934066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8516"/>
            <a:ext cx="10515600" cy="5578447"/>
          </a:xfrm>
        </p:spPr>
        <p:txBody>
          <a:bodyPr/>
          <a:lstStyle/>
          <a:p>
            <a:r>
              <a:rPr lang="ru-RU" b="1" dirty="0"/>
              <a:t>PDF-формат </a:t>
            </a:r>
            <a:r>
              <a:rPr lang="ru-RU" dirty="0"/>
              <a:t>(</a:t>
            </a:r>
            <a:r>
              <a:rPr lang="ru-RU" dirty="0" err="1"/>
              <a:t>Portable</a:t>
            </a:r>
            <a:r>
              <a:rPr lang="ru-RU" dirty="0"/>
              <a:t> </a:t>
            </a:r>
            <a:r>
              <a:rPr lang="ru-RU" dirty="0" err="1"/>
              <a:t>Document</a:t>
            </a:r>
            <a:r>
              <a:rPr lang="ru-RU" dirty="0"/>
              <a:t> </a:t>
            </a:r>
            <a:r>
              <a:rPr lang="ru-RU" dirty="0" err="1"/>
              <a:t>Format</a:t>
            </a:r>
            <a:r>
              <a:rPr lang="ru-RU" dirty="0"/>
              <a:t>, формат документов </a:t>
            </a:r>
            <a:r>
              <a:rPr lang="ru-RU" dirty="0" err="1"/>
              <a:t>корпо</a:t>
            </a:r>
            <a:r>
              <a:rPr lang="ru-RU" dirty="0"/>
              <a:t>-рации </a:t>
            </a:r>
            <a:r>
              <a:rPr lang="ru-RU" dirty="0" err="1"/>
              <a:t>Adobe</a:t>
            </a:r>
            <a:r>
              <a:rPr lang="ru-RU" dirty="0"/>
              <a:t> </a:t>
            </a:r>
            <a:r>
              <a:rPr lang="ru-RU" dirty="0" err="1"/>
              <a:t>Systems</a:t>
            </a:r>
            <a:r>
              <a:rPr lang="ru-RU" dirty="0"/>
              <a:t>) – </a:t>
            </a:r>
            <a:r>
              <a:rPr lang="ru-RU" dirty="0" err="1"/>
              <a:t>платформонезависимый</a:t>
            </a:r>
            <a:r>
              <a:rPr lang="ru-RU" dirty="0"/>
              <a:t> формат, </a:t>
            </a:r>
            <a:r>
              <a:rPr lang="ru-RU" dirty="0" smtClean="0"/>
              <a:t>предназначенный </a:t>
            </a:r>
            <a:r>
              <a:rPr lang="ru-RU" dirty="0"/>
              <a:t>для представления в электронном виде полиграфической продукции. Позволяет сохранять точный внешний вид исходного документа за счет внедрения необходимых шрифтов для текста, векторных и растровых </a:t>
            </a:r>
            <a:r>
              <a:rPr lang="ru-RU" dirty="0" smtClean="0"/>
              <a:t>изображений</a:t>
            </a:r>
            <a:r>
              <a:rPr lang="ru-RU" dirty="0"/>
              <a:t>, форм и </a:t>
            </a:r>
            <a:r>
              <a:rPr lang="ru-RU" dirty="0" err="1"/>
              <a:t>мультимедиаобъектов</a:t>
            </a:r>
            <a:r>
              <a:rPr lang="ru-RU" dirty="0"/>
              <a:t>. Поддерживает цветовые схемы RGB и CMYK, несколько типов сжатия растровой информации. Документы могут быть зашифрованы с заданием пароля на </a:t>
            </a:r>
            <a:r>
              <a:rPr lang="ru-RU" dirty="0" smtClean="0"/>
              <a:t>открытие </a:t>
            </a:r>
            <a:r>
              <a:rPr lang="ru-RU" dirty="0"/>
              <a:t>документа или на его изменение, печать, копирование фрагментов и пр. </a:t>
            </a:r>
            <a:r>
              <a:rPr lang="ru-RU" dirty="0" smtClean="0"/>
              <a:t>Однако </a:t>
            </a:r>
            <a:r>
              <a:rPr lang="ru-RU" dirty="0"/>
              <a:t>в Интернете легко можно найти </a:t>
            </a:r>
            <a:r>
              <a:rPr lang="ru-RU" dirty="0" smtClean="0"/>
              <a:t>программы</a:t>
            </a:r>
            <a:r>
              <a:rPr lang="ru-RU" dirty="0"/>
              <a:t>, снимающие парольную защиту. </a:t>
            </a:r>
          </a:p>
        </p:txBody>
      </p:sp>
    </p:spTree>
    <p:extLst>
      <p:ext uri="{BB962C8B-B14F-4D97-AF65-F5344CB8AC3E}">
        <p14:creationId xmlns:p14="http://schemas.microsoft.com/office/powerpoint/2010/main" val="1136854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/>
          <a:lstStyle/>
          <a:p>
            <a:r>
              <a:rPr lang="ru-RU" dirty="0"/>
              <a:t>Для просмотра </a:t>
            </a:r>
            <a:r>
              <a:rPr lang="ru-RU" b="1" dirty="0"/>
              <a:t>PDF</a:t>
            </a:r>
            <a:r>
              <a:rPr lang="ru-RU" dirty="0"/>
              <a:t>-документов можно использовать бесплатную программу </a:t>
            </a:r>
            <a:r>
              <a:rPr lang="ru-RU" b="1" dirty="0" err="1"/>
              <a:t>Adobe</a:t>
            </a:r>
            <a:r>
              <a:rPr lang="ru-RU" b="1" dirty="0"/>
              <a:t> </a:t>
            </a:r>
            <a:r>
              <a:rPr lang="ru-RU" b="1" dirty="0" err="1"/>
              <a:t>Reader</a:t>
            </a:r>
            <a:r>
              <a:rPr lang="ru-RU" b="1" dirty="0"/>
              <a:t> </a:t>
            </a:r>
            <a:r>
              <a:rPr lang="ru-RU" dirty="0"/>
              <a:t>или программы других разработчиков (</a:t>
            </a:r>
            <a:r>
              <a:rPr lang="ru-RU" dirty="0" smtClean="0"/>
              <a:t>например</a:t>
            </a:r>
            <a:r>
              <a:rPr lang="ru-RU" dirty="0"/>
              <a:t>, </a:t>
            </a:r>
            <a:r>
              <a:rPr lang="ru-RU" b="1" dirty="0" err="1"/>
              <a:t>Foxit</a:t>
            </a:r>
            <a:r>
              <a:rPr lang="ru-RU" b="1" dirty="0"/>
              <a:t> </a:t>
            </a:r>
            <a:r>
              <a:rPr lang="ru-RU" b="1" dirty="0" err="1"/>
              <a:t>Reader</a:t>
            </a:r>
            <a:r>
              <a:rPr lang="ru-RU" dirty="0"/>
              <a:t>). Чтобы создавать, добавлять, пересматривать, </a:t>
            </a:r>
            <a:r>
              <a:rPr lang="ru-RU" dirty="0" smtClean="0"/>
              <a:t>редактировать </a:t>
            </a:r>
            <a:r>
              <a:rPr lang="ru-RU" dirty="0"/>
              <a:t>и коллективно использовать информацию, содержащуюся в PDF-файлах следует использовать программы </a:t>
            </a:r>
            <a:r>
              <a:rPr lang="ru-RU" b="1" dirty="0" err="1"/>
              <a:t>Adobe</a:t>
            </a:r>
            <a:r>
              <a:rPr lang="ru-RU" b="1" dirty="0"/>
              <a:t> </a:t>
            </a:r>
            <a:r>
              <a:rPr lang="ru-RU" b="1" dirty="0" err="1"/>
              <a:t>Acrobat</a:t>
            </a:r>
            <a:r>
              <a:rPr lang="ru-RU" b="1" dirty="0"/>
              <a:t> </a:t>
            </a:r>
            <a:r>
              <a:rPr lang="ru-RU" b="1" dirty="0" err="1"/>
              <a:t>Professional</a:t>
            </a:r>
            <a:r>
              <a:rPr lang="ru-RU" b="1" dirty="0"/>
              <a:t> </a:t>
            </a:r>
            <a:r>
              <a:rPr lang="ru-RU" dirty="0"/>
              <a:t>и </a:t>
            </a:r>
            <a:r>
              <a:rPr lang="ru-RU" b="1" dirty="0" err="1"/>
              <a:t>Adobe</a:t>
            </a:r>
            <a:r>
              <a:rPr lang="ru-RU" b="1" dirty="0"/>
              <a:t> </a:t>
            </a:r>
            <a:r>
              <a:rPr lang="ru-RU" b="1" dirty="0" err="1"/>
              <a:t>Acrobat</a:t>
            </a:r>
            <a:r>
              <a:rPr lang="ru-RU" b="1" dirty="0"/>
              <a:t> </a:t>
            </a:r>
            <a:r>
              <a:rPr lang="ru-RU" b="1" dirty="0" err="1"/>
              <a:t>Standard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420815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5018"/>
            <a:ext cx="10515600" cy="5511945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DjVu</a:t>
            </a:r>
            <a:r>
              <a:rPr lang="ru-RU" b="1" dirty="0"/>
              <a:t> </a:t>
            </a:r>
            <a:r>
              <a:rPr lang="ru-RU" dirty="0"/>
              <a:t>– формат электронных документов, использующий </a:t>
            </a:r>
            <a:r>
              <a:rPr lang="ru-RU" dirty="0" smtClean="0"/>
              <a:t>программную </a:t>
            </a:r>
            <a:r>
              <a:rPr lang="ru-RU" dirty="0"/>
              <a:t>технологию, сочетающую повышенную компрессию и высокое </a:t>
            </a:r>
            <a:r>
              <a:rPr lang="ru-RU" dirty="0" smtClean="0"/>
              <a:t>качество </a:t>
            </a:r>
            <a:r>
              <a:rPr lang="ru-RU" dirty="0"/>
              <a:t>изображения. </a:t>
            </a:r>
            <a:r>
              <a:rPr lang="ru-RU" b="1" dirty="0" err="1"/>
              <a:t>DjVu</a:t>
            </a:r>
            <a:r>
              <a:rPr lang="ru-RU" b="1" dirty="0"/>
              <a:t> </a:t>
            </a:r>
            <a:r>
              <a:rPr lang="ru-RU" dirty="0"/>
              <a:t>удобен для распространения </a:t>
            </a:r>
            <a:r>
              <a:rPr lang="ru-RU"/>
              <a:t>сканированных </a:t>
            </a:r>
            <a:r>
              <a:rPr lang="ru-RU" smtClean="0"/>
              <a:t>документов</a:t>
            </a:r>
            <a:r>
              <a:rPr lang="ru-RU" dirty="0"/>
              <a:t>, фотографий и прочих изображений через Интернет. Существуют компьютерные программы просмотра файлов формата </a:t>
            </a:r>
            <a:r>
              <a:rPr lang="ru-RU" b="1" dirty="0" err="1"/>
              <a:t>DjVu</a:t>
            </a:r>
            <a:r>
              <a:rPr lang="ru-RU" b="1" dirty="0"/>
              <a:t> </a:t>
            </a:r>
            <a:r>
              <a:rPr lang="ru-RU" dirty="0"/>
              <a:t>для различных платформ, в том числе в виде плагинов к браузерам, программных приложений для </a:t>
            </a:r>
            <a:r>
              <a:rPr lang="ru-RU" b="1" dirty="0"/>
              <a:t>PDA </a:t>
            </a:r>
            <a:r>
              <a:rPr lang="ru-RU" dirty="0"/>
              <a:t>устройств, многие из них являются бесплатными. Степень сжатия изображений в </a:t>
            </a:r>
            <a:r>
              <a:rPr lang="ru-RU" b="1" dirty="0" err="1"/>
              <a:t>DjVu</a:t>
            </a:r>
            <a:r>
              <a:rPr lang="ru-RU" b="1" dirty="0"/>
              <a:t> </a:t>
            </a:r>
            <a:r>
              <a:rPr lang="ru-RU" dirty="0"/>
              <a:t>значительно выше, чем в JPEG. Так же как и </a:t>
            </a:r>
            <a:r>
              <a:rPr lang="ru-RU" b="1" dirty="0"/>
              <a:t>PDF</a:t>
            </a:r>
            <a:r>
              <a:rPr lang="ru-RU" dirty="0"/>
              <a:t>, </a:t>
            </a:r>
            <a:r>
              <a:rPr lang="ru-RU" b="1" dirty="0" err="1"/>
              <a:t>DjVu</a:t>
            </a:r>
            <a:r>
              <a:rPr lang="ru-RU" b="1" dirty="0"/>
              <a:t> </a:t>
            </a:r>
            <a:r>
              <a:rPr lang="ru-RU" dirty="0"/>
              <a:t>документ может содержать текстовый слой, что позволяет производить такие привычные операции как поиск по странице, копирование и вставка фрагментов текста и пр. В настоящее время документы многих онлайн-библиотек, архивов технической документации и любительских Интернет-сайтов представлен в </a:t>
            </a:r>
            <a:r>
              <a:rPr lang="ru-RU" b="1" dirty="0" err="1"/>
              <a:t>DjVu</a:t>
            </a:r>
            <a:r>
              <a:rPr lang="ru-RU" dirty="0"/>
              <a:t>-формате. </a:t>
            </a:r>
          </a:p>
        </p:txBody>
      </p:sp>
    </p:spTree>
    <p:extLst>
      <p:ext uri="{BB962C8B-B14F-4D97-AF65-F5344CB8AC3E}">
        <p14:creationId xmlns:p14="http://schemas.microsoft.com/office/powerpoint/2010/main" val="4163188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3622</Words>
  <Application>Microsoft Office PowerPoint</Application>
  <PresentationFormat>Широкоэкранный</PresentationFormat>
  <Paragraphs>106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Тема Office</vt:lpstr>
      <vt:lpstr>ОС Microsoft Windows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Интерфейс Windows 10</vt:lpstr>
      <vt:lpstr>Презентация PowerPoint</vt:lpstr>
      <vt:lpstr>Презентация PowerPoint</vt:lpstr>
      <vt:lpstr>Windows наблюдает за вами</vt:lpstr>
      <vt:lpstr>Защита от вирусов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 деструктивным возможностям вирусы подразделяются на: </vt:lpstr>
      <vt:lpstr>Антивирусные программы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и просмотр специальных форматов документов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 Microsoft Windows </dc:title>
  <dc:creator>Анис Галимянов</dc:creator>
  <cp:lastModifiedBy>Анис Галимянов</cp:lastModifiedBy>
  <cp:revision>8</cp:revision>
  <dcterms:created xsi:type="dcterms:W3CDTF">2017-10-22T08:59:02Z</dcterms:created>
  <dcterms:modified xsi:type="dcterms:W3CDTF">2017-10-22T10:41:16Z</dcterms:modified>
</cp:coreProperties>
</file>