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27" r:id="rId3"/>
    <p:sldId id="364" r:id="rId4"/>
    <p:sldId id="365" r:id="rId5"/>
    <p:sldId id="366" r:id="rId6"/>
    <p:sldId id="367" r:id="rId7"/>
    <p:sldId id="368" r:id="rId8"/>
    <p:sldId id="369" r:id="rId9"/>
    <p:sldId id="370" r:id="rId10"/>
    <p:sldId id="383" r:id="rId11"/>
    <p:sldId id="372" r:id="rId12"/>
    <p:sldId id="371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6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44" d="100"/>
          <a:sy n="44" d="100"/>
        </p:scale>
        <p:origin x="-11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05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58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49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1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3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07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53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1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2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56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C3BD-964D-4B12-85C4-82809A71B555}" type="datetimeFigureOut">
              <a:rPr lang="ru-RU" smtClean="0"/>
              <a:pPr/>
              <a:t>25.03.2020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47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0" y="898047"/>
            <a:ext cx="74327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3600" dirty="0" smtClean="0"/>
              <a:t> </a:t>
            </a:r>
            <a:r>
              <a:rPr lang="ru-RU" sz="3600" b="1" dirty="0" smtClean="0"/>
              <a:t>Лекция </a:t>
            </a:r>
            <a:r>
              <a:rPr lang="en-US" sz="3600" b="1" dirty="0" smtClean="0"/>
              <a:t>9</a:t>
            </a:r>
            <a:r>
              <a:rPr lang="ru-RU" sz="3600" b="1" dirty="0" smtClean="0"/>
              <a:t> </a:t>
            </a:r>
            <a:endParaRPr lang="en-US" sz="3600" b="1" dirty="0" smtClean="0"/>
          </a:p>
          <a:p>
            <a:pPr algn="ctr"/>
            <a:endParaRPr lang="ru-RU" dirty="0" smtClean="0"/>
          </a:p>
          <a:p>
            <a:pPr algn="ctr"/>
            <a:r>
              <a:rPr lang="ru-RU" sz="3600" b="1" dirty="0"/>
              <a:t>Влияние сферичности отражающей поверхности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5460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Расстояние прямой </a:t>
            </a:r>
            <a:r>
              <a:rPr lang="ru-RU" sz="2800" b="1" dirty="0" smtClean="0"/>
              <a:t>видимости</a:t>
            </a:r>
          </a:p>
          <a:p>
            <a:pPr algn="ctr"/>
            <a:endParaRPr lang="ru-RU" sz="2800" b="1" dirty="0"/>
          </a:p>
          <a:p>
            <a:r>
              <a:rPr lang="ru-RU" sz="2800" dirty="0" smtClean="0"/>
              <a:t>Практически </a:t>
            </a:r>
            <a:r>
              <a:rPr lang="ru-RU" sz="2800" dirty="0"/>
              <a:t>все радиотрассы, использующие земные радиоволны, можно свести к двум основным  группам:</a:t>
            </a:r>
          </a:p>
          <a:p>
            <a:r>
              <a:rPr lang="ru-RU" sz="2800" dirty="0"/>
              <a:t>1) передающая и (или) приемная антенны расположены над поверхностью на высоте порядка нескольких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, что выполняется обычно для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&lt; 20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30 м;</a:t>
            </a:r>
          </a:p>
          <a:p>
            <a:r>
              <a:rPr lang="ru-RU" sz="2800" dirty="0"/>
              <a:t>2) обе  антенны расположены в непосредственной близости от поверхности, как это имеет место для ДВ, СДВ и отчасти для СВ.</a:t>
            </a:r>
          </a:p>
          <a:p>
            <a:r>
              <a:rPr lang="ru-RU" sz="2800" dirty="0"/>
              <a:t>   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58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  <a:endParaRPr lang="ru-RU" sz="2800" b="1" dirty="0" smtClean="0"/>
          </a:p>
          <a:p>
            <a:r>
              <a:rPr lang="ru-RU" sz="2800" dirty="0" smtClean="0"/>
              <a:t>Пусть </a:t>
            </a:r>
            <a:r>
              <a:rPr lang="ru-RU" sz="2800" dirty="0"/>
              <a:t>приемная и передающая антенны расположены в точках A и B и подняты на высоты соответственно h</a:t>
            </a:r>
            <a:r>
              <a:rPr lang="ru-RU" sz="2800" baseline="-25000" dirty="0"/>
              <a:t>1</a:t>
            </a:r>
            <a:r>
              <a:rPr lang="ru-RU" sz="2800" dirty="0"/>
              <a:t> и h</a:t>
            </a:r>
            <a:r>
              <a:rPr lang="ru-RU" sz="2800" baseline="-25000" dirty="0"/>
              <a:t>2</a:t>
            </a:r>
            <a:r>
              <a:rPr lang="ru-RU" sz="2800" dirty="0"/>
              <a:t> над гладкой сферической Землёй с радиусом R</a:t>
            </a:r>
            <a:r>
              <a:rPr lang="ru-RU" sz="2800" baseline="-25000" dirty="0"/>
              <a:t>З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6378 км</a:t>
            </a:r>
            <a:r>
              <a:rPr lang="ru-RU" sz="2800" baseline="-25000" dirty="0"/>
              <a:t> </a:t>
            </a:r>
            <a:r>
              <a:rPr lang="ru-RU" sz="2800" dirty="0"/>
              <a:t>(рис. </a:t>
            </a:r>
            <a:r>
              <a:rPr lang="ru-RU" sz="2800" dirty="0" smtClean="0"/>
              <a:t>1</a:t>
            </a:r>
            <a:r>
              <a:rPr lang="ru-RU" sz="2800" dirty="0"/>
              <a:t>). Если соотношение между h</a:t>
            </a:r>
            <a:r>
              <a:rPr lang="ru-RU" sz="2800" baseline="-25000" dirty="0"/>
              <a:t>1</a:t>
            </a:r>
            <a:r>
              <a:rPr lang="ru-RU" sz="2800" dirty="0"/>
              <a:t>, h</a:t>
            </a:r>
            <a:r>
              <a:rPr lang="ru-RU" sz="2800" baseline="-25000" dirty="0"/>
              <a:t>2</a:t>
            </a:r>
            <a:r>
              <a:rPr lang="ru-RU" sz="2800" dirty="0"/>
              <a:t>, R</a:t>
            </a:r>
            <a:r>
              <a:rPr lang="ru-RU" sz="2800" baseline="-25000" dirty="0"/>
              <a:t>З</a:t>
            </a:r>
            <a:r>
              <a:rPr lang="ru-RU" sz="2800" dirty="0"/>
              <a:t> таково, что первая зона Френеля не дости­гает земной поверхности,  то возможно прямолинейное распространение радиоволн между точками A и B. Если зона перекрывается земной поверхностью,  то сферич­ность Земли  является препятствием, за которое радиоволна может распространяться только путем диф­ракции. Поле в этом случае оказывается </a:t>
            </a:r>
            <a:r>
              <a:rPr lang="ru-RU" sz="2800" dirty="0" smtClean="0"/>
              <a:t>ослабленным</a:t>
            </a:r>
            <a:r>
              <a:rPr lang="ru-RU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2518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  <a:endParaRPr lang="ru-RU" sz="28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21" y="1100137"/>
            <a:ext cx="7402007" cy="514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1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Ориентировочной </a:t>
            </a:r>
            <a:r>
              <a:rPr lang="ru-RU" sz="2800" dirty="0"/>
              <a:t>оценкой возможности прямолинейного распространения радиоволн является </a:t>
            </a:r>
            <a:r>
              <a:rPr lang="ru-RU" sz="2800" b="1" dirty="0"/>
              <a:t>расстояние прямой видимости</a:t>
            </a:r>
            <a:r>
              <a:rPr lang="ru-RU" sz="2800" dirty="0"/>
              <a:t> – расстояние между антеннами,  при котором соединяющая их пря­мая линия касается земной поверхности. Найдём это расстояние. </a:t>
            </a:r>
            <a:endParaRPr lang="ru-RU" sz="2800" dirty="0" smtClean="0"/>
          </a:p>
          <a:p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7372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3" y="1496070"/>
            <a:ext cx="8632962" cy="359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39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endParaRPr lang="ru-RU" sz="2800" dirty="0" smtClean="0"/>
          </a:p>
          <a:p>
            <a:r>
              <a:rPr lang="ru-RU" sz="2800" dirty="0"/>
              <a:t>Аналогичное соотношение можно получить и для дуги r</a:t>
            </a:r>
            <a:r>
              <a:rPr lang="ru-RU" sz="2800" baseline="-25000" dirty="0"/>
              <a:t>02</a:t>
            </a:r>
            <a:r>
              <a:rPr lang="ru-RU" sz="2800" dirty="0"/>
              <a:t>. Следовательно, расстояние прямой видимости r</a:t>
            </a:r>
            <a:r>
              <a:rPr lang="ru-RU" sz="2800" baseline="-25000" dirty="0"/>
              <a:t>0</a:t>
            </a:r>
            <a:r>
              <a:rPr lang="ru-RU" sz="2800" dirty="0"/>
              <a:t> между двумя антеннами с высотами подъёма h</a:t>
            </a:r>
            <a:r>
              <a:rPr lang="ru-RU" sz="2800" baseline="-25000" dirty="0"/>
              <a:t>1</a:t>
            </a:r>
            <a:r>
              <a:rPr lang="ru-RU" sz="2800" dirty="0"/>
              <a:t> и h</a:t>
            </a:r>
            <a:r>
              <a:rPr lang="ru-RU" sz="2800" baseline="-25000" dirty="0"/>
              <a:t>2</a:t>
            </a:r>
            <a:r>
              <a:rPr lang="ru-RU" sz="2800" dirty="0"/>
              <a:t> над поверхностью сферической Земли</a:t>
            </a:r>
            <a:endParaRPr lang="ru-RU" sz="2800" dirty="0" smtClean="0"/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16" y="3707638"/>
            <a:ext cx="7242649" cy="68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3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endParaRPr lang="ru-RU" sz="2800" dirty="0" smtClean="0"/>
          </a:p>
          <a:p>
            <a:r>
              <a:rPr lang="ru-RU" sz="2800" dirty="0"/>
              <a:t>В зависимости  от соотношения между протяженностью радиотрассы r и расстоянием прямой видимости r</a:t>
            </a:r>
            <a:r>
              <a:rPr lang="ru-RU" sz="2800" baseline="-25000" dirty="0"/>
              <a:t>0</a:t>
            </a:r>
            <a:r>
              <a:rPr lang="ru-RU" sz="2800" dirty="0"/>
              <a:t> используются следующие модели:</a:t>
            </a:r>
          </a:p>
          <a:p>
            <a:r>
              <a:rPr lang="ru-RU" sz="2800" dirty="0"/>
              <a:t> 1) r &lt; 0,2r</a:t>
            </a:r>
            <a:r>
              <a:rPr lang="ru-RU" sz="2800" baseline="-25000" dirty="0"/>
              <a:t>0</a:t>
            </a:r>
            <a:r>
              <a:rPr lang="ru-RU" sz="2800" dirty="0"/>
              <a:t>, тогда земную поверхность можно в расчетах считать плоской. Моделью плоской Земли пользуются в метровом радиодиапазоне при r &lt; 10 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 20  км,  на  </a:t>
            </a:r>
            <a:r>
              <a:rPr lang="ru-RU" sz="2800" dirty="0" err="1"/>
              <a:t>декаметровых</a:t>
            </a:r>
            <a:r>
              <a:rPr lang="ru-RU" sz="2800" dirty="0"/>
              <a:t> волнах для  трасс  протяженностью до нескольких  десятков км,  на СВ и ДВ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до нескольких сотен км.</a:t>
            </a:r>
          </a:p>
          <a:p>
            <a:r>
              <a:rPr lang="ru-RU" sz="2800" dirty="0"/>
              <a:t> 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740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endParaRPr lang="ru-RU" sz="2800" dirty="0" smtClean="0"/>
          </a:p>
          <a:p>
            <a:r>
              <a:rPr lang="ru-RU" sz="2800" dirty="0" smtClean="0"/>
              <a:t>2</a:t>
            </a:r>
            <a:r>
              <a:rPr lang="ru-RU" sz="2800" dirty="0"/>
              <a:t>) 0,2r</a:t>
            </a:r>
            <a:r>
              <a:rPr lang="ru-RU" sz="2800" baseline="-25000" dirty="0"/>
              <a:t>0</a:t>
            </a:r>
            <a:r>
              <a:rPr lang="ru-RU" sz="2800" dirty="0"/>
              <a:t> &lt; r &lt; 0,8r</a:t>
            </a:r>
            <a:r>
              <a:rPr lang="ru-RU" sz="2800" baseline="-25000" dirty="0"/>
              <a:t>0</a:t>
            </a:r>
            <a:r>
              <a:rPr lang="ru-RU" sz="2800" dirty="0"/>
              <a:t>, в этом случае земная поверхность еще не перекры­вает первую зону Френеля, однако её выпуклость следует учитывать. Зону         r &lt; 0,8r</a:t>
            </a:r>
            <a:r>
              <a:rPr lang="ru-RU" sz="2800" baseline="-25000" dirty="0"/>
              <a:t>0</a:t>
            </a:r>
            <a:r>
              <a:rPr lang="ru-RU" sz="2800" dirty="0"/>
              <a:t> называют зоной освещенности, поле в точке приёма здесь рассчитывается с помощью интерференционных  формул.</a:t>
            </a:r>
          </a:p>
          <a:p>
            <a:r>
              <a:rPr lang="ru-RU" sz="2800" dirty="0"/>
              <a:t> 3) r &gt; 0,8r</a:t>
            </a:r>
            <a:r>
              <a:rPr lang="ru-RU" sz="2800" baseline="-25000" dirty="0"/>
              <a:t>0</a:t>
            </a:r>
            <a:r>
              <a:rPr lang="ru-RU" sz="2800" dirty="0"/>
              <a:t>, тогда расчеты следует вести с помощью дифракционных формул. Об­ласть 0,8r</a:t>
            </a:r>
            <a:r>
              <a:rPr lang="ru-RU" sz="2800" baseline="-25000" dirty="0"/>
              <a:t>0</a:t>
            </a:r>
            <a:r>
              <a:rPr lang="ru-RU" sz="2800" dirty="0"/>
              <a:t> &lt; r &lt; 1,2r</a:t>
            </a:r>
            <a:r>
              <a:rPr lang="ru-RU" sz="2800" baseline="-25000" dirty="0"/>
              <a:t>0</a:t>
            </a:r>
            <a:r>
              <a:rPr lang="ru-RU" sz="2800" dirty="0"/>
              <a:t> называется зоной полутени,  область r &gt; 1,2r</a:t>
            </a:r>
            <a:r>
              <a:rPr lang="ru-RU" sz="2800" baseline="-25000" dirty="0"/>
              <a:t>0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зоной тени.</a:t>
            </a:r>
          </a:p>
          <a:p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6803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176744"/>
            <a:ext cx="830797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endParaRPr lang="ru-RU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endParaRPr lang="en-US" sz="2800" dirty="0"/>
          </a:p>
          <a:p>
            <a:pPr algn="ctr"/>
            <a:r>
              <a:rPr lang="ru-RU" sz="2800" dirty="0" smtClean="0"/>
              <a:t>Основные </a:t>
            </a:r>
            <a:r>
              <a:rPr lang="ru-RU" sz="2800" dirty="0"/>
              <a:t>зоны при распространении радиоволн вдоль земной </a:t>
            </a:r>
            <a:r>
              <a:rPr lang="ru-RU" sz="2800" dirty="0" smtClean="0"/>
              <a:t>поверхности</a:t>
            </a:r>
            <a:endParaRPr lang="ru-RU" sz="28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315" y="785814"/>
            <a:ext cx="6333806" cy="4852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61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pPr algn="ctr"/>
            <a:endParaRPr lang="ru-RU" sz="2800" dirty="0" smtClean="0"/>
          </a:p>
          <a:p>
            <a:r>
              <a:rPr lang="ru-RU" sz="2800" dirty="0"/>
              <a:t>При расстояниях  r &lt; r</a:t>
            </a:r>
            <a:r>
              <a:rPr lang="ru-RU" sz="2800" baseline="-25000" dirty="0"/>
              <a:t>0</a:t>
            </a:r>
            <a:r>
              <a:rPr lang="ru-RU" sz="2800" dirty="0"/>
              <a:t> для сферической поверхности по сравнению с плоскостью уменьшается разность хода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r между прямым и отраженным лучом, определяющая по­ложение интерференционных максимумов и </a:t>
            </a:r>
            <a:r>
              <a:rPr lang="ru-RU" sz="2800" dirty="0" smtClean="0"/>
              <a:t>минимумов </a:t>
            </a:r>
            <a:r>
              <a:rPr lang="ru-RU" sz="2800" dirty="0"/>
              <a:t>в точке приема.    Пусть С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точка  геометрического отражения (рис. </a:t>
            </a:r>
            <a:r>
              <a:rPr lang="ru-RU" sz="2800" dirty="0" smtClean="0"/>
              <a:t>2). </a:t>
            </a:r>
            <a:r>
              <a:rPr lang="ru-RU" sz="2800" dirty="0"/>
              <a:t>Построим в этой точке плоскость, касатель­ную к земной поверхности. Высоты точек приема и передачи над этой плоскостью h'</a:t>
            </a:r>
            <a:r>
              <a:rPr lang="ru-RU" sz="2800" baseline="-25000" dirty="0"/>
              <a:t>1</a:t>
            </a:r>
            <a:r>
              <a:rPr lang="ru-RU" sz="2800" dirty="0"/>
              <a:t> и h'</a:t>
            </a:r>
            <a:r>
              <a:rPr lang="ru-RU" sz="2800" baseline="-25000" dirty="0"/>
              <a:t>2</a:t>
            </a:r>
            <a:r>
              <a:rPr lang="ru-RU" sz="2800" dirty="0"/>
              <a:t> называются приведенными высотами.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042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endParaRPr lang="ru-RU" sz="2800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06" y="1200150"/>
            <a:ext cx="8236804" cy="4961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5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Расстояние прямой видимости</a:t>
            </a:r>
          </a:p>
          <a:p>
            <a:endParaRPr lang="ru-RU" sz="2800" dirty="0" smtClean="0"/>
          </a:p>
          <a:p>
            <a:endParaRPr lang="ru-RU" sz="28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45" y="1757681"/>
            <a:ext cx="8436757" cy="292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52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Сферическая расходимость</a:t>
            </a:r>
          </a:p>
          <a:p>
            <a:r>
              <a:rPr lang="ru-RU" sz="2800" dirty="0" smtClean="0"/>
              <a:t>Однако </a:t>
            </a:r>
            <a:r>
              <a:rPr lang="ru-RU" sz="2800" dirty="0"/>
              <a:t>этот рост ограничен уве­личением расходимости радиоволн,  отраженных сферической поверхностью, что приво­дит к увеличению освещаемой площади по сравнению с отражением от плоскости (рис. </a:t>
            </a:r>
            <a:r>
              <a:rPr lang="ru-RU" sz="2800" dirty="0" smtClean="0"/>
              <a:t>3</a:t>
            </a:r>
            <a:r>
              <a:rPr lang="ru-RU" sz="2800" dirty="0"/>
              <a:t>). Если </a:t>
            </a:r>
            <a:r>
              <a:rPr lang="ru-RU" sz="2800" dirty="0" err="1"/>
              <a:t>S</a:t>
            </a:r>
            <a:r>
              <a:rPr lang="ru-RU" sz="2800" baseline="-25000" dirty="0" err="1"/>
              <a:t>пл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плоскость  сечения  телесного угла пучка радиоволн,  отраженных в пределах плоской существенной области отражения,  а </a:t>
            </a:r>
            <a:r>
              <a:rPr lang="ru-RU" sz="2800" dirty="0" err="1"/>
              <a:t>S</a:t>
            </a:r>
            <a:r>
              <a:rPr lang="ru-RU" sz="2800" baseline="-25000" dirty="0" err="1"/>
              <a:t>сф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то же для  случая сферической поверхности, тогда изменение потока энергии</a:t>
            </a:r>
            <a:endParaRPr lang="ru-RU" sz="2800" dirty="0" smtClean="0"/>
          </a:p>
          <a:p>
            <a:endParaRPr lang="ru-RU" sz="2800" dirty="0" smtClean="0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2" y="4589736"/>
            <a:ext cx="10113085" cy="200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40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Сферическая расходимость</a:t>
            </a:r>
          </a:p>
          <a:p>
            <a:endParaRPr lang="ru-RU" sz="28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3" y="849740"/>
            <a:ext cx="8586654" cy="121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569" y="2061528"/>
            <a:ext cx="6517267" cy="462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78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Сферическая расходимость</a:t>
            </a:r>
          </a:p>
          <a:p>
            <a:r>
              <a:rPr lang="ru-RU" sz="2800" dirty="0"/>
              <a:t>Изменение напряженности поля волны при отражении от сферической поверхности можно рассчитать, используя следующие замены в интерференционных формулах для плоской Земли:</a:t>
            </a:r>
          </a:p>
          <a:p>
            <a:endParaRPr lang="ru-RU" sz="28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3" y="2862262"/>
            <a:ext cx="8551684" cy="1927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62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65196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Сферическая расходимость (расчет коэффициента расходимости)</a:t>
            </a:r>
          </a:p>
          <a:p>
            <a:pPr algn="ctr"/>
            <a:endParaRPr lang="ru-RU" sz="2800" b="1" dirty="0" smtClean="0"/>
          </a:p>
          <a:p>
            <a:r>
              <a:rPr lang="ru-RU" sz="2800" dirty="0" smtClean="0"/>
              <a:t>Ранее отмечалось, </a:t>
            </a:r>
            <a:r>
              <a:rPr lang="ru-RU" sz="2800" dirty="0"/>
              <a:t>что отраженные от плоской поверхности лучи </a:t>
            </a:r>
            <a:r>
              <a:rPr lang="ru-RU" sz="2800" dirty="0" smtClean="0"/>
              <a:t>можно рассматривать </a:t>
            </a:r>
            <a:r>
              <a:rPr lang="ru-RU" sz="2800" dirty="0"/>
              <a:t>как излученные из точки </a:t>
            </a:r>
            <a:r>
              <a:rPr lang="ru-RU" sz="2800" i="1" dirty="0"/>
              <a:t>A</a:t>
            </a:r>
            <a:r>
              <a:rPr lang="ru-RU" sz="2800" dirty="0"/>
              <a:t>’, являющейся зеркальным</a:t>
            </a:r>
          </a:p>
          <a:p>
            <a:r>
              <a:rPr lang="ru-RU" sz="2800" dirty="0"/>
              <a:t>изображением точки </a:t>
            </a:r>
            <a:r>
              <a:rPr lang="ru-RU" sz="2800" i="1" dirty="0"/>
              <a:t>A</a:t>
            </a:r>
            <a:r>
              <a:rPr lang="ru-RU" sz="2800" dirty="0"/>
              <a:t>. В силу этого угол между отраженными от </a:t>
            </a:r>
            <a:r>
              <a:rPr lang="ru-RU" sz="2800" dirty="0" smtClean="0"/>
              <a:t>Земли лучами </a:t>
            </a:r>
            <a:r>
              <a:rPr lang="ru-RU" sz="2800" dirty="0"/>
              <a:t>не отличается от угла между этими лучами в точке </a:t>
            </a:r>
            <a:r>
              <a:rPr lang="ru-RU" sz="2800" dirty="0" smtClean="0"/>
              <a:t>излучения. Геометрическая </a:t>
            </a:r>
            <a:r>
              <a:rPr lang="ru-RU" sz="2800" dirty="0"/>
              <a:t>схема распространения волн при отражении от </a:t>
            </a:r>
            <a:r>
              <a:rPr lang="ru-RU" sz="2800" dirty="0" smtClean="0"/>
              <a:t>выпуклой поверхности </a:t>
            </a:r>
            <a:r>
              <a:rPr lang="ru-RU" sz="2800" dirty="0"/>
              <a:t>свидетельствует, что в этом случае отраженные лучи расходятся</a:t>
            </a:r>
          </a:p>
          <a:p>
            <a:r>
              <a:rPr lang="ru-RU" sz="2800" dirty="0"/>
              <a:t>больше, чем при отражении от плоской границы.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18081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6519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Сферическая расходимость (расчет коэффициента расходимости)</a:t>
            </a:r>
          </a:p>
          <a:p>
            <a:pPr algn="ctr"/>
            <a:endParaRPr lang="ru-RU" sz="2800" b="1" dirty="0" smtClean="0"/>
          </a:p>
          <a:p>
            <a:endParaRPr lang="ru-RU" sz="28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3050"/>
            <a:ext cx="4279075" cy="294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923" y="1543050"/>
            <a:ext cx="3558639" cy="3442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62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6519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Сферическая расходимость (расчет коэффициента расходимости)</a:t>
            </a:r>
          </a:p>
          <a:p>
            <a:pPr algn="ctr"/>
            <a:endParaRPr lang="ru-RU" sz="2800" b="1" dirty="0" smtClean="0"/>
          </a:p>
          <a:p>
            <a:endParaRPr lang="ru-RU" sz="28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674913" y="1280628"/>
            <a:ext cx="788125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Пусть поток лучей характеризуется угловым раствором </a:t>
            </a:r>
            <a:r>
              <a:rPr lang="ru-RU" sz="2800" i="1" dirty="0" err="1"/>
              <a:t>d</a:t>
            </a:r>
            <a:r>
              <a:rPr lang="ru-RU" sz="2800" dirty="0" err="1"/>
              <a:t>ψ</a:t>
            </a:r>
            <a:r>
              <a:rPr lang="ru-RU" sz="2800" dirty="0"/>
              <a:t> </a:t>
            </a:r>
            <a:r>
              <a:rPr lang="ru-RU" sz="2800" dirty="0" smtClean="0"/>
              <a:t>в вертикальной </a:t>
            </a:r>
            <a:r>
              <a:rPr lang="ru-RU" sz="2800" dirty="0"/>
              <a:t>плоскости и </a:t>
            </a:r>
            <a:r>
              <a:rPr lang="ru-RU" sz="2800" i="1" dirty="0" err="1"/>
              <a:t>d</a:t>
            </a:r>
            <a:r>
              <a:rPr lang="ru-RU" sz="2800" dirty="0" err="1"/>
              <a:t>ω</a:t>
            </a:r>
            <a:r>
              <a:rPr lang="ru-RU" sz="2800" dirty="0"/>
              <a:t> – в горизонтальной. В пределах телесного угла,</a:t>
            </a:r>
          </a:p>
          <a:p>
            <a:r>
              <a:rPr lang="ru-RU" sz="2800" dirty="0"/>
              <a:t>охватываемого этим пучком, излучается мощность </a:t>
            </a:r>
            <a:r>
              <a:rPr lang="ru-RU" sz="2800" i="1" dirty="0" err="1"/>
              <a:t>dP</a:t>
            </a:r>
            <a:r>
              <a:rPr lang="ru-RU" sz="2800" i="1" dirty="0"/>
              <a:t> </a:t>
            </a:r>
            <a:r>
              <a:rPr lang="ru-RU" sz="2800" dirty="0"/>
              <a:t>. Тогда для вектора</a:t>
            </a:r>
          </a:p>
          <a:p>
            <a:r>
              <a:rPr lang="ru-RU" sz="2800" dirty="0" err="1"/>
              <a:t>Умова-Пойнтинга</a:t>
            </a:r>
            <a:r>
              <a:rPr lang="ru-RU" sz="2800" dirty="0"/>
              <a:t> в точке приема, то есть на расстоянии </a:t>
            </a:r>
            <a:r>
              <a:rPr lang="ru-RU" sz="2800" i="1" dirty="0"/>
              <a:t>r </a:t>
            </a:r>
            <a:r>
              <a:rPr lang="ru-RU" sz="2800" dirty="0"/>
              <a:t>= </a:t>
            </a:r>
            <a:r>
              <a:rPr lang="ru-RU" sz="2800" i="1" dirty="0"/>
              <a:t>AC </a:t>
            </a:r>
            <a:r>
              <a:rPr lang="ru-RU" sz="2800" dirty="0"/>
              <a:t>+ </a:t>
            </a:r>
            <a:r>
              <a:rPr lang="ru-RU" sz="2800" i="1" dirty="0"/>
              <a:t>CB </a:t>
            </a:r>
            <a:r>
              <a:rPr lang="ru-RU" sz="2800" dirty="0" smtClean="0"/>
              <a:t>от излучателя </a:t>
            </a:r>
            <a:r>
              <a:rPr lang="ru-RU" sz="2800" dirty="0"/>
              <a:t>при отражении от «плоской Земли» в точке </a:t>
            </a:r>
            <a:r>
              <a:rPr lang="ru-RU" sz="2800" i="1" dirty="0"/>
              <a:t>С </a:t>
            </a:r>
            <a:r>
              <a:rPr lang="ru-RU" sz="2800" dirty="0"/>
              <a:t>получим</a:t>
            </a:r>
            <a:endParaRPr lang="ru-RU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561" y="5011509"/>
            <a:ext cx="3069483" cy="1302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0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6519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Сферическая расходимость (расчет коэффициента расходимости)</a:t>
            </a:r>
          </a:p>
          <a:p>
            <a:pPr algn="ctr"/>
            <a:endParaRPr lang="ru-RU" sz="2800" b="1" dirty="0" smtClean="0"/>
          </a:p>
          <a:p>
            <a:endParaRPr lang="ru-RU" sz="28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39634" y="1280628"/>
            <a:ext cx="86519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Если отражающая поверхность имеет форму сферы, в соответствии с </a:t>
            </a:r>
            <a:r>
              <a:rPr lang="ru-RU" sz="2400" dirty="0" smtClean="0"/>
              <a:t>рис.  4, </a:t>
            </a:r>
            <a:r>
              <a:rPr lang="ru-RU" sz="2400" dirty="0"/>
              <a:t>мнимый источник волн находится в точке </a:t>
            </a:r>
            <a:r>
              <a:rPr lang="ru-RU" sz="2400" i="1" dirty="0"/>
              <a:t>N</a:t>
            </a:r>
            <a:r>
              <a:rPr lang="ru-RU" sz="2400" dirty="0"/>
              <a:t>, на </a:t>
            </a:r>
            <a:r>
              <a:rPr lang="ru-RU" sz="2400" dirty="0" smtClean="0"/>
              <a:t>расстоянии </a:t>
            </a:r>
            <a:r>
              <a:rPr lang="ru-RU" sz="2400" i="1" dirty="0" smtClean="0"/>
              <a:t>r </a:t>
            </a:r>
            <a:r>
              <a:rPr lang="ru-RU" sz="2400" dirty="0"/>
              <a:t>&lt; </a:t>
            </a:r>
            <a:r>
              <a:rPr lang="ru-RU" sz="2400" i="1" dirty="0"/>
              <a:t>r </a:t>
            </a:r>
            <a:r>
              <a:rPr lang="ru-RU" sz="1200" dirty="0"/>
              <a:t>1</a:t>
            </a:r>
            <a:r>
              <a:rPr lang="ru-RU" sz="2400" dirty="0"/>
              <a:t>≈ </a:t>
            </a:r>
            <a:r>
              <a:rPr lang="ru-RU" sz="2400" i="1" dirty="0"/>
              <a:t>AC </a:t>
            </a:r>
            <a:r>
              <a:rPr lang="ru-RU" sz="2400" dirty="0"/>
              <a:t>. Наоборот, поскольку в случае сферической Земли касательная </a:t>
            </a:r>
            <a:r>
              <a:rPr lang="ru-RU" sz="2400" dirty="0" smtClean="0"/>
              <a:t>к земле </a:t>
            </a:r>
            <a:r>
              <a:rPr lang="ru-RU" sz="2400" dirty="0"/>
              <a:t>в точке С’ повёрнута на угол </a:t>
            </a:r>
            <a:r>
              <a:rPr lang="ru-RU" sz="2400" i="1" dirty="0"/>
              <a:t>d</a:t>
            </a:r>
            <a:r>
              <a:rPr lang="ru-RU" sz="2400" dirty="0"/>
              <a:t>α относительно касательной в точке </a:t>
            </a:r>
            <a:r>
              <a:rPr lang="ru-RU" sz="2400" i="1" dirty="0"/>
              <a:t>С</a:t>
            </a:r>
            <a:r>
              <a:rPr lang="ru-RU" sz="2400" dirty="0"/>
              <a:t>,</a:t>
            </a:r>
          </a:p>
          <a:p>
            <a:r>
              <a:rPr lang="ru-RU" sz="2400" dirty="0"/>
              <a:t>угол между отраженными лучами, то есть угол раствора отраженного </a:t>
            </a:r>
            <a:r>
              <a:rPr lang="ru-RU" sz="2400" dirty="0" smtClean="0"/>
              <a:t>пучка, превышает </a:t>
            </a:r>
            <a:r>
              <a:rPr lang="ru-RU" sz="2400" dirty="0"/>
              <a:t>на величину 2 </a:t>
            </a:r>
            <a:r>
              <a:rPr lang="ru-RU" sz="2400" i="1" dirty="0"/>
              <a:t>d</a:t>
            </a:r>
            <a:r>
              <a:rPr lang="ru-RU" sz="2400" dirty="0"/>
              <a:t>α угол между этими лучами у излучателя.</a:t>
            </a:r>
          </a:p>
          <a:p>
            <a:r>
              <a:rPr lang="ru-RU" sz="2400" dirty="0"/>
              <a:t>Следовательно, угол раствора в вертикальной плоскости увеличится </a:t>
            </a:r>
            <a:r>
              <a:rPr lang="ru-RU" sz="2400" dirty="0" smtClean="0"/>
              <a:t>до </a:t>
            </a:r>
            <a:r>
              <a:rPr lang="en-US" sz="2400" i="1" dirty="0" smtClean="0"/>
              <a:t>d</a:t>
            </a:r>
            <a:r>
              <a:rPr lang="el-GR" sz="2400" i="1" dirty="0"/>
              <a:t>μ </a:t>
            </a:r>
            <a:r>
              <a:rPr lang="el-GR" sz="2400" dirty="0"/>
              <a:t>= </a:t>
            </a:r>
            <a:r>
              <a:rPr lang="en-US" sz="2400" i="1" dirty="0"/>
              <a:t>d</a:t>
            </a:r>
            <a:r>
              <a:rPr lang="el-GR" sz="2400" i="1" dirty="0"/>
              <a:t>ψ </a:t>
            </a:r>
            <a:r>
              <a:rPr lang="el-GR" sz="2400" dirty="0"/>
              <a:t>+ 2</a:t>
            </a:r>
            <a:r>
              <a:rPr lang="en-US" sz="2400" i="1" dirty="0"/>
              <a:t>d</a:t>
            </a:r>
            <a:r>
              <a:rPr lang="el-GR" sz="2400" dirty="0"/>
              <a:t>α</a:t>
            </a:r>
          </a:p>
          <a:p>
            <a:r>
              <a:rPr lang="ru-RU" sz="2400" dirty="0"/>
              <a:t>Отраженная при этом энергия распределяется по большему телесному </a:t>
            </a:r>
            <a:r>
              <a:rPr lang="ru-RU" sz="2400" dirty="0" smtClean="0"/>
              <a:t>углу, чем </a:t>
            </a:r>
            <a:r>
              <a:rPr lang="ru-RU" sz="2400" dirty="0"/>
              <a:t>энергия, излученная антенной, что обусловливает уменьшение</a:t>
            </a:r>
          </a:p>
          <a:p>
            <a:r>
              <a:rPr lang="ru-RU" sz="2400" dirty="0"/>
              <a:t>напряженности поля.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8746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24344"/>
            <a:ext cx="865196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Сферическая расходимость (расчет коэффициента расходимости)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endParaRPr lang="ru-RU" sz="2800" dirty="0" smtClean="0"/>
          </a:p>
          <a:p>
            <a:pPr algn="ctr"/>
            <a:r>
              <a:rPr lang="ru-RU" sz="2800" dirty="0" smtClean="0"/>
              <a:t>Рис. 4 </a:t>
            </a:r>
            <a:r>
              <a:rPr lang="ru-RU" sz="2800" dirty="0"/>
              <a:t>Положение мнимого источника при отражении от сферической Земли.</a:t>
            </a:r>
            <a:endParaRPr lang="ru-RU" sz="28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161" y="955372"/>
            <a:ext cx="5374909" cy="469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284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2" y="67887"/>
            <a:ext cx="8651967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Сферическая расходимость (расчет коэффициента расходимости)</a:t>
            </a:r>
          </a:p>
          <a:p>
            <a:r>
              <a:rPr lang="ru-RU" sz="2800" dirty="0"/>
              <a:t>В этих условиях выражение для вектора </a:t>
            </a:r>
            <a:r>
              <a:rPr lang="ru-RU" sz="2800" dirty="0" err="1"/>
              <a:t>Умова-Пойнтинга</a:t>
            </a:r>
            <a:r>
              <a:rPr lang="ru-RU" sz="2800" dirty="0"/>
              <a:t> в </a:t>
            </a:r>
            <a:r>
              <a:rPr lang="ru-RU" sz="2800" dirty="0" smtClean="0"/>
              <a:t>точке</a:t>
            </a:r>
            <a:r>
              <a:rPr lang="en-US" sz="2800" dirty="0" smtClean="0"/>
              <a:t> </a:t>
            </a:r>
            <a:r>
              <a:rPr lang="ru-RU" sz="2800" dirty="0" smtClean="0"/>
              <a:t>приема </a:t>
            </a:r>
            <a:r>
              <a:rPr lang="ru-RU" sz="2800" dirty="0"/>
              <a:t>принимает вид:</a:t>
            </a:r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r>
              <a:rPr lang="ru-RU" sz="2800" dirty="0" smtClean="0"/>
              <a:t>Здесь </a:t>
            </a:r>
            <a:r>
              <a:rPr lang="ru-RU" sz="2800" i="1" dirty="0"/>
              <a:t>r</a:t>
            </a:r>
            <a:r>
              <a:rPr lang="ru-RU" sz="1600" dirty="0"/>
              <a:t>2</a:t>
            </a:r>
            <a:r>
              <a:rPr lang="ru-RU" sz="2800" dirty="0"/>
              <a:t> – путь, проходимый волнами от точки отражения до </a:t>
            </a:r>
            <a:r>
              <a:rPr lang="ru-RU" sz="2800" dirty="0" smtClean="0"/>
              <a:t>точки</a:t>
            </a:r>
            <a:r>
              <a:rPr lang="en-US" sz="2800" dirty="0" smtClean="0"/>
              <a:t> </a:t>
            </a:r>
            <a:r>
              <a:rPr lang="ru-RU" sz="2800" dirty="0" smtClean="0"/>
              <a:t>приема.</a:t>
            </a:r>
            <a:r>
              <a:rPr lang="en-US" sz="2800" dirty="0" smtClean="0"/>
              <a:t> </a:t>
            </a:r>
            <a:r>
              <a:rPr lang="ru-RU" sz="2800" dirty="0" smtClean="0"/>
              <a:t>При </a:t>
            </a:r>
            <a:r>
              <a:rPr lang="ru-RU" sz="2800" dirty="0"/>
              <a:t>этом отношение напряженности поля при отражении от </a:t>
            </a:r>
            <a:r>
              <a:rPr lang="ru-RU" sz="2800" dirty="0" smtClean="0"/>
              <a:t>сферической</a:t>
            </a:r>
            <a:r>
              <a:rPr lang="en-US" sz="2800" dirty="0" smtClean="0"/>
              <a:t> </a:t>
            </a:r>
            <a:r>
              <a:rPr lang="ru-RU" sz="2800" dirty="0" smtClean="0"/>
              <a:t>Земли </a:t>
            </a:r>
            <a:r>
              <a:rPr lang="ru-RU" sz="2800" dirty="0"/>
              <a:t>к напряженности поля при отражении от плоской Земли – </a:t>
            </a:r>
            <a:r>
              <a:rPr lang="ru-RU" sz="2800" dirty="0" smtClean="0"/>
              <a:t>так</a:t>
            </a:r>
            <a:r>
              <a:rPr lang="en-US" sz="2800" dirty="0" smtClean="0"/>
              <a:t> </a:t>
            </a:r>
            <a:r>
              <a:rPr lang="ru-RU" sz="2800" dirty="0" smtClean="0"/>
              <a:t>называемый </a:t>
            </a:r>
            <a:r>
              <a:rPr lang="ru-RU" sz="2800" dirty="0"/>
              <a:t>коэффициент расходимости определится из соотношения:</a:t>
            </a:r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endParaRPr lang="ru-RU" sz="2800" dirty="0" smtClean="0"/>
          </a:p>
          <a:p>
            <a:pPr algn="ctr"/>
            <a:endParaRPr lang="ru-RU" sz="2800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489" y="1733549"/>
            <a:ext cx="3564392" cy="109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758" y="5255079"/>
            <a:ext cx="3093854" cy="116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41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8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1057</TotalTime>
  <Words>933</Words>
  <Application>Microsoft Office PowerPoint</Application>
  <PresentationFormat>Экран (4:3)</PresentationFormat>
  <Paragraphs>93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96</cp:revision>
  <dcterms:created xsi:type="dcterms:W3CDTF">2014-04-07T05:31:05Z</dcterms:created>
  <dcterms:modified xsi:type="dcterms:W3CDTF">2020-03-25T08:18:03Z</dcterms:modified>
</cp:coreProperties>
</file>