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9" r:id="rId4"/>
    <p:sldId id="258" r:id="rId5"/>
    <p:sldId id="342" r:id="rId6"/>
    <p:sldId id="282" r:id="rId7"/>
    <p:sldId id="262" r:id="rId8"/>
    <p:sldId id="283" r:id="rId9"/>
    <p:sldId id="332" r:id="rId10"/>
    <p:sldId id="284" r:id="rId11"/>
    <p:sldId id="285" r:id="rId12"/>
    <p:sldId id="286" r:id="rId13"/>
    <p:sldId id="333" r:id="rId14"/>
    <p:sldId id="294" r:id="rId15"/>
    <p:sldId id="295" r:id="rId16"/>
    <p:sldId id="335" r:id="rId17"/>
    <p:sldId id="296" r:id="rId18"/>
    <p:sldId id="336" r:id="rId19"/>
    <p:sldId id="297" r:id="rId20"/>
    <p:sldId id="337" r:id="rId21"/>
    <p:sldId id="298" r:id="rId22"/>
    <p:sldId id="299" r:id="rId23"/>
    <p:sldId id="338" r:id="rId24"/>
    <p:sldId id="339" r:id="rId25"/>
    <p:sldId id="340" r:id="rId26"/>
    <p:sldId id="300" r:id="rId27"/>
    <p:sldId id="341" r:id="rId28"/>
    <p:sldId id="343" r:id="rId29"/>
    <p:sldId id="301" r:id="rId30"/>
    <p:sldId id="344" r:id="rId31"/>
    <p:sldId id="302" r:id="rId32"/>
    <p:sldId id="345" r:id="rId33"/>
    <p:sldId id="303" r:id="rId34"/>
    <p:sldId id="346" r:id="rId35"/>
    <p:sldId id="348" r:id="rId36"/>
    <p:sldId id="349" r:id="rId37"/>
    <p:sldId id="304" r:id="rId38"/>
    <p:sldId id="305" r:id="rId39"/>
    <p:sldId id="350" r:id="rId40"/>
    <p:sldId id="306" r:id="rId41"/>
    <p:sldId id="351" r:id="rId42"/>
    <p:sldId id="307" r:id="rId43"/>
    <p:sldId id="308" r:id="rId44"/>
    <p:sldId id="347" r:id="rId45"/>
    <p:sldId id="309" r:id="rId46"/>
    <p:sldId id="352" r:id="rId47"/>
    <p:sldId id="310" r:id="rId48"/>
    <p:sldId id="353" r:id="rId49"/>
    <p:sldId id="312" r:id="rId50"/>
    <p:sldId id="354" r:id="rId51"/>
    <p:sldId id="311" r:id="rId52"/>
    <p:sldId id="355" r:id="rId53"/>
    <p:sldId id="313" r:id="rId54"/>
    <p:sldId id="356" r:id="rId55"/>
    <p:sldId id="314" r:id="rId56"/>
    <p:sldId id="357" r:id="rId57"/>
    <p:sldId id="316" r:id="rId58"/>
    <p:sldId id="358" r:id="rId59"/>
    <p:sldId id="315" r:id="rId60"/>
    <p:sldId id="359" r:id="rId61"/>
    <p:sldId id="317" r:id="rId62"/>
    <p:sldId id="360" r:id="rId63"/>
    <p:sldId id="318" r:id="rId64"/>
    <p:sldId id="319" r:id="rId65"/>
    <p:sldId id="320" r:id="rId66"/>
    <p:sldId id="323" r:id="rId67"/>
    <p:sldId id="321" r:id="rId68"/>
    <p:sldId id="361" r:id="rId69"/>
    <p:sldId id="325" r:id="rId70"/>
    <p:sldId id="322" r:id="rId71"/>
    <p:sldId id="324" r:id="rId72"/>
    <p:sldId id="326" r:id="rId73"/>
    <p:sldId id="327" r:id="rId74"/>
    <p:sldId id="328" r:id="rId75"/>
    <p:sldId id="329" r:id="rId76"/>
    <p:sldId id="330" r:id="rId77"/>
    <p:sldId id="331" r:id="rId78"/>
    <p:sldId id="278" r:id="rId7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82" y="-1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7AB7BD-E18B-4016-9069-CC3CC8AADE0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CC9604-2205-4940-8EE0-3DCF4F851CA7}">
      <dgm:prSet phldrT="[Текст]" custT="1"/>
      <dgm:spPr/>
      <dgm:t>
        <a:bodyPr/>
        <a:lstStyle/>
        <a:p>
          <a:r>
            <a:rPr lang="ru-RU" sz="2400" dirty="0" smtClean="0"/>
            <a:t>1. </a:t>
          </a:r>
          <a:r>
            <a:rPr lang="ru-RU" sz="3200" dirty="0" smtClean="0"/>
            <a:t>Эволюционные.</a:t>
          </a:r>
          <a:endParaRPr lang="ru-RU" sz="3200" dirty="0"/>
        </a:p>
      </dgm:t>
    </dgm:pt>
    <dgm:pt modelId="{AE9501AA-359C-483D-8AF2-AF0936BD3D56}" type="parTrans" cxnId="{9AC8E07B-C26F-47AD-864E-18AE46F10DF6}">
      <dgm:prSet/>
      <dgm:spPr/>
      <dgm:t>
        <a:bodyPr/>
        <a:lstStyle/>
        <a:p>
          <a:endParaRPr lang="ru-RU"/>
        </a:p>
      </dgm:t>
    </dgm:pt>
    <dgm:pt modelId="{414E6A74-CDBD-471C-B652-D6C8FF4B7380}" type="sibTrans" cxnId="{9AC8E07B-C26F-47AD-864E-18AE46F10DF6}">
      <dgm:prSet/>
      <dgm:spPr/>
      <dgm:t>
        <a:bodyPr/>
        <a:lstStyle/>
        <a:p>
          <a:endParaRPr lang="ru-RU"/>
        </a:p>
      </dgm:t>
    </dgm:pt>
    <dgm:pt modelId="{A45D3DCB-5329-47E1-A12F-8E3DE7B0C384}">
      <dgm:prSet custT="1"/>
      <dgm:spPr/>
      <dgm:t>
        <a:bodyPr/>
        <a:lstStyle/>
        <a:p>
          <a:r>
            <a:rPr lang="ru-RU" sz="2400" dirty="0" smtClean="0"/>
            <a:t>2. </a:t>
          </a:r>
          <a:r>
            <a:rPr lang="ru-RU" sz="3200" dirty="0" smtClean="0"/>
            <a:t>Революционные.</a:t>
          </a:r>
          <a:r>
            <a:rPr lang="ru-RU" sz="3200" b="1" dirty="0" smtClean="0"/>
            <a:t> </a:t>
          </a:r>
          <a:endParaRPr lang="ru-RU" sz="3200" dirty="0">
            <a:solidFill>
              <a:schemeClr val="tx1"/>
            </a:solidFill>
            <a:cs typeface="Arial" pitchFamily="34" charset="0"/>
          </a:endParaRPr>
        </a:p>
      </dgm:t>
    </dgm:pt>
    <dgm:pt modelId="{7AE0A70F-9C89-4D65-ADA1-FF72E27CDB9E}" type="parTrans" cxnId="{F290533B-7B12-452F-822E-9E5A4E71F783}">
      <dgm:prSet/>
      <dgm:spPr/>
      <dgm:t>
        <a:bodyPr/>
        <a:lstStyle/>
        <a:p>
          <a:endParaRPr lang="ru-RU"/>
        </a:p>
      </dgm:t>
    </dgm:pt>
    <dgm:pt modelId="{AC761EC0-DCA2-44E8-BF33-50F8BF9A2C5A}" type="sibTrans" cxnId="{F290533B-7B12-452F-822E-9E5A4E71F783}">
      <dgm:prSet/>
      <dgm:spPr/>
      <dgm:t>
        <a:bodyPr/>
        <a:lstStyle/>
        <a:p>
          <a:endParaRPr lang="ru-RU"/>
        </a:p>
      </dgm:t>
    </dgm:pt>
    <dgm:pt modelId="{79226D95-66F6-49C9-8A51-13B9D39AFC6C}">
      <dgm:prSet custT="1"/>
      <dgm:spPr/>
      <dgm:t>
        <a:bodyPr/>
        <a:lstStyle/>
        <a:p>
          <a:r>
            <a:rPr lang="ru-RU" sz="2400" dirty="0" smtClean="0"/>
            <a:t>3. </a:t>
          </a:r>
          <a:r>
            <a:rPr lang="ru-RU" sz="3200" dirty="0" smtClean="0"/>
            <a:t>Ситуационные.</a:t>
          </a:r>
          <a:endParaRPr lang="ru-RU" sz="3200" dirty="0">
            <a:solidFill>
              <a:schemeClr val="tx1"/>
            </a:solidFill>
            <a:cs typeface="Arial" pitchFamily="34" charset="0"/>
          </a:endParaRPr>
        </a:p>
      </dgm:t>
    </dgm:pt>
    <dgm:pt modelId="{2746C0A5-5C09-401F-A139-0CF57BD71C11}" type="parTrans" cxnId="{0C54643C-040E-453C-B83F-49DC3B49B5BE}">
      <dgm:prSet/>
      <dgm:spPr/>
      <dgm:t>
        <a:bodyPr/>
        <a:lstStyle/>
        <a:p>
          <a:endParaRPr lang="ru-RU"/>
        </a:p>
      </dgm:t>
    </dgm:pt>
    <dgm:pt modelId="{014B8EB6-EB5D-422F-AE34-FCB3D681AFED}" type="sibTrans" cxnId="{0C54643C-040E-453C-B83F-49DC3B49B5BE}">
      <dgm:prSet/>
      <dgm:spPr/>
      <dgm:t>
        <a:bodyPr/>
        <a:lstStyle/>
        <a:p>
          <a:endParaRPr lang="ru-RU"/>
        </a:p>
      </dgm:t>
    </dgm:pt>
    <dgm:pt modelId="{F637ED7D-B1EE-41D8-8CC2-27FA0BCE1989}" type="pres">
      <dgm:prSet presAssocID="{F67AB7BD-E18B-4016-9069-CC3CC8AADE0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C7FA95C-6FE4-4B72-A17F-E626F2081138}" type="pres">
      <dgm:prSet presAssocID="{60CC9604-2205-4940-8EE0-3DCF4F851CA7}" presName="thickLine" presStyleLbl="alignNode1" presStyleIdx="0" presStyleCnt="3"/>
      <dgm:spPr/>
    </dgm:pt>
    <dgm:pt modelId="{32F88280-33F2-4FFB-A531-1901DD91F255}" type="pres">
      <dgm:prSet presAssocID="{60CC9604-2205-4940-8EE0-3DCF4F851CA7}" presName="horz1" presStyleCnt="0"/>
      <dgm:spPr/>
    </dgm:pt>
    <dgm:pt modelId="{F974C8B8-61B1-4DBB-A17D-DE9A2D3BE5D6}" type="pres">
      <dgm:prSet presAssocID="{60CC9604-2205-4940-8EE0-3DCF4F851CA7}" presName="tx1" presStyleLbl="revTx" presStyleIdx="0" presStyleCnt="3"/>
      <dgm:spPr/>
      <dgm:t>
        <a:bodyPr/>
        <a:lstStyle/>
        <a:p>
          <a:endParaRPr lang="ru-RU"/>
        </a:p>
      </dgm:t>
    </dgm:pt>
    <dgm:pt modelId="{C82575B5-2E99-4A9E-8373-B5AE8B55CC5A}" type="pres">
      <dgm:prSet presAssocID="{60CC9604-2205-4940-8EE0-3DCF4F851CA7}" presName="vert1" presStyleCnt="0"/>
      <dgm:spPr/>
    </dgm:pt>
    <dgm:pt modelId="{C82AFE7D-EB9F-4868-93BD-863F011F5B27}" type="pres">
      <dgm:prSet presAssocID="{A45D3DCB-5329-47E1-A12F-8E3DE7B0C384}" presName="thickLine" presStyleLbl="alignNode1" presStyleIdx="1" presStyleCnt="3"/>
      <dgm:spPr/>
    </dgm:pt>
    <dgm:pt modelId="{D6C9DAD1-661E-44C3-AD03-EF8FCD95E783}" type="pres">
      <dgm:prSet presAssocID="{A45D3DCB-5329-47E1-A12F-8E3DE7B0C384}" presName="horz1" presStyleCnt="0"/>
      <dgm:spPr/>
    </dgm:pt>
    <dgm:pt modelId="{6E9B61FD-161E-4337-86D6-5758422F8E91}" type="pres">
      <dgm:prSet presAssocID="{A45D3DCB-5329-47E1-A12F-8E3DE7B0C384}" presName="tx1" presStyleLbl="revTx" presStyleIdx="1" presStyleCnt="3" custScaleY="89878"/>
      <dgm:spPr/>
      <dgm:t>
        <a:bodyPr/>
        <a:lstStyle/>
        <a:p>
          <a:endParaRPr lang="ru-RU"/>
        </a:p>
      </dgm:t>
    </dgm:pt>
    <dgm:pt modelId="{9B63C2B5-24C8-4F9F-A138-CD8856278269}" type="pres">
      <dgm:prSet presAssocID="{A45D3DCB-5329-47E1-A12F-8E3DE7B0C384}" presName="vert1" presStyleCnt="0"/>
      <dgm:spPr/>
    </dgm:pt>
    <dgm:pt modelId="{4EDDCCAB-4777-4152-8AE4-EE45866BD151}" type="pres">
      <dgm:prSet presAssocID="{79226D95-66F6-49C9-8A51-13B9D39AFC6C}" presName="thickLine" presStyleLbl="alignNode1" presStyleIdx="2" presStyleCnt="3"/>
      <dgm:spPr/>
    </dgm:pt>
    <dgm:pt modelId="{59B27FFF-A682-44F4-9676-2E515FD4AF57}" type="pres">
      <dgm:prSet presAssocID="{79226D95-66F6-49C9-8A51-13B9D39AFC6C}" presName="horz1" presStyleCnt="0"/>
      <dgm:spPr/>
    </dgm:pt>
    <dgm:pt modelId="{16AB8842-883F-4C31-8F54-079FBB4D70A6}" type="pres">
      <dgm:prSet presAssocID="{79226D95-66F6-49C9-8A51-13B9D39AFC6C}" presName="tx1" presStyleLbl="revTx" presStyleIdx="2" presStyleCnt="3" custScaleY="83249"/>
      <dgm:spPr/>
      <dgm:t>
        <a:bodyPr/>
        <a:lstStyle/>
        <a:p>
          <a:endParaRPr lang="ru-RU"/>
        </a:p>
      </dgm:t>
    </dgm:pt>
    <dgm:pt modelId="{75C31CB5-DB8D-4D5B-BE57-F6AE0CEB9D40}" type="pres">
      <dgm:prSet presAssocID="{79226D95-66F6-49C9-8A51-13B9D39AFC6C}" presName="vert1" presStyleCnt="0"/>
      <dgm:spPr/>
    </dgm:pt>
  </dgm:ptLst>
  <dgm:cxnLst>
    <dgm:cxn modelId="{DCEC5411-0C2E-4348-A29E-A82D26C0C3EE}" type="presOf" srcId="{60CC9604-2205-4940-8EE0-3DCF4F851CA7}" destId="{F974C8B8-61B1-4DBB-A17D-DE9A2D3BE5D6}" srcOrd="0" destOrd="0" presId="urn:microsoft.com/office/officeart/2008/layout/LinedList"/>
    <dgm:cxn modelId="{84A24B95-DEAE-4F5F-8422-C0204DCF26B2}" type="presOf" srcId="{A45D3DCB-5329-47E1-A12F-8E3DE7B0C384}" destId="{6E9B61FD-161E-4337-86D6-5758422F8E91}" srcOrd="0" destOrd="0" presId="urn:microsoft.com/office/officeart/2008/layout/LinedList"/>
    <dgm:cxn modelId="{9AC8E07B-C26F-47AD-864E-18AE46F10DF6}" srcId="{F67AB7BD-E18B-4016-9069-CC3CC8AADE0D}" destId="{60CC9604-2205-4940-8EE0-3DCF4F851CA7}" srcOrd="0" destOrd="0" parTransId="{AE9501AA-359C-483D-8AF2-AF0936BD3D56}" sibTransId="{414E6A74-CDBD-471C-B652-D6C8FF4B7380}"/>
    <dgm:cxn modelId="{0C54643C-040E-453C-B83F-49DC3B49B5BE}" srcId="{F67AB7BD-E18B-4016-9069-CC3CC8AADE0D}" destId="{79226D95-66F6-49C9-8A51-13B9D39AFC6C}" srcOrd="2" destOrd="0" parTransId="{2746C0A5-5C09-401F-A139-0CF57BD71C11}" sibTransId="{014B8EB6-EB5D-422F-AE34-FCB3D681AFED}"/>
    <dgm:cxn modelId="{9AD1977F-39D8-4074-8611-DAD8C5003DED}" type="presOf" srcId="{F67AB7BD-E18B-4016-9069-CC3CC8AADE0D}" destId="{F637ED7D-B1EE-41D8-8CC2-27FA0BCE1989}" srcOrd="0" destOrd="0" presId="urn:microsoft.com/office/officeart/2008/layout/LinedList"/>
    <dgm:cxn modelId="{F290533B-7B12-452F-822E-9E5A4E71F783}" srcId="{F67AB7BD-E18B-4016-9069-CC3CC8AADE0D}" destId="{A45D3DCB-5329-47E1-A12F-8E3DE7B0C384}" srcOrd="1" destOrd="0" parTransId="{7AE0A70F-9C89-4D65-ADA1-FF72E27CDB9E}" sibTransId="{AC761EC0-DCA2-44E8-BF33-50F8BF9A2C5A}"/>
    <dgm:cxn modelId="{D00F2E13-2BFA-4F47-9D46-1706903828AE}" type="presOf" srcId="{79226D95-66F6-49C9-8A51-13B9D39AFC6C}" destId="{16AB8842-883F-4C31-8F54-079FBB4D70A6}" srcOrd="0" destOrd="0" presId="urn:microsoft.com/office/officeart/2008/layout/LinedList"/>
    <dgm:cxn modelId="{89D1FABF-CEE9-42CD-A356-C45B165BEFC3}" type="presParOf" srcId="{F637ED7D-B1EE-41D8-8CC2-27FA0BCE1989}" destId="{5C7FA95C-6FE4-4B72-A17F-E626F2081138}" srcOrd="0" destOrd="0" presId="urn:microsoft.com/office/officeart/2008/layout/LinedList"/>
    <dgm:cxn modelId="{C0F9C3ED-1A81-447C-B8B8-92DA584D17D0}" type="presParOf" srcId="{F637ED7D-B1EE-41D8-8CC2-27FA0BCE1989}" destId="{32F88280-33F2-4FFB-A531-1901DD91F255}" srcOrd="1" destOrd="0" presId="urn:microsoft.com/office/officeart/2008/layout/LinedList"/>
    <dgm:cxn modelId="{2C8B2AC1-7DF3-471A-93FB-E6852B5A2B4A}" type="presParOf" srcId="{32F88280-33F2-4FFB-A531-1901DD91F255}" destId="{F974C8B8-61B1-4DBB-A17D-DE9A2D3BE5D6}" srcOrd="0" destOrd="0" presId="urn:microsoft.com/office/officeart/2008/layout/LinedList"/>
    <dgm:cxn modelId="{296D6DD2-F338-40C9-BA7D-4B40ED7818E9}" type="presParOf" srcId="{32F88280-33F2-4FFB-A531-1901DD91F255}" destId="{C82575B5-2E99-4A9E-8373-B5AE8B55CC5A}" srcOrd="1" destOrd="0" presId="urn:microsoft.com/office/officeart/2008/layout/LinedList"/>
    <dgm:cxn modelId="{89334456-57BE-4074-B6AA-FF26D482380F}" type="presParOf" srcId="{F637ED7D-B1EE-41D8-8CC2-27FA0BCE1989}" destId="{C82AFE7D-EB9F-4868-93BD-863F011F5B27}" srcOrd="2" destOrd="0" presId="urn:microsoft.com/office/officeart/2008/layout/LinedList"/>
    <dgm:cxn modelId="{5352A51D-5181-4A4F-A505-7891D87F88AE}" type="presParOf" srcId="{F637ED7D-B1EE-41D8-8CC2-27FA0BCE1989}" destId="{D6C9DAD1-661E-44C3-AD03-EF8FCD95E783}" srcOrd="3" destOrd="0" presId="urn:microsoft.com/office/officeart/2008/layout/LinedList"/>
    <dgm:cxn modelId="{0C5E4F42-02F2-4869-BDA1-A66414DCF1F4}" type="presParOf" srcId="{D6C9DAD1-661E-44C3-AD03-EF8FCD95E783}" destId="{6E9B61FD-161E-4337-86D6-5758422F8E91}" srcOrd="0" destOrd="0" presId="urn:microsoft.com/office/officeart/2008/layout/LinedList"/>
    <dgm:cxn modelId="{38ED66CF-DB7F-4A8D-9C0E-7605C99A60D8}" type="presParOf" srcId="{D6C9DAD1-661E-44C3-AD03-EF8FCD95E783}" destId="{9B63C2B5-24C8-4F9F-A138-CD8856278269}" srcOrd="1" destOrd="0" presId="urn:microsoft.com/office/officeart/2008/layout/LinedList"/>
    <dgm:cxn modelId="{94F757B7-D862-46BB-979C-0B9B4EA20CBE}" type="presParOf" srcId="{F637ED7D-B1EE-41D8-8CC2-27FA0BCE1989}" destId="{4EDDCCAB-4777-4152-8AE4-EE45866BD151}" srcOrd="4" destOrd="0" presId="urn:microsoft.com/office/officeart/2008/layout/LinedList"/>
    <dgm:cxn modelId="{0F45553B-8027-43E1-9FFE-D2013B5BB657}" type="presParOf" srcId="{F637ED7D-B1EE-41D8-8CC2-27FA0BCE1989}" destId="{59B27FFF-A682-44F4-9676-2E515FD4AF57}" srcOrd="5" destOrd="0" presId="urn:microsoft.com/office/officeart/2008/layout/LinedList"/>
    <dgm:cxn modelId="{C6501BB1-A08D-4C07-96D8-5157B73A0CCE}" type="presParOf" srcId="{59B27FFF-A682-44F4-9676-2E515FD4AF57}" destId="{16AB8842-883F-4C31-8F54-079FBB4D70A6}" srcOrd="0" destOrd="0" presId="urn:microsoft.com/office/officeart/2008/layout/LinedList"/>
    <dgm:cxn modelId="{0F5BF56C-DDF7-46BF-8CFD-200C062E6095}" type="presParOf" srcId="{59B27FFF-A682-44F4-9676-2E515FD4AF57}" destId="{75C31CB5-DB8D-4D5B-BE57-F6AE0CEB9D4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7FA95C-6FE4-4B72-A17F-E626F2081138}">
      <dsp:nvSpPr>
        <dsp:cNvPr id="0" name=""/>
        <dsp:cNvSpPr/>
      </dsp:nvSpPr>
      <dsp:spPr>
        <a:xfrm>
          <a:off x="0" y="2735"/>
          <a:ext cx="8029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74C8B8-61B1-4DBB-A17D-DE9A2D3BE5D6}">
      <dsp:nvSpPr>
        <dsp:cNvPr id="0" name=""/>
        <dsp:cNvSpPr/>
      </dsp:nvSpPr>
      <dsp:spPr>
        <a:xfrm>
          <a:off x="0" y="2735"/>
          <a:ext cx="8029400" cy="1798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1. </a:t>
          </a:r>
          <a:r>
            <a:rPr lang="ru-RU" sz="3200" kern="1200" dirty="0" smtClean="0"/>
            <a:t>Эволюционные.</a:t>
          </a:r>
          <a:endParaRPr lang="ru-RU" sz="3200" kern="1200" dirty="0"/>
        </a:p>
      </dsp:txBody>
      <dsp:txXfrm>
        <a:off x="0" y="2735"/>
        <a:ext cx="8029400" cy="1798170"/>
      </dsp:txXfrm>
    </dsp:sp>
    <dsp:sp modelId="{C82AFE7D-EB9F-4868-93BD-863F011F5B27}">
      <dsp:nvSpPr>
        <dsp:cNvPr id="0" name=""/>
        <dsp:cNvSpPr/>
      </dsp:nvSpPr>
      <dsp:spPr>
        <a:xfrm>
          <a:off x="0" y="1800905"/>
          <a:ext cx="8029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9B61FD-161E-4337-86D6-5758422F8E91}">
      <dsp:nvSpPr>
        <dsp:cNvPr id="0" name=""/>
        <dsp:cNvSpPr/>
      </dsp:nvSpPr>
      <dsp:spPr>
        <a:xfrm>
          <a:off x="0" y="1800905"/>
          <a:ext cx="8029400" cy="1616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2. </a:t>
          </a:r>
          <a:r>
            <a:rPr lang="ru-RU" sz="3200" kern="1200" dirty="0" smtClean="0"/>
            <a:t>Революционные.</a:t>
          </a:r>
          <a:r>
            <a:rPr lang="ru-RU" sz="3200" b="1" kern="1200" dirty="0" smtClean="0"/>
            <a:t> </a:t>
          </a:r>
          <a:endParaRPr lang="ru-RU" sz="3200" kern="1200" dirty="0">
            <a:solidFill>
              <a:schemeClr val="tx1"/>
            </a:solidFill>
            <a:cs typeface="Arial" pitchFamily="34" charset="0"/>
          </a:endParaRPr>
        </a:p>
      </dsp:txBody>
      <dsp:txXfrm>
        <a:off x="0" y="1800905"/>
        <a:ext cx="8029400" cy="1616159"/>
      </dsp:txXfrm>
    </dsp:sp>
    <dsp:sp modelId="{4EDDCCAB-4777-4152-8AE4-EE45866BD151}">
      <dsp:nvSpPr>
        <dsp:cNvPr id="0" name=""/>
        <dsp:cNvSpPr/>
      </dsp:nvSpPr>
      <dsp:spPr>
        <a:xfrm>
          <a:off x="0" y="3417065"/>
          <a:ext cx="8029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AB8842-883F-4C31-8F54-079FBB4D70A6}">
      <dsp:nvSpPr>
        <dsp:cNvPr id="0" name=""/>
        <dsp:cNvSpPr/>
      </dsp:nvSpPr>
      <dsp:spPr>
        <a:xfrm>
          <a:off x="0" y="3417065"/>
          <a:ext cx="8029400" cy="1496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3. </a:t>
          </a:r>
          <a:r>
            <a:rPr lang="ru-RU" sz="3200" kern="1200" dirty="0" smtClean="0"/>
            <a:t>Ситуационные.</a:t>
          </a:r>
          <a:endParaRPr lang="ru-RU" sz="3200" kern="1200" dirty="0">
            <a:solidFill>
              <a:schemeClr val="tx1"/>
            </a:solidFill>
            <a:cs typeface="Arial" pitchFamily="34" charset="0"/>
          </a:endParaRPr>
        </a:p>
      </dsp:txBody>
      <dsp:txXfrm>
        <a:off x="0" y="3417065"/>
        <a:ext cx="8029400" cy="1496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CB80-FDF1-4FC7-8C2B-0247A54B3034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9CF4025-2A1D-4468-AD8A-6E9CD35E6B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CB80-FDF1-4FC7-8C2B-0247A54B3034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4025-2A1D-4468-AD8A-6E9CD35E6B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CB80-FDF1-4FC7-8C2B-0247A54B3034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4025-2A1D-4468-AD8A-6E9CD35E6B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CB80-FDF1-4FC7-8C2B-0247A54B3034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4025-2A1D-4468-AD8A-6E9CD35E6B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CB80-FDF1-4FC7-8C2B-0247A54B3034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4025-2A1D-4468-AD8A-6E9CD35E6B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CB80-FDF1-4FC7-8C2B-0247A54B3034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4025-2A1D-4468-AD8A-6E9CD35E6B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CB80-FDF1-4FC7-8C2B-0247A54B3034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4025-2A1D-4468-AD8A-6E9CD35E6B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CB80-FDF1-4FC7-8C2B-0247A54B3034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4025-2A1D-4468-AD8A-6E9CD35E6B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CB80-FDF1-4FC7-8C2B-0247A54B3034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4025-2A1D-4468-AD8A-6E9CD35E6B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CB80-FDF1-4FC7-8C2B-0247A54B3034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4025-2A1D-4468-AD8A-6E9CD35E6B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CB80-FDF1-4FC7-8C2B-0247A54B3034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4025-2A1D-4468-AD8A-6E9CD35E6B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FF5CB80-FDF1-4FC7-8C2B-0247A54B3034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9CF4025-2A1D-4468-AD8A-6E9CD35E6B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5810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Виктор Стефанович Басюк, </a:t>
            </a:r>
          </a:p>
          <a:p>
            <a:r>
              <a:rPr lang="ru-RU" dirty="0" smtClean="0"/>
              <a:t>доктор психол.наук, профессор РАО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 smtClean="0"/>
              <a:t>Теории развития личности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7900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716372"/>
          </a:xfrm>
        </p:spPr>
        <p:txBody>
          <a:bodyPr>
            <a:normAutofit/>
          </a:bodyPr>
          <a:lstStyle/>
          <a:p>
            <a:r>
              <a:rPr lang="ru-RU" dirty="0" smtClean="0"/>
              <a:t>эпоха античности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44825"/>
            <a:ext cx="3590185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1772816"/>
            <a:ext cx="57961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Гераклит (6-5 вв. до н.э.) </a:t>
            </a:r>
            <a:r>
              <a:rPr lang="ru-RU" sz="2400" dirty="0" smtClean="0"/>
              <a:t>«Становление и развитие мира, природы и человека осуществляется по непреложным законам, которые никто, ни люди, ни боги, не может изменить»  «Все течет». </a:t>
            </a:r>
          </a:p>
          <a:p>
            <a:r>
              <a:rPr lang="ru-RU" sz="2400" dirty="0" smtClean="0"/>
              <a:t>«Душа человека рождается, растет и совершенствуется, затем постепенно старится и наконец умирает».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63039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860388"/>
          </a:xfrm>
        </p:spPr>
        <p:txBody>
          <a:bodyPr/>
          <a:lstStyle/>
          <a:p>
            <a:r>
              <a:rPr lang="ru-RU" dirty="0"/>
              <a:t>В эпоху Средневековья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20888"/>
            <a:ext cx="3024336" cy="31749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3275856" y="1628800"/>
            <a:ext cx="586814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Фома Аквинский </a:t>
            </a:r>
          </a:p>
          <a:p>
            <a:pPr algn="just"/>
            <a:r>
              <a:rPr lang="ru-RU" sz="2400" dirty="0" smtClean="0"/>
              <a:t>«</a:t>
            </a:r>
            <a:r>
              <a:rPr lang="ru-RU" sz="3200" dirty="0" smtClean="0"/>
              <a:t>Человек, как существо развивающееся, причем развитие его не может завершиться никогда».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1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Онтогенез</a:t>
            </a:r>
            <a:r>
              <a:rPr kumimoji="0" lang="ru-RU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развитие от зачатия до смерти.</a:t>
            </a:r>
            <a:r>
              <a:rPr kumimoji="0" lang="ru-RU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1000" b="0" i="1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Филогенез</a:t>
            </a:r>
            <a:r>
              <a:rPr kumimoji="0" lang="ru-RU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историческое развитие.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039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Феномен развития личности</a:t>
            </a:r>
            <a:endParaRPr lang="ru-RU" dirty="0"/>
          </a:p>
        </p:txBody>
      </p:sp>
      <p:sp>
        <p:nvSpPr>
          <p:cNvPr id="22529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50825" y="2948732"/>
            <a:ext cx="525727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Онтогенез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развитие от зачатия до смерти.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Филогенез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историческое развитие.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1" name="Picture 3" descr="Картинки по запросу развития личн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772816"/>
            <a:ext cx="3600400" cy="4896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5542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Феномен развития личности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Онтогенез:</a:t>
            </a:r>
          </a:p>
          <a:p>
            <a:r>
              <a:rPr lang="ru-RU" sz="3600" dirty="0" smtClean="0"/>
              <a:t>Эмбриональный период;</a:t>
            </a:r>
          </a:p>
          <a:p>
            <a:r>
              <a:rPr lang="ru-RU" sz="3600" dirty="0" smtClean="0"/>
              <a:t>Постэмбриональный период.</a:t>
            </a:r>
            <a:endParaRPr lang="ru-R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/>
              <a:t>Психология развития 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52600"/>
            <a:ext cx="8507288" cy="47007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 Область знаний о закономерностях возрастных преобразований.</a:t>
            </a:r>
            <a:r>
              <a:rPr lang="ru-RU" sz="3200" b="1" dirty="0" smtClean="0"/>
              <a:t> </a:t>
            </a:r>
          </a:p>
          <a:p>
            <a:pPr>
              <a:buNone/>
            </a:pPr>
            <a:r>
              <a:rPr lang="ru-RU" sz="3200" dirty="0" smtClean="0"/>
              <a:t>   Существуют определенные законы, по которым мы развиваемся.</a:t>
            </a:r>
            <a:r>
              <a:rPr lang="ru-RU" sz="3200" b="1" dirty="0" smtClean="0"/>
              <a:t> </a:t>
            </a:r>
          </a:p>
          <a:p>
            <a:pPr>
              <a:buNone/>
            </a:pPr>
            <a:r>
              <a:rPr lang="ru-RU" sz="3200" dirty="0" smtClean="0"/>
              <a:t>   Психология развития изучает закономерности развития.</a:t>
            </a:r>
            <a:endParaRPr lang="ru-RU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892480" cy="1368152"/>
          </a:xfrm>
        </p:spPr>
        <p:txBody>
          <a:bodyPr>
            <a:noAutofit/>
          </a:bodyPr>
          <a:lstStyle/>
          <a:p>
            <a:r>
              <a:rPr lang="ru-RU" sz="2400" dirty="0" smtClean="0"/>
              <a:t> </a:t>
            </a:r>
            <a:r>
              <a:rPr lang="ru-RU" sz="2400" u="sng" dirty="0" smtClean="0"/>
              <a:t>возрастные изменения</a:t>
            </a:r>
            <a:r>
              <a:rPr lang="ru-RU" sz="2400" b="1" dirty="0" smtClean="0"/>
              <a:t> </a:t>
            </a:r>
            <a:r>
              <a:rPr lang="ru-RU" sz="2400" dirty="0" smtClean="0"/>
              <a:t>бывают </a:t>
            </a:r>
            <a:r>
              <a:rPr lang="ru-RU" sz="2400" u="sng" dirty="0" smtClean="0"/>
              <a:t>3-х типов</a:t>
            </a:r>
            <a:r>
              <a:rPr lang="ru-RU" sz="2400" dirty="0" smtClean="0"/>
              <a:t>:</a:t>
            </a:r>
            <a:r>
              <a:rPr lang="ru-RU" sz="2400" b="1" dirty="0" smtClean="0"/>
              <a:t> 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47284832"/>
              </p:ext>
            </p:extLst>
          </p:nvPr>
        </p:nvGraphicFramePr>
        <p:xfrm>
          <a:off x="755576" y="1772816"/>
          <a:ext cx="8029400" cy="4916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63039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u="sng" dirty="0" smtClean="0"/>
              <a:t>Эволюционные/</a:t>
            </a:r>
            <a:r>
              <a:rPr lang="ru-RU" i="1" u="sng" dirty="0" err="1" smtClean="0"/>
              <a:t>литические</a:t>
            </a:r>
            <a:r>
              <a:rPr lang="ru-RU" i="1" u="sng" dirty="0" smtClean="0"/>
              <a:t> изменения</a:t>
            </a:r>
            <a:r>
              <a:rPr lang="ru-RU" dirty="0" smtClean="0"/>
              <a:t>.</a:t>
            </a:r>
            <a:r>
              <a:rPr lang="ru-RU" b="1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04864"/>
            <a:ext cx="9144000" cy="4653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200" dirty="0" smtClean="0"/>
              <a:t>Сравнительно медленные, основательные, глубокие количественные и качественные изменения, охватывающие значительные периоды жизни (от нескольких месяцев у младенцев до нескольких лет у взрослых).</a:t>
            </a:r>
            <a:r>
              <a:rPr lang="ru-RU" sz="3200" b="1" dirty="0" smtClean="0"/>
              <a:t> </a:t>
            </a:r>
          </a:p>
          <a:p>
            <a:pPr>
              <a:buNone/>
            </a:pPr>
            <a:r>
              <a:rPr lang="ru-RU" i="1" dirty="0" smtClean="0"/>
              <a:t>  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u="sng" dirty="0" smtClean="0"/>
              <a:t>Эволюционные/</a:t>
            </a:r>
            <a:r>
              <a:rPr lang="ru-RU" i="1" u="sng" dirty="0" err="1" smtClean="0"/>
              <a:t>литические</a:t>
            </a:r>
            <a:r>
              <a:rPr lang="ru-RU" i="1" u="sng" dirty="0" smtClean="0"/>
              <a:t> изменения</a:t>
            </a:r>
            <a:r>
              <a:rPr lang="ru-RU" dirty="0" smtClean="0"/>
              <a:t>.</a:t>
            </a:r>
            <a:r>
              <a:rPr lang="ru-RU" b="1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435280" cy="5105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000" i="1" u="sng" dirty="0" smtClean="0"/>
              <a:t>Зависят от</a:t>
            </a:r>
            <a:r>
              <a:rPr lang="ru-RU" sz="3000" b="1" dirty="0" smtClean="0"/>
              <a:t> </a:t>
            </a:r>
            <a:r>
              <a:rPr lang="ru-RU" sz="3000" dirty="0" smtClean="0"/>
              <a:t>постоянно действующих факторов:</a:t>
            </a:r>
            <a:r>
              <a:rPr lang="ru-RU" sz="3000" b="1" dirty="0" smtClean="0"/>
              <a:t> </a:t>
            </a:r>
          </a:p>
          <a:p>
            <a:pPr marL="571500" indent="-457200">
              <a:buAutoNum type="arabicPeriod"/>
            </a:pPr>
            <a:r>
              <a:rPr lang="ru-RU" sz="3000" dirty="0" smtClean="0"/>
              <a:t>Биологическое созревание.</a:t>
            </a:r>
          </a:p>
          <a:p>
            <a:pPr marL="571500" indent="-457200">
              <a:buAutoNum type="arabicPeriod"/>
            </a:pPr>
            <a:r>
              <a:rPr lang="ru-RU" sz="3000" dirty="0" smtClean="0"/>
              <a:t>Психофизиологическое состояние системы органов.</a:t>
            </a:r>
            <a:r>
              <a:rPr lang="ru-RU" sz="3000" b="1" dirty="0" smtClean="0"/>
              <a:t> </a:t>
            </a:r>
          </a:p>
          <a:p>
            <a:pPr marL="571500" indent="-457200">
              <a:buAutoNum type="arabicPeriod"/>
            </a:pPr>
            <a:r>
              <a:rPr lang="ru-RU" sz="3000" dirty="0" smtClean="0"/>
              <a:t>Социальные отношения.</a:t>
            </a:r>
            <a:r>
              <a:rPr lang="ru-RU" sz="3000" b="1" dirty="0" smtClean="0"/>
              <a:t> </a:t>
            </a:r>
          </a:p>
          <a:p>
            <a:pPr marL="571500" indent="-457200">
              <a:buAutoNum type="arabicPeriod"/>
            </a:pPr>
            <a:r>
              <a:rPr lang="ru-RU" sz="3000" dirty="0" smtClean="0"/>
              <a:t>Достигнутый уровень развития.</a:t>
            </a:r>
            <a:r>
              <a:rPr lang="ru-RU" sz="3000" b="1" dirty="0" smtClean="0"/>
              <a:t> </a:t>
            </a:r>
            <a:r>
              <a:rPr lang="ru-RU" sz="3000" dirty="0" smtClean="0"/>
              <a:t>(развитие личности, становление характера, когнитивные изменения.</a:t>
            </a:r>
            <a:r>
              <a:rPr lang="ru-RU" sz="3000" b="1" dirty="0" smtClean="0"/>
              <a:t> </a:t>
            </a:r>
            <a:r>
              <a:rPr lang="ru-RU" sz="3000" dirty="0" smtClean="0"/>
              <a:t>Это изменение появляется, развивается и никуда не девается.</a:t>
            </a:r>
            <a:r>
              <a:rPr lang="ru-RU" sz="3000" b="1" dirty="0" smtClean="0"/>
              <a:t> </a:t>
            </a:r>
            <a:endParaRPr lang="ru-RU" sz="3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dirty="0" smtClean="0"/>
              <a:t>Революционные изменения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52600"/>
            <a:ext cx="8964488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200" dirty="0" smtClean="0"/>
              <a:t>Изменения приуроченные к кризисам возрастного развития</a:t>
            </a:r>
          </a:p>
          <a:p>
            <a:pPr>
              <a:buNone/>
            </a:pPr>
            <a:r>
              <a:rPr lang="ru-RU" sz="3200" dirty="0" smtClean="0"/>
              <a:t>происходящие быстро, в короткое время, глубокие преобразования. </a:t>
            </a:r>
          </a:p>
          <a:p>
            <a:pPr>
              <a:buNone/>
            </a:pPr>
            <a:r>
              <a:rPr lang="ru-RU" sz="3200" dirty="0" smtClean="0"/>
              <a:t>В чистом виде существуют в кризисе, а потом входят в состав самосознания.</a:t>
            </a:r>
            <a:r>
              <a:rPr lang="ru-RU" sz="3200" b="1" dirty="0" smtClean="0"/>
              <a:t> </a:t>
            </a:r>
          </a:p>
          <a:p>
            <a:pPr>
              <a:buNone/>
            </a:pPr>
            <a:r>
              <a:rPr lang="ru-RU" sz="3200" dirty="0" smtClean="0"/>
              <a:t>(кризис первого года: освобождение рук, человек отстаивает свое «Я». Входят в другие качества и меняют человека кардинально).</a:t>
            </a:r>
            <a:endParaRPr lang="ru-RU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dirty="0" smtClean="0"/>
              <a:t>Ситуационные изменения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200" dirty="0" smtClean="0"/>
              <a:t>Затрагивают поведенческую и психическую сферу под влиянием </a:t>
            </a:r>
            <a:r>
              <a:rPr lang="ru-RU" sz="3200" dirty="0" err="1" smtClean="0"/>
              <a:t>организмической</a:t>
            </a:r>
            <a:r>
              <a:rPr lang="ru-RU" sz="3200" dirty="0" smtClean="0"/>
              <a:t> и </a:t>
            </a:r>
            <a:r>
              <a:rPr lang="ru-RU" sz="3200" dirty="0" err="1" smtClean="0"/>
              <a:t>неорганизмической</a:t>
            </a:r>
            <a:r>
              <a:rPr lang="ru-RU" sz="3200" dirty="0" smtClean="0"/>
              <a:t> среды. </a:t>
            </a:r>
          </a:p>
          <a:p>
            <a:pPr>
              <a:buNone/>
            </a:pPr>
            <a:r>
              <a:rPr lang="ru-RU" sz="3200" dirty="0" smtClean="0"/>
              <a:t>Они неустойчивы, обратимы, предполагают их последующее закрепление. </a:t>
            </a:r>
          </a:p>
          <a:p>
            <a:pPr>
              <a:buNone/>
            </a:pPr>
            <a:r>
              <a:rPr lang="ru-RU" sz="3200" dirty="0" smtClean="0"/>
              <a:t>Затрагивают поверхностные сферы психики. 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/>
              <a:t>3 типа возраста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32856"/>
            <a:ext cx="9144000" cy="47251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  </a:t>
            </a:r>
            <a:r>
              <a:rPr lang="ru-RU" dirty="0" smtClean="0"/>
              <a:t>1.</a:t>
            </a:r>
            <a:r>
              <a:rPr lang="ru-RU" sz="3600" dirty="0" smtClean="0"/>
              <a:t> </a:t>
            </a:r>
            <a:r>
              <a:rPr lang="ru-RU" sz="3600" i="1" u="sng" dirty="0" smtClean="0"/>
              <a:t>Психологический</a:t>
            </a:r>
            <a:r>
              <a:rPr lang="ru-RU" sz="3600" b="1" dirty="0" smtClean="0"/>
              <a:t> </a:t>
            </a:r>
          </a:p>
          <a:p>
            <a:pPr algn="ctr">
              <a:buNone/>
            </a:pPr>
            <a:endParaRPr lang="ru-RU" sz="3600" b="1" dirty="0" smtClean="0"/>
          </a:p>
          <a:p>
            <a:pPr algn="ctr">
              <a:buNone/>
            </a:pPr>
            <a:r>
              <a:rPr lang="ru-RU" sz="3600" dirty="0" smtClean="0"/>
              <a:t>   2. </a:t>
            </a:r>
            <a:r>
              <a:rPr lang="ru-RU" sz="3600" i="1" u="sng" dirty="0" smtClean="0"/>
              <a:t>Биологический</a:t>
            </a:r>
            <a:r>
              <a:rPr lang="ru-RU" sz="3600" b="1" dirty="0" smtClean="0"/>
              <a:t> </a:t>
            </a:r>
          </a:p>
          <a:p>
            <a:pPr algn="ctr">
              <a:buNone/>
            </a:pPr>
            <a:endParaRPr lang="ru-RU" sz="3600" b="1" dirty="0" smtClean="0"/>
          </a:p>
          <a:p>
            <a:pPr algn="ctr">
              <a:buNone/>
            </a:pPr>
            <a:r>
              <a:rPr lang="ru-RU" sz="3600" dirty="0" smtClean="0"/>
              <a:t>   3. </a:t>
            </a:r>
            <a:r>
              <a:rPr lang="ru-RU" sz="3600" i="1" u="sng" dirty="0" smtClean="0"/>
              <a:t>Паспортный</a:t>
            </a:r>
            <a:r>
              <a:rPr lang="ru-RU" b="1" dirty="0" smtClean="0"/>
              <a:t> 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ПСИХОЛОГИЧЕСКИЙ ВОЗРАСТ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44752"/>
          </a:xfrm>
        </p:spPr>
        <p:txBody>
          <a:bodyPr/>
          <a:lstStyle/>
          <a:p>
            <a:r>
              <a:rPr lang="ru-RU" sz="2800" b="1" dirty="0" smtClean="0"/>
              <a:t>уникальное сочетание личностных, когнитивных, поведенческих особенностей, которые за пределами возраста уже не повторяются.</a:t>
            </a:r>
          </a:p>
          <a:p>
            <a:pPr>
              <a:buNone/>
            </a:pPr>
            <a:endParaRPr lang="ru-RU" sz="2800" b="1" dirty="0" smtClean="0"/>
          </a:p>
          <a:p>
            <a:r>
              <a:rPr lang="ru-RU" sz="2600" b="1" dirty="0" smtClean="0"/>
              <a:t> </a:t>
            </a:r>
            <a:r>
              <a:rPr lang="ru-RU" sz="2600" b="1" i="1" dirty="0" smtClean="0"/>
              <a:t>Возрастная норма развития</a:t>
            </a:r>
            <a:r>
              <a:rPr lang="ru-RU" sz="2600" b="1" dirty="0" smtClean="0"/>
              <a:t> </a:t>
            </a:r>
            <a:r>
              <a:rPr lang="ru-RU" sz="2600" dirty="0" smtClean="0"/>
              <a:t>- это среднестатистические характеристики особенностей развития в данном возрасте. Возрастная норма имеет определенные границы, существуют пределы возрастных норм.</a:t>
            </a:r>
            <a:endParaRPr lang="ru-RU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ПСИХОЛОГИЧЕСКИЙ ВОЗРАСТ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Понятие психологического возраста введено Л.С. </a:t>
            </a:r>
            <a:r>
              <a:rPr lang="ru-RU" dirty="0" err="1" smtClean="0"/>
              <a:t>Выготским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обозначает относительно заданный цикл развития, имеющий свою структуру и динамику. В структуру возраста входят: характеристика социальной ситуации развития, нормативные кризисы, ведущий тип деятельности, психические новообразования. Состояние каждого из названных компонентов отличает один возраст от другого, поэтому их одновременно можно рассматривать и как критерии возрастного развития.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ПСИХОЛОГИЧЕСКИЙ ВОЗРАСТ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Понятие </a:t>
            </a:r>
            <a:r>
              <a:rPr lang="ru-RU" b="1" dirty="0" smtClean="0"/>
              <a:t>«социальная ситуация развития» </a:t>
            </a:r>
            <a:r>
              <a:rPr lang="ru-RU" dirty="0" smtClean="0"/>
              <a:t>определяется системой отношений к ребенку и позицией самого ребенка в этой системе. Это «особое сочетание внутренних процессов развития и внешних условий, которые являются типичными для каждого возрастного этапа и обуславливают динамику психического развития, психические новообразования» (Л.С. </a:t>
            </a:r>
            <a:r>
              <a:rPr lang="ru-RU" dirty="0" err="1" smtClean="0"/>
              <a:t>Выготский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БИОЛОГИЧЕСКИЙ ВОЗРАСТ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3600" b="1" dirty="0" smtClean="0"/>
          </a:p>
          <a:p>
            <a:pPr>
              <a:buNone/>
            </a:pP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сочетание биологических, физиологических показателей, биологическое развитие.</a:t>
            </a:r>
            <a:endParaRPr lang="ru-RU" sz="36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развитие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>
            <a:normAutofit/>
          </a:bodyPr>
          <a:lstStyle/>
          <a:p>
            <a:r>
              <a:rPr lang="ru-RU" dirty="0" smtClean="0"/>
              <a:t>"закономерное изменение материи и сознания, их универсальное свойство; собственно "развертывание" до сих пор "свернутого", выявление, обнаружение вещей, частей, состояний, свойств, отношений, которые имелись и прежде, уже были подготовлены, но не были доступны восприятию, особенно в смысле восхождения от низшего и малозначащего к высшему и полноценному.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РАЗВИТИЕ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1676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экстенсивное</a:t>
            </a:r>
            <a:r>
              <a:rPr lang="ru-RU" sz="3200" dirty="0" smtClean="0"/>
              <a:t>, то есть проявление и увеличение уже имеющегося; </a:t>
            </a:r>
          </a:p>
          <a:p>
            <a:r>
              <a:rPr lang="ru-RU" sz="3200" b="1" dirty="0" smtClean="0"/>
              <a:t>интенсивное</a:t>
            </a:r>
            <a:r>
              <a:rPr lang="ru-RU" sz="3200" dirty="0" smtClean="0"/>
              <a:t>, то есть возникновение качественно новых форм; </a:t>
            </a:r>
          </a:p>
          <a:p>
            <a:r>
              <a:rPr lang="ru-RU" sz="3200" b="1" dirty="0" smtClean="0"/>
              <a:t>экзогенное</a:t>
            </a:r>
            <a:r>
              <a:rPr lang="ru-RU" sz="3200" dirty="0" smtClean="0"/>
              <a:t>, то есть определяемое только извне;</a:t>
            </a:r>
          </a:p>
          <a:p>
            <a:r>
              <a:rPr lang="ru-RU" sz="3200" dirty="0" smtClean="0"/>
              <a:t> </a:t>
            </a:r>
            <a:r>
              <a:rPr lang="ru-RU" sz="3200" b="1" dirty="0" smtClean="0"/>
              <a:t>эндогенное</a:t>
            </a:r>
            <a:r>
              <a:rPr lang="ru-RU" sz="3200" dirty="0" smtClean="0"/>
              <a:t>, источник которого находится внутри самого развивающегося.</a:t>
            </a:r>
            <a:endParaRPr lang="ru-RU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68960"/>
            <a:ext cx="9144000" cy="3789040"/>
          </a:xfrm>
        </p:spPr>
        <p:txBody>
          <a:bodyPr/>
          <a:lstStyle/>
          <a:p>
            <a:r>
              <a:rPr lang="ru-RU" dirty="0" smtClean="0"/>
              <a:t>Данные определения позволяют трактовать категорию </a:t>
            </a:r>
            <a:r>
              <a:rPr lang="ru-RU" b="1" dirty="0" smtClean="0"/>
              <a:t>развитие</a:t>
            </a:r>
            <a:r>
              <a:rPr lang="ru-RU" dirty="0" smtClean="0"/>
              <a:t> очень многозначно: возможность понимания развития как "развертывания" уже существующего, но "свернутого", еще не проявленного. Принцип восхождения от низшего к высшему не требует обязательного появления новых форм, более сложных из более простых, но может предполагать качественное преобразование одной единственной формы.</a:t>
            </a:r>
          </a:p>
          <a:p>
            <a:endParaRPr lang="ru-RU" dirty="0"/>
          </a:p>
        </p:txBody>
      </p:sp>
      <p:pic>
        <p:nvPicPr>
          <p:cNvPr id="1028" name="Picture 4" descr="http://azbuka-child.od.ua/wp-content/uploads/2015/03/49a17e0679dd39e7cf220f93d92aa8ff08d3b2d6_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068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РАЗВИТИЕ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16760"/>
          </a:xfrm>
        </p:spPr>
        <p:txBody>
          <a:bodyPr>
            <a:noAutofit/>
          </a:bodyPr>
          <a:lstStyle/>
          <a:p>
            <a:r>
              <a:rPr lang="ru-RU" sz="2800" dirty="0" smtClean="0"/>
              <a:t>развитие во множестве аспектов: </a:t>
            </a:r>
          </a:p>
          <a:p>
            <a:r>
              <a:rPr lang="ru-RU" sz="2800" dirty="0" smtClean="0"/>
              <a:t>аномальное, возрастное, духовное, индивидуальное, нормальное, социальное</a:t>
            </a:r>
          </a:p>
          <a:p>
            <a:r>
              <a:rPr lang="ru-RU" sz="2800" dirty="0" smtClean="0"/>
              <a:t>  периодизации развития, </a:t>
            </a:r>
          </a:p>
          <a:p>
            <a:r>
              <a:rPr lang="ru-RU" sz="2800" dirty="0" smtClean="0"/>
              <a:t>о новообразованиях, ситуациях, условиях, формах развития. </a:t>
            </a:r>
          </a:p>
          <a:p>
            <a:r>
              <a:rPr lang="ru-RU" sz="2800" dirty="0" smtClean="0"/>
              <a:t>Говорят о развитии способностей, функций, органических структур, свойств человека</a:t>
            </a:r>
            <a:endParaRPr lang="ru-RU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8372"/>
            <a:ext cx="9144000" cy="1039427"/>
          </a:xfrm>
        </p:spPr>
        <p:txBody>
          <a:bodyPr>
            <a:noAutofit/>
          </a:bodyPr>
          <a:lstStyle/>
          <a:p>
            <a:r>
              <a:rPr lang="ru-RU" sz="2800" dirty="0" smtClean="0"/>
              <a:t>"Психология развития человека"(</a:t>
            </a:r>
            <a:r>
              <a:rPr lang="ru-RU" sz="2800" dirty="0" err="1" smtClean="0"/>
              <a:t>В.И.Слободчиков</a:t>
            </a:r>
            <a:r>
              <a:rPr lang="ru-RU" sz="2800" dirty="0" smtClean="0"/>
              <a:t>, Е.М.Исаев, 2000)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91676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Развитие – универсальное свойство материи и сознания (то есть "природы" в богословском понимании), проявляющееся в необратимом, направленном и закономерном их изменении, всеобщий принцип объяснения истории природы, общества и познания.</a:t>
            </a:r>
          </a:p>
          <a:p>
            <a:r>
              <a:rPr lang="ru-RU" sz="2800" dirty="0" smtClean="0"/>
              <a:t> В результате развития возникает новое качественное состояние объекта – его состава или структуры.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8372"/>
            <a:ext cx="9144000" cy="122042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РАЗВИТИЕ</a:t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3200" dirty="0" smtClean="0"/>
              <a:t>Категория "развитие" одновременно</a:t>
            </a:r>
          </a:p>
          <a:p>
            <a:pPr lvl="0">
              <a:buNone/>
            </a:pPr>
            <a:r>
              <a:rPr lang="ru-RU" sz="3200" dirty="0" smtClean="0"/>
              <a:t>удерживает и совмещает в себе три достаточно самостоятельных процесса:</a:t>
            </a:r>
          </a:p>
          <a:p>
            <a:pPr lvl="0">
              <a:buNone/>
            </a:pPr>
            <a:endParaRPr lang="ru-RU" sz="3200" dirty="0" smtClean="0"/>
          </a:p>
          <a:p>
            <a:pPr lvl="0"/>
            <a:r>
              <a:rPr lang="ru-RU" sz="3200" dirty="0" smtClean="0"/>
              <a:t> становление;</a:t>
            </a:r>
          </a:p>
          <a:p>
            <a:pPr lvl="0"/>
            <a:r>
              <a:rPr lang="ru-RU" sz="3200" dirty="0" smtClean="0"/>
              <a:t>формирование;</a:t>
            </a:r>
          </a:p>
          <a:p>
            <a:pPr lvl="0"/>
            <a:r>
              <a:rPr lang="ru-RU" sz="3200" dirty="0" smtClean="0"/>
              <a:t>преобразование.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РАЗВИТИЕ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200" b="1" dirty="0" smtClean="0"/>
              <a:t>СТАНОВЛЕНИЕ</a:t>
            </a:r>
            <a:r>
              <a:rPr lang="ru-RU" sz="3200" dirty="0" smtClean="0"/>
              <a:t> – </a:t>
            </a:r>
          </a:p>
          <a:p>
            <a:r>
              <a:rPr lang="ru-RU" sz="3200" dirty="0" smtClean="0"/>
              <a:t>как созревание и рост; переход от одного определенного состояния к другому – более высокого уровня; </a:t>
            </a:r>
          </a:p>
          <a:p>
            <a:r>
              <a:rPr lang="ru-RU" sz="3200" dirty="0" smtClean="0"/>
              <a:t>как единство уже осуществленного и потенциально возможного; </a:t>
            </a:r>
          </a:p>
          <a:p>
            <a:r>
              <a:rPr lang="ru-RU" sz="3200" dirty="0" smtClean="0"/>
              <a:t>как единство производящей причины и закономерных следствий в акте развития</a:t>
            </a:r>
            <a:endParaRPr lang="ru-RU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РАЗВИТИЕ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3200" b="1" dirty="0" smtClean="0"/>
              <a:t>ФОРМИРОВАНИЕ</a:t>
            </a:r>
            <a:r>
              <a:rPr lang="ru-RU" sz="3200" dirty="0" smtClean="0"/>
              <a:t> – как оформление (обретение формы, а не формовка по заданному штампу) и совершенствование (обретение совершенного, </a:t>
            </a:r>
            <a:r>
              <a:rPr lang="ru-RU" sz="3200" dirty="0" err="1" smtClean="0"/>
              <a:t>предсуществующего</a:t>
            </a:r>
            <a:r>
              <a:rPr lang="ru-RU" sz="3200" dirty="0" smtClean="0"/>
              <a:t> в культуре образца);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РАЗВИТИЕ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447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b="1" dirty="0" smtClean="0"/>
              <a:t>ПРЕОБРАЗОВАНИЕ</a:t>
            </a:r>
            <a:r>
              <a:rPr lang="ru-RU" sz="3200" dirty="0" smtClean="0"/>
              <a:t> – </a:t>
            </a:r>
          </a:p>
          <a:p>
            <a:r>
              <a:rPr lang="ru-RU" sz="3200" dirty="0" smtClean="0"/>
              <a:t>как саморазвитие и смена основного жизненного вектора; </a:t>
            </a:r>
          </a:p>
          <a:p>
            <a:r>
              <a:rPr lang="ru-RU" sz="3200" dirty="0" smtClean="0"/>
              <a:t>как преображение – кардинальное преодоление сложившегося режима жизнедеятельности в соответствии с некоторой иерархией ценностей и смыслов бытия человека.</a:t>
            </a:r>
            <a:endParaRPr lang="ru-RU" sz="3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Теории развития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52600"/>
            <a:ext cx="8964488" cy="4916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Разные возрастные периодизации развития различны названия, возрастные границы, различны критерии.</a:t>
            </a:r>
          </a:p>
          <a:p>
            <a:pPr>
              <a:buNone/>
            </a:pPr>
            <a:r>
              <a:rPr lang="ru-RU" sz="2800" dirty="0" smtClean="0"/>
              <a:t>Л.С. </a:t>
            </a:r>
            <a:r>
              <a:rPr lang="ru-RU" sz="2800" dirty="0" err="1" smtClean="0"/>
              <a:t>Выготский</a:t>
            </a:r>
            <a:r>
              <a:rPr lang="ru-RU" sz="2800" dirty="0" smtClean="0"/>
              <a:t> выделял 3 группы периодизаций:</a:t>
            </a:r>
          </a:p>
          <a:p>
            <a:r>
              <a:rPr lang="ru-RU" sz="2800" dirty="0" smtClean="0"/>
              <a:t>I. НА ОСНОВЕ ВНЕШНЕГО, НО СВЯЗАННОГО С САМИМ ПРОЦЕССОМ РАЗВИТИЯ КРИТЕРИЯ. </a:t>
            </a:r>
          </a:p>
          <a:p>
            <a:r>
              <a:rPr lang="en-US" sz="2800" dirty="0" smtClean="0"/>
              <a:t>II</a:t>
            </a:r>
            <a:r>
              <a:rPr lang="ru-RU" sz="2800" dirty="0" smtClean="0"/>
              <a:t>. НА ОСНОВЕ ОДНОГО ПРОИЗВОЛЬНО ВЫБРАННОГО ВНУТРЕННЕГО КРИТЕРИЯ</a:t>
            </a:r>
          </a:p>
          <a:p>
            <a:r>
              <a:rPr lang="en-US" sz="2800" dirty="0" smtClean="0"/>
              <a:t>III</a:t>
            </a:r>
            <a:r>
              <a:rPr lang="ru-RU" sz="2800" dirty="0" smtClean="0"/>
              <a:t>.</a:t>
            </a:r>
            <a:r>
              <a:rPr lang="en-US" sz="2800" dirty="0" smtClean="0"/>
              <a:t> </a:t>
            </a:r>
            <a:r>
              <a:rPr lang="ru-RU" sz="2800" smtClean="0"/>
              <a:t>НА ОСНОВЕ СУЩЕСТВЕННЫХ КРИТЕРИЕВ И ПРИЗНАКОВ</a:t>
            </a:r>
            <a:endParaRPr lang="ru-RU" sz="2800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Теории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1</a:t>
            </a:r>
            <a:r>
              <a:rPr lang="ru-RU" sz="2800" dirty="0" smtClean="0"/>
              <a:t>) Периодизация Рене </a:t>
            </a:r>
            <a:r>
              <a:rPr lang="ru-RU" sz="2800" dirty="0" err="1" smtClean="0"/>
              <a:t>Заззо</a:t>
            </a:r>
            <a:r>
              <a:rPr lang="ru-RU" sz="2800" dirty="0" smtClean="0"/>
              <a:t> </a:t>
            </a:r>
          </a:p>
          <a:p>
            <a:pPr>
              <a:buNone/>
            </a:pPr>
            <a:r>
              <a:rPr lang="ru-RU" sz="2800" dirty="0" smtClean="0"/>
              <a:t>(системы воспитания и обучения совпадают с этапами детства):</a:t>
            </a:r>
          </a:p>
          <a:p>
            <a:r>
              <a:rPr lang="ru-RU" sz="2800" dirty="0" smtClean="0"/>
              <a:t>0-3 года раннее детство</a:t>
            </a:r>
          </a:p>
          <a:p>
            <a:r>
              <a:rPr lang="ru-RU" sz="2800" dirty="0" smtClean="0"/>
              <a:t>3-5 лет дошкольный возраст</a:t>
            </a:r>
          </a:p>
          <a:p>
            <a:r>
              <a:rPr lang="ru-RU" sz="2800" dirty="0" smtClean="0"/>
              <a:t>6-12 лет начальное школьное образование</a:t>
            </a:r>
          </a:p>
          <a:p>
            <a:r>
              <a:rPr lang="ru-RU" sz="2800" dirty="0" smtClean="0"/>
              <a:t>12-16 лет обучение в средней школе</a:t>
            </a:r>
          </a:p>
          <a:p>
            <a:r>
              <a:rPr lang="ru-RU" sz="2800" dirty="0" smtClean="0"/>
              <a:t>17 и старше высшее или университетское образование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Теории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727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Павел Петрович </a:t>
            </a:r>
            <a:r>
              <a:rPr lang="ru-RU" sz="2800" dirty="0" err="1" smtClean="0"/>
              <a:t>Блонский</a:t>
            </a:r>
            <a:r>
              <a:rPr lang="ru-RU" sz="2800" dirty="0" smtClean="0"/>
              <a:t> выбрал объективный, легко доступный наблюдению, связанный с существенными особенностями конституции растущего организма признак - появление и смену зубов.</a:t>
            </a:r>
          </a:p>
          <a:p>
            <a:r>
              <a:rPr lang="ru-RU" sz="2800" dirty="0" smtClean="0"/>
              <a:t>0-8 мес. - 2,5 года - беззубое детство</a:t>
            </a:r>
          </a:p>
          <a:p>
            <a:r>
              <a:rPr lang="ru-RU" sz="2800" dirty="0" smtClean="0"/>
              <a:t>2,5 - 6,5. лет - детство молочных зубов</a:t>
            </a:r>
          </a:p>
          <a:p>
            <a:r>
              <a:rPr lang="ru-RU" sz="2800" dirty="0" smtClean="0"/>
              <a:t>6,5 и старше - детство постоянных зубов (до появления зуба мудрости)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80120"/>
          </a:xfrm>
        </p:spPr>
        <p:txBody>
          <a:bodyPr>
            <a:noAutofit/>
          </a:bodyPr>
          <a:lstStyle/>
          <a:p>
            <a:r>
              <a:rPr lang="ru-RU" sz="3600" dirty="0" smtClean="0"/>
              <a:t>Теории развития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4900" b="1" dirty="0" smtClean="0"/>
              <a:t>Зигмунд Фрейд – </a:t>
            </a:r>
            <a:r>
              <a:rPr lang="ru-RU" sz="4900" dirty="0" smtClean="0"/>
              <a:t>двигателем человеческого поведения бессознательное, насыщенное сексуальной энергией</a:t>
            </a:r>
          </a:p>
          <a:p>
            <a:r>
              <a:rPr lang="ru-RU" sz="4900" dirty="0" smtClean="0"/>
              <a:t>0 - 1год оральная стадия (эрогенная зона - слизистая рта и губ. Кроме бессознательного «Оно» формируется «Я» ).</a:t>
            </a:r>
          </a:p>
          <a:p>
            <a:r>
              <a:rPr lang="ru-RU" sz="4900" dirty="0" smtClean="0"/>
              <a:t>1 - 3 года анальная стадия (эрогенная зона смещается в слизистую оболочку кишечника). Формируется опрятность, аккуратность, скрытность, агрессивность. Начинает формироваться последняя, третья инстанция - «</a:t>
            </a:r>
            <a:r>
              <a:rPr lang="ru-RU" sz="4900" dirty="0" err="1" smtClean="0"/>
              <a:t>Сверх-Я</a:t>
            </a:r>
            <a:r>
              <a:rPr lang="ru-RU" sz="4900" dirty="0" smtClean="0"/>
              <a:t>» как воплощение социальных норм, внутренняя цензура, совесть).</a:t>
            </a:r>
          </a:p>
          <a:p>
            <a:r>
              <a:rPr lang="ru-RU" sz="49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ТЕОРИИ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12568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/>
              <a:t>3 - 5 лет фаллическая стадия (высшая стадия детской сексуальности). Ведущей эрогенной зоной становятся гениталии. Дети начинают испытывать сексуальную привязанность к взрослым людям, мальчики к матери (Эдипов комплекс), девочки к отцу (комплекс Электры). </a:t>
            </a:r>
          </a:p>
          <a:p>
            <a:r>
              <a:rPr lang="ru-RU" sz="2800" dirty="0" smtClean="0"/>
              <a:t>5 - 12 лет латентная стадия как бы временно прерывает сексуальное развитие ребенка. Влечения, исходящие из «Оно», хорошо контролируются. </a:t>
            </a:r>
          </a:p>
          <a:p>
            <a:r>
              <a:rPr lang="ru-RU" sz="2800" dirty="0" smtClean="0"/>
              <a:t>12 - 18 лет генитальная стадия соответствует собственно половому развитию ребенка. Появляется стремление к сексуальному общению.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8372"/>
            <a:ext cx="8712968" cy="100440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ТЕОРИИ РАЗВИТИЯ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600" dirty="0" smtClean="0"/>
              <a:t>Стадии развития интеллекта по </a:t>
            </a:r>
            <a:r>
              <a:rPr lang="ru-RU" sz="2600" b="1" dirty="0" smtClean="0"/>
              <a:t>Жану Пиаже.</a:t>
            </a:r>
          </a:p>
          <a:p>
            <a:r>
              <a:rPr lang="ru-RU" sz="2600" dirty="0" smtClean="0"/>
              <a:t>Процесс развития интеллекта представляет собой смену трёх больших периодов, в течение которых происходит становление трёх основных интеллектуальных структур: </a:t>
            </a:r>
          </a:p>
          <a:p>
            <a:r>
              <a:rPr lang="ru-RU" sz="2600" dirty="0" smtClean="0"/>
              <a:t>формируются сенсомоторные структуры - системы последовательно выполняемых материальных действий. </a:t>
            </a:r>
          </a:p>
          <a:p>
            <a:r>
              <a:rPr lang="ru-RU" sz="2600" dirty="0" smtClean="0"/>
              <a:t> возникают структуры конкретных операций - системы действий, выполняемых в уме, но с опорой на внешние, наглядные данные. </a:t>
            </a:r>
          </a:p>
          <a:p>
            <a:r>
              <a:rPr lang="ru-RU" sz="2600" dirty="0" smtClean="0"/>
              <a:t>происходит становление формально - логических операций.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ТЕОРИИ РАЗВИТИЯ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52600"/>
            <a:ext cx="8712968" cy="51054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Основной критерий - интеллект.</a:t>
            </a:r>
          </a:p>
          <a:p>
            <a:r>
              <a:rPr lang="ru-RU" dirty="0" smtClean="0"/>
              <a:t>- от 0 до 1,5-2 лет сенсомоторная стадия. Ребенок начинает отделять себя от внешнего мира, возникает понимание постоянства. </a:t>
            </a:r>
          </a:p>
          <a:p>
            <a:r>
              <a:rPr lang="ru-RU" dirty="0" smtClean="0"/>
              <a:t>- от 2 до 7 лет </a:t>
            </a:r>
            <a:r>
              <a:rPr lang="ru-RU" dirty="0" err="1" smtClean="0"/>
              <a:t>дооперациональная</a:t>
            </a:r>
            <a:r>
              <a:rPr lang="ru-RU" dirty="0" smtClean="0"/>
              <a:t> стадия - мышление с помощью представлений. Сильное образное начало при недостаточном развитии словесного мышления. </a:t>
            </a:r>
          </a:p>
          <a:p>
            <a:r>
              <a:rPr lang="ru-RU" dirty="0" smtClean="0"/>
              <a:t>- от 7 до 12 лет стадия конкретных операций - возникновение элементарного логического рассуждения.</a:t>
            </a:r>
          </a:p>
          <a:p>
            <a:r>
              <a:rPr lang="ru-RU" dirty="0" smtClean="0"/>
              <a:t>- от 12 лет - стадия формальных операций - формирование способности мыслить логически, пользоваться абстрактными понятиями, выполнять операции в уме.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8012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ТЕОРИИ РАЗВИТИЯ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600" dirty="0" smtClean="0"/>
              <a:t>Периодизация Лоренца </a:t>
            </a:r>
            <a:r>
              <a:rPr lang="ru-RU" sz="3600" dirty="0" err="1" smtClean="0"/>
              <a:t>Колберга</a:t>
            </a:r>
            <a:r>
              <a:rPr lang="ru-RU" sz="3600" dirty="0" smtClean="0"/>
              <a:t>, основанная на изучении уровня морального развития человека.</a:t>
            </a:r>
          </a:p>
          <a:p>
            <a:pPr>
              <a:buNone/>
            </a:pPr>
            <a:r>
              <a:rPr lang="ru-RU" sz="3600" dirty="0" smtClean="0"/>
              <a:t>Выявленные в исследованиях </a:t>
            </a:r>
            <a:r>
              <a:rPr lang="ru-RU" sz="3600" b="1" dirty="0" err="1" smtClean="0"/>
              <a:t>Колберга</a:t>
            </a:r>
            <a:r>
              <a:rPr lang="ru-RU" sz="3600" dirty="0" smtClean="0"/>
              <a:t> 3 уровня и 6 ступеней нравственного развития.</a:t>
            </a:r>
          </a:p>
          <a:p>
            <a:pPr>
              <a:buNone/>
            </a:pPr>
            <a:r>
              <a:rPr lang="ru-RU" sz="36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ТЕОРИИ РАЗВИТИЯ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52600"/>
            <a:ext cx="8964488" cy="498876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I уровень: Страх наказания (до 7 лет).</a:t>
            </a:r>
          </a:p>
          <a:p>
            <a:r>
              <a:rPr lang="ru-RU" sz="3600" dirty="0" smtClean="0"/>
              <a:t>1. Страх перед правом силы.</a:t>
            </a:r>
          </a:p>
          <a:p>
            <a:r>
              <a:rPr lang="ru-RU" sz="3600" dirty="0" smtClean="0"/>
              <a:t>2. Страх быть обманутым и недополучить благ.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ТЕОРИИ РАЗВИТИЯ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dirty="0" smtClean="0"/>
              <a:t>II уровень: Стыд перед окружающими людьми (13 лет).</a:t>
            </a:r>
          </a:p>
          <a:p>
            <a:r>
              <a:rPr lang="ru-RU" sz="3600" dirty="0" smtClean="0"/>
              <a:t>3. Стыд перед товарищами, ближайшим окружением.</a:t>
            </a:r>
          </a:p>
          <a:p>
            <a:r>
              <a:rPr lang="ru-RU" sz="3600" dirty="0" smtClean="0"/>
              <a:t>4. Стыд общественного осуждения, негативной оценки больших социальных групп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ТЕОРИИ РАЗВИТИЯ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III уровень: Совесть (после 16 лет).</a:t>
            </a:r>
          </a:p>
          <a:p>
            <a:r>
              <a:rPr lang="ru-RU" sz="3600" dirty="0" smtClean="0"/>
              <a:t>5. Желание соответствовать своим нравственным принципам.</a:t>
            </a:r>
          </a:p>
          <a:p>
            <a:r>
              <a:rPr lang="ru-RU" sz="3600" dirty="0" smtClean="0"/>
              <a:t>6. Желание соответствовать своей системе нравственных ценностей.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ТЕОРИИ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916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</a:t>
            </a:r>
            <a:r>
              <a:rPr lang="ru-RU" sz="2800" b="1" dirty="0" smtClean="0"/>
              <a:t>Теория рекапитуляции</a:t>
            </a:r>
            <a:endParaRPr lang="ru-RU" sz="2800" dirty="0" smtClean="0"/>
          </a:p>
          <a:p>
            <a:pPr>
              <a:buNone/>
            </a:pPr>
            <a:r>
              <a:rPr lang="ru-RU" sz="3200" dirty="0" smtClean="0"/>
              <a:t>Теория Эрнста Генриха Геккеля « онтогенез повторяет филогенез». </a:t>
            </a:r>
          </a:p>
          <a:p>
            <a:pPr>
              <a:buNone/>
            </a:pPr>
            <a:r>
              <a:rPr lang="ru-RU" sz="2800" dirty="0" smtClean="0"/>
              <a:t> имеет весьма убедительные, неопровержимые эмбриологические подтверждения и, указывает на появление психической активности у плода задолго до родов, в тот период внутриутробного развития, который в масштабах филогенеза соответствует многим сотням тысяч лет эволюции человека.</a:t>
            </a:r>
            <a:endParaRPr lang="ru-RU" sz="2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ТЕОРИИ РАЗВИТИЯ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916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200" dirty="0" smtClean="0"/>
              <a:t>[лат. </a:t>
            </a:r>
            <a:r>
              <a:rPr lang="ru-RU" sz="3200" dirty="0" err="1" smtClean="0"/>
              <a:t>recapitulatio</a:t>
            </a:r>
            <a:r>
              <a:rPr lang="ru-RU" sz="3200" dirty="0" smtClean="0"/>
              <a:t> — сжатое повторение] </a:t>
            </a:r>
          </a:p>
          <a:p>
            <a:pPr>
              <a:buNone/>
            </a:pPr>
            <a:r>
              <a:rPr lang="ru-RU" sz="3200" dirty="0" smtClean="0"/>
              <a:t>концепция , американского психолога </a:t>
            </a:r>
          </a:p>
          <a:p>
            <a:pPr>
              <a:buNone/>
            </a:pPr>
            <a:r>
              <a:rPr lang="ru-RU" sz="3200" dirty="0" err="1" smtClean="0"/>
              <a:t>Грэнвилла</a:t>
            </a:r>
            <a:r>
              <a:rPr lang="ru-RU" sz="3200" dirty="0" smtClean="0"/>
              <a:t> Стэнли Холла</a:t>
            </a:r>
          </a:p>
          <a:p>
            <a:pPr>
              <a:buNone/>
            </a:pPr>
            <a:r>
              <a:rPr lang="ru-RU" sz="3200" dirty="0" smtClean="0"/>
              <a:t>модифицирует биогенетический закон </a:t>
            </a:r>
          </a:p>
          <a:p>
            <a:pPr>
              <a:buNone/>
            </a:pPr>
            <a:r>
              <a:rPr lang="ru-RU" sz="3200" dirty="0" smtClean="0"/>
              <a:t>Э. Геккеля (1866), распространяет его действие на психическое развитие детей. </a:t>
            </a:r>
            <a:endParaRPr lang="ru-RU" sz="3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Теории развития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16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err="1" smtClean="0"/>
              <a:t>Грэнвилл</a:t>
            </a:r>
            <a:r>
              <a:rPr lang="ru-RU" sz="2800" dirty="0" smtClean="0"/>
              <a:t> Стэнли Холл:</a:t>
            </a:r>
          </a:p>
          <a:p>
            <a:pPr>
              <a:buNone/>
            </a:pPr>
            <a:r>
              <a:rPr lang="ru-RU" sz="2800" dirty="0" smtClean="0"/>
              <a:t>ребенок в своем развитии повторяет все стадии развития психики , которые прошло человечество. Порядок и скорость прохождения каждой стадии </a:t>
            </a:r>
            <a:r>
              <a:rPr lang="ru-RU" sz="2800" dirty="0" err="1" smtClean="0"/>
              <a:t>врождены</a:t>
            </a:r>
            <a:r>
              <a:rPr lang="ru-RU" sz="2800" dirty="0" smtClean="0"/>
              <a:t> и заданы генетически, а потому при формировании индивидуальной психики невозможно ни миновать какую-то стадию, ни перейти на следующую ступень раньше определенного времени.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Теории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8964488" cy="5256584"/>
          </a:xfrm>
        </p:spPr>
        <p:txBody>
          <a:bodyPr>
            <a:noAutofit/>
          </a:bodyPr>
          <a:lstStyle/>
          <a:p>
            <a:r>
              <a:rPr lang="ru-RU" sz="3200" dirty="0" smtClean="0"/>
              <a:t>В дальнейшем теория рекапитуляции разрабатывалась: Эдуардом </a:t>
            </a:r>
            <a:r>
              <a:rPr lang="ru-RU" sz="3200" dirty="0" err="1" smtClean="0"/>
              <a:t>Клапаредом</a:t>
            </a:r>
            <a:r>
              <a:rPr lang="ru-RU" sz="3200" dirty="0" smtClean="0"/>
              <a:t>, Уильямом Штерном,  Павлом </a:t>
            </a:r>
            <a:r>
              <a:rPr lang="ru-RU" sz="3200" dirty="0" err="1" smtClean="0"/>
              <a:t>Блонским</a:t>
            </a:r>
            <a:r>
              <a:rPr lang="ru-RU" sz="3200" dirty="0" smtClean="0"/>
              <a:t> и другими психологами, которые, разделяя положение о связи между онтогенетическим и филогенетическим развитием, отвергали идею Холла о врожденном характере этой зависимости. </a:t>
            </a:r>
            <a:endParaRPr lang="ru-RU" sz="3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Теории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/>
              <a:t>связь между онтогенетическим и филогенетическим развитием определяется общей логикой развития психики в </a:t>
            </a:r>
            <a:r>
              <a:rPr lang="ru-RU" sz="2800" dirty="0" err="1" smtClean="0"/>
              <a:t>фило</a:t>
            </a:r>
            <a:r>
              <a:rPr lang="ru-RU" sz="2800" dirty="0" smtClean="0"/>
              <a:t>- и онтогенезе, а потому жестко зафиксирован только порядок прохождения стадий, но не скорость их прохождения, которая может варьироваться в некоторых пределах (хотя и достаточно ограниченных) Ольга</a:t>
            </a:r>
            <a:r>
              <a:rPr lang="en-US" sz="2800" dirty="0" smtClean="0"/>
              <a:t> </a:t>
            </a:r>
            <a:r>
              <a:rPr lang="ru-RU" sz="2800" dirty="0" smtClean="0"/>
              <a:t>Александровна Карабанова</a:t>
            </a:r>
            <a:endParaRPr lang="ru-RU" sz="2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Теории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600" dirty="0" smtClean="0"/>
              <a:t>   </a:t>
            </a:r>
            <a:r>
              <a:rPr lang="ru-RU" sz="2800" b="1" dirty="0" smtClean="0"/>
              <a:t>Теория </a:t>
            </a:r>
            <a:r>
              <a:rPr lang="ru-RU" sz="2800" b="1" dirty="0" err="1" smtClean="0"/>
              <a:t>префоризма</a:t>
            </a:r>
            <a:r>
              <a:rPr lang="ru-RU" sz="2800" b="1" dirty="0" smtClean="0"/>
              <a:t> Карла </a:t>
            </a:r>
            <a:r>
              <a:rPr lang="ru-RU" sz="2800" b="1" dirty="0" err="1" smtClean="0"/>
              <a:t>Бюлера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развитие психики в филогенезе и онтогенезе проходит три ступени </a:t>
            </a:r>
            <a:r>
              <a:rPr lang="ru-RU" sz="2800" b="1" dirty="0" smtClean="0"/>
              <a:t>: </a:t>
            </a:r>
            <a:r>
              <a:rPr lang="ru-RU" sz="2800" dirty="0" smtClean="0"/>
              <a:t>инстинкт, дрессура, интеллект. </a:t>
            </a:r>
          </a:p>
          <a:p>
            <a:r>
              <a:rPr lang="ru-RU" sz="2800" dirty="0" smtClean="0"/>
              <a:t>Инстинкт - все формы поведения </a:t>
            </a:r>
            <a:r>
              <a:rPr lang="ru-RU" sz="2800" dirty="0" err="1" smtClean="0"/>
              <a:t>врождены</a:t>
            </a:r>
            <a:r>
              <a:rPr lang="ru-RU" sz="2800" dirty="0" smtClean="0"/>
              <a:t>, не требуют </a:t>
            </a:r>
            <a:r>
              <a:rPr lang="ru-RU" sz="2800" dirty="0" err="1" smtClean="0"/>
              <a:t>научения</a:t>
            </a:r>
            <a:r>
              <a:rPr lang="ru-RU" sz="2800" dirty="0" smtClean="0"/>
              <a:t>, одинаковы у всех представителей вида и обеспечивают узкую степень адаптации. </a:t>
            </a:r>
          </a:p>
          <a:p>
            <a:r>
              <a:rPr lang="ru-RU" sz="2800" dirty="0" smtClean="0"/>
              <a:t>Дрессура (навык) - требуют упражнения; адаптация в пределах опыта, узкая область переноса. </a:t>
            </a:r>
          </a:p>
          <a:p>
            <a:r>
              <a:rPr lang="ru-RU" sz="2800" dirty="0" smtClean="0"/>
              <a:t>Интеллект - доступен только на определенной стадии развития ЦНС, осуществляется по принципу </a:t>
            </a:r>
            <a:r>
              <a:rPr lang="ru-RU" sz="2800" dirty="0" err="1" smtClean="0"/>
              <a:t>инсайта</a:t>
            </a:r>
            <a:r>
              <a:rPr lang="ru-RU" sz="2800" dirty="0" smtClean="0"/>
              <a:t>, обеспечивает неограниченные возможности адаптации.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8372"/>
            <a:ext cx="9144000" cy="8603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Теории развития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8964488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Теория социального </a:t>
            </a:r>
            <a:r>
              <a:rPr lang="ru-RU" b="1" dirty="0" err="1" smtClean="0"/>
              <a:t>научения</a:t>
            </a:r>
            <a:r>
              <a:rPr lang="ru-RU" b="1" dirty="0" smtClean="0"/>
              <a:t> в психологии развития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Сире</a:t>
            </a:r>
            <a:r>
              <a:rPr lang="ru-RU" dirty="0" smtClean="0"/>
              <a:t> предложил принцип диадического анализа развития личности. </a:t>
            </a:r>
          </a:p>
          <a:p>
            <a:r>
              <a:rPr lang="ru-RU" dirty="0" smtClean="0"/>
              <a:t>Поскольку действия каждого человека всегда зависят от другого и ориентированы на него, то многие свойства личности первоначально формируются в так называемых «диадических ситуациях».</a:t>
            </a:r>
          </a:p>
          <a:p>
            <a:r>
              <a:rPr lang="ru-RU" dirty="0" smtClean="0"/>
              <a:t> По Р. </a:t>
            </a:r>
            <a:r>
              <a:rPr lang="ru-RU" dirty="0" err="1" smtClean="0"/>
              <a:t>Сирсу</a:t>
            </a:r>
            <a:r>
              <a:rPr lang="ru-RU" dirty="0" smtClean="0"/>
              <a:t>, центральный компонент </a:t>
            </a:r>
            <a:r>
              <a:rPr lang="ru-RU" dirty="0" err="1" smtClean="0"/>
              <a:t>научения</a:t>
            </a:r>
            <a:r>
              <a:rPr lang="ru-RU" dirty="0" smtClean="0"/>
              <a:t> – это зависимость, т. е. потребность ребенка, которую нельзя игнорировать.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Теории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72744"/>
          </a:xfrm>
        </p:spPr>
        <p:txBody>
          <a:bodyPr>
            <a:normAutofit fontScale="92500"/>
          </a:bodyPr>
          <a:lstStyle/>
          <a:p>
            <a:r>
              <a:rPr lang="ru-RU" sz="2800" dirty="0" err="1" smtClean="0"/>
              <a:t>Сире</a:t>
            </a:r>
            <a:r>
              <a:rPr lang="ru-RU" sz="2800" dirty="0" smtClean="0"/>
              <a:t> выделил три фазы развития ребенка:</a:t>
            </a:r>
          </a:p>
          <a:p>
            <a:r>
              <a:rPr lang="ru-RU" sz="2800" b="1" dirty="0" smtClean="0"/>
              <a:t>- фаза рудиментарного поведения </a:t>
            </a:r>
            <a:r>
              <a:rPr lang="ru-RU" sz="2800" dirty="0" smtClean="0"/>
              <a:t>- основывается на врожденных потребностях и </a:t>
            </a:r>
            <a:r>
              <a:rPr lang="ru-RU" sz="2800" dirty="0" err="1" smtClean="0"/>
              <a:t>научении</a:t>
            </a:r>
            <a:r>
              <a:rPr lang="ru-RU" sz="2800" dirty="0" smtClean="0"/>
              <a:t> в раннем младенчестве;</a:t>
            </a:r>
          </a:p>
          <a:p>
            <a:r>
              <a:rPr lang="ru-RU" sz="2800" dirty="0" smtClean="0"/>
              <a:t>- </a:t>
            </a:r>
            <a:r>
              <a:rPr lang="ru-RU" sz="2800" b="1" dirty="0" smtClean="0"/>
              <a:t>фаза первичных мотивационных систем </a:t>
            </a:r>
            <a:r>
              <a:rPr lang="ru-RU" sz="2800" dirty="0" smtClean="0"/>
              <a:t>- основывается на </a:t>
            </a:r>
            <a:r>
              <a:rPr lang="ru-RU" sz="2800" dirty="0" err="1" smtClean="0"/>
              <a:t>научении</a:t>
            </a:r>
            <a:r>
              <a:rPr lang="ru-RU" sz="2800" dirty="0" smtClean="0"/>
              <a:t> внутри семьи (основная фаза социализации);</a:t>
            </a:r>
          </a:p>
          <a:p>
            <a:r>
              <a:rPr lang="ru-RU" sz="2800" dirty="0" smtClean="0"/>
              <a:t>- </a:t>
            </a:r>
            <a:r>
              <a:rPr lang="ru-RU" sz="2800" b="1" dirty="0" smtClean="0"/>
              <a:t>фаза вторичных мотивационных систем </a:t>
            </a:r>
            <a:r>
              <a:rPr lang="ru-RU" sz="2800" dirty="0" smtClean="0"/>
              <a:t>- основывается на </a:t>
            </a:r>
            <a:r>
              <a:rPr lang="ru-RU" sz="2800" dirty="0" err="1" smtClean="0"/>
              <a:t>научении</a:t>
            </a:r>
            <a:r>
              <a:rPr lang="ru-RU" sz="2800" dirty="0" smtClean="0"/>
              <a:t> вне семьи.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Теории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b="1" dirty="0" smtClean="0"/>
              <a:t>Теория конвергенции двух факторов в психическом развитии Уильяма Штерна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личность –самоопределяющаяся, сознательно и целенаправленно действующая целостность, обладающая определенной глубиной (сознательным и бессознательным). </a:t>
            </a:r>
          </a:p>
          <a:p>
            <a:pPr>
              <a:buNone/>
            </a:pPr>
            <a:r>
              <a:rPr lang="ru-RU" sz="2800" dirty="0" smtClean="0"/>
              <a:t>психическое развитие – это саморазвитие, </a:t>
            </a:r>
            <a:r>
              <a:rPr lang="ru-RU" sz="2800" dirty="0" err="1" smtClean="0"/>
              <a:t>саморазвертывание</a:t>
            </a:r>
            <a:r>
              <a:rPr lang="ru-RU" sz="2800" dirty="0" smtClean="0"/>
              <a:t> имеющихся у человека задатков, направляемое и определенное той средой, в которой живет ребенок.</a:t>
            </a:r>
          </a:p>
          <a:p>
            <a:pPr>
              <a:buNone/>
            </a:pPr>
            <a:r>
              <a:rPr lang="ru-RU" sz="2800" dirty="0" smtClean="0"/>
              <a:t> </a:t>
            </a:r>
            <a:endParaRPr lang="ru-RU" sz="2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Теории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105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b="1" dirty="0" smtClean="0"/>
              <a:t>Теория конвергенции двух факторов в психическом развитии Уильяма Штерна </a:t>
            </a:r>
          </a:p>
          <a:p>
            <a:pPr>
              <a:buNone/>
            </a:pPr>
            <a:r>
              <a:rPr lang="ru-RU" sz="2800" dirty="0" smtClean="0"/>
              <a:t>Само развитие Штерн понимал как рост и преобразование психических структур, как переход от смутных, неотчетливых образов к более ясным, структурированным и отчетливым </a:t>
            </a:r>
            <a:r>
              <a:rPr lang="ru-RU" sz="2800" dirty="0" err="1" smtClean="0"/>
              <a:t>гештальтам</a:t>
            </a:r>
            <a:r>
              <a:rPr lang="ru-RU" sz="2800" dirty="0" smtClean="0"/>
              <a:t> (форма, образ, структура) окружающего мира. Потенциальные возможности ребенка при рождении достаточно неопределенны, он сам еще не осознает себя и свои склонности. </a:t>
            </a:r>
            <a:endParaRPr lang="en-US" sz="2800" dirty="0" smtClean="0"/>
          </a:p>
          <a:p>
            <a:pPr>
              <a:buNone/>
            </a:pPr>
            <a:r>
              <a:rPr lang="ru-RU" sz="2800" b="1" dirty="0" smtClean="0"/>
              <a:t>2 фактора – наследственность и среда.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>
            <a:normAutofit/>
          </a:bodyPr>
          <a:lstStyle/>
          <a:p>
            <a:r>
              <a:rPr lang="ru-RU" sz="2800" b="1" u="sng" dirty="0" smtClean="0"/>
              <a:t>1. Младенчество </a:t>
            </a:r>
            <a:r>
              <a:rPr lang="ru-RU" sz="2800" dirty="0" smtClean="0"/>
              <a:t>(оральная стадия) – доверие, недоверие. Важен оральный способ взаимодействия, который состоит не только в способности «получать через рот», но и через все сенсорные зоны. Рот - фокус отношения ребенка к миру лишь на самых первых ступенях его развития. Модус органа – «получать» отрывается от зоны своего происхождения и распространяется на другие сенсорные ощущения (тактильные, зрительные, слуховые и др.)</a:t>
            </a:r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52600"/>
            <a:ext cx="8784976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u="sng" dirty="0" smtClean="0"/>
              <a:t>1. Младенчество </a:t>
            </a:r>
            <a:r>
              <a:rPr lang="ru-RU" dirty="0" smtClean="0"/>
              <a:t>(оральная стадия) формируется психическая модальность поведения – «вбирать». Прорезывание зубов и способность «вбирать» становится более активной и направленной. Она характеризуется модусом «кусать». Модус проявляется во всех видах активности ребенка, вытесняя собой пассивное получение. Динамика соотношения между доверием и недоверием к миру, «количество веры и надежды, вынесенной из первого жизненного опыта», определяется качеством ухода за ребенком, наличием материнской любви и нежности, проявляющейся в заботе о малыше.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96552" y="1752600"/>
            <a:ext cx="9540552" cy="5105400"/>
          </a:xfrm>
        </p:spPr>
        <p:txBody>
          <a:bodyPr>
            <a:normAutofit fontScale="85000" lnSpcReduction="10000"/>
          </a:bodyPr>
          <a:lstStyle/>
          <a:p>
            <a:r>
              <a:rPr lang="ru-RU" sz="2900" dirty="0" smtClean="0"/>
              <a:t>2. </a:t>
            </a:r>
            <a:r>
              <a:rPr lang="ru-RU" sz="3200" b="1" u="sng" dirty="0" smtClean="0"/>
              <a:t>Ранний возраст </a:t>
            </a:r>
            <a:r>
              <a:rPr lang="ru-RU" sz="3200" dirty="0" smtClean="0"/>
              <a:t>(анальная стадия) – автономия, сомнение, стыд. Ребенок начинает ходить. Зона получения удовольствия связана с </a:t>
            </a:r>
            <a:r>
              <a:rPr lang="ru-RU" sz="3200" dirty="0" err="1" smtClean="0"/>
              <a:t>анусом</a:t>
            </a:r>
            <a:r>
              <a:rPr lang="ru-RU" sz="3200" dirty="0" smtClean="0"/>
              <a:t>. Общество, придавая особое значение приучению ребенка к опрятности, создает условия для доминирования этих модусов, их отрыва от своего органа и преобразования в такие модальности поведения, как сохранение и уничтожение. Борьба за «</a:t>
            </a:r>
            <a:r>
              <a:rPr lang="ru-RU" sz="3200" dirty="0" err="1" smtClean="0"/>
              <a:t>сфинктерный</a:t>
            </a:r>
            <a:r>
              <a:rPr lang="ru-RU" sz="3200" dirty="0" smtClean="0"/>
              <a:t> контроль» в результате придаваемого ему значения со стороны общества преобразуется в борьбу за овладение своими двигательными возможностями, за утверждение своего нового, автономного «Я».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2. </a:t>
            </a:r>
            <a:r>
              <a:rPr lang="ru-RU" b="1" u="sng" dirty="0" smtClean="0"/>
              <a:t>Ранний возраст </a:t>
            </a:r>
            <a:r>
              <a:rPr lang="ru-RU" dirty="0" smtClean="0"/>
              <a:t>Возрастающее чувство самостоятельности не должно подрывать сложившегося базового доверия к миру. Появление чувства стыда, субъект полностью выставлен на общее обозрение. Наказания и </a:t>
            </a:r>
            <a:r>
              <a:rPr lang="ru-RU" dirty="0" err="1" smtClean="0"/>
              <a:t>пристыживания</a:t>
            </a:r>
            <a:r>
              <a:rPr lang="ru-RU" dirty="0" smtClean="0"/>
              <a:t> ребенка за плохие поступки и ощущение того, что «глаза мира смотрят на него». Борьба чувства независимости против стыда и сомнения установление соотношения между способностью сотрудничать с другими людьми и настаивать на своем, между свободой самовыражения и ее ограничением. В конце стадии складывается подвижное равновесие между этими противоположностями.</a:t>
            </a:r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52600"/>
            <a:ext cx="8964488" cy="5105400"/>
          </a:xfrm>
        </p:spPr>
        <p:txBody>
          <a:bodyPr>
            <a:normAutofit/>
          </a:bodyPr>
          <a:lstStyle/>
          <a:p>
            <a:r>
              <a:rPr lang="ru-RU" sz="2600" b="1" dirty="0" smtClean="0"/>
              <a:t>3. </a:t>
            </a:r>
            <a:r>
              <a:rPr lang="ru-RU" sz="2600" b="1" u="sng" dirty="0" smtClean="0"/>
              <a:t>Возраст игры </a:t>
            </a:r>
            <a:r>
              <a:rPr lang="ru-RU" sz="2600" dirty="0" smtClean="0"/>
              <a:t>(фаллическая) – инициативность, чувство вины. Модусы вторжения и включения. Ребенок жадно и активно познает окружающий мир; в игре, создавая воображаемые, моделирующие ситуации, ребенок совместно со сверстниками осваивает «экономический </a:t>
            </a:r>
            <a:r>
              <a:rPr lang="ru-RU" sz="2600" dirty="0" err="1" smtClean="0"/>
              <a:t>этос</a:t>
            </a:r>
            <a:r>
              <a:rPr lang="ru-RU" sz="2600" dirty="0" smtClean="0"/>
              <a:t> культуры», то есть систему отношений между людьми в процессе производства. В результате этого у ребенка формируется желание включиться в реальную совместную с взрослыми деятельность, выйти из роли маленького.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3. </a:t>
            </a:r>
            <a:r>
              <a:rPr lang="ru-RU" sz="2800" b="1" u="sng" dirty="0" smtClean="0"/>
              <a:t>Возраст игры  </a:t>
            </a:r>
            <a:r>
              <a:rPr lang="ru-RU" sz="2800" dirty="0" smtClean="0"/>
              <a:t>Чувство инициативности имеет всеобщий характер. Агрессивное поведение ребенка неизбежно влечет за собой ограничение инициативы и появление чувства вины и тревожности. Так закладываются новые внутренние инстанции поведения - совесть и моральная ответственность за свои мысли и действия. Именно на этой стадии развития, как ни на какой другой, ребенок готов быстро и жадно учиться.</a:t>
            </a:r>
            <a:endParaRPr lang="ru-RU" sz="28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889248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/>
              <a:t>4. </a:t>
            </a:r>
            <a:r>
              <a:rPr lang="ru-RU" sz="3200" b="1" u="sng" dirty="0" smtClean="0"/>
              <a:t>Школьный возраст </a:t>
            </a:r>
            <a:r>
              <a:rPr lang="ru-RU" sz="3200" dirty="0" smtClean="0"/>
              <a:t>(латентная) – достижение, неполноценность. «</a:t>
            </a:r>
            <a:r>
              <a:rPr lang="ru-RU" sz="3200" dirty="0" err="1" smtClean="0"/>
              <a:t>Психосексуальный</a:t>
            </a:r>
            <a:r>
              <a:rPr lang="ru-RU" sz="3200" dirty="0" smtClean="0"/>
              <a:t> мораторий»: определенная </a:t>
            </a:r>
            <a:r>
              <a:rPr lang="ru-RU" sz="3200" dirty="0" err="1" smtClean="0"/>
              <a:t>дремотность</a:t>
            </a:r>
            <a:r>
              <a:rPr lang="ru-RU" sz="3200" dirty="0" smtClean="0"/>
              <a:t> инфантильной сексуальности и отсрочка генитальной зрелости, необходимой для того, чтобы будущий взрослый человек научился техническим и социальным основам трудовой деятельности.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52600"/>
            <a:ext cx="8784976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/>
              <a:t>4. </a:t>
            </a:r>
            <a:r>
              <a:rPr lang="ru-RU" sz="3200" b="1" u="sng" dirty="0" smtClean="0"/>
              <a:t>Школьный возраст </a:t>
            </a:r>
            <a:r>
              <a:rPr lang="ru-RU" sz="3200" dirty="0" smtClean="0"/>
              <a:t>Опасность: чувства неадекватности и неполноценности. При благоприятных случаях фигуры отца и матери, их значимость для ребенка отходят на второй план, при появлении чувства своего несоответствия требованиям школы семья вновь становится убежищем для ребенка.</a:t>
            </a:r>
            <a:endParaRPr lang="ru-RU" sz="32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</p:spPr>
        <p:txBody>
          <a:bodyPr>
            <a:normAutofit/>
          </a:bodyPr>
          <a:lstStyle/>
          <a:p>
            <a:r>
              <a:rPr lang="ru-RU" sz="2600" b="1" dirty="0" smtClean="0"/>
              <a:t>5. </a:t>
            </a:r>
            <a:r>
              <a:rPr lang="ru-RU" sz="2600" b="1" u="sng" dirty="0" smtClean="0"/>
              <a:t>Подростковый возраст </a:t>
            </a:r>
            <a:r>
              <a:rPr lang="ru-RU" sz="2600" dirty="0" smtClean="0"/>
              <a:t>(латентная стадия) – идентичность, диффузия идентичности. Формирование первой цельной формы </a:t>
            </a:r>
            <a:r>
              <a:rPr lang="ru-RU" sz="2600" dirty="0" err="1" smtClean="0"/>
              <a:t>эгоидентичности</a:t>
            </a:r>
            <a:r>
              <a:rPr lang="ru-RU" sz="2600" dirty="0" smtClean="0"/>
              <a:t>. Три линии развития приводят к этому кризису: а) бурный физический рост и половое созревание («физиологическая революция»); б) озабоченность тем, «как я выгляжу в глазах других», «что я собой представляю»; </a:t>
            </a:r>
            <a:endParaRPr lang="en-US" sz="2600" dirty="0" smtClean="0"/>
          </a:p>
          <a:p>
            <a:r>
              <a:rPr lang="ru-RU" sz="2600" dirty="0" smtClean="0"/>
              <a:t>в) необходимость найти свое профессиональное призвание, отвечающее приобретенным умениям, индивидуальным способностям и требованиям общества</a:t>
            </a:r>
            <a:endParaRPr lang="ru-RU" sz="26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4475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3200" b="1" dirty="0" smtClean="0"/>
              <a:t>5. </a:t>
            </a:r>
            <a:r>
              <a:rPr lang="ru-RU" sz="3200" b="1" u="sng" dirty="0" smtClean="0"/>
              <a:t>Подростковый возраст </a:t>
            </a:r>
            <a:r>
              <a:rPr lang="ru-RU" sz="3200" dirty="0" smtClean="0"/>
              <a:t>За кризисом следует либо обретение «взрослой идентичности», либо задержка в развитии, то есть «диффузия идентичности». </a:t>
            </a:r>
            <a:r>
              <a:rPr lang="ru-RU" sz="3200" dirty="0" err="1" smtClean="0"/>
              <a:t>Непреодоленный</a:t>
            </a:r>
            <a:r>
              <a:rPr lang="ru-RU" sz="3200" dirty="0" smtClean="0"/>
              <a:t> кризис ведет к состоянию острой диффузии идентичности, составляет основу социальной патологии юношеского возраста. Синдром патологии идентичности.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844752"/>
          </a:xfrm>
        </p:spPr>
        <p:txBody>
          <a:bodyPr>
            <a:noAutofit/>
          </a:bodyPr>
          <a:lstStyle/>
          <a:p>
            <a:r>
              <a:rPr lang="ru-RU" sz="3200" dirty="0" smtClean="0"/>
              <a:t>6 </a:t>
            </a:r>
            <a:r>
              <a:rPr lang="ru-RU" sz="3200" b="1" dirty="0" smtClean="0"/>
              <a:t>. </a:t>
            </a:r>
            <a:r>
              <a:rPr lang="ru-RU" sz="3200" b="1" u="sng" dirty="0" smtClean="0"/>
              <a:t>Молодость </a:t>
            </a:r>
            <a:r>
              <a:rPr lang="ru-RU" sz="3200" dirty="0" smtClean="0"/>
              <a:t>– интимность, изоляция. Поиск спутника жизни, желание тесного сотрудничества с другими, стремление к близким дружеским связям с членами своей социальной группы. Нет боязни  утраты своего «Я» и обезличивания. Основой стремления к сближению с окружающими служит полное овладение главными модальностями поведения. </a:t>
            </a:r>
            <a:endParaRPr lang="ru-RU" sz="32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52600"/>
            <a:ext cx="8784976" cy="491676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6 </a:t>
            </a:r>
            <a:r>
              <a:rPr lang="ru-RU" b="1" dirty="0" smtClean="0"/>
              <a:t>. </a:t>
            </a:r>
            <a:r>
              <a:rPr lang="ru-RU" sz="2600" b="1" u="sng" dirty="0" smtClean="0"/>
              <a:t>Молодость </a:t>
            </a:r>
            <a:r>
              <a:rPr lang="ru-RU" sz="2600" dirty="0" smtClean="0"/>
              <a:t>Все рассмотренные модусы подчинены новому, целостному образованию </a:t>
            </a:r>
            <a:r>
              <a:rPr lang="ru-RU" sz="2600" dirty="0" err="1" smtClean="0"/>
              <a:t>эгоидентичности</a:t>
            </a:r>
            <a:r>
              <a:rPr lang="ru-RU" sz="2600" dirty="0" smtClean="0"/>
              <a:t>, появившемуся на предшествующей стадии. Опасность этой стадии представляет одиночество, избегание контактов, требующих полной близости. Появление зрелого чувства любви и установление творческой атмосферы сотрудничества в трудовой деятельности подготавливают переход на следующую стадию развития.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/>
              <a:t>7. </a:t>
            </a:r>
            <a:r>
              <a:rPr lang="ru-RU" sz="2800" b="1" u="sng" dirty="0" smtClean="0"/>
              <a:t>Зрелость </a:t>
            </a:r>
            <a:r>
              <a:rPr lang="ru-RU" sz="2800" dirty="0" smtClean="0"/>
              <a:t>– творчество, застои. Центральная стадия на взрослом этапе жизненного пути. Развитие личности продолжается в течение всей жизни, благодаря влиянию со стороны детей, которое подтверждает субъективное ощущение своей нужности другим. Производительность и порождение (продолжение рода) как главные положительные характеристики личности на этой стадии реализуются в заботе о воспитании нового поколения, в продуктивной трудовой деятельности и в творчестве.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52600"/>
            <a:ext cx="8640960" cy="49167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600" b="1" dirty="0" smtClean="0"/>
              <a:t>7. </a:t>
            </a:r>
            <a:r>
              <a:rPr lang="ru-RU" sz="2600" b="1" u="sng" dirty="0" smtClean="0"/>
              <a:t>Зрелость </a:t>
            </a:r>
            <a:r>
              <a:rPr lang="en-US" sz="2600" b="1" u="sng" dirty="0" smtClean="0"/>
              <a:t> </a:t>
            </a:r>
            <a:r>
              <a:rPr lang="ru-RU" sz="2600" dirty="0" smtClean="0"/>
              <a:t>При неблагоприятной ситуации развития, </a:t>
            </a:r>
            <a:r>
              <a:rPr lang="ru-RU" sz="2800" dirty="0" smtClean="0"/>
              <a:t>—</a:t>
            </a:r>
            <a:r>
              <a:rPr lang="ru-RU" sz="2600" dirty="0" smtClean="0"/>
              <a:t> сосредоточенность на себе, которая приводит к  косности и застою, к личностному опустошению. Наступает физическая и психологическая </a:t>
            </a:r>
            <a:r>
              <a:rPr lang="ru-RU" sz="2600" dirty="0" err="1" smtClean="0"/>
              <a:t>инвалидизация</a:t>
            </a:r>
            <a:r>
              <a:rPr lang="ru-RU" sz="2600" dirty="0" smtClean="0"/>
              <a:t> личности Стремление к заботе о других, творческий потенциал, желание творить вещи, в которые вложена  частица неповторимой индивидуальности, помогает преодолеть возможное формирование </a:t>
            </a:r>
            <a:r>
              <a:rPr lang="ru-RU" sz="2600" dirty="0" err="1" smtClean="0"/>
              <a:t>самопоглощенности</a:t>
            </a:r>
            <a:r>
              <a:rPr lang="ru-RU" sz="2600" dirty="0" smtClean="0"/>
              <a:t> и личностное оскудение.</a:t>
            </a:r>
            <a:endParaRPr lang="ru-RU" sz="26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8. </a:t>
            </a:r>
            <a:r>
              <a:rPr lang="ru-RU" b="1" u="sng" dirty="0" smtClean="0"/>
              <a:t>Старость </a:t>
            </a:r>
            <a:r>
              <a:rPr lang="ru-RU" dirty="0" smtClean="0"/>
              <a:t>– интеграция, разочарование в жизни. Достижение новой завершенной формы </a:t>
            </a:r>
            <a:r>
              <a:rPr lang="ru-RU" dirty="0" err="1" smtClean="0"/>
              <a:t>эгоидентичности</a:t>
            </a:r>
            <a:r>
              <a:rPr lang="ru-RU" dirty="0" smtClean="0"/>
              <a:t>. Возрастающая личностная уверенность в своей приверженности к порядку и осмысленности; </a:t>
            </a:r>
            <a:r>
              <a:rPr lang="ru-RU" dirty="0" err="1" smtClean="0"/>
              <a:t>постнарциссическая</a:t>
            </a:r>
            <a:r>
              <a:rPr lang="ru-RU" dirty="0" smtClean="0"/>
              <a:t> любовь человеческой личности как переживание мирового порядка и духовного смысла прожитой жизни, независимо от того, какой ценой они достигаются; принятие своего жизненного пути как единственно должного и не нуждающегося в замене; новая, отличная от прежней,  любовь  к  своим  родителям; приязненное отношение к принципам прошлых времен и различной деятельности в том виде, как они проявлялись в человеческой культуре. </a:t>
            </a:r>
            <a:endParaRPr lang="ru-RU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психосоциальное развитие концепция </a:t>
            </a:r>
            <a:r>
              <a:rPr lang="ru-RU" b="1" dirty="0" err="1" smtClean="0"/>
              <a:t>Э.Эриксона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b="1" dirty="0" smtClean="0"/>
              <a:t>8. </a:t>
            </a:r>
            <a:r>
              <a:rPr lang="ru-RU" sz="2800" b="1" u="sng" dirty="0" smtClean="0"/>
              <a:t>Старость</a:t>
            </a:r>
            <a:r>
              <a:rPr lang="en-US" sz="2800" b="1" u="sng" dirty="0" smtClean="0"/>
              <a:t> </a:t>
            </a:r>
            <a:r>
              <a:rPr lang="ru-RU" sz="2800" dirty="0" smtClean="0"/>
              <a:t>Возникает мудрость (отстраненный интерес к жизни как таковой перед лицом смерти). Отсутствие этой личностной интеграции ведет к страху смерти. Возникает отчаяние, т.к. слишком мало времени, чтобы начать жизнь сначала и по-новому, чтобы попытаться достичь личностной целостности иным путем.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теория интеллектуального развития ребенка Ж.Пиаже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916760"/>
          </a:xfrm>
        </p:spPr>
        <p:txBody>
          <a:bodyPr>
            <a:normAutofit/>
          </a:bodyPr>
          <a:lstStyle/>
          <a:p>
            <a:r>
              <a:rPr lang="ru-RU" dirty="0" smtClean="0"/>
              <a:t>Конструкция представления об окружающем мире, о реальности у ребенка в первые годы жизни состоит в переходе от одного состояния, где вещи центрированы вокруг "Я", которое управляет всем, не осознавая себя в качестве субъекта, в другое состояние, где "Я" занимает свое место в устойчивом мире и рассматривается как активный субъект среди других в этом мире. В этот период меняется исходная позиция ребенка по отношению к вещам; в сфере практических действий происходит переход от эгоцентризма к объективности. 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Вклад </a:t>
            </a:r>
            <a:r>
              <a:rPr lang="ru-RU" b="1" dirty="0" err="1" smtClean="0"/>
              <a:t>Л.С.Выготского</a:t>
            </a:r>
            <a:r>
              <a:rPr lang="ru-RU" b="1" dirty="0" smtClean="0"/>
              <a:t> в психологию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6372200" cy="5105400"/>
          </a:xfrm>
        </p:spPr>
        <p:txBody>
          <a:bodyPr/>
          <a:lstStyle/>
          <a:p>
            <a:pPr algn="ctr">
              <a:buNone/>
            </a:pPr>
            <a:r>
              <a:rPr lang="ru-RU" u="sng" dirty="0" smtClean="0"/>
              <a:t>Культурно-историческая теория психического развития человека</a:t>
            </a:r>
          </a:p>
          <a:p>
            <a:r>
              <a:rPr lang="ru-RU" dirty="0" smtClean="0"/>
              <a:t>В период детства, отрочества, юности (от рождения и до вступления в самостоятельную жизнь) происходят самые существенные изменения с человеком: в основном завершается его физическое развитие, значительный путь проходит становление внутреннего мира, складываются основы его духовного облика. </a:t>
            </a:r>
            <a:endParaRPr lang="ru-RU" dirty="0"/>
          </a:p>
        </p:txBody>
      </p:sp>
      <p:pic>
        <p:nvPicPr>
          <p:cNvPr id="54274" name="Picture 2" descr="http://prof-institut.ru/img/povishenie-kvalifikacii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628801"/>
            <a:ext cx="2843808" cy="52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С.Л. Рубинштейн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Autofit/>
          </a:bodyPr>
          <a:lstStyle/>
          <a:p>
            <a:r>
              <a:rPr lang="ru-RU" sz="2600" dirty="0" smtClean="0"/>
              <a:t>Человек не только объект различных воздействий, но и субъект, который, изменяя внешнюю природу, изменяет и свою собственную личность, которая сознательно регулирует свое поведение. </a:t>
            </a:r>
            <a:endParaRPr lang="en-US" sz="2600" dirty="0" smtClean="0"/>
          </a:p>
          <a:p>
            <a:r>
              <a:rPr lang="ru-RU" sz="2600" dirty="0" smtClean="0"/>
              <a:t> Развитие человека - становление личности - активного и сознательного субъекта человеческой истории. </a:t>
            </a:r>
            <a:br>
              <a:rPr lang="ru-RU" sz="2600" dirty="0" smtClean="0"/>
            </a:br>
            <a:r>
              <a:rPr lang="ru-RU" sz="2600" dirty="0" smtClean="0"/>
              <a:t>Наследственность определяет лишь потенциальные пределы физического и психического развития детей и подростков, степень же развития физических и психических особенностей ребенка зависит от факторов внешней среды. </a:t>
            </a:r>
            <a:endParaRPr lang="ru-RU" sz="26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принципы периодизации развития Д.Б. </a:t>
            </a:r>
            <a:r>
              <a:rPr lang="ru-RU" dirty="0" err="1" smtClean="0"/>
              <a:t>Эльконина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52600"/>
            <a:ext cx="8964488" cy="484475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200" dirty="0" smtClean="0"/>
              <a:t>Каждый психологический возраст характеризуется показателями, которые находятся между собой в сложных отношениях:</a:t>
            </a:r>
          </a:p>
          <a:p>
            <a:pPr>
              <a:buNone/>
            </a:pPr>
            <a:r>
              <a:rPr lang="ru-RU" sz="3200" dirty="0" smtClean="0"/>
              <a:t>1. Социальная ситуация развития;</a:t>
            </a:r>
          </a:p>
          <a:p>
            <a:pPr>
              <a:buNone/>
            </a:pPr>
            <a:r>
              <a:rPr lang="ru-RU" sz="3200" dirty="0" smtClean="0"/>
              <a:t>2. Ведущая деятельность;</a:t>
            </a:r>
          </a:p>
          <a:p>
            <a:pPr>
              <a:buNone/>
            </a:pPr>
            <a:r>
              <a:rPr lang="ru-RU" sz="3200" dirty="0" smtClean="0"/>
              <a:t>3. Основные новообразования.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3942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принципы периодизации развития Д.Б. </a:t>
            </a:r>
            <a:r>
              <a:rPr lang="ru-RU" dirty="0" err="1" smtClean="0"/>
              <a:t>Эльконина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600" dirty="0" smtClean="0"/>
              <a:t>Последовательность психологических возрастов в детстве:</a:t>
            </a:r>
          </a:p>
          <a:p>
            <a:r>
              <a:rPr lang="ru-RU" sz="2600" dirty="0" smtClean="0"/>
              <a:t>кризис новорожденности;</a:t>
            </a:r>
          </a:p>
          <a:p>
            <a:r>
              <a:rPr lang="ru-RU" sz="2600" dirty="0" smtClean="0"/>
              <a:t>младенчество (2 месяца — 1 год) — непосредственно-эмоциональное общение со взрослым;</a:t>
            </a:r>
          </a:p>
          <a:p>
            <a:r>
              <a:rPr lang="ru-RU" sz="2600" dirty="0" smtClean="0"/>
              <a:t> кризис одного года;</a:t>
            </a:r>
          </a:p>
          <a:p>
            <a:r>
              <a:rPr lang="ru-RU" sz="2600" dirty="0" smtClean="0"/>
              <a:t>ранний возраст (1 — 3 года) — орудийно-предметная (</a:t>
            </a:r>
            <a:r>
              <a:rPr lang="ru-RU" sz="2600" dirty="0" err="1" smtClean="0"/>
              <a:t>предметно-манипулятивная</a:t>
            </a:r>
            <a:r>
              <a:rPr lang="ru-RU" sz="2600" dirty="0" smtClean="0"/>
              <a:t>) деятельность;</a:t>
            </a:r>
          </a:p>
          <a:p>
            <a:r>
              <a:rPr lang="ru-RU" sz="2600" dirty="0" smtClean="0"/>
              <a:t> кризис трех лет;</a:t>
            </a:r>
          </a:p>
          <a:p>
            <a:r>
              <a:rPr lang="ru-RU" sz="2600" dirty="0" smtClean="0"/>
              <a:t> дошкольный возраст (3 — 7 лет) — ролевая игра;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принципы периодизации развития Д.Б. </a:t>
            </a:r>
            <a:r>
              <a:rPr lang="ru-RU" dirty="0" err="1" smtClean="0"/>
              <a:t>Эльконина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кризис семи лет;</a:t>
            </a:r>
          </a:p>
          <a:p>
            <a:r>
              <a:rPr lang="ru-RU" sz="2800" dirty="0" smtClean="0"/>
              <a:t>младший школьный возраст (8—12 лет) — учебная деятельность;</a:t>
            </a:r>
          </a:p>
          <a:p>
            <a:r>
              <a:rPr lang="ru-RU" sz="2800" dirty="0" smtClean="0"/>
              <a:t>кризис 11 — 12 лет;</a:t>
            </a:r>
          </a:p>
          <a:p>
            <a:r>
              <a:rPr lang="ru-RU" sz="2800" dirty="0" smtClean="0"/>
              <a:t>подростковый возраст (11 — 15 лет) — интимно-личное общение со сверстниками;</a:t>
            </a:r>
          </a:p>
          <a:p>
            <a:r>
              <a:rPr lang="ru-RU" sz="2800" dirty="0" smtClean="0"/>
              <a:t> кризис 15 лет.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692696"/>
            <a:ext cx="8260672" cy="75510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Д.Б. </a:t>
            </a:r>
            <a:r>
              <a:rPr lang="ru-RU" b="1" dirty="0" err="1" smtClean="0"/>
              <a:t>Эльконин</a:t>
            </a:r>
            <a:r>
              <a:rPr lang="ru-RU" b="1" dirty="0" smtClean="0"/>
              <a:t>: концепции и стадии развития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200" dirty="0" smtClean="0"/>
              <a:t>Два основных вектора развития ребенка:</a:t>
            </a:r>
          </a:p>
          <a:p>
            <a:r>
              <a:rPr lang="ru-RU" sz="3200" dirty="0" smtClean="0"/>
              <a:t>1) первый вектор характеризует взаимоотношения ребенка с миром вещей, что предполагает познание и овладение предметным миром;</a:t>
            </a:r>
          </a:p>
          <a:p>
            <a:r>
              <a:rPr lang="ru-RU" sz="3200" dirty="0" smtClean="0"/>
              <a:t>2) второй вектор характеризует взаимодействие ребенка с миром людей.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Психосексуальные</a:t>
            </a:r>
            <a:r>
              <a:rPr lang="ru-RU" dirty="0" smtClean="0"/>
              <a:t> стадии развития З.Фрейд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556793"/>
          <a:ext cx="9144000" cy="581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688"/>
                <a:gridCol w="1656184"/>
                <a:gridCol w="2160240"/>
                <a:gridCol w="3563888"/>
              </a:tblGrid>
              <a:tr h="124132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Стадия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Возрастной период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Зона сосредоточения либидо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Задачи и опыт, </a:t>
                      </a:r>
                      <a:b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соответствующие данному уровню развития</a:t>
                      </a:r>
                      <a:endParaRPr lang="ru-RU" dirty="0"/>
                    </a:p>
                  </a:txBody>
                  <a:tcPr/>
                </a:tc>
              </a:tr>
              <a:tr h="77625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Оральная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 – 18 месяцев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Рот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Отвыкание (от груди). Отделение себя от материнского тела</a:t>
                      </a:r>
                      <a:endParaRPr lang="ru-RU" dirty="0"/>
                    </a:p>
                  </a:txBody>
                  <a:tcPr/>
                </a:tc>
              </a:tr>
              <a:tr h="364559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Анальная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1,5 – 3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Анус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Приучение к туалету </a:t>
                      </a:r>
                      <a:endParaRPr lang="ru-RU" dirty="0"/>
                    </a:p>
                  </a:txBody>
                  <a:tcPr/>
                </a:tc>
              </a:tr>
              <a:tr h="77625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Фаллическая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– 6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Половые органы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Отождествление со взрослыми того же пола, выступающими в роли образца для подражания</a:t>
                      </a:r>
                      <a:endParaRPr lang="ru-RU" dirty="0"/>
                    </a:p>
                  </a:txBody>
                  <a:tcPr/>
                </a:tc>
              </a:tr>
              <a:tr h="610279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Латентная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– 12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Отсутствует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Расширение социальных контактов со сверстниками</a:t>
                      </a:r>
                      <a:endParaRPr lang="ru-RU" dirty="0"/>
                    </a:p>
                  </a:txBody>
                  <a:tcPr/>
                </a:tc>
              </a:tr>
              <a:tr h="95486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Генитальная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Пубертат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(половое созревание)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Половые органы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Установление близких отношений или влюбленность; внесение своего трудового вклада в общество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 </a:t>
            </a:r>
            <a:r>
              <a:rPr lang="ru-RU" b="1" dirty="0" err="1" smtClean="0"/>
              <a:t>а.фрейд</a:t>
            </a:r>
            <a:r>
              <a:rPr lang="ru-RU" b="1" dirty="0" smtClean="0"/>
              <a:t> и линии развития ребенка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Анна Фрейд вышла за рамки концепции </a:t>
            </a:r>
            <a:r>
              <a:rPr lang="ru-RU" dirty="0" err="1" smtClean="0"/>
              <a:t>психосексуальных</a:t>
            </a:r>
            <a:r>
              <a:rPr lang="ru-RU" dirty="0" smtClean="0"/>
              <a:t> стадий и предложила концепцию «линий развития», понимаемых как набор разворачивающихся потенциалов: </a:t>
            </a:r>
          </a:p>
          <a:p>
            <a:pPr fontAlgn="base"/>
            <a:r>
              <a:rPr lang="ru-RU" dirty="0" smtClean="0"/>
              <a:t>«От полной зависимости к эмоциональной самодостаточности и взрос­лым объектным отношениям».</a:t>
            </a:r>
          </a:p>
          <a:p>
            <a:pPr fontAlgn="base"/>
            <a:r>
              <a:rPr lang="ru-RU" dirty="0" smtClean="0"/>
              <a:t>Линии, приводящие к телесной независимости: «от сосания к рацио­нальному питанию», «от пачкания пеленок к контролю за кишечником и мо­чевым пузырем», «от отсутствия ответственности до принятия ответственнос­ти по уходу за телом».</a:t>
            </a:r>
          </a:p>
          <a:p>
            <a:pPr fontAlgn="base"/>
            <a:r>
              <a:rPr lang="ru-RU" dirty="0" smtClean="0"/>
              <a:t>«От </a:t>
            </a:r>
            <a:r>
              <a:rPr lang="ru-RU" dirty="0" err="1" smtClean="0"/>
              <a:t>эгоцентричности</a:t>
            </a:r>
            <a:r>
              <a:rPr lang="ru-RU" dirty="0" smtClean="0"/>
              <a:t> к партнерству (дружбе)».</a:t>
            </a:r>
          </a:p>
          <a:p>
            <a:r>
              <a:rPr lang="ru-RU" dirty="0" smtClean="0"/>
              <a:t>«От тела к игрушке и от игры к работе».</a:t>
            </a:r>
            <a:endParaRPr lang="ru-RU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Мелани</a:t>
            </a:r>
            <a:r>
              <a:rPr lang="ru-RU" b="1" dirty="0" smtClean="0"/>
              <a:t> </a:t>
            </a:r>
            <a:r>
              <a:rPr lang="ru-RU" b="1" dirty="0" err="1" smtClean="0"/>
              <a:t>Кляйн</a:t>
            </a:r>
            <a:r>
              <a:rPr lang="ru-RU" b="1" dirty="0" smtClean="0"/>
              <a:t> теория объектных отношений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84475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dirty="0" smtClean="0"/>
              <a:t>Наблюдения за играми собственных детей 2-3 лет привели её к выводу, что именно на этот возраст приходится формирование Эдипова комплекса.</a:t>
            </a:r>
          </a:p>
          <a:p>
            <a:pPr>
              <a:buNone/>
            </a:pPr>
            <a:r>
              <a:rPr lang="ru-RU" sz="2800" dirty="0" smtClean="0"/>
              <a:t>   В ходе изучения наиболее агрессивных импульсов маленьких пациентов (зависть, жадность, ненависть) </a:t>
            </a:r>
            <a:r>
              <a:rPr lang="ru-RU" sz="2800" dirty="0" err="1" smtClean="0"/>
              <a:t>Кляйн</a:t>
            </a:r>
            <a:r>
              <a:rPr lang="ru-RU" sz="2800" dirty="0" smtClean="0"/>
              <a:t> разработала технику работы с детьми. Аналогом свободных ассоциаций в детском психоанализе является игровая деятельность. </a:t>
            </a:r>
            <a:endParaRPr lang="ru-RU" sz="28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Мелани</a:t>
            </a:r>
            <a:r>
              <a:rPr lang="ru-RU" b="1" dirty="0" smtClean="0"/>
              <a:t> </a:t>
            </a:r>
            <a:r>
              <a:rPr lang="ru-RU" b="1" dirty="0" err="1" smtClean="0"/>
              <a:t>Кляйн</a:t>
            </a:r>
            <a:r>
              <a:rPr lang="ru-RU" b="1" dirty="0" smtClean="0"/>
              <a:t> теория объектных отношений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6012160" cy="4844752"/>
          </a:xfrm>
        </p:spPr>
        <p:txBody>
          <a:bodyPr/>
          <a:lstStyle/>
          <a:p>
            <a:r>
              <a:rPr lang="ru-RU" dirty="0" smtClean="0"/>
              <a:t>Агрессия и любовь выступают в качестве фундаментальных организующих сил психики. Агрессия расщепляет психику, тогда как любовь ее цементирует. Ребенок (или взрослый) будет агрессивно «расщеплять» мир, с тем чтобы отвергнуть то, что он ненавидит, и сохранить то, чего он желает. </a:t>
            </a:r>
            <a:endParaRPr lang="ru-RU" dirty="0"/>
          </a:p>
        </p:txBody>
      </p:sp>
      <p:pic>
        <p:nvPicPr>
          <p:cNvPr id="84994" name="Picture 2" descr="Мелани Кляйн - основоположница теории объектных отношен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060848"/>
            <a:ext cx="28575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Мелани</a:t>
            </a:r>
            <a:r>
              <a:rPr lang="ru-RU" b="1" dirty="0" smtClean="0"/>
              <a:t> </a:t>
            </a:r>
            <a:r>
              <a:rPr lang="ru-RU" b="1" dirty="0" err="1" smtClean="0"/>
              <a:t>Кляйн</a:t>
            </a:r>
            <a:r>
              <a:rPr lang="ru-RU" b="1" dirty="0" smtClean="0"/>
              <a:t> теория объектных отношений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Первым организатором психики является процесс разделения. Этому деструктивному, расщепляющему процессу противостоит другой, организующий процесс, который производит интеграцию и способствует целостности и любви. Ребенок, проявляющий ненависть к своей матери (хотя бы в фантазиях), со временем попытается восполнить тот ущерб, который, по мнению ребенка, был им нанесен.</a:t>
            </a:r>
          </a:p>
          <a:p>
            <a:r>
              <a:rPr lang="ru-RU" dirty="0" err="1" smtClean="0"/>
              <a:t>Суперэго</a:t>
            </a:r>
            <a:r>
              <a:rPr lang="ru-RU" dirty="0" smtClean="0"/>
              <a:t> присуще структуре личности от рождения и что ребёнок в ходе своего развития проходит через параноидно-шизоидную позицию (связанную с деструктивными импульсами) и депрессивную позицию (контроль либидо). </a:t>
            </a:r>
            <a:endParaRPr lang="ru-RU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29243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Сравнение периодизаций психического развития.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412777"/>
          <a:ext cx="9144000" cy="5445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1626"/>
                <a:gridCol w="1836374"/>
                <a:gridCol w="1524000"/>
                <a:gridCol w="1524000"/>
                <a:gridCol w="1524000"/>
                <a:gridCol w="1524000"/>
              </a:tblGrid>
              <a:tr h="1162516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Возраст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Пиаже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Эльконин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Фрейд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Эриксон</a:t>
                      </a:r>
                      <a:endParaRPr lang="ru-RU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Традиционная классификация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</a:tr>
              <a:tr h="1335640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0-1 год</a:t>
                      </a:r>
                      <a:endParaRPr lang="ru-R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сенсомоторная стадия</a:t>
                      </a: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общение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оральная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орально-сенсорная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(доверие — недоверие)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первое детство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</a:tr>
              <a:tr h="14876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1-2 года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предметная деятельность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анальная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мышечно-анальная (автономия — стыд и </a:t>
                      </a: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сомне­ния)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594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3-6 лет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дооперационального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мышления</a:t>
                      </a: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игровая деятельность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фаллическая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локомоторно-генитальная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(инициатива — вина)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второе детство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616"/>
                <a:gridCol w="1440160"/>
                <a:gridCol w="1800200"/>
                <a:gridCol w="1440160"/>
                <a:gridCol w="1823864"/>
                <a:gridCol w="1524000"/>
              </a:tblGrid>
              <a:tr h="149087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7-12 лет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конкретных операций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учебная деятельность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латентная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латентная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третье детство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90261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12-16 лет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формальных операций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общение со сверстниками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генитальная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подростковая (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эго-идентич-ность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— спутан­ность ролей)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пубертатный период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dirty="0"/>
                    </a:p>
                  </a:txBody>
                  <a:tcPr/>
                </a:tc>
              </a:tr>
              <a:tr h="188843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16-18 лет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учебно-профессиональная деятельность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ювенильный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период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dirty="0"/>
                    </a:p>
                  </a:txBody>
                  <a:tcPr/>
                </a:tc>
              </a:tr>
              <a:tr h="188843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20-25 лет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ранняя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зрелость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(близость — изоляция)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юность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247800"/>
                <a:gridCol w="1368152"/>
                <a:gridCol w="1296144"/>
                <a:gridCol w="2088232"/>
                <a:gridCol w="1619672"/>
              </a:tblGrid>
              <a:tr h="1371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25-40 лет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средняя 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зрелость (</a:t>
                      </a:r>
                      <a:r>
                        <a:rPr lang="ru-RU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продуктив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r>
                        <a:rPr lang="ru-RU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ность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— застой)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ранняя зрелость</a:t>
                      </a:r>
                    </a:p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40-60 (64)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зрелый возраст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60-65 лет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поздняя зрелость (Эго-интеграция — отчаяние)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завершение зрелости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65-75 лет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первая старость 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после 75 лет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преклонный возраст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Картинки по запросу спасибо за внимание смайл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88840"/>
            <a:ext cx="7344816" cy="4248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5620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1352</TotalTime>
  <Words>2468</Words>
  <Application>Microsoft Office PowerPoint</Application>
  <PresentationFormat>Экран (4:3)</PresentationFormat>
  <Paragraphs>388</Paragraphs>
  <Slides>78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78</vt:i4>
      </vt:variant>
    </vt:vector>
  </HeadingPairs>
  <TitlesOfParts>
    <vt:vector size="79" baseType="lpstr">
      <vt:lpstr>Аптека</vt:lpstr>
      <vt:lpstr>Теории развития личности</vt:lpstr>
      <vt:lpstr>эпоха античности</vt:lpstr>
      <vt:lpstr>В эпоху Средневековья</vt:lpstr>
      <vt:lpstr>Феномен развития личности</vt:lpstr>
      <vt:lpstr>Феномен развития личности</vt:lpstr>
      <vt:lpstr>Психология развития -</vt:lpstr>
      <vt:lpstr> возрастные изменения бывают 3-х типов: </vt:lpstr>
      <vt:lpstr>Эволюционные/литические изменения. </vt:lpstr>
      <vt:lpstr>Эволюционные/литические изменения. </vt:lpstr>
      <vt:lpstr>Революционные изменения</vt:lpstr>
      <vt:lpstr>Ситуационные изменения</vt:lpstr>
      <vt:lpstr>3 типа возраста</vt:lpstr>
      <vt:lpstr>ПСИХОЛОГИЧЕСКИЙ ВОЗРАСТ</vt:lpstr>
      <vt:lpstr>ПСИХОЛОГИЧЕСКИЙ ВОЗРАСТ</vt:lpstr>
      <vt:lpstr>ПСИХОЛОГИЧЕСКИЙ ВОЗРАСТ</vt:lpstr>
      <vt:lpstr>БИОЛОГИЧЕСКИЙ ВОЗРАСТ</vt:lpstr>
      <vt:lpstr>развитие</vt:lpstr>
      <vt:lpstr>РАЗВИТИЕ</vt:lpstr>
      <vt:lpstr>Слайд 19</vt:lpstr>
      <vt:lpstr>РАЗВИТИЕ</vt:lpstr>
      <vt:lpstr>"Психология развития человека"(В.И.Слободчиков, Е.М.Исаев, 2000)</vt:lpstr>
      <vt:lpstr>РАЗВИТИЕ </vt:lpstr>
      <vt:lpstr>РАЗВИТИЕ</vt:lpstr>
      <vt:lpstr>РАЗВИТИЕ</vt:lpstr>
      <vt:lpstr>РАЗВИТИЕ</vt:lpstr>
      <vt:lpstr>Теории развития </vt:lpstr>
      <vt:lpstr>Теории развития</vt:lpstr>
      <vt:lpstr>Теории развития</vt:lpstr>
      <vt:lpstr>Теории развития </vt:lpstr>
      <vt:lpstr>ТЕОРИИ РАЗВИТИЯ</vt:lpstr>
      <vt:lpstr>ТЕОРИИ РАЗВИТИЯ </vt:lpstr>
      <vt:lpstr>ТЕОРИИ РАЗВИТИЯ</vt:lpstr>
      <vt:lpstr>ТЕОРИИ РАЗВИТИЯ </vt:lpstr>
      <vt:lpstr>ТЕОРИИ РАЗВИТИЯ</vt:lpstr>
      <vt:lpstr>ТЕОРИИ РАЗВИТИЯ</vt:lpstr>
      <vt:lpstr>ТЕОРИИ РАЗВИТИЯ</vt:lpstr>
      <vt:lpstr>ТЕОРИИ РАЗВИТИЯ</vt:lpstr>
      <vt:lpstr>ТЕОРИИ РАЗВИТИЯ</vt:lpstr>
      <vt:lpstr>Теории развития</vt:lpstr>
      <vt:lpstr>Теории развития</vt:lpstr>
      <vt:lpstr>Теории развития</vt:lpstr>
      <vt:lpstr>Теории развития</vt:lpstr>
      <vt:lpstr>Теории развития </vt:lpstr>
      <vt:lpstr>Теории развития</vt:lpstr>
      <vt:lpstr>Теории развития</vt:lpstr>
      <vt:lpstr>Теории развития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психосоциальное развитие концепция Э.Эриксона</vt:lpstr>
      <vt:lpstr>теория интеллектуального развития ребенка Ж.Пиаже</vt:lpstr>
      <vt:lpstr>Вклад Л.С.Выготского в психологию развития</vt:lpstr>
      <vt:lpstr>С.Л. Рубинштейн</vt:lpstr>
      <vt:lpstr>принципы периодизации развития Д.Б. Эльконина</vt:lpstr>
      <vt:lpstr>принципы периодизации развития Д.Б. Эльконина</vt:lpstr>
      <vt:lpstr>принципы периодизации развития Д.Б. Эльконина</vt:lpstr>
      <vt:lpstr>Д.Б. Эльконин: концепции и стадии развития </vt:lpstr>
      <vt:lpstr>Психосексуальные стадии развития З.Фрейд</vt:lpstr>
      <vt:lpstr> а.фрейд и линии развития ребенка</vt:lpstr>
      <vt:lpstr>Мелани Кляйн теория объектных отношений</vt:lpstr>
      <vt:lpstr>Мелани Кляйн теория объектных отношений</vt:lpstr>
      <vt:lpstr>Мелани Кляйн теория объектных отношений</vt:lpstr>
      <vt:lpstr>Сравнение периодизаций психического развития. </vt:lpstr>
      <vt:lpstr>Слайд 76</vt:lpstr>
      <vt:lpstr>Слайд 77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Психическая депривация</dc:title>
  <dc:creator>User</dc:creator>
  <cp:lastModifiedBy>user</cp:lastModifiedBy>
  <cp:revision>188</cp:revision>
  <dcterms:created xsi:type="dcterms:W3CDTF">2015-09-20T18:44:06Z</dcterms:created>
  <dcterms:modified xsi:type="dcterms:W3CDTF">2018-04-11T04:44:51Z</dcterms:modified>
</cp:coreProperties>
</file>