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102" y="11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3AF9414-282C-48B7-9E98-F38685FDDD6B}" type="datetimeFigureOut">
              <a:rPr lang="ru-RU" smtClean="0"/>
              <a:t>10.10.2018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7A3298-941B-4D60-BBC2-733DCF5140E6}" type="slidenum">
              <a:rPr lang="ru-RU" smtClean="0"/>
              <a:t>‹#›</a:t>
            </a:fld>
            <a:endParaRPr lang="ru-RU"/>
          </a:p>
        </p:txBody>
      </p:sp>
    </p:spTree>
    <p:extLst>
      <p:ext uri="{BB962C8B-B14F-4D97-AF65-F5344CB8AC3E}">
        <p14:creationId xmlns:p14="http://schemas.microsoft.com/office/powerpoint/2010/main" val="4084318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3AF9414-282C-48B7-9E98-F38685FDDD6B}" type="datetimeFigureOut">
              <a:rPr lang="ru-RU" smtClean="0"/>
              <a:t>10.10.2018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7A3298-941B-4D60-BBC2-733DCF5140E6}" type="slidenum">
              <a:rPr lang="ru-RU" smtClean="0"/>
              <a:t>‹#›</a:t>
            </a:fld>
            <a:endParaRPr lang="ru-RU"/>
          </a:p>
        </p:txBody>
      </p:sp>
    </p:spTree>
    <p:extLst>
      <p:ext uri="{BB962C8B-B14F-4D97-AF65-F5344CB8AC3E}">
        <p14:creationId xmlns:p14="http://schemas.microsoft.com/office/powerpoint/2010/main" val="3487638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3AF9414-282C-48B7-9E98-F38685FDDD6B}" type="datetimeFigureOut">
              <a:rPr lang="ru-RU" smtClean="0"/>
              <a:t>10.10.2018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7A3298-941B-4D60-BBC2-733DCF5140E6}" type="slidenum">
              <a:rPr lang="ru-RU" smtClean="0"/>
              <a:t>‹#›</a:t>
            </a:fld>
            <a:endParaRPr lang="ru-RU"/>
          </a:p>
        </p:txBody>
      </p:sp>
    </p:spTree>
    <p:extLst>
      <p:ext uri="{BB962C8B-B14F-4D97-AF65-F5344CB8AC3E}">
        <p14:creationId xmlns:p14="http://schemas.microsoft.com/office/powerpoint/2010/main" val="3384506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3AF9414-282C-48B7-9E98-F38685FDDD6B}" type="datetimeFigureOut">
              <a:rPr lang="ru-RU" smtClean="0"/>
              <a:t>10.10.2018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7A3298-941B-4D60-BBC2-733DCF5140E6}" type="slidenum">
              <a:rPr lang="ru-RU" smtClean="0"/>
              <a:t>‹#›</a:t>
            </a:fld>
            <a:endParaRPr lang="ru-RU"/>
          </a:p>
        </p:txBody>
      </p:sp>
    </p:spTree>
    <p:extLst>
      <p:ext uri="{BB962C8B-B14F-4D97-AF65-F5344CB8AC3E}">
        <p14:creationId xmlns:p14="http://schemas.microsoft.com/office/powerpoint/2010/main" val="378847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3AF9414-282C-48B7-9E98-F38685FDDD6B}" type="datetimeFigureOut">
              <a:rPr lang="ru-RU" smtClean="0"/>
              <a:t>10.10.2018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B7A3298-941B-4D60-BBC2-733DCF5140E6}" type="slidenum">
              <a:rPr lang="ru-RU" smtClean="0"/>
              <a:t>‹#›</a:t>
            </a:fld>
            <a:endParaRPr lang="ru-RU"/>
          </a:p>
        </p:txBody>
      </p:sp>
    </p:spTree>
    <p:extLst>
      <p:ext uri="{BB962C8B-B14F-4D97-AF65-F5344CB8AC3E}">
        <p14:creationId xmlns:p14="http://schemas.microsoft.com/office/powerpoint/2010/main" val="1843876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3AF9414-282C-48B7-9E98-F38685FDDD6B}" type="datetimeFigureOut">
              <a:rPr lang="ru-RU" smtClean="0"/>
              <a:t>10.10.2018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B7A3298-941B-4D60-BBC2-733DCF5140E6}" type="slidenum">
              <a:rPr lang="ru-RU" smtClean="0"/>
              <a:t>‹#›</a:t>
            </a:fld>
            <a:endParaRPr lang="ru-RU"/>
          </a:p>
        </p:txBody>
      </p:sp>
    </p:spTree>
    <p:extLst>
      <p:ext uri="{BB962C8B-B14F-4D97-AF65-F5344CB8AC3E}">
        <p14:creationId xmlns:p14="http://schemas.microsoft.com/office/powerpoint/2010/main" val="2807369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3AF9414-282C-48B7-9E98-F38685FDDD6B}" type="datetimeFigureOut">
              <a:rPr lang="ru-RU" smtClean="0"/>
              <a:t>10.10.2018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B7A3298-941B-4D60-BBC2-733DCF5140E6}" type="slidenum">
              <a:rPr lang="ru-RU" smtClean="0"/>
              <a:t>‹#›</a:t>
            </a:fld>
            <a:endParaRPr lang="ru-RU"/>
          </a:p>
        </p:txBody>
      </p:sp>
    </p:spTree>
    <p:extLst>
      <p:ext uri="{BB962C8B-B14F-4D97-AF65-F5344CB8AC3E}">
        <p14:creationId xmlns:p14="http://schemas.microsoft.com/office/powerpoint/2010/main" val="211394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3AF9414-282C-48B7-9E98-F38685FDDD6B}" type="datetimeFigureOut">
              <a:rPr lang="ru-RU" smtClean="0"/>
              <a:t>10.10.2018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7A3298-941B-4D60-BBC2-733DCF5140E6}" type="slidenum">
              <a:rPr lang="ru-RU" smtClean="0"/>
              <a:t>‹#›</a:t>
            </a:fld>
            <a:endParaRPr lang="ru-RU"/>
          </a:p>
        </p:txBody>
      </p:sp>
    </p:spTree>
    <p:extLst>
      <p:ext uri="{BB962C8B-B14F-4D97-AF65-F5344CB8AC3E}">
        <p14:creationId xmlns:p14="http://schemas.microsoft.com/office/powerpoint/2010/main" val="1582766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3AF9414-282C-48B7-9E98-F38685FDDD6B}" type="datetimeFigureOut">
              <a:rPr lang="ru-RU" smtClean="0"/>
              <a:t>10.10.2018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7A3298-941B-4D60-BBC2-733DCF5140E6}" type="slidenum">
              <a:rPr lang="ru-RU" smtClean="0"/>
              <a:t>‹#›</a:t>
            </a:fld>
            <a:endParaRPr lang="ru-RU"/>
          </a:p>
        </p:txBody>
      </p:sp>
    </p:spTree>
    <p:extLst>
      <p:ext uri="{BB962C8B-B14F-4D97-AF65-F5344CB8AC3E}">
        <p14:creationId xmlns:p14="http://schemas.microsoft.com/office/powerpoint/2010/main" val="1329631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3AF9414-282C-48B7-9E98-F38685FDDD6B}" type="datetimeFigureOut">
              <a:rPr lang="ru-RU" smtClean="0"/>
              <a:t>10.10.2018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7A3298-941B-4D60-BBC2-733DCF5140E6}" type="slidenum">
              <a:rPr lang="ru-RU" smtClean="0"/>
              <a:t>‹#›</a:t>
            </a:fld>
            <a:endParaRPr lang="ru-RU"/>
          </a:p>
        </p:txBody>
      </p:sp>
    </p:spTree>
    <p:extLst>
      <p:ext uri="{BB962C8B-B14F-4D97-AF65-F5344CB8AC3E}">
        <p14:creationId xmlns:p14="http://schemas.microsoft.com/office/powerpoint/2010/main" val="1703493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3AF9414-282C-48B7-9E98-F38685FDDD6B}" type="datetimeFigureOut">
              <a:rPr lang="ru-RU" smtClean="0"/>
              <a:t>10.10.2018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7A3298-941B-4D60-BBC2-733DCF5140E6}" type="slidenum">
              <a:rPr lang="ru-RU" smtClean="0"/>
              <a:t>‹#›</a:t>
            </a:fld>
            <a:endParaRPr lang="ru-RU"/>
          </a:p>
        </p:txBody>
      </p:sp>
    </p:spTree>
    <p:extLst>
      <p:ext uri="{BB962C8B-B14F-4D97-AF65-F5344CB8AC3E}">
        <p14:creationId xmlns:p14="http://schemas.microsoft.com/office/powerpoint/2010/main" val="2399050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AF9414-282C-48B7-9E98-F38685FDDD6B}" type="datetimeFigureOut">
              <a:rPr lang="ru-RU" smtClean="0"/>
              <a:t>10.10.2018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7A3298-941B-4D60-BBC2-733DCF5140E6}" type="slidenum">
              <a:rPr lang="ru-RU" smtClean="0"/>
              <a:t>‹#›</a:t>
            </a:fld>
            <a:endParaRPr lang="ru-RU"/>
          </a:p>
        </p:txBody>
      </p:sp>
    </p:spTree>
    <p:extLst>
      <p:ext uri="{BB962C8B-B14F-4D97-AF65-F5344CB8AC3E}">
        <p14:creationId xmlns:p14="http://schemas.microsoft.com/office/powerpoint/2010/main" val="2966326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dirty="0"/>
              <a:t>Древовидные структуры и их применение </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906613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b="1" dirty="0"/>
              <a:t>Организация древовидных структур </a:t>
            </a:r>
            <a:endParaRPr lang="ru-RU" dirty="0"/>
          </a:p>
        </p:txBody>
      </p:sp>
      <p:sp>
        <p:nvSpPr>
          <p:cNvPr id="3" name="Объект 2"/>
          <p:cNvSpPr>
            <a:spLocks noGrp="1"/>
          </p:cNvSpPr>
          <p:nvPr>
            <p:ph idx="1"/>
          </p:nvPr>
        </p:nvSpPr>
        <p:spPr>
          <a:xfrm>
            <a:off x="838200" y="1097280"/>
            <a:ext cx="10515600" cy="5079683"/>
          </a:xfrm>
        </p:spPr>
        <p:txBody>
          <a:bodyPr/>
          <a:lstStyle/>
          <a:p>
            <a:r>
              <a:rPr lang="ru-RU" dirty="0"/>
              <a:t>Как форма организации данных, дерево является связанной структурой, где с каждым элементом данных (узлом, или вершиной), кроме одного, связан один </a:t>
            </a:r>
            <a:r>
              <a:rPr lang="ru-RU" b="1" dirty="0"/>
              <a:t>узел-родитель </a:t>
            </a:r>
            <a:r>
              <a:rPr lang="ru-RU" dirty="0"/>
              <a:t>(</a:t>
            </a:r>
            <a:r>
              <a:rPr lang="ru-RU" dirty="0" err="1"/>
              <a:t>parent</a:t>
            </a:r>
            <a:r>
              <a:rPr lang="ru-RU" dirty="0"/>
              <a:t> </a:t>
            </a:r>
            <a:r>
              <a:rPr lang="ru-RU" dirty="0" err="1"/>
              <a:t>node</a:t>
            </a:r>
            <a:r>
              <a:rPr lang="ru-RU" dirty="0"/>
              <a:t>) и может быть связано произвольное число </a:t>
            </a:r>
            <a:r>
              <a:rPr lang="ru-RU" b="1" dirty="0"/>
              <a:t>узлов-потомков </a:t>
            </a:r>
            <a:r>
              <a:rPr lang="ru-RU" dirty="0"/>
              <a:t>(</a:t>
            </a:r>
            <a:r>
              <a:rPr lang="ru-RU" dirty="0" err="1"/>
              <a:t>child</a:t>
            </a:r>
            <a:r>
              <a:rPr lang="ru-RU" dirty="0"/>
              <a:t> </a:t>
            </a:r>
            <a:r>
              <a:rPr lang="ru-RU" dirty="0" err="1"/>
              <a:t>nodes</a:t>
            </a:r>
            <a:r>
              <a:rPr lang="ru-RU" dirty="0"/>
              <a:t>). Если узел не имеет потомков, он называется концевым узлом, или </a:t>
            </a:r>
            <a:r>
              <a:rPr lang="ru-RU" b="1" dirty="0"/>
              <a:t>листом </a:t>
            </a:r>
            <a:r>
              <a:rPr lang="ru-RU" dirty="0"/>
              <a:t>(</a:t>
            </a:r>
            <a:r>
              <a:rPr lang="ru-RU" dirty="0" err="1"/>
              <a:t>leaf</a:t>
            </a:r>
            <a:r>
              <a:rPr lang="ru-RU" dirty="0"/>
              <a:t> </a:t>
            </a:r>
            <a:r>
              <a:rPr lang="ru-RU" dirty="0" err="1"/>
              <a:t>node</a:t>
            </a:r>
            <a:r>
              <a:rPr lang="ru-RU" dirty="0"/>
              <a:t>). Если узел не имеет родителя, он называется </a:t>
            </a:r>
            <a:r>
              <a:rPr lang="ru-RU" b="1" dirty="0"/>
              <a:t>корневым узлом </a:t>
            </a:r>
            <a:r>
              <a:rPr lang="ru-RU" dirty="0"/>
              <a:t>(</a:t>
            </a:r>
            <a:r>
              <a:rPr lang="ru-RU" dirty="0" err="1"/>
              <a:t>root</a:t>
            </a:r>
            <a:r>
              <a:rPr lang="ru-RU" dirty="0"/>
              <a:t> </a:t>
            </a:r>
            <a:r>
              <a:rPr lang="ru-RU" dirty="0" err="1"/>
              <a:t>node</a:t>
            </a:r>
            <a:r>
              <a:rPr lang="ru-RU" dirty="0"/>
              <a:t>). </a:t>
            </a:r>
          </a:p>
        </p:txBody>
      </p:sp>
    </p:spTree>
    <p:extLst>
      <p:ext uri="{BB962C8B-B14F-4D97-AF65-F5344CB8AC3E}">
        <p14:creationId xmlns:p14="http://schemas.microsoft.com/office/powerpoint/2010/main" val="2064099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0363"/>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719072" y="526134"/>
            <a:ext cx="8467343" cy="5948268"/>
          </a:xfrm>
          <a:prstGeom prst="rect">
            <a:avLst/>
          </a:prstGeom>
        </p:spPr>
      </p:pic>
    </p:spTree>
    <p:extLst>
      <p:ext uri="{BB962C8B-B14F-4D97-AF65-F5344CB8AC3E}">
        <p14:creationId xmlns:p14="http://schemas.microsoft.com/office/powerpoint/2010/main" val="3972254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0363"/>
          </a:xfrm>
        </p:spPr>
        <p:txBody>
          <a:bodyPr>
            <a:normAutofit fontScale="90000"/>
          </a:bodyPr>
          <a:lstStyle/>
          <a:p>
            <a:endParaRPr lang="ru-RU" dirty="0"/>
          </a:p>
        </p:txBody>
      </p:sp>
      <p:sp>
        <p:nvSpPr>
          <p:cNvPr id="3" name="Объект 2"/>
          <p:cNvSpPr>
            <a:spLocks noGrp="1"/>
          </p:cNvSpPr>
          <p:nvPr>
            <p:ph idx="1"/>
          </p:nvPr>
        </p:nvSpPr>
        <p:spPr>
          <a:xfrm>
            <a:off x="838200" y="676656"/>
            <a:ext cx="10515600" cy="5500307"/>
          </a:xfrm>
        </p:spPr>
        <p:txBody>
          <a:bodyPr>
            <a:normAutofit fontScale="92500" lnSpcReduction="10000"/>
          </a:bodyPr>
          <a:lstStyle/>
          <a:p>
            <a:r>
              <a:rPr lang="ru-RU" dirty="0"/>
              <a:t>В соответствии с терминологией, логично изображать дерево, помещая корневой узел внизу картинки (рис</a:t>
            </a:r>
            <a:r>
              <a:rPr lang="ru-RU" dirty="0" smtClean="0"/>
              <a:t>.). </a:t>
            </a:r>
            <a:r>
              <a:rPr lang="ru-RU" dirty="0"/>
              <a:t>Как это ни парадоксально, сложившаяся традиция изображения деревьев в задачах информатики и программирования предполагает размещение корневого узла вверху (рис. </a:t>
            </a:r>
            <a:r>
              <a:rPr lang="ru-RU" dirty="0" smtClean="0"/>
              <a:t> </a:t>
            </a:r>
            <a:r>
              <a:rPr lang="ru-RU" dirty="0"/>
              <a:t>б). При выборе структур данных для представления древовидной организации исходят из требований и особенностей конкретной задачи. Если требуется быстрое перемещение между узлами дерева как вверх, так и вниз по дереву, в соответствующую структуру включают информацию как о родительском, так и о дочерних узлах. </a:t>
            </a:r>
          </a:p>
          <a:p>
            <a:r>
              <a:rPr lang="ru-RU" dirty="0"/>
              <a:t>Частным случаем дерева общего вида является </a:t>
            </a:r>
            <a:r>
              <a:rPr lang="ru-RU" b="1" dirty="0"/>
              <a:t>бинарное</a:t>
            </a:r>
            <a:r>
              <a:rPr lang="ru-RU" dirty="0"/>
              <a:t>, или двоичное, дерево, в котором у каждого узла не может быть более двух потомков. Бинарные деревья являются, вероятно, наиболее широко используемым подмножеством древовидных структур. Определение типа для представления узла бинарного дерева может иметь следующий вид: </a:t>
            </a:r>
          </a:p>
        </p:txBody>
      </p:sp>
    </p:spTree>
    <p:extLst>
      <p:ext uri="{BB962C8B-B14F-4D97-AF65-F5344CB8AC3E}">
        <p14:creationId xmlns:p14="http://schemas.microsoft.com/office/powerpoint/2010/main" val="1181433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8651"/>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645875" y="1335024"/>
            <a:ext cx="10887925" cy="4151375"/>
          </a:xfrm>
          <a:prstGeom prst="rect">
            <a:avLst/>
          </a:prstGeom>
        </p:spPr>
      </p:pic>
    </p:spTree>
    <p:extLst>
      <p:ext uri="{BB962C8B-B14F-4D97-AF65-F5344CB8AC3E}">
        <p14:creationId xmlns:p14="http://schemas.microsoft.com/office/powerpoint/2010/main" val="442850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8651"/>
          </a:xfrm>
        </p:spPr>
        <p:txBody>
          <a:bodyPr>
            <a:normAutofit fontScale="90000"/>
          </a:bodyPr>
          <a:lstStyle/>
          <a:p>
            <a:endParaRPr lang="ru-RU" dirty="0"/>
          </a:p>
        </p:txBody>
      </p:sp>
      <p:sp>
        <p:nvSpPr>
          <p:cNvPr id="3" name="Объект 2"/>
          <p:cNvSpPr>
            <a:spLocks noGrp="1"/>
          </p:cNvSpPr>
          <p:nvPr>
            <p:ph idx="1"/>
          </p:nvPr>
        </p:nvSpPr>
        <p:spPr>
          <a:xfrm>
            <a:off x="838200" y="658368"/>
            <a:ext cx="10515600" cy="5518595"/>
          </a:xfrm>
        </p:spPr>
        <p:txBody>
          <a:bodyPr/>
          <a:lstStyle/>
          <a:p>
            <a:r>
              <a:rPr lang="ru-RU" dirty="0"/>
              <a:t>Вообще говоря, дерево общего вида чаще всего хранят в памяти именно в виде бинарного </a:t>
            </a:r>
            <a:r>
              <a:rPr lang="ru-RU" dirty="0" smtClean="0"/>
              <a:t>. Для </a:t>
            </a:r>
            <a:r>
              <a:rPr lang="ru-RU" dirty="0"/>
              <a:t>этого вместо указателей на всех потомков определяют два указателя. Первый указывает на одного из потомков (</a:t>
            </a:r>
            <a:r>
              <a:rPr lang="ru-RU" dirty="0" err="1"/>
              <a:t>son</a:t>
            </a:r>
            <a:r>
              <a:rPr lang="ru-RU" dirty="0"/>
              <a:t> </a:t>
            </a:r>
            <a:r>
              <a:rPr lang="ru-RU" dirty="0" err="1"/>
              <a:t>node</a:t>
            </a:r>
            <a:r>
              <a:rPr lang="ru-RU" dirty="0"/>
              <a:t>), второй – на соседний узел, имеющий того же родителя (</a:t>
            </a:r>
            <a:r>
              <a:rPr lang="ru-RU" dirty="0" err="1"/>
              <a:t>brother</a:t>
            </a:r>
            <a:r>
              <a:rPr lang="ru-RU" dirty="0"/>
              <a:t> </a:t>
            </a:r>
            <a:r>
              <a:rPr lang="ru-RU" dirty="0" err="1"/>
              <a:t>node</a:t>
            </a:r>
            <a:r>
              <a:rPr lang="ru-RU" dirty="0"/>
              <a:t>): </a:t>
            </a:r>
          </a:p>
        </p:txBody>
      </p:sp>
    </p:spTree>
    <p:extLst>
      <p:ext uri="{BB962C8B-B14F-4D97-AF65-F5344CB8AC3E}">
        <p14:creationId xmlns:p14="http://schemas.microsoft.com/office/powerpoint/2010/main" val="1940001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8651"/>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658368"/>
            <a:ext cx="10636214" cy="5529362"/>
          </a:xfrm>
          <a:prstGeom prst="rect">
            <a:avLst/>
          </a:prstGeom>
        </p:spPr>
      </p:pic>
    </p:spTree>
    <p:extLst>
      <p:ext uri="{BB962C8B-B14F-4D97-AF65-F5344CB8AC3E}">
        <p14:creationId xmlns:p14="http://schemas.microsoft.com/office/powerpoint/2010/main" val="631348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66395"/>
          </a:xfrm>
        </p:spPr>
        <p:txBody>
          <a:bodyPr>
            <a:normAutofit fontScale="90000"/>
          </a:bodyPr>
          <a:lstStyle/>
          <a:p>
            <a:r>
              <a:rPr lang="ru-RU" dirty="0"/>
              <a:t>Бинарные деревья и их применение </a:t>
            </a:r>
          </a:p>
        </p:txBody>
      </p:sp>
      <p:sp>
        <p:nvSpPr>
          <p:cNvPr id="3" name="Объект 2"/>
          <p:cNvSpPr>
            <a:spLocks noGrp="1"/>
          </p:cNvSpPr>
          <p:nvPr>
            <p:ph idx="1"/>
          </p:nvPr>
        </p:nvSpPr>
        <p:spPr>
          <a:xfrm>
            <a:off x="838200" y="896112"/>
            <a:ext cx="10515600" cy="5280851"/>
          </a:xfrm>
        </p:spPr>
        <p:txBody>
          <a:bodyPr>
            <a:normAutofit/>
          </a:bodyPr>
          <a:lstStyle/>
          <a:p>
            <a:r>
              <a:rPr lang="ru-RU" dirty="0"/>
              <a:t>Узлы, имеющие одного родителя, часто называют </a:t>
            </a:r>
            <a:r>
              <a:rPr lang="ru-RU" dirty="0" smtClean="0"/>
              <a:t>узлами, находящимися </a:t>
            </a:r>
            <a:r>
              <a:rPr lang="ru-RU" dirty="0"/>
              <a:t>на одном </a:t>
            </a:r>
            <a:r>
              <a:rPr lang="ru-RU" b="1" dirty="0"/>
              <a:t>уровне </a:t>
            </a:r>
            <a:r>
              <a:rPr lang="ru-RU" dirty="0"/>
              <a:t>дерева. Число уровней дерева </a:t>
            </a:r>
            <a:r>
              <a:rPr lang="ru-RU" dirty="0" smtClean="0"/>
              <a:t>определяет </a:t>
            </a:r>
            <a:r>
              <a:rPr lang="ru-RU" b="1" dirty="0" smtClean="0"/>
              <a:t>высоту </a:t>
            </a:r>
            <a:r>
              <a:rPr lang="ru-RU" dirty="0"/>
              <a:t>дерева </a:t>
            </a:r>
            <a:r>
              <a:rPr lang="ru-RU" dirty="0" smtClean="0"/>
              <a:t>(след. слайд).</a:t>
            </a:r>
            <a:endParaRPr lang="ru-RU" dirty="0"/>
          </a:p>
          <a:p>
            <a:r>
              <a:rPr lang="ru-RU" dirty="0"/>
              <a:t>Дерево называют выровненным, если оно имеет минимальную </a:t>
            </a:r>
            <a:r>
              <a:rPr lang="ru-RU" dirty="0" smtClean="0"/>
              <a:t>высоту для </a:t>
            </a:r>
            <a:r>
              <a:rPr lang="ru-RU" dirty="0"/>
              <a:t>заданного числа узлов. Бинарное дерево, изображенное на </a:t>
            </a:r>
            <a:r>
              <a:rPr lang="ru-RU" dirty="0" smtClean="0"/>
              <a:t>след. Слайде является </a:t>
            </a:r>
            <a:r>
              <a:rPr lang="ru-RU" dirty="0" err="1"/>
              <a:t>невыровненным</a:t>
            </a:r>
            <a:r>
              <a:rPr lang="ru-RU" dirty="0"/>
              <a:t>, в то время как дерево на </a:t>
            </a:r>
            <a:r>
              <a:rPr lang="ru-RU" dirty="0" smtClean="0"/>
              <a:t>последующем – </a:t>
            </a:r>
            <a:r>
              <a:rPr lang="ru-RU" dirty="0"/>
              <a:t>выровненное.</a:t>
            </a:r>
          </a:p>
          <a:p>
            <a:r>
              <a:rPr lang="ru-RU" dirty="0"/>
              <a:t>Если узлы дерева перенумеровать, то в выровненном дереве </a:t>
            </a:r>
            <a:r>
              <a:rPr lang="ru-RU" dirty="0" smtClean="0"/>
              <a:t>число уровней </a:t>
            </a:r>
            <a:r>
              <a:rPr lang="ru-RU" dirty="0"/>
              <a:t>может быть вычислено как [</a:t>
            </a:r>
            <a:r>
              <a:rPr lang="ru-RU" dirty="0" smtClean="0"/>
              <a:t>log</a:t>
            </a:r>
            <a:r>
              <a:rPr lang="ru-RU" baseline="-25000" dirty="0" smtClean="0"/>
              <a:t>2</a:t>
            </a:r>
            <a:r>
              <a:rPr lang="ru-RU" dirty="0" smtClean="0"/>
              <a:t> </a:t>
            </a:r>
            <a:r>
              <a:rPr lang="en-US" dirty="0" smtClean="0"/>
              <a:t>n</a:t>
            </a:r>
            <a:r>
              <a:rPr lang="ru-RU" dirty="0" smtClean="0"/>
              <a:t>]</a:t>
            </a:r>
            <a:r>
              <a:rPr lang="en-US" dirty="0" smtClean="0"/>
              <a:t>+</a:t>
            </a:r>
            <a:r>
              <a:rPr lang="ru-RU" dirty="0" smtClean="0"/>
              <a:t> 1, </a:t>
            </a:r>
            <a:r>
              <a:rPr lang="ru-RU" dirty="0"/>
              <a:t>где </a:t>
            </a:r>
            <a:r>
              <a:rPr lang="ru-RU" i="1" dirty="0"/>
              <a:t>n </a:t>
            </a:r>
            <a:r>
              <a:rPr lang="ru-RU" dirty="0"/>
              <a:t>– число узлов, </a:t>
            </a:r>
            <a:r>
              <a:rPr lang="ru-RU" dirty="0" smtClean="0"/>
              <a:t>а</a:t>
            </a:r>
            <a:r>
              <a:rPr lang="en-US" dirty="0" smtClean="0"/>
              <a:t> </a:t>
            </a:r>
            <a:r>
              <a:rPr lang="ru-RU" dirty="0"/>
              <a:t>квадратные скобки обозначают ближайшее целое, меньшее или равное значения в скобках. </a:t>
            </a:r>
          </a:p>
        </p:txBody>
      </p:sp>
    </p:spTree>
    <p:extLst>
      <p:ext uri="{BB962C8B-B14F-4D97-AF65-F5344CB8AC3E}">
        <p14:creationId xmlns:p14="http://schemas.microsoft.com/office/powerpoint/2010/main" val="1836259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30987"/>
          </a:xfrm>
        </p:spPr>
        <p:txBody>
          <a:bodyPr>
            <a:normAutofit fontScale="90000"/>
          </a:bodyPr>
          <a:lstStyle/>
          <a:p>
            <a:r>
              <a:rPr lang="ru-RU" b="1" i="1" dirty="0"/>
              <a:t>Бинарное дерево </a:t>
            </a:r>
            <a:r>
              <a:rPr lang="en-US" b="1" i="1" dirty="0" smtClean="0"/>
              <a:t> </a:t>
            </a:r>
            <a:endParaRPr lang="ru-RU" dirty="0"/>
          </a:p>
        </p:txBody>
      </p:sp>
      <p:pic>
        <p:nvPicPr>
          <p:cNvPr id="4" name="Объект 3"/>
          <p:cNvPicPr>
            <a:picLocks noGrp="1" noChangeAspect="1"/>
          </p:cNvPicPr>
          <p:nvPr>
            <p:ph idx="1"/>
          </p:nvPr>
        </p:nvPicPr>
        <p:blipFill>
          <a:blip r:embed="rId2"/>
          <a:stretch>
            <a:fillRect/>
          </a:stretch>
        </p:blipFill>
        <p:spPr>
          <a:xfrm>
            <a:off x="2432303" y="1042416"/>
            <a:ext cx="7299915" cy="5154520"/>
          </a:xfrm>
          <a:prstGeom prst="rect">
            <a:avLst/>
          </a:prstGeom>
        </p:spPr>
      </p:pic>
    </p:spTree>
    <p:extLst>
      <p:ext uri="{BB962C8B-B14F-4D97-AF65-F5344CB8AC3E}">
        <p14:creationId xmlns:p14="http://schemas.microsoft.com/office/powerpoint/2010/main" val="910190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8651"/>
          </a:xfrm>
        </p:spPr>
        <p:txBody>
          <a:bodyPr>
            <a:normAutofit fontScale="90000"/>
          </a:bodyPr>
          <a:lstStyle/>
          <a:p>
            <a:endParaRPr lang="ru-RU" dirty="0"/>
          </a:p>
        </p:txBody>
      </p:sp>
      <p:sp>
        <p:nvSpPr>
          <p:cNvPr id="3" name="Объект 2"/>
          <p:cNvSpPr>
            <a:spLocks noGrp="1"/>
          </p:cNvSpPr>
          <p:nvPr>
            <p:ph idx="1"/>
          </p:nvPr>
        </p:nvSpPr>
        <p:spPr>
          <a:xfrm>
            <a:off x="838200" y="713232"/>
            <a:ext cx="10515600" cy="5463731"/>
          </a:xfrm>
        </p:spPr>
        <p:txBody>
          <a:bodyPr/>
          <a:lstStyle/>
          <a:p>
            <a:r>
              <a:rPr lang="ru-RU" dirty="0"/>
              <a:t>Сбалансированным бинарным деревом называют дерево, у которого для любого узла высота левого и правого поддеревьев отличается не более чем на 1. Разумеется, любое выровненное дерево является сбалансированным. Большое практическое значение имеют выровненные бинарные деревья, организованные таким образом, что уровни заполнены последовательно слева направо (см. </a:t>
            </a:r>
            <a:r>
              <a:rPr lang="ru-RU" dirty="0" smtClean="0"/>
              <a:t>след. слайд). </a:t>
            </a:r>
            <a:endParaRPr lang="ru-RU" dirty="0"/>
          </a:p>
        </p:txBody>
      </p:sp>
    </p:spTree>
    <p:extLst>
      <p:ext uri="{BB962C8B-B14F-4D97-AF65-F5344CB8AC3E}">
        <p14:creationId xmlns:p14="http://schemas.microsoft.com/office/powerpoint/2010/main" val="722967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67563"/>
          </a:xfrm>
        </p:spPr>
        <p:txBody>
          <a:bodyPr>
            <a:normAutofit fontScale="90000"/>
          </a:bodyPr>
          <a:lstStyle/>
          <a:p>
            <a:r>
              <a:rPr lang="ru-RU" b="1" i="1" dirty="0"/>
              <a:t>Выровненное бинарное дерево </a:t>
            </a:r>
            <a:endParaRPr lang="ru-RU" dirty="0"/>
          </a:p>
        </p:txBody>
      </p:sp>
      <p:pic>
        <p:nvPicPr>
          <p:cNvPr id="4" name="Объект 3"/>
          <p:cNvPicPr>
            <a:picLocks noGrp="1" noChangeAspect="1"/>
          </p:cNvPicPr>
          <p:nvPr>
            <p:ph idx="1"/>
          </p:nvPr>
        </p:nvPicPr>
        <p:blipFill>
          <a:blip r:embed="rId2"/>
          <a:stretch>
            <a:fillRect/>
          </a:stretch>
        </p:blipFill>
        <p:spPr>
          <a:xfrm>
            <a:off x="1719072" y="1074613"/>
            <a:ext cx="8540496" cy="5088303"/>
          </a:xfrm>
          <a:prstGeom prst="rect">
            <a:avLst/>
          </a:prstGeom>
        </p:spPr>
      </p:pic>
    </p:spTree>
    <p:extLst>
      <p:ext uri="{BB962C8B-B14F-4D97-AF65-F5344CB8AC3E}">
        <p14:creationId xmlns:p14="http://schemas.microsoft.com/office/powerpoint/2010/main" val="1332304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939"/>
          </a:xfrm>
        </p:spPr>
        <p:txBody>
          <a:bodyPr>
            <a:normAutofit fontScale="90000"/>
          </a:bodyPr>
          <a:lstStyle/>
          <a:p>
            <a:endParaRPr lang="ru-RU" dirty="0"/>
          </a:p>
        </p:txBody>
      </p:sp>
      <p:sp>
        <p:nvSpPr>
          <p:cNvPr id="3" name="Объект 2"/>
          <p:cNvSpPr>
            <a:spLocks noGrp="1"/>
          </p:cNvSpPr>
          <p:nvPr>
            <p:ph idx="1"/>
          </p:nvPr>
        </p:nvSpPr>
        <p:spPr>
          <a:xfrm>
            <a:off x="838200" y="713232"/>
            <a:ext cx="10515600" cy="5463731"/>
          </a:xfrm>
        </p:spPr>
        <p:txBody>
          <a:bodyPr/>
          <a:lstStyle/>
          <a:p>
            <a:r>
              <a:rPr lang="ru-RU" dirty="0"/>
              <a:t>Выровненные деревья обеспечивают наибольшую эффективность при поиске. Однако выполнение операций добавления и удаления узлов может потребовать перестройки всего дерева. Поэтому в тех случаях, когда состав узлов дерева подвержен постоянным изменениям, на практике используют сбалансированные, или АВЛ-деревья (Адельсон-Вельский и Ландис, 1962). Сбалансированные деревья уступают выровненным по гарантированной скорости поиска, однако выполнение операций вставки и удаления узлов во многих случаях затрагивает только конечное число узлов и не требует перестройки всего дерева. </a:t>
            </a:r>
          </a:p>
        </p:txBody>
      </p:sp>
    </p:spTree>
    <p:extLst>
      <p:ext uri="{BB962C8B-B14F-4D97-AF65-F5344CB8AC3E}">
        <p14:creationId xmlns:p14="http://schemas.microsoft.com/office/powerpoint/2010/main" val="2357187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21259"/>
          </a:xfrm>
        </p:spPr>
        <p:txBody>
          <a:bodyPr>
            <a:normAutofit/>
          </a:bodyPr>
          <a:lstStyle/>
          <a:p>
            <a:r>
              <a:rPr lang="ru-RU" sz="2400" dirty="0"/>
              <a:t>Бинарное дерево как вариант организации данных в одномерном массиве </a:t>
            </a:r>
          </a:p>
        </p:txBody>
      </p:sp>
      <p:sp>
        <p:nvSpPr>
          <p:cNvPr id="3" name="Объект 2"/>
          <p:cNvSpPr>
            <a:spLocks noGrp="1"/>
          </p:cNvSpPr>
          <p:nvPr>
            <p:ph idx="1"/>
          </p:nvPr>
        </p:nvSpPr>
        <p:spPr>
          <a:xfrm>
            <a:off x="838200" y="786384"/>
            <a:ext cx="10515600" cy="5390579"/>
          </a:xfrm>
        </p:spPr>
        <p:txBody>
          <a:bodyPr/>
          <a:lstStyle/>
          <a:p>
            <a:r>
              <a:rPr lang="ru-RU" dirty="0"/>
              <a:t>Выровненное бинарное дерево, подобное тому, которое изображено на рис. 4.3, можно «хранить» в упакованном виде в массиве, где индекс элемента массива определяется как «номер узла минус 1», поэтому переход от узла дерева к родительскому узлу или к узлам-потомкам осуществляется за счет элементарных арифметических действий над номерами узлов. </a:t>
            </a:r>
          </a:p>
        </p:txBody>
      </p:sp>
      <p:pic>
        <p:nvPicPr>
          <p:cNvPr id="4" name="Рисунок 3"/>
          <p:cNvPicPr>
            <a:picLocks noChangeAspect="1"/>
          </p:cNvPicPr>
          <p:nvPr/>
        </p:nvPicPr>
        <p:blipFill>
          <a:blip r:embed="rId2"/>
          <a:stretch>
            <a:fillRect/>
          </a:stretch>
        </p:blipFill>
        <p:spPr>
          <a:xfrm>
            <a:off x="1117176" y="3675888"/>
            <a:ext cx="10272099" cy="1792224"/>
          </a:xfrm>
          <a:prstGeom prst="rect">
            <a:avLst/>
          </a:prstGeom>
        </p:spPr>
      </p:pic>
    </p:spTree>
    <p:extLst>
      <p:ext uri="{BB962C8B-B14F-4D97-AF65-F5344CB8AC3E}">
        <p14:creationId xmlns:p14="http://schemas.microsoft.com/office/powerpoint/2010/main" val="1603239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8651"/>
          </a:xfrm>
        </p:spPr>
        <p:txBody>
          <a:bodyPr>
            <a:normAutofit fontScale="90000"/>
          </a:bodyPr>
          <a:lstStyle/>
          <a:p>
            <a:endParaRPr lang="ru-RU" dirty="0"/>
          </a:p>
        </p:txBody>
      </p:sp>
      <p:sp>
        <p:nvSpPr>
          <p:cNvPr id="3" name="Объект 2"/>
          <p:cNvSpPr>
            <a:spLocks noGrp="1"/>
          </p:cNvSpPr>
          <p:nvPr>
            <p:ph idx="1"/>
          </p:nvPr>
        </p:nvSpPr>
        <p:spPr>
          <a:xfrm>
            <a:off x="838200" y="621792"/>
            <a:ext cx="10515600" cy="5555171"/>
          </a:xfrm>
        </p:spPr>
        <p:txBody>
          <a:bodyPr/>
          <a:lstStyle/>
          <a:p>
            <a:r>
              <a:rPr lang="ru-RU" dirty="0"/>
              <a:t>Оказывается, что во многих случаях обработка дерева с корнем в </a:t>
            </a:r>
            <a:r>
              <a:rPr lang="ru-RU" dirty="0" smtClean="0"/>
              <a:t>узле </a:t>
            </a:r>
            <a:r>
              <a:rPr lang="ru-RU" i="1" dirty="0" smtClean="0"/>
              <a:t>r </a:t>
            </a:r>
            <a:r>
              <a:rPr lang="ru-RU" dirty="0"/>
              <a:t>сводится к последовательности обработки его левого и </a:t>
            </a:r>
            <a:r>
              <a:rPr lang="ru-RU" dirty="0" smtClean="0"/>
              <a:t>правого поддеревьев</a:t>
            </a:r>
            <a:r>
              <a:rPr lang="ru-RU" dirty="0"/>
              <a:t>, которые, в свою очередь, являются </a:t>
            </a:r>
            <a:r>
              <a:rPr lang="ru-RU" dirty="0" smtClean="0"/>
              <a:t>сбалансированными бинарными </a:t>
            </a:r>
            <a:r>
              <a:rPr lang="ru-RU" dirty="0"/>
              <a:t>деревьями. Следовательно, такая обработка хорошо </a:t>
            </a:r>
            <a:r>
              <a:rPr lang="ru-RU" dirty="0" smtClean="0"/>
              <a:t>описывается рекурсивным </a:t>
            </a:r>
            <a:r>
              <a:rPr lang="ru-RU" dirty="0"/>
              <a:t>алгоритмом. В псевдокоде соответствующий процесс </a:t>
            </a:r>
            <a:r>
              <a:rPr lang="ru-RU" dirty="0" smtClean="0"/>
              <a:t>выглядит следующим </a:t>
            </a:r>
            <a:r>
              <a:rPr lang="ru-RU" dirty="0"/>
              <a:t>образом:</a:t>
            </a:r>
          </a:p>
        </p:txBody>
      </p:sp>
    </p:spTree>
    <p:extLst>
      <p:ext uri="{BB962C8B-B14F-4D97-AF65-F5344CB8AC3E}">
        <p14:creationId xmlns:p14="http://schemas.microsoft.com/office/powerpoint/2010/main" val="4273675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3515"/>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768268" y="1243585"/>
            <a:ext cx="10733435" cy="4370832"/>
          </a:xfrm>
          <a:prstGeom prst="rect">
            <a:avLst/>
          </a:prstGeom>
        </p:spPr>
      </p:pic>
    </p:spTree>
    <p:extLst>
      <p:ext uri="{BB962C8B-B14F-4D97-AF65-F5344CB8AC3E}">
        <p14:creationId xmlns:p14="http://schemas.microsoft.com/office/powerpoint/2010/main" val="2864009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7835"/>
          </a:xfrm>
        </p:spPr>
        <p:txBody>
          <a:bodyPr>
            <a:normAutofit fontScale="90000"/>
          </a:bodyPr>
          <a:lstStyle/>
          <a:p>
            <a:r>
              <a:rPr lang="ru-RU" sz="2800" b="1" dirty="0"/>
              <a:t>Алгоритм поиска с использованием бинарного дерева </a:t>
            </a:r>
            <a:endParaRPr lang="ru-RU" sz="2800" dirty="0"/>
          </a:p>
        </p:txBody>
      </p:sp>
      <p:pic>
        <p:nvPicPr>
          <p:cNvPr id="4" name="Объект 3"/>
          <p:cNvPicPr>
            <a:picLocks noGrp="1" noChangeAspect="1"/>
          </p:cNvPicPr>
          <p:nvPr>
            <p:ph idx="1"/>
          </p:nvPr>
        </p:nvPicPr>
        <p:blipFill>
          <a:blip r:embed="rId2"/>
          <a:stretch>
            <a:fillRect/>
          </a:stretch>
        </p:blipFill>
        <p:spPr>
          <a:xfrm>
            <a:off x="989178" y="987552"/>
            <a:ext cx="10667179" cy="896112"/>
          </a:xfrm>
          <a:prstGeom prst="rect">
            <a:avLst/>
          </a:prstGeom>
        </p:spPr>
      </p:pic>
      <p:pic>
        <p:nvPicPr>
          <p:cNvPr id="5" name="Рисунок 4"/>
          <p:cNvPicPr>
            <a:picLocks noChangeAspect="1"/>
          </p:cNvPicPr>
          <p:nvPr/>
        </p:nvPicPr>
        <p:blipFill>
          <a:blip r:embed="rId3"/>
          <a:stretch>
            <a:fillRect/>
          </a:stretch>
        </p:blipFill>
        <p:spPr>
          <a:xfrm>
            <a:off x="838200" y="2048256"/>
            <a:ext cx="11124160" cy="2468118"/>
          </a:xfrm>
          <a:prstGeom prst="rect">
            <a:avLst/>
          </a:prstGeom>
        </p:spPr>
      </p:pic>
    </p:spTree>
    <p:extLst>
      <p:ext uri="{BB962C8B-B14F-4D97-AF65-F5344CB8AC3E}">
        <p14:creationId xmlns:p14="http://schemas.microsoft.com/office/powerpoint/2010/main" val="1642270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0363"/>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976159" y="1700784"/>
            <a:ext cx="10702649" cy="3273552"/>
          </a:xfrm>
          <a:prstGeom prst="rect">
            <a:avLst/>
          </a:prstGeom>
        </p:spPr>
      </p:pic>
    </p:spTree>
    <p:extLst>
      <p:ext uri="{BB962C8B-B14F-4D97-AF65-F5344CB8AC3E}">
        <p14:creationId xmlns:p14="http://schemas.microsoft.com/office/powerpoint/2010/main" val="3993491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5227"/>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41248" y="2029968"/>
            <a:ext cx="10901499" cy="2909348"/>
          </a:xfrm>
          <a:prstGeom prst="rect">
            <a:avLst/>
          </a:prstGeom>
        </p:spPr>
      </p:pic>
    </p:spTree>
    <p:extLst>
      <p:ext uri="{BB962C8B-B14F-4D97-AF65-F5344CB8AC3E}">
        <p14:creationId xmlns:p14="http://schemas.microsoft.com/office/powerpoint/2010/main" val="2186998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8651"/>
          </a:xfrm>
        </p:spPr>
        <p:txBody>
          <a:bodyPr>
            <a:normAutofit fontScale="90000"/>
          </a:bodyPr>
          <a:lstStyle/>
          <a:p>
            <a:endParaRPr lang="ru-RU" dirty="0"/>
          </a:p>
        </p:txBody>
      </p:sp>
      <p:sp>
        <p:nvSpPr>
          <p:cNvPr id="3" name="Объект 2"/>
          <p:cNvSpPr>
            <a:spLocks noGrp="1"/>
          </p:cNvSpPr>
          <p:nvPr>
            <p:ph idx="1"/>
          </p:nvPr>
        </p:nvSpPr>
        <p:spPr>
          <a:xfrm>
            <a:off x="838200" y="694944"/>
            <a:ext cx="10515600" cy="5482019"/>
          </a:xfrm>
        </p:spPr>
        <p:txBody>
          <a:bodyPr/>
          <a:lstStyle/>
          <a:p>
            <a:r>
              <a:rPr lang="ru-RU" dirty="0"/>
              <a:t>В этом случае, сравнивая исходный ключ с ключом, хранящимся в корне бинарного дерева, мы либо находим искомый ключ, либо можем однозначно определить поддерево, в котором находится искомый ключ. На каждом сравнении число нерассмотренных ключей уменьшается примерно вдвое, что и дает приведенную выше оценку эффективности. Основная проблема заключается в подготовке массива ключей. Нетрудно заметить, что </a:t>
            </a:r>
            <a:r>
              <a:rPr lang="ru-RU" b="1" dirty="0"/>
              <a:t>при условии первоначальной упорядоченности ключей </a:t>
            </a:r>
            <a:r>
              <a:rPr lang="ru-RU" dirty="0"/>
              <a:t>приведенный выше псевдокод практически решает задачу первоначальной подготовки, обеспечивая обход узлов дерева в нужном порядке. </a:t>
            </a:r>
            <a:r>
              <a:rPr lang="ru-RU" dirty="0" smtClean="0"/>
              <a:t>Следующий Листинг </a:t>
            </a:r>
            <a:r>
              <a:rPr lang="ru-RU" dirty="0"/>
              <a:t>иллюстрирует адаптацию алгоритма «абстрактного» обхода дерева применительно к задаче первоначальной подготовки массива ключей. </a:t>
            </a:r>
          </a:p>
        </p:txBody>
      </p:sp>
    </p:spTree>
    <p:extLst>
      <p:ext uri="{BB962C8B-B14F-4D97-AF65-F5344CB8AC3E}">
        <p14:creationId xmlns:p14="http://schemas.microsoft.com/office/powerpoint/2010/main" val="2870796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658368"/>
            <a:ext cx="10515600" cy="5518595"/>
          </a:xfrm>
        </p:spPr>
        <p:txBody>
          <a:bodyPr>
            <a:normAutofit lnSpcReduction="10000"/>
          </a:bodyPr>
          <a:lstStyle/>
          <a:p>
            <a:pPr marL="0" indent="0">
              <a:buNone/>
            </a:pPr>
            <a:r>
              <a:rPr lang="en-US" dirty="0" err="1"/>
              <a:t>struct</a:t>
            </a:r>
            <a:r>
              <a:rPr lang="en-US" dirty="0"/>
              <a:t> </a:t>
            </a:r>
            <a:r>
              <a:rPr lang="en-US" dirty="0" err="1"/>
              <a:t>SearchTreeNode</a:t>
            </a:r>
            <a:r>
              <a:rPr lang="en-US" dirty="0"/>
              <a:t> </a:t>
            </a:r>
            <a:endParaRPr lang="ru-RU" dirty="0" smtClean="0"/>
          </a:p>
          <a:p>
            <a:pPr marL="0" indent="0">
              <a:buNone/>
            </a:pPr>
            <a:r>
              <a:rPr lang="en-US" dirty="0" smtClean="0"/>
              <a:t>{ </a:t>
            </a:r>
            <a:endParaRPr lang="ru-RU" dirty="0" smtClean="0"/>
          </a:p>
          <a:p>
            <a:pPr marL="0" indent="0">
              <a:buNone/>
            </a:pPr>
            <a:r>
              <a:rPr lang="en-US" dirty="0" err="1" smtClean="0"/>
              <a:t>KeyType</a:t>
            </a:r>
            <a:r>
              <a:rPr lang="en-US" dirty="0" smtClean="0"/>
              <a:t> </a:t>
            </a:r>
            <a:r>
              <a:rPr lang="en-US" dirty="0"/>
              <a:t>key; // </a:t>
            </a:r>
            <a:r>
              <a:rPr lang="ru-RU" dirty="0"/>
              <a:t>Ключ </a:t>
            </a:r>
            <a:endParaRPr lang="ru-RU" dirty="0" smtClean="0"/>
          </a:p>
          <a:p>
            <a:pPr marL="0" indent="0">
              <a:buNone/>
            </a:pPr>
            <a:r>
              <a:rPr lang="en-US" dirty="0" err="1" smtClean="0"/>
              <a:t>DataType</a:t>
            </a:r>
            <a:r>
              <a:rPr lang="en-US" dirty="0" smtClean="0"/>
              <a:t> </a:t>
            </a:r>
            <a:r>
              <a:rPr lang="en-US" dirty="0"/>
              <a:t>*</a:t>
            </a:r>
            <a:r>
              <a:rPr lang="en-US" dirty="0" err="1"/>
              <a:t>ptrData</a:t>
            </a:r>
            <a:r>
              <a:rPr lang="en-US" dirty="0"/>
              <a:t>; // </a:t>
            </a:r>
            <a:r>
              <a:rPr lang="ru-RU" dirty="0"/>
              <a:t>Указатель на объект данных, </a:t>
            </a:r>
            <a:endParaRPr lang="ru-RU" dirty="0" smtClean="0"/>
          </a:p>
          <a:p>
            <a:pPr marL="0" indent="0">
              <a:buNone/>
            </a:pPr>
            <a:r>
              <a:rPr lang="ru-RU" dirty="0" smtClean="0"/>
              <a:t>// </a:t>
            </a:r>
            <a:r>
              <a:rPr lang="ru-RU" dirty="0"/>
              <a:t>связанных с данным ключом </a:t>
            </a:r>
            <a:endParaRPr lang="ru-RU" dirty="0" smtClean="0"/>
          </a:p>
          <a:p>
            <a:pPr marL="0" indent="0">
              <a:buNone/>
            </a:pPr>
            <a:r>
              <a:rPr lang="ru-RU" dirty="0" smtClean="0"/>
              <a:t>}; </a:t>
            </a:r>
          </a:p>
          <a:p>
            <a:pPr marL="0" indent="0">
              <a:buNone/>
            </a:pPr>
            <a:r>
              <a:rPr lang="en-US" dirty="0" err="1" smtClean="0"/>
              <a:t>SearchTreeNode</a:t>
            </a:r>
            <a:r>
              <a:rPr lang="en-US" dirty="0" smtClean="0"/>
              <a:t> </a:t>
            </a:r>
            <a:r>
              <a:rPr lang="en-US" dirty="0" err="1"/>
              <a:t>btree</a:t>
            </a:r>
            <a:r>
              <a:rPr lang="en-US" dirty="0"/>
              <a:t>[ n ]; // </a:t>
            </a:r>
            <a:r>
              <a:rPr lang="ru-RU" dirty="0"/>
              <a:t>Дерево поиска, упакованное в </a:t>
            </a:r>
            <a:r>
              <a:rPr lang="ru-RU" dirty="0" smtClean="0"/>
              <a:t>массив</a:t>
            </a:r>
          </a:p>
          <a:p>
            <a:pPr marL="0" indent="0">
              <a:buNone/>
            </a:pPr>
            <a:r>
              <a:rPr lang="ru-RU" dirty="0" smtClean="0"/>
              <a:t> </a:t>
            </a:r>
            <a:r>
              <a:rPr lang="ru-RU" dirty="0"/>
              <a:t>// Первоначальная подготовка массива ключей для бинарного поиска </a:t>
            </a:r>
            <a:endParaRPr lang="ru-RU" dirty="0" smtClean="0"/>
          </a:p>
          <a:p>
            <a:pPr marL="0" indent="0">
              <a:buNone/>
            </a:pPr>
            <a:r>
              <a:rPr lang="en-US" dirty="0" smtClean="0"/>
              <a:t>void </a:t>
            </a:r>
            <a:r>
              <a:rPr lang="en-US" dirty="0" err="1"/>
              <a:t>PrepareTree</a:t>
            </a:r>
            <a:r>
              <a:rPr lang="en-US" dirty="0"/>
              <a:t>( </a:t>
            </a:r>
            <a:r>
              <a:rPr lang="en-US" dirty="0" err="1"/>
              <a:t>int</a:t>
            </a:r>
            <a:r>
              <a:rPr lang="en-US" dirty="0"/>
              <a:t> </a:t>
            </a:r>
            <a:r>
              <a:rPr lang="en-US" dirty="0" err="1"/>
              <a:t>noRoot</a:t>
            </a:r>
            <a:r>
              <a:rPr lang="en-US" dirty="0"/>
              <a:t> ) </a:t>
            </a:r>
            <a:endParaRPr lang="ru-RU" dirty="0" smtClean="0"/>
          </a:p>
          <a:p>
            <a:pPr marL="0" indent="0">
              <a:buNone/>
            </a:pPr>
            <a:r>
              <a:rPr lang="en-US" dirty="0" smtClean="0"/>
              <a:t>{ </a:t>
            </a:r>
            <a:endParaRPr lang="ru-RU" dirty="0" smtClean="0"/>
          </a:p>
          <a:p>
            <a:pPr marL="0" indent="0">
              <a:buNone/>
            </a:pPr>
            <a:r>
              <a:rPr lang="en-US" dirty="0" smtClean="0"/>
              <a:t>if</a:t>
            </a:r>
            <a:r>
              <a:rPr lang="en-US" dirty="0"/>
              <a:t>( </a:t>
            </a:r>
            <a:r>
              <a:rPr lang="en-US" dirty="0" err="1"/>
              <a:t>noRoot</a:t>
            </a:r>
            <a:r>
              <a:rPr lang="en-US" dirty="0"/>
              <a:t> &gt; n ) return; // </a:t>
            </a:r>
            <a:r>
              <a:rPr lang="ru-RU" dirty="0"/>
              <a:t>выход из рекурсии </a:t>
            </a:r>
          </a:p>
        </p:txBody>
      </p:sp>
    </p:spTree>
    <p:extLst>
      <p:ext uri="{BB962C8B-B14F-4D97-AF65-F5344CB8AC3E}">
        <p14:creationId xmlns:p14="http://schemas.microsoft.com/office/powerpoint/2010/main" val="496877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8651"/>
          </a:xfrm>
        </p:spPr>
        <p:txBody>
          <a:bodyPr>
            <a:normAutofit fontScale="90000"/>
          </a:bodyPr>
          <a:lstStyle/>
          <a:p>
            <a:endParaRPr lang="ru-RU" dirty="0"/>
          </a:p>
        </p:txBody>
      </p:sp>
      <p:sp>
        <p:nvSpPr>
          <p:cNvPr id="3" name="Объект 2"/>
          <p:cNvSpPr>
            <a:spLocks noGrp="1"/>
          </p:cNvSpPr>
          <p:nvPr>
            <p:ph idx="1"/>
          </p:nvPr>
        </p:nvSpPr>
        <p:spPr>
          <a:xfrm>
            <a:off x="838200" y="658368"/>
            <a:ext cx="10515600" cy="5518595"/>
          </a:xfrm>
        </p:spPr>
        <p:txBody>
          <a:bodyPr>
            <a:normAutofit fontScale="92500" lnSpcReduction="10000"/>
          </a:bodyPr>
          <a:lstStyle/>
          <a:p>
            <a:pPr marL="0" indent="0">
              <a:buNone/>
            </a:pPr>
            <a:r>
              <a:rPr lang="ru-RU" dirty="0"/>
              <a:t>// Подготовить левое поддерево (все меньшие ключи) </a:t>
            </a:r>
            <a:endParaRPr lang="ru-RU" dirty="0" smtClean="0"/>
          </a:p>
          <a:p>
            <a:pPr marL="0" indent="0">
              <a:buNone/>
            </a:pPr>
            <a:r>
              <a:rPr lang="en-US" dirty="0" err="1" smtClean="0"/>
              <a:t>PrepareTree</a:t>
            </a:r>
            <a:r>
              <a:rPr lang="en-US" dirty="0"/>
              <a:t>( </a:t>
            </a:r>
            <a:r>
              <a:rPr lang="en-US" dirty="0" err="1"/>
              <a:t>noRoot</a:t>
            </a:r>
            <a:r>
              <a:rPr lang="en-US" dirty="0"/>
              <a:t>*2 </a:t>
            </a:r>
            <a:r>
              <a:rPr lang="en-US" dirty="0" smtClean="0"/>
              <a:t>);</a:t>
            </a:r>
            <a:endParaRPr lang="ru-RU" dirty="0" smtClean="0"/>
          </a:p>
          <a:p>
            <a:pPr marL="0" indent="0">
              <a:buNone/>
            </a:pPr>
            <a:r>
              <a:rPr lang="en-US" dirty="0" smtClean="0"/>
              <a:t> </a:t>
            </a:r>
            <a:r>
              <a:rPr lang="en-US" dirty="0"/>
              <a:t>// </a:t>
            </a:r>
            <a:r>
              <a:rPr lang="ru-RU" dirty="0"/>
              <a:t>Занести ключ и информацию о данных в корневой узел </a:t>
            </a:r>
            <a:endParaRPr lang="ru-RU" dirty="0" smtClean="0"/>
          </a:p>
          <a:p>
            <a:pPr marL="0" indent="0">
              <a:buNone/>
            </a:pPr>
            <a:r>
              <a:rPr lang="en-US" dirty="0" err="1" smtClean="0"/>
              <a:t>btree</a:t>
            </a:r>
            <a:r>
              <a:rPr lang="en-US" dirty="0"/>
              <a:t>[ noRoot-1 ].key = </a:t>
            </a:r>
            <a:r>
              <a:rPr lang="en-US" dirty="0" err="1"/>
              <a:t>GetNextKey</a:t>
            </a:r>
            <a:r>
              <a:rPr lang="en-US" dirty="0"/>
              <a:t>(); // </a:t>
            </a:r>
            <a:r>
              <a:rPr lang="ru-RU" dirty="0"/>
              <a:t>Извлечение очередного </a:t>
            </a:r>
            <a:endParaRPr lang="ru-RU" dirty="0" smtClean="0"/>
          </a:p>
          <a:p>
            <a:pPr marL="0" indent="0">
              <a:buNone/>
            </a:pPr>
            <a:r>
              <a:rPr lang="ru-RU" dirty="0" smtClean="0"/>
              <a:t>// ключа</a:t>
            </a:r>
          </a:p>
          <a:p>
            <a:pPr marL="0" indent="0">
              <a:buNone/>
            </a:pPr>
            <a:r>
              <a:rPr lang="ru-RU" dirty="0" smtClean="0"/>
              <a:t> </a:t>
            </a:r>
            <a:r>
              <a:rPr lang="ru-RU" dirty="0"/>
              <a:t>// из </a:t>
            </a:r>
            <a:r>
              <a:rPr lang="ru-RU" dirty="0" smtClean="0"/>
              <a:t>упорядоченного</a:t>
            </a:r>
          </a:p>
          <a:p>
            <a:pPr marL="0" indent="0">
              <a:buNone/>
            </a:pPr>
            <a:r>
              <a:rPr lang="ru-RU" dirty="0" smtClean="0"/>
              <a:t> </a:t>
            </a:r>
            <a:r>
              <a:rPr lang="ru-RU" dirty="0"/>
              <a:t>// </a:t>
            </a:r>
            <a:r>
              <a:rPr lang="ru-RU" dirty="0" smtClean="0"/>
              <a:t>набора</a:t>
            </a:r>
          </a:p>
          <a:p>
            <a:pPr marL="0" indent="0">
              <a:buNone/>
            </a:pPr>
            <a:r>
              <a:rPr lang="ru-RU" dirty="0" smtClean="0"/>
              <a:t> </a:t>
            </a:r>
            <a:r>
              <a:rPr lang="en-US" dirty="0" err="1"/>
              <a:t>btree</a:t>
            </a:r>
            <a:r>
              <a:rPr lang="en-US" dirty="0"/>
              <a:t>[ noRoot-1 ].</a:t>
            </a:r>
            <a:r>
              <a:rPr lang="en-US" dirty="0" err="1"/>
              <a:t>ptrData</a:t>
            </a:r>
            <a:r>
              <a:rPr lang="en-US" dirty="0"/>
              <a:t> = </a:t>
            </a:r>
            <a:r>
              <a:rPr lang="en-US" dirty="0" err="1"/>
              <a:t>GetNextData</a:t>
            </a:r>
            <a:r>
              <a:rPr lang="en-US" dirty="0"/>
              <a:t>(); </a:t>
            </a:r>
            <a:endParaRPr lang="ru-RU" dirty="0" smtClean="0"/>
          </a:p>
          <a:p>
            <a:pPr marL="0" indent="0">
              <a:buNone/>
            </a:pPr>
            <a:r>
              <a:rPr lang="en-US" dirty="0" smtClean="0"/>
              <a:t>// </a:t>
            </a:r>
            <a:r>
              <a:rPr lang="ru-RU" dirty="0" smtClean="0"/>
              <a:t>Извлечение</a:t>
            </a:r>
          </a:p>
          <a:p>
            <a:pPr marL="0" indent="0">
              <a:buNone/>
            </a:pPr>
            <a:r>
              <a:rPr lang="ru-RU" dirty="0" smtClean="0"/>
              <a:t> </a:t>
            </a:r>
            <a:r>
              <a:rPr lang="ru-RU" dirty="0"/>
              <a:t>// данных </a:t>
            </a:r>
            <a:endParaRPr lang="ru-RU" dirty="0" smtClean="0"/>
          </a:p>
          <a:p>
            <a:pPr marL="0" indent="0">
              <a:buNone/>
            </a:pPr>
            <a:r>
              <a:rPr lang="ru-RU" dirty="0" smtClean="0"/>
              <a:t>// </a:t>
            </a:r>
            <a:r>
              <a:rPr lang="ru-RU" dirty="0"/>
              <a:t>Подготовить правое поддерево (все большие ключи</a:t>
            </a:r>
            <a:r>
              <a:rPr lang="ru-RU" dirty="0" smtClean="0"/>
              <a:t>)</a:t>
            </a:r>
          </a:p>
          <a:p>
            <a:pPr marL="0" indent="0">
              <a:buNone/>
            </a:pPr>
            <a:r>
              <a:rPr lang="ru-RU" dirty="0" smtClean="0"/>
              <a:t> </a:t>
            </a:r>
            <a:r>
              <a:rPr lang="en-US" dirty="0" err="1"/>
              <a:t>PrepareTree</a:t>
            </a:r>
            <a:r>
              <a:rPr lang="en-US" dirty="0"/>
              <a:t>( </a:t>
            </a:r>
            <a:r>
              <a:rPr lang="en-US" dirty="0" err="1"/>
              <a:t>noRoot</a:t>
            </a:r>
            <a:r>
              <a:rPr lang="en-US" dirty="0"/>
              <a:t>*2 + 1 ); } </a:t>
            </a:r>
            <a:endParaRPr lang="ru-RU" dirty="0"/>
          </a:p>
        </p:txBody>
      </p:sp>
    </p:spTree>
    <p:extLst>
      <p:ext uri="{BB962C8B-B14F-4D97-AF65-F5344CB8AC3E}">
        <p14:creationId xmlns:p14="http://schemas.microsoft.com/office/powerpoint/2010/main" val="1478896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3515"/>
          </a:xfrm>
        </p:spPr>
        <p:txBody>
          <a:bodyPr>
            <a:normAutofit fontScale="90000"/>
          </a:bodyPr>
          <a:lstStyle/>
          <a:p>
            <a:endParaRPr lang="ru-RU" dirty="0"/>
          </a:p>
        </p:txBody>
      </p:sp>
      <p:sp>
        <p:nvSpPr>
          <p:cNvPr id="3" name="Объект 2"/>
          <p:cNvSpPr>
            <a:spLocks noGrp="1"/>
          </p:cNvSpPr>
          <p:nvPr>
            <p:ph idx="1"/>
          </p:nvPr>
        </p:nvSpPr>
        <p:spPr>
          <a:xfrm>
            <a:off x="838200" y="749808"/>
            <a:ext cx="10515600" cy="5427155"/>
          </a:xfrm>
        </p:spPr>
        <p:txBody>
          <a:bodyPr/>
          <a:lstStyle/>
          <a:p>
            <a:r>
              <a:rPr lang="ru-RU" dirty="0"/>
              <a:t>Реализация поиска в подготовленном дереве не представляет труда. </a:t>
            </a:r>
            <a:r>
              <a:rPr lang="ru-RU" dirty="0" smtClean="0"/>
              <a:t>Следующий Листинг  </a:t>
            </a:r>
            <a:r>
              <a:rPr lang="ru-RU" dirty="0"/>
              <a:t>содержит псевдокод решения задачи поиска. </a:t>
            </a:r>
          </a:p>
        </p:txBody>
      </p:sp>
    </p:spTree>
    <p:extLst>
      <p:ext uri="{BB962C8B-B14F-4D97-AF65-F5344CB8AC3E}">
        <p14:creationId xmlns:p14="http://schemas.microsoft.com/office/powerpoint/2010/main" val="1988543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84683"/>
          </a:xfrm>
        </p:spPr>
        <p:txBody>
          <a:bodyPr>
            <a:normAutofit fontScale="90000"/>
          </a:bodyPr>
          <a:lstStyle/>
          <a:p>
            <a:r>
              <a:rPr lang="ru-RU" sz="3200" b="1" dirty="0"/>
              <a:t>Бинарный поиск в подготовленном дереве (псевдокод) </a:t>
            </a:r>
            <a:endParaRPr lang="ru-RU" sz="3200" dirty="0"/>
          </a:p>
        </p:txBody>
      </p:sp>
      <p:sp>
        <p:nvSpPr>
          <p:cNvPr id="3" name="Объект 2"/>
          <p:cNvSpPr>
            <a:spLocks noGrp="1"/>
          </p:cNvSpPr>
          <p:nvPr>
            <p:ph idx="1"/>
          </p:nvPr>
        </p:nvSpPr>
        <p:spPr>
          <a:xfrm>
            <a:off x="838200" y="749808"/>
            <a:ext cx="10515600" cy="5427155"/>
          </a:xfrm>
        </p:spPr>
        <p:txBody>
          <a:bodyPr>
            <a:normAutofit lnSpcReduction="10000"/>
          </a:bodyPr>
          <a:lstStyle/>
          <a:p>
            <a:pPr marL="0" indent="0">
              <a:buNone/>
            </a:pPr>
            <a:r>
              <a:rPr lang="ru-RU" dirty="0"/>
              <a:t>// Поиск ключа </a:t>
            </a:r>
            <a:r>
              <a:rPr lang="en-US" dirty="0"/>
              <a:t>key </a:t>
            </a:r>
            <a:r>
              <a:rPr lang="ru-RU" dirty="0"/>
              <a:t>в подготовленном </a:t>
            </a:r>
            <a:r>
              <a:rPr lang="ru-RU" dirty="0" smtClean="0"/>
              <a:t>массиве </a:t>
            </a:r>
          </a:p>
          <a:p>
            <a:pPr marL="0" indent="0">
              <a:buNone/>
            </a:pPr>
            <a:r>
              <a:rPr lang="ru-RU" dirty="0" smtClean="0"/>
              <a:t>// </a:t>
            </a:r>
            <a:r>
              <a:rPr lang="ru-RU" dirty="0"/>
              <a:t>Результат, передаваемый через список параметров</a:t>
            </a:r>
            <a:r>
              <a:rPr lang="ru-RU" dirty="0" smtClean="0"/>
              <a:t>:</a:t>
            </a:r>
          </a:p>
          <a:p>
            <a:pPr marL="0" indent="0">
              <a:buNone/>
            </a:pPr>
            <a:r>
              <a:rPr lang="ru-RU" dirty="0" smtClean="0"/>
              <a:t> </a:t>
            </a:r>
            <a:r>
              <a:rPr lang="ru-RU" dirty="0"/>
              <a:t>// индекс элемента в массиве </a:t>
            </a:r>
            <a:endParaRPr lang="ru-RU" dirty="0" smtClean="0"/>
          </a:p>
          <a:p>
            <a:pPr marL="0" indent="0">
              <a:buNone/>
            </a:pPr>
            <a:r>
              <a:rPr lang="ru-RU" dirty="0" smtClean="0"/>
              <a:t>// </a:t>
            </a:r>
            <a:r>
              <a:rPr lang="ru-RU" dirty="0"/>
              <a:t>Возвращает </a:t>
            </a:r>
            <a:r>
              <a:rPr lang="en-US" dirty="0"/>
              <a:t>true, </a:t>
            </a:r>
            <a:r>
              <a:rPr lang="ru-RU" dirty="0"/>
              <a:t>если ключ найден</a:t>
            </a:r>
            <a:r>
              <a:rPr lang="ru-RU" dirty="0" smtClean="0"/>
              <a:t>,</a:t>
            </a:r>
          </a:p>
          <a:p>
            <a:pPr marL="0" indent="0">
              <a:buNone/>
            </a:pPr>
            <a:r>
              <a:rPr lang="ru-RU" dirty="0" smtClean="0"/>
              <a:t> </a:t>
            </a:r>
            <a:r>
              <a:rPr lang="ru-RU" dirty="0"/>
              <a:t>// </a:t>
            </a:r>
            <a:r>
              <a:rPr lang="en-US" dirty="0"/>
              <a:t>false – </a:t>
            </a:r>
            <a:r>
              <a:rPr lang="ru-RU" dirty="0"/>
              <a:t>в противном случае </a:t>
            </a:r>
            <a:endParaRPr lang="ru-RU" dirty="0" smtClean="0"/>
          </a:p>
          <a:p>
            <a:pPr marL="0" indent="0">
              <a:buNone/>
            </a:pPr>
            <a:r>
              <a:rPr lang="en-US" dirty="0" smtClean="0"/>
              <a:t>bool </a:t>
            </a:r>
            <a:r>
              <a:rPr lang="en-US" dirty="0" err="1"/>
              <a:t>BSearch</a:t>
            </a:r>
            <a:r>
              <a:rPr lang="en-US" dirty="0"/>
              <a:t>( </a:t>
            </a:r>
            <a:endParaRPr lang="ru-RU" dirty="0" smtClean="0"/>
          </a:p>
          <a:p>
            <a:pPr marL="0" indent="0">
              <a:buNone/>
            </a:pPr>
            <a:r>
              <a:rPr lang="en-US" dirty="0" err="1" smtClean="0"/>
              <a:t>KeyType</a:t>
            </a:r>
            <a:r>
              <a:rPr lang="en-US" dirty="0" smtClean="0"/>
              <a:t> </a:t>
            </a:r>
            <a:r>
              <a:rPr lang="en-US" dirty="0"/>
              <a:t>key, // </a:t>
            </a:r>
            <a:r>
              <a:rPr lang="ru-RU" dirty="0"/>
              <a:t>Исходный ключ </a:t>
            </a:r>
            <a:endParaRPr lang="ru-RU" dirty="0" smtClean="0"/>
          </a:p>
          <a:p>
            <a:pPr marL="0" indent="0">
              <a:buNone/>
            </a:pPr>
            <a:r>
              <a:rPr lang="en-US" dirty="0" err="1" smtClean="0"/>
              <a:t>int</a:t>
            </a:r>
            <a:r>
              <a:rPr lang="en-US" dirty="0"/>
              <a:t>&amp; </a:t>
            </a:r>
            <a:r>
              <a:rPr lang="en-US" dirty="0" err="1"/>
              <a:t>ixFound</a:t>
            </a:r>
            <a:r>
              <a:rPr lang="en-US" dirty="0"/>
              <a:t> // </a:t>
            </a:r>
            <a:r>
              <a:rPr lang="ru-RU" dirty="0"/>
              <a:t>Ссылка на искомый </a:t>
            </a:r>
            <a:r>
              <a:rPr lang="ru-RU" dirty="0" smtClean="0"/>
              <a:t>индекс</a:t>
            </a:r>
          </a:p>
          <a:p>
            <a:pPr marL="0" indent="0">
              <a:buNone/>
            </a:pPr>
            <a:r>
              <a:rPr lang="ru-RU" dirty="0" smtClean="0"/>
              <a:t> )</a:t>
            </a:r>
          </a:p>
          <a:p>
            <a:pPr marL="0" indent="0">
              <a:buNone/>
            </a:pPr>
            <a:r>
              <a:rPr lang="ru-RU" dirty="0" smtClean="0"/>
              <a:t> </a:t>
            </a:r>
            <a:r>
              <a:rPr lang="ru-RU" dirty="0"/>
              <a:t>{ </a:t>
            </a:r>
            <a:endParaRPr lang="ru-RU" dirty="0" smtClean="0"/>
          </a:p>
          <a:p>
            <a:pPr marL="0" indent="0">
              <a:buNone/>
            </a:pPr>
            <a:r>
              <a:rPr lang="en-US" dirty="0" err="1" smtClean="0"/>
              <a:t>int</a:t>
            </a:r>
            <a:r>
              <a:rPr lang="en-US" dirty="0" smtClean="0"/>
              <a:t> </a:t>
            </a:r>
            <a:r>
              <a:rPr lang="en-US" dirty="0" err="1"/>
              <a:t>noRoot</a:t>
            </a:r>
            <a:r>
              <a:rPr lang="en-US" dirty="0"/>
              <a:t> = 1; </a:t>
            </a:r>
            <a:endParaRPr lang="ru-RU" dirty="0" smtClean="0"/>
          </a:p>
        </p:txBody>
      </p:sp>
    </p:spTree>
    <p:extLst>
      <p:ext uri="{BB962C8B-B14F-4D97-AF65-F5344CB8AC3E}">
        <p14:creationId xmlns:p14="http://schemas.microsoft.com/office/powerpoint/2010/main" val="1402797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0363"/>
          </a:xfrm>
        </p:spPr>
        <p:txBody>
          <a:bodyPr>
            <a:normAutofit fontScale="90000"/>
          </a:bodyPr>
          <a:lstStyle/>
          <a:p>
            <a:endParaRPr lang="ru-RU" dirty="0"/>
          </a:p>
        </p:txBody>
      </p:sp>
      <p:sp>
        <p:nvSpPr>
          <p:cNvPr id="3" name="Объект 2"/>
          <p:cNvSpPr>
            <a:spLocks noGrp="1"/>
          </p:cNvSpPr>
          <p:nvPr>
            <p:ph idx="1"/>
          </p:nvPr>
        </p:nvSpPr>
        <p:spPr>
          <a:xfrm>
            <a:off x="838200" y="658368"/>
            <a:ext cx="10515600" cy="5518595"/>
          </a:xfrm>
        </p:spPr>
        <p:txBody>
          <a:bodyPr>
            <a:normAutofit fontScale="92500" lnSpcReduction="20000"/>
          </a:bodyPr>
          <a:lstStyle/>
          <a:p>
            <a:pPr marL="0" indent="0">
              <a:buNone/>
            </a:pPr>
            <a:r>
              <a:rPr lang="en-US" dirty="0" smtClean="0"/>
              <a:t>while( </a:t>
            </a:r>
            <a:r>
              <a:rPr lang="en-US" dirty="0" err="1" smtClean="0"/>
              <a:t>noRoot</a:t>
            </a:r>
            <a:r>
              <a:rPr lang="en-US" dirty="0" smtClean="0"/>
              <a:t> &lt;= n )</a:t>
            </a:r>
            <a:endParaRPr lang="ru-RU" dirty="0" smtClean="0"/>
          </a:p>
          <a:p>
            <a:pPr marL="0" indent="0">
              <a:buNone/>
            </a:pPr>
            <a:r>
              <a:rPr lang="en-US" dirty="0" smtClean="0"/>
              <a:t> {</a:t>
            </a:r>
            <a:endParaRPr lang="ru-RU" dirty="0" smtClean="0"/>
          </a:p>
          <a:p>
            <a:pPr marL="0" indent="0">
              <a:buNone/>
            </a:pPr>
            <a:r>
              <a:rPr lang="en-US" dirty="0" smtClean="0"/>
              <a:t> if( key == </a:t>
            </a:r>
            <a:r>
              <a:rPr lang="en-US" dirty="0" err="1" smtClean="0"/>
              <a:t>btree</a:t>
            </a:r>
            <a:r>
              <a:rPr lang="en-US" dirty="0" smtClean="0"/>
              <a:t>[ noRoot-1 ].key )</a:t>
            </a:r>
            <a:endParaRPr lang="ru-RU" dirty="0" smtClean="0"/>
          </a:p>
          <a:p>
            <a:pPr marL="0" indent="0">
              <a:buNone/>
            </a:pPr>
            <a:r>
              <a:rPr lang="en-US" dirty="0" smtClean="0"/>
              <a:t> { </a:t>
            </a:r>
            <a:endParaRPr lang="ru-RU" dirty="0" smtClean="0"/>
          </a:p>
          <a:p>
            <a:pPr marL="0" indent="0">
              <a:buNone/>
            </a:pPr>
            <a:r>
              <a:rPr lang="en-US" dirty="0" err="1" smtClean="0"/>
              <a:t>ixFound</a:t>
            </a:r>
            <a:r>
              <a:rPr lang="en-US" dirty="0" smtClean="0"/>
              <a:t> = noRoot-1; </a:t>
            </a:r>
            <a:endParaRPr lang="ru-RU" dirty="0" smtClean="0"/>
          </a:p>
          <a:p>
            <a:pPr marL="0" indent="0">
              <a:buNone/>
            </a:pPr>
            <a:r>
              <a:rPr lang="en-US" dirty="0" smtClean="0"/>
              <a:t>return true;</a:t>
            </a:r>
            <a:endParaRPr lang="ru-RU" dirty="0" smtClean="0"/>
          </a:p>
          <a:p>
            <a:pPr marL="0" indent="0">
              <a:buNone/>
            </a:pPr>
            <a:r>
              <a:rPr lang="en-US" dirty="0" smtClean="0"/>
              <a:t> } </a:t>
            </a:r>
            <a:endParaRPr lang="ru-RU" dirty="0" smtClean="0"/>
          </a:p>
          <a:p>
            <a:pPr marL="0" indent="0">
              <a:buNone/>
            </a:pPr>
            <a:r>
              <a:rPr lang="en-US" dirty="0" smtClean="0"/>
              <a:t>if( key &lt; </a:t>
            </a:r>
            <a:r>
              <a:rPr lang="en-US" dirty="0" err="1" smtClean="0"/>
              <a:t>btree</a:t>
            </a:r>
            <a:r>
              <a:rPr lang="en-US" dirty="0" smtClean="0"/>
              <a:t>[ noRoot-1 ].key ) </a:t>
            </a:r>
            <a:r>
              <a:rPr lang="en-US" dirty="0" err="1" smtClean="0"/>
              <a:t>noRoot</a:t>
            </a:r>
            <a:r>
              <a:rPr lang="en-US" dirty="0" smtClean="0"/>
              <a:t> = </a:t>
            </a:r>
            <a:r>
              <a:rPr lang="en-US" dirty="0" err="1" smtClean="0"/>
              <a:t>noRoot</a:t>
            </a:r>
            <a:r>
              <a:rPr lang="en-US" dirty="0" smtClean="0"/>
              <a:t>*2;</a:t>
            </a:r>
            <a:endParaRPr lang="ru-RU" dirty="0" smtClean="0"/>
          </a:p>
          <a:p>
            <a:pPr marL="0" indent="0">
              <a:buNone/>
            </a:pPr>
            <a:r>
              <a:rPr lang="en-US" dirty="0" smtClean="0"/>
              <a:t> else </a:t>
            </a:r>
            <a:r>
              <a:rPr lang="en-US" dirty="0" err="1" smtClean="0"/>
              <a:t>noRoot</a:t>
            </a:r>
            <a:r>
              <a:rPr lang="en-US" dirty="0" smtClean="0"/>
              <a:t> = </a:t>
            </a:r>
            <a:r>
              <a:rPr lang="en-US" dirty="0" err="1" smtClean="0"/>
              <a:t>noRoot</a:t>
            </a:r>
            <a:r>
              <a:rPr lang="en-US" dirty="0" smtClean="0"/>
              <a:t>*2 + 1;</a:t>
            </a:r>
            <a:endParaRPr lang="ru-RU" dirty="0" smtClean="0"/>
          </a:p>
          <a:p>
            <a:pPr marL="0" indent="0">
              <a:buNone/>
            </a:pPr>
            <a:r>
              <a:rPr lang="en-US" dirty="0" smtClean="0"/>
              <a:t> } </a:t>
            </a:r>
            <a:endParaRPr lang="ru-RU" dirty="0" smtClean="0"/>
          </a:p>
          <a:p>
            <a:pPr marL="0" indent="0">
              <a:buNone/>
            </a:pPr>
            <a:r>
              <a:rPr lang="en-US" dirty="0" err="1" smtClean="0"/>
              <a:t>ixFound</a:t>
            </a:r>
            <a:r>
              <a:rPr lang="en-US" dirty="0" smtClean="0"/>
              <a:t> = -1;</a:t>
            </a:r>
            <a:endParaRPr lang="ru-RU" dirty="0" smtClean="0"/>
          </a:p>
          <a:p>
            <a:pPr marL="0" indent="0">
              <a:buNone/>
            </a:pPr>
            <a:r>
              <a:rPr lang="en-US" dirty="0" smtClean="0"/>
              <a:t> return false;</a:t>
            </a:r>
            <a:endParaRPr lang="ru-RU" dirty="0" smtClean="0"/>
          </a:p>
          <a:p>
            <a:pPr marL="0" indent="0">
              <a:buNone/>
            </a:pPr>
            <a:r>
              <a:rPr lang="en-US" dirty="0" smtClean="0"/>
              <a:t> } </a:t>
            </a:r>
            <a:endParaRPr lang="ru-RU" dirty="0" smtClean="0"/>
          </a:p>
          <a:p>
            <a:endParaRPr lang="ru-RU" dirty="0"/>
          </a:p>
        </p:txBody>
      </p:sp>
    </p:spTree>
    <p:extLst>
      <p:ext uri="{BB962C8B-B14F-4D97-AF65-F5344CB8AC3E}">
        <p14:creationId xmlns:p14="http://schemas.microsoft.com/office/powerpoint/2010/main" val="3631322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3515"/>
          </a:xfrm>
        </p:spPr>
        <p:txBody>
          <a:bodyPr>
            <a:normAutofit fontScale="90000"/>
          </a:bodyPr>
          <a:lstStyle/>
          <a:p>
            <a:endParaRPr lang="ru-RU" dirty="0"/>
          </a:p>
        </p:txBody>
      </p:sp>
      <p:sp>
        <p:nvSpPr>
          <p:cNvPr id="3" name="Объект 2"/>
          <p:cNvSpPr>
            <a:spLocks noGrp="1"/>
          </p:cNvSpPr>
          <p:nvPr>
            <p:ph idx="1"/>
          </p:nvPr>
        </p:nvSpPr>
        <p:spPr>
          <a:xfrm>
            <a:off x="838200" y="731520"/>
            <a:ext cx="10515600" cy="5445443"/>
          </a:xfrm>
        </p:spPr>
        <p:txBody>
          <a:bodyPr/>
          <a:lstStyle/>
          <a:p>
            <a:r>
              <a:rPr lang="ru-RU" dirty="0"/>
              <a:t>Результат предварительной подготовки дерева и поиска в нем некоторого символьного ключа иллюстрирует </a:t>
            </a:r>
            <a:r>
              <a:rPr lang="ru-RU" dirty="0" smtClean="0"/>
              <a:t>следующий слайд. </a:t>
            </a:r>
            <a:endParaRPr lang="ru-RU" dirty="0"/>
          </a:p>
        </p:txBody>
      </p:sp>
    </p:spTree>
    <p:extLst>
      <p:ext uri="{BB962C8B-B14F-4D97-AF65-F5344CB8AC3E}">
        <p14:creationId xmlns:p14="http://schemas.microsoft.com/office/powerpoint/2010/main" val="2067413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93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2670048" y="663533"/>
            <a:ext cx="6839711" cy="5572619"/>
          </a:xfrm>
          <a:prstGeom prst="rect">
            <a:avLst/>
          </a:prstGeom>
        </p:spPr>
      </p:pic>
    </p:spTree>
    <p:extLst>
      <p:ext uri="{BB962C8B-B14F-4D97-AF65-F5344CB8AC3E}">
        <p14:creationId xmlns:p14="http://schemas.microsoft.com/office/powerpoint/2010/main" val="2380901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356770"/>
          </a:xfrm>
        </p:spPr>
        <p:txBody>
          <a:bodyPr>
            <a:normAutofit fontScale="90000"/>
          </a:bodyPr>
          <a:lstStyle/>
          <a:p>
            <a:r>
              <a:rPr lang="ru-RU" sz="3200" b="1" dirty="0"/>
              <a:t>Алгоритм сортировки с </a:t>
            </a:r>
            <a:r>
              <a:rPr lang="ru-RU" sz="3200" b="1" dirty="0" smtClean="0"/>
              <a:t>использованием бинарного </a:t>
            </a:r>
            <a:r>
              <a:rPr lang="ru-RU" sz="3200" b="1" dirty="0"/>
              <a:t>дерева</a:t>
            </a:r>
          </a:p>
        </p:txBody>
      </p:sp>
      <p:sp>
        <p:nvSpPr>
          <p:cNvPr id="3" name="Объект 2"/>
          <p:cNvSpPr>
            <a:spLocks noGrp="1"/>
          </p:cNvSpPr>
          <p:nvPr>
            <p:ph idx="1"/>
          </p:nvPr>
        </p:nvSpPr>
        <p:spPr>
          <a:xfrm>
            <a:off x="838200" y="898358"/>
            <a:ext cx="10515600" cy="5278605"/>
          </a:xfrm>
        </p:spPr>
        <p:txBody>
          <a:bodyPr>
            <a:normAutofit/>
          </a:bodyPr>
          <a:lstStyle/>
          <a:p>
            <a:r>
              <a:rPr lang="ru-RU" sz="2000" dirty="0"/>
              <a:t>На использовании идеи обработки элементов массива как узлов дерева основан довольно эффективный алгоритм сортировки массива, известный под названием пирамидальной сортировки, или сортировки сложным выбором (предложен Дж. Уильямсом). Сортировка основана на первоначальной подготовке массива таким образом, чтобы элементы соответствующего бинарного дерева образовывали так называемую пирамиду, то есть выполнялись следующие условия</a:t>
            </a:r>
            <a:r>
              <a:rPr lang="ru-RU" sz="2000" dirty="0" smtClean="0"/>
              <a:t>:</a:t>
            </a:r>
          </a:p>
          <a:p>
            <a:endParaRPr lang="ru-RU" sz="2000" dirty="0"/>
          </a:p>
        </p:txBody>
      </p:sp>
      <p:pic>
        <p:nvPicPr>
          <p:cNvPr id="4" name="Рисунок 3"/>
          <p:cNvPicPr>
            <a:picLocks noChangeAspect="1"/>
          </p:cNvPicPr>
          <p:nvPr/>
        </p:nvPicPr>
        <p:blipFill>
          <a:blip r:embed="rId2"/>
          <a:stretch>
            <a:fillRect/>
          </a:stretch>
        </p:blipFill>
        <p:spPr>
          <a:xfrm>
            <a:off x="900287" y="3124155"/>
            <a:ext cx="9767713" cy="2185782"/>
          </a:xfrm>
          <a:prstGeom prst="rect">
            <a:avLst/>
          </a:prstGeom>
        </p:spPr>
      </p:pic>
    </p:spTree>
    <p:extLst>
      <p:ext uri="{BB962C8B-B14F-4D97-AF65-F5344CB8AC3E}">
        <p14:creationId xmlns:p14="http://schemas.microsoft.com/office/powerpoint/2010/main" val="35641668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32180"/>
          </a:xfrm>
        </p:spPr>
        <p:txBody>
          <a:bodyPr>
            <a:normAutofit fontScale="90000"/>
          </a:bodyPr>
          <a:lstStyle/>
          <a:p>
            <a:endParaRPr lang="ru-RU" dirty="0"/>
          </a:p>
        </p:txBody>
      </p:sp>
      <p:sp>
        <p:nvSpPr>
          <p:cNvPr id="3" name="Объект 2"/>
          <p:cNvSpPr>
            <a:spLocks noGrp="1"/>
          </p:cNvSpPr>
          <p:nvPr>
            <p:ph idx="1"/>
          </p:nvPr>
        </p:nvSpPr>
        <p:spPr>
          <a:xfrm>
            <a:off x="838200" y="689811"/>
            <a:ext cx="10515600" cy="5487152"/>
          </a:xfrm>
        </p:spPr>
        <p:txBody>
          <a:bodyPr>
            <a:normAutofit/>
          </a:bodyPr>
          <a:lstStyle/>
          <a:p>
            <a:r>
              <a:rPr lang="ru-RU" sz="3200" dirty="0"/>
              <a:t>Таким образом, в пирамиде корневая вершина любого </a:t>
            </a:r>
            <a:r>
              <a:rPr lang="ru-RU" sz="3200" dirty="0" smtClean="0"/>
              <a:t>поддерева соответствует </a:t>
            </a:r>
            <a:r>
              <a:rPr lang="ru-RU" sz="3200" dirty="0"/>
              <a:t>наибольшему ключу в этом поддереве (естественно, любой </a:t>
            </a:r>
            <a:r>
              <a:rPr lang="ru-RU" sz="3200" dirty="0" smtClean="0"/>
              <a:t>лист дерева </a:t>
            </a:r>
            <a:r>
              <a:rPr lang="ru-RU" sz="3200" dirty="0"/>
              <a:t>автоматически является пирамидой). Предположим, что </a:t>
            </a:r>
            <a:r>
              <a:rPr lang="ru-RU" sz="3200" dirty="0" smtClean="0"/>
              <a:t>пирамида сконструирована</a:t>
            </a:r>
            <a:r>
              <a:rPr lang="ru-RU" sz="3200" dirty="0"/>
              <a:t>. Тогда процесс сортировки массива из n </a:t>
            </a:r>
            <a:r>
              <a:rPr lang="ru-RU" sz="3200" dirty="0" smtClean="0"/>
              <a:t>элементов описывается </a:t>
            </a:r>
            <a:r>
              <a:rPr lang="ru-RU" sz="3200" dirty="0"/>
              <a:t>следующим итерационным алгоритмом:</a:t>
            </a:r>
          </a:p>
        </p:txBody>
      </p:sp>
    </p:spTree>
    <p:extLst>
      <p:ext uri="{BB962C8B-B14F-4D97-AF65-F5344CB8AC3E}">
        <p14:creationId xmlns:p14="http://schemas.microsoft.com/office/powerpoint/2010/main" val="23003439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0307"/>
          </a:xfrm>
        </p:spPr>
        <p:txBody>
          <a:bodyPr>
            <a:normAutofit fontScale="90000"/>
          </a:bodyPr>
          <a:lstStyle/>
          <a:p>
            <a:endParaRPr lang="ru-RU" dirty="0"/>
          </a:p>
        </p:txBody>
      </p:sp>
      <p:sp>
        <p:nvSpPr>
          <p:cNvPr id="3" name="Объект 2"/>
          <p:cNvSpPr>
            <a:spLocks noGrp="1"/>
          </p:cNvSpPr>
          <p:nvPr>
            <p:ph idx="1"/>
          </p:nvPr>
        </p:nvSpPr>
        <p:spPr>
          <a:xfrm>
            <a:off x="838200" y="770021"/>
            <a:ext cx="10515600" cy="5406942"/>
          </a:xfrm>
        </p:spPr>
        <p:txBody>
          <a:bodyPr/>
          <a:lstStyle/>
          <a:p>
            <a:pPr marL="0" indent="0">
              <a:buNone/>
            </a:pPr>
            <a:r>
              <a:rPr lang="ru-RU" dirty="0" err="1"/>
              <a:t>for</a:t>
            </a:r>
            <a:r>
              <a:rPr lang="ru-RU" dirty="0"/>
              <a:t>( </a:t>
            </a:r>
            <a:r>
              <a:rPr lang="ru-RU" dirty="0" err="1"/>
              <a:t>last</a:t>
            </a:r>
            <a:r>
              <a:rPr lang="ru-RU" dirty="0"/>
              <a:t> = n; // Номер последнего узла в начале равен n</a:t>
            </a:r>
          </a:p>
          <a:p>
            <a:pPr marL="0" indent="0">
              <a:buNone/>
            </a:pPr>
            <a:r>
              <a:rPr lang="ru-RU" dirty="0" err="1"/>
              <a:t>last</a:t>
            </a:r>
            <a:r>
              <a:rPr lang="ru-RU" dirty="0"/>
              <a:t> &gt; 1; // Продолжаем, пока не рассмотрели все узлы</a:t>
            </a:r>
          </a:p>
          <a:p>
            <a:pPr marL="0" indent="0">
              <a:buNone/>
            </a:pPr>
            <a:r>
              <a:rPr lang="ru-RU" dirty="0" err="1"/>
              <a:t>last</a:t>
            </a:r>
            <a:r>
              <a:rPr lang="ru-RU" dirty="0"/>
              <a:t>-- )</a:t>
            </a:r>
          </a:p>
          <a:p>
            <a:pPr marL="0" indent="0">
              <a:buNone/>
            </a:pPr>
            <a:r>
              <a:rPr lang="ru-RU" dirty="0"/>
              <a:t>{</a:t>
            </a:r>
          </a:p>
          <a:p>
            <a:pPr marL="0" indent="0">
              <a:buNone/>
            </a:pPr>
            <a:r>
              <a:rPr lang="ru-RU" dirty="0"/>
              <a:t>// Поменять местами узлы с номерами 1 (корневой) и </a:t>
            </a:r>
            <a:r>
              <a:rPr lang="ru-RU" dirty="0" err="1" smtClean="0"/>
              <a:t>last</a:t>
            </a:r>
            <a:endParaRPr lang="ru-RU" dirty="0" smtClean="0"/>
          </a:p>
          <a:p>
            <a:pPr marL="0" indent="0">
              <a:buNone/>
            </a:pPr>
            <a:r>
              <a:rPr lang="ru-RU" dirty="0"/>
              <a:t>// ...</a:t>
            </a:r>
          </a:p>
          <a:p>
            <a:pPr marL="0" indent="0">
              <a:buNone/>
            </a:pPr>
            <a:r>
              <a:rPr lang="ru-RU" dirty="0"/>
              <a:t>// Восстановить пирамиду из дерева с узлами от 1 до last-1</a:t>
            </a:r>
          </a:p>
          <a:p>
            <a:pPr marL="0" indent="0">
              <a:buNone/>
            </a:pPr>
            <a:r>
              <a:rPr lang="ru-RU" dirty="0"/>
              <a:t>// ...</a:t>
            </a:r>
          </a:p>
          <a:p>
            <a:pPr marL="0" indent="0">
              <a:buNone/>
            </a:pPr>
            <a:r>
              <a:rPr lang="ru-RU" dirty="0"/>
              <a:t>}</a:t>
            </a:r>
          </a:p>
        </p:txBody>
      </p:sp>
    </p:spTree>
    <p:extLst>
      <p:ext uri="{BB962C8B-B14F-4D97-AF65-F5344CB8AC3E}">
        <p14:creationId xmlns:p14="http://schemas.microsoft.com/office/powerpoint/2010/main" val="40469946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6349"/>
          </a:xfrm>
        </p:spPr>
        <p:txBody>
          <a:bodyPr>
            <a:normAutofit fontScale="90000"/>
          </a:bodyPr>
          <a:lstStyle/>
          <a:p>
            <a:endParaRPr lang="ru-RU" dirty="0"/>
          </a:p>
        </p:txBody>
      </p:sp>
      <p:sp>
        <p:nvSpPr>
          <p:cNvPr id="3" name="Объект 2"/>
          <p:cNvSpPr>
            <a:spLocks noGrp="1"/>
          </p:cNvSpPr>
          <p:nvPr>
            <p:ph idx="1"/>
          </p:nvPr>
        </p:nvSpPr>
        <p:spPr>
          <a:xfrm>
            <a:off x="838200" y="705853"/>
            <a:ext cx="10515600" cy="5471110"/>
          </a:xfrm>
        </p:spPr>
        <p:txBody>
          <a:bodyPr/>
          <a:lstStyle/>
          <a:p>
            <a:r>
              <a:rPr lang="ru-RU" dirty="0"/>
              <a:t>Поскольку на вершине пирамиды всегда находится элемент </a:t>
            </a:r>
            <a:r>
              <a:rPr lang="ru-RU" dirty="0" smtClean="0"/>
              <a:t>с наибольшим </a:t>
            </a:r>
            <a:r>
              <a:rPr lang="ru-RU" dirty="0"/>
              <a:t>значением ключа, то после обмена этого элемента с </a:t>
            </a:r>
            <a:r>
              <a:rPr lang="ru-RU" dirty="0" smtClean="0"/>
              <a:t>последним элементом </a:t>
            </a:r>
            <a:r>
              <a:rPr lang="ru-RU" dirty="0"/>
              <a:t>анализируемой части исходного массива, он оказывается на </a:t>
            </a:r>
            <a:r>
              <a:rPr lang="ru-RU" dirty="0" smtClean="0"/>
              <a:t>своем месте </a:t>
            </a:r>
            <a:r>
              <a:rPr lang="ru-RU" dirty="0"/>
              <a:t>и его больше рассматривать не нужно.</a:t>
            </a:r>
          </a:p>
        </p:txBody>
      </p:sp>
      <p:pic>
        <p:nvPicPr>
          <p:cNvPr id="4" name="Рисунок 3"/>
          <p:cNvPicPr>
            <a:picLocks noChangeAspect="1"/>
          </p:cNvPicPr>
          <p:nvPr/>
        </p:nvPicPr>
        <p:blipFill>
          <a:blip r:embed="rId2"/>
          <a:stretch>
            <a:fillRect/>
          </a:stretch>
        </p:blipFill>
        <p:spPr>
          <a:xfrm>
            <a:off x="838200" y="2720126"/>
            <a:ext cx="10150642" cy="3966684"/>
          </a:xfrm>
          <a:prstGeom prst="rect">
            <a:avLst/>
          </a:prstGeom>
        </p:spPr>
      </p:pic>
    </p:spTree>
    <p:extLst>
      <p:ext uri="{BB962C8B-B14F-4D97-AF65-F5344CB8AC3E}">
        <p14:creationId xmlns:p14="http://schemas.microsoft.com/office/powerpoint/2010/main" val="2540137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096"/>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2165684" y="514906"/>
            <a:ext cx="7844590" cy="5768546"/>
          </a:xfrm>
          <a:prstGeom prst="rect">
            <a:avLst/>
          </a:prstGeom>
        </p:spPr>
      </p:pic>
    </p:spTree>
    <p:extLst>
      <p:ext uri="{BB962C8B-B14F-4D97-AF65-F5344CB8AC3E}">
        <p14:creationId xmlns:p14="http://schemas.microsoft.com/office/powerpoint/2010/main" val="33030498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64264"/>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127756" y="1171074"/>
            <a:ext cx="10198218" cy="4427621"/>
          </a:xfrm>
          <a:prstGeom prst="rect">
            <a:avLst/>
          </a:prstGeom>
        </p:spPr>
      </p:pic>
    </p:spTree>
    <p:extLst>
      <p:ext uri="{BB962C8B-B14F-4D97-AF65-F5344CB8AC3E}">
        <p14:creationId xmlns:p14="http://schemas.microsoft.com/office/powerpoint/2010/main" val="2246853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096"/>
          </a:xfrm>
        </p:spPr>
        <p:txBody>
          <a:bodyPr>
            <a:normAutofit fontScale="90000"/>
          </a:bodyPr>
          <a:lstStyle/>
          <a:p>
            <a:endParaRPr lang="ru-RU" dirty="0"/>
          </a:p>
        </p:txBody>
      </p:sp>
      <p:sp>
        <p:nvSpPr>
          <p:cNvPr id="3" name="Объект 2"/>
          <p:cNvSpPr>
            <a:spLocks noGrp="1"/>
          </p:cNvSpPr>
          <p:nvPr>
            <p:ph idx="1"/>
          </p:nvPr>
        </p:nvSpPr>
        <p:spPr>
          <a:xfrm>
            <a:off x="838200" y="609600"/>
            <a:ext cx="10515600" cy="5567363"/>
          </a:xfrm>
        </p:spPr>
        <p:txBody>
          <a:bodyPr/>
          <a:lstStyle/>
          <a:p>
            <a:r>
              <a:rPr lang="ru-RU" dirty="0"/>
              <a:t>Наиболее сложной частью реализации является восстановление пирамиды. Процесс однократного восстановления пирамиды </a:t>
            </a:r>
            <a:r>
              <a:rPr lang="ru-RU" dirty="0" smtClean="0"/>
              <a:t>иллюстрируют слайды выше..</a:t>
            </a:r>
            <a:endParaRPr lang="ru-RU" dirty="0"/>
          </a:p>
          <a:p>
            <a:r>
              <a:rPr lang="ru-RU" dirty="0"/>
              <a:t>После совершенного обмена элемент, оказавшийся в корне дерева, копируется в некоторую вспомогательную переменную (обозначим ее x). Претендентом на заполнение образовавшейся вакансии («дыры» в дереве) является наибольший из корневых элементов левого и правого поддеревьев. Далее возможны два варианта:</a:t>
            </a:r>
          </a:p>
          <a:p>
            <a:endParaRPr lang="ru-RU" dirty="0"/>
          </a:p>
        </p:txBody>
      </p:sp>
    </p:spTree>
    <p:extLst>
      <p:ext uri="{BB962C8B-B14F-4D97-AF65-F5344CB8AC3E}">
        <p14:creationId xmlns:p14="http://schemas.microsoft.com/office/powerpoint/2010/main" val="3483196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64264"/>
          </a:xfrm>
        </p:spPr>
        <p:txBody>
          <a:bodyPr>
            <a:normAutofit fontScale="90000"/>
          </a:bodyPr>
          <a:lstStyle/>
          <a:p>
            <a:endParaRPr lang="ru-RU" dirty="0"/>
          </a:p>
        </p:txBody>
      </p:sp>
      <p:sp>
        <p:nvSpPr>
          <p:cNvPr id="3" name="Объект 2"/>
          <p:cNvSpPr>
            <a:spLocks noGrp="1"/>
          </p:cNvSpPr>
          <p:nvPr>
            <p:ph idx="1"/>
          </p:nvPr>
        </p:nvSpPr>
        <p:spPr>
          <a:xfrm>
            <a:off x="838200" y="721895"/>
            <a:ext cx="10515600" cy="5455068"/>
          </a:xfrm>
        </p:spPr>
        <p:txBody>
          <a:bodyPr>
            <a:normAutofit lnSpcReduction="10000"/>
          </a:bodyPr>
          <a:lstStyle/>
          <a:p>
            <a:r>
              <a:rPr lang="ru-RU" dirty="0" smtClean="0"/>
              <a:t>Претендент </a:t>
            </a:r>
            <a:r>
              <a:rPr lang="ru-RU" dirty="0"/>
              <a:t>меньше или равен х. В этом случае вакансия заполняется значением из x. Пирамида восстановлена.</a:t>
            </a:r>
          </a:p>
          <a:p>
            <a:r>
              <a:rPr lang="ru-RU" dirty="0" smtClean="0"/>
              <a:t>Претендент </a:t>
            </a:r>
            <a:r>
              <a:rPr lang="ru-RU" dirty="0"/>
              <a:t>больше значения ключа, хранящегося в х, он занимает вакансию, оставляя за собой новую «дыру». Претендентом на новую вакансию являются наибольший из корневых элементов левого и правого поддеревьев относительно «дыры». Претендент сравнивается с ключом из х, и процесс продолжается до тех пор, пока либо пирамида не будет восставлена по первому варианту, либо не обнаружен лист дерева.</a:t>
            </a:r>
          </a:p>
          <a:p>
            <a:r>
              <a:rPr lang="ru-RU" dirty="0"/>
              <a:t>Процесс восстановления пирамиды последовательным заполнением образующихся на месте продвигаемых «вверх» элементов вакансий, обычно называют просеиванием. Функцию просеивания представляет </a:t>
            </a:r>
            <a:r>
              <a:rPr lang="ru-RU" dirty="0" smtClean="0"/>
              <a:t>следующий листинг.</a:t>
            </a:r>
            <a:endParaRPr lang="ru-RU" dirty="0"/>
          </a:p>
          <a:p>
            <a:endParaRPr lang="ru-RU" dirty="0"/>
          </a:p>
        </p:txBody>
      </p:sp>
    </p:spTree>
    <p:extLst>
      <p:ext uri="{BB962C8B-B14F-4D97-AF65-F5344CB8AC3E}">
        <p14:creationId xmlns:p14="http://schemas.microsoft.com/office/powerpoint/2010/main" val="15773080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6138"/>
          </a:xfrm>
        </p:spPr>
        <p:txBody>
          <a:bodyPr>
            <a:normAutofit fontScale="90000"/>
          </a:bodyPr>
          <a:lstStyle/>
          <a:p>
            <a:endParaRPr lang="ru-RU" dirty="0"/>
          </a:p>
        </p:txBody>
      </p:sp>
      <p:sp>
        <p:nvSpPr>
          <p:cNvPr id="3" name="Объект 2"/>
          <p:cNvSpPr>
            <a:spLocks noGrp="1"/>
          </p:cNvSpPr>
          <p:nvPr>
            <p:ph idx="1"/>
          </p:nvPr>
        </p:nvSpPr>
        <p:spPr>
          <a:xfrm>
            <a:off x="838200" y="641684"/>
            <a:ext cx="10515600" cy="5535279"/>
          </a:xfrm>
        </p:spPr>
        <p:txBody>
          <a:bodyPr>
            <a:normAutofit fontScale="77500" lnSpcReduction="20000"/>
          </a:bodyPr>
          <a:lstStyle/>
          <a:p>
            <a:pPr marL="0" indent="0">
              <a:buNone/>
            </a:pPr>
            <a:r>
              <a:rPr lang="ru-RU" dirty="0"/>
              <a:t>// Просеивание дерева с корнем в </a:t>
            </a:r>
            <a:r>
              <a:rPr lang="en-US" dirty="0"/>
              <a:t>root </a:t>
            </a:r>
            <a:endParaRPr lang="ru-RU" dirty="0" smtClean="0"/>
          </a:p>
          <a:p>
            <a:pPr marL="0" indent="0">
              <a:buNone/>
            </a:pPr>
            <a:r>
              <a:rPr lang="en-US" dirty="0" smtClean="0"/>
              <a:t>template </a:t>
            </a:r>
            <a:r>
              <a:rPr lang="en-US" dirty="0"/>
              <a:t>&lt;class T&gt; </a:t>
            </a:r>
            <a:endParaRPr lang="ru-RU" dirty="0" smtClean="0"/>
          </a:p>
          <a:p>
            <a:pPr marL="0" indent="0">
              <a:buNone/>
            </a:pPr>
            <a:r>
              <a:rPr lang="en-US" dirty="0" smtClean="0"/>
              <a:t>void </a:t>
            </a:r>
            <a:r>
              <a:rPr lang="en-US" dirty="0"/>
              <a:t>Sift( T *a</a:t>
            </a:r>
            <a:r>
              <a:rPr lang="en-US" dirty="0" smtClean="0"/>
              <a:t>,</a:t>
            </a:r>
            <a:r>
              <a:rPr lang="ru-RU" dirty="0" smtClean="0"/>
              <a:t>  </a:t>
            </a:r>
            <a:r>
              <a:rPr lang="en-US" dirty="0" smtClean="0"/>
              <a:t> </a:t>
            </a:r>
            <a:r>
              <a:rPr lang="en-US" dirty="0"/>
              <a:t>// </a:t>
            </a:r>
            <a:r>
              <a:rPr lang="ru-RU" dirty="0"/>
              <a:t>Обрабатываемый массив </a:t>
            </a:r>
            <a:endParaRPr lang="ru-RU" dirty="0" smtClean="0"/>
          </a:p>
          <a:p>
            <a:pPr marL="0" indent="0">
              <a:buNone/>
            </a:pPr>
            <a:r>
              <a:rPr lang="en-US" dirty="0" err="1" smtClean="0"/>
              <a:t>int</a:t>
            </a:r>
            <a:r>
              <a:rPr lang="en-US" dirty="0" smtClean="0"/>
              <a:t> </a:t>
            </a:r>
            <a:r>
              <a:rPr lang="en-US" dirty="0"/>
              <a:t>root, </a:t>
            </a:r>
            <a:r>
              <a:rPr lang="ru-RU" dirty="0" smtClean="0"/>
              <a:t>             </a:t>
            </a:r>
            <a:r>
              <a:rPr lang="en-US" dirty="0" smtClean="0"/>
              <a:t>// </a:t>
            </a:r>
            <a:r>
              <a:rPr lang="ru-RU" dirty="0"/>
              <a:t>Номер корневого узла </a:t>
            </a:r>
            <a:endParaRPr lang="ru-RU" dirty="0" smtClean="0"/>
          </a:p>
          <a:p>
            <a:pPr marL="0" indent="0">
              <a:buNone/>
            </a:pPr>
            <a:r>
              <a:rPr lang="en-US" dirty="0" err="1" smtClean="0"/>
              <a:t>int</a:t>
            </a:r>
            <a:r>
              <a:rPr lang="en-US" dirty="0" smtClean="0"/>
              <a:t> </a:t>
            </a:r>
            <a:r>
              <a:rPr lang="en-US" dirty="0"/>
              <a:t>last </a:t>
            </a:r>
            <a:r>
              <a:rPr lang="ru-RU" dirty="0" smtClean="0"/>
              <a:t>              </a:t>
            </a:r>
            <a:r>
              <a:rPr lang="en-US" dirty="0" smtClean="0"/>
              <a:t>// </a:t>
            </a:r>
            <a:r>
              <a:rPr lang="ru-RU" dirty="0"/>
              <a:t>Номер последнего узла </a:t>
            </a:r>
            <a:r>
              <a:rPr lang="ru-RU" dirty="0" smtClean="0"/>
              <a:t> </a:t>
            </a:r>
          </a:p>
          <a:p>
            <a:pPr marL="0" indent="0">
              <a:buNone/>
            </a:pPr>
            <a:r>
              <a:rPr lang="ru-RU" dirty="0" smtClean="0"/>
              <a:t>) </a:t>
            </a:r>
          </a:p>
          <a:p>
            <a:pPr marL="0" indent="0">
              <a:buNone/>
            </a:pPr>
            <a:r>
              <a:rPr lang="ru-RU" dirty="0" smtClean="0"/>
              <a:t>{ </a:t>
            </a:r>
          </a:p>
          <a:p>
            <a:pPr marL="0" indent="0">
              <a:buNone/>
            </a:pPr>
            <a:r>
              <a:rPr lang="en-US" dirty="0" err="1" smtClean="0"/>
              <a:t>int</a:t>
            </a:r>
            <a:r>
              <a:rPr lang="en-US" dirty="0" smtClean="0"/>
              <a:t> </a:t>
            </a:r>
            <a:r>
              <a:rPr lang="en-US" dirty="0"/>
              <a:t>hole = root</a:t>
            </a:r>
            <a:r>
              <a:rPr lang="en-US" dirty="0" smtClean="0"/>
              <a:t>;</a:t>
            </a:r>
            <a:r>
              <a:rPr lang="ru-RU" dirty="0" smtClean="0"/>
              <a:t>        </a:t>
            </a:r>
            <a:r>
              <a:rPr lang="en-US" dirty="0" smtClean="0"/>
              <a:t> </a:t>
            </a:r>
            <a:r>
              <a:rPr lang="en-US" dirty="0"/>
              <a:t>// </a:t>
            </a:r>
            <a:r>
              <a:rPr lang="ru-RU" dirty="0"/>
              <a:t>Дыра образуется на месте корня </a:t>
            </a:r>
            <a:endParaRPr lang="ru-RU" dirty="0" smtClean="0"/>
          </a:p>
          <a:p>
            <a:pPr marL="0" indent="0">
              <a:buNone/>
            </a:pPr>
            <a:r>
              <a:rPr lang="en-US" dirty="0" smtClean="0"/>
              <a:t>T </a:t>
            </a:r>
            <a:r>
              <a:rPr lang="en-US" dirty="0"/>
              <a:t>x = a[ hole-1 ]; </a:t>
            </a:r>
            <a:endParaRPr lang="ru-RU" dirty="0" smtClean="0"/>
          </a:p>
          <a:p>
            <a:pPr marL="0" indent="0">
              <a:buNone/>
            </a:pPr>
            <a:r>
              <a:rPr lang="en-US" dirty="0" smtClean="0"/>
              <a:t>for</a:t>
            </a:r>
            <a:r>
              <a:rPr lang="en-US" dirty="0"/>
              <a:t>( ; ; ) </a:t>
            </a:r>
            <a:endParaRPr lang="ru-RU" dirty="0" smtClean="0"/>
          </a:p>
          <a:p>
            <a:pPr marL="0" indent="0">
              <a:buNone/>
            </a:pPr>
            <a:r>
              <a:rPr lang="en-US" dirty="0" smtClean="0"/>
              <a:t>{ </a:t>
            </a:r>
            <a:endParaRPr lang="ru-RU" dirty="0" smtClean="0"/>
          </a:p>
          <a:p>
            <a:pPr marL="0" indent="0">
              <a:buNone/>
            </a:pPr>
            <a:r>
              <a:rPr lang="en-US" dirty="0" err="1" smtClean="0"/>
              <a:t>int</a:t>
            </a:r>
            <a:r>
              <a:rPr lang="en-US" dirty="0" smtClean="0"/>
              <a:t> </a:t>
            </a:r>
            <a:r>
              <a:rPr lang="en-US" dirty="0"/>
              <a:t>left = 2*hole; </a:t>
            </a:r>
            <a:r>
              <a:rPr lang="ru-RU" dirty="0" smtClean="0"/>
              <a:t>    </a:t>
            </a:r>
            <a:r>
              <a:rPr lang="en-US" dirty="0" smtClean="0"/>
              <a:t>// </a:t>
            </a:r>
            <a:r>
              <a:rPr lang="ru-RU" dirty="0"/>
              <a:t>Корень левого поддерева </a:t>
            </a:r>
            <a:endParaRPr lang="ru-RU" dirty="0" smtClean="0"/>
          </a:p>
          <a:p>
            <a:pPr marL="0" indent="0">
              <a:buNone/>
            </a:pPr>
            <a:r>
              <a:rPr lang="en-US" dirty="0" err="1" smtClean="0"/>
              <a:t>int</a:t>
            </a:r>
            <a:r>
              <a:rPr lang="en-US" dirty="0" smtClean="0"/>
              <a:t> </a:t>
            </a:r>
            <a:r>
              <a:rPr lang="en-US" dirty="0"/>
              <a:t>right = left + 1; </a:t>
            </a:r>
            <a:r>
              <a:rPr lang="ru-RU" dirty="0" smtClean="0"/>
              <a:t>        </a:t>
            </a:r>
            <a:r>
              <a:rPr lang="en-US" dirty="0" smtClean="0"/>
              <a:t>// </a:t>
            </a:r>
            <a:r>
              <a:rPr lang="ru-RU" dirty="0"/>
              <a:t>Корень правого поддерева </a:t>
            </a:r>
            <a:endParaRPr lang="ru-RU" dirty="0" smtClean="0"/>
          </a:p>
          <a:p>
            <a:pPr marL="0" indent="0">
              <a:buNone/>
            </a:pPr>
            <a:r>
              <a:rPr lang="en-US" dirty="0" err="1" smtClean="0"/>
              <a:t>int</a:t>
            </a:r>
            <a:r>
              <a:rPr lang="en-US" dirty="0" smtClean="0"/>
              <a:t> </a:t>
            </a:r>
            <a:r>
              <a:rPr lang="en-US" dirty="0"/>
              <a:t>pretender; </a:t>
            </a:r>
            <a:r>
              <a:rPr lang="ru-RU" dirty="0" smtClean="0"/>
              <a:t>            </a:t>
            </a:r>
            <a:r>
              <a:rPr lang="en-US" dirty="0" smtClean="0"/>
              <a:t>// </a:t>
            </a:r>
            <a:r>
              <a:rPr lang="ru-RU" dirty="0"/>
              <a:t>Номер претендента </a:t>
            </a:r>
            <a:endParaRPr lang="ru-RU" dirty="0" smtClean="0"/>
          </a:p>
          <a:p>
            <a:pPr marL="0" indent="0">
              <a:buNone/>
            </a:pPr>
            <a:r>
              <a:rPr lang="en-US" dirty="0" smtClean="0"/>
              <a:t>if</a:t>
            </a:r>
            <a:r>
              <a:rPr lang="en-US" dirty="0"/>
              <a:t>( left &gt; last ) break; </a:t>
            </a:r>
            <a:r>
              <a:rPr lang="ru-RU" dirty="0" smtClean="0"/>
              <a:t>    </a:t>
            </a:r>
            <a:r>
              <a:rPr lang="en-US" dirty="0" smtClean="0"/>
              <a:t>// </a:t>
            </a:r>
            <a:r>
              <a:rPr lang="ru-RU" dirty="0"/>
              <a:t>Если это лист – просеивание </a:t>
            </a:r>
            <a:r>
              <a:rPr lang="ru-RU" dirty="0" smtClean="0"/>
              <a:t>закончено</a:t>
            </a:r>
            <a:endParaRPr lang="ru-RU" dirty="0"/>
          </a:p>
        </p:txBody>
      </p:sp>
    </p:spTree>
    <p:extLst>
      <p:ext uri="{BB962C8B-B14F-4D97-AF65-F5344CB8AC3E}">
        <p14:creationId xmlns:p14="http://schemas.microsoft.com/office/powerpoint/2010/main" val="35541609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32179"/>
          </a:xfrm>
        </p:spPr>
        <p:txBody>
          <a:bodyPr>
            <a:normAutofit fontScale="90000"/>
          </a:bodyPr>
          <a:lstStyle/>
          <a:p>
            <a:endParaRPr lang="ru-RU" dirty="0"/>
          </a:p>
        </p:txBody>
      </p:sp>
      <p:sp>
        <p:nvSpPr>
          <p:cNvPr id="3" name="Объект 2"/>
          <p:cNvSpPr>
            <a:spLocks noGrp="1"/>
          </p:cNvSpPr>
          <p:nvPr>
            <p:ph idx="1"/>
          </p:nvPr>
        </p:nvSpPr>
        <p:spPr>
          <a:xfrm>
            <a:off x="838200" y="641684"/>
            <a:ext cx="10515600" cy="5535279"/>
          </a:xfrm>
        </p:spPr>
        <p:txBody>
          <a:bodyPr>
            <a:normAutofit fontScale="70000" lnSpcReduction="20000"/>
          </a:bodyPr>
          <a:lstStyle/>
          <a:p>
            <a:pPr marL="0" indent="0">
              <a:buNone/>
            </a:pPr>
            <a:r>
              <a:rPr lang="ru-RU" dirty="0"/>
              <a:t>// Выбираем претендента </a:t>
            </a:r>
            <a:endParaRPr lang="ru-RU" dirty="0" smtClean="0"/>
          </a:p>
          <a:p>
            <a:pPr marL="0" indent="0">
              <a:buNone/>
            </a:pPr>
            <a:r>
              <a:rPr lang="en-US" dirty="0" smtClean="0"/>
              <a:t>if</a:t>
            </a:r>
            <a:r>
              <a:rPr lang="en-US" dirty="0"/>
              <a:t>( left == last ) pretender = left; </a:t>
            </a:r>
            <a:endParaRPr lang="ru-RU" dirty="0" smtClean="0"/>
          </a:p>
          <a:p>
            <a:pPr marL="0" indent="0">
              <a:buNone/>
            </a:pPr>
            <a:r>
              <a:rPr lang="en-US" dirty="0" smtClean="0"/>
              <a:t>else </a:t>
            </a:r>
            <a:endParaRPr lang="ru-RU" dirty="0" smtClean="0"/>
          </a:p>
          <a:p>
            <a:pPr marL="0" indent="0">
              <a:buNone/>
            </a:pPr>
            <a:r>
              <a:rPr lang="en-US" dirty="0" smtClean="0"/>
              <a:t>{</a:t>
            </a:r>
            <a:endParaRPr lang="ru-RU" dirty="0" smtClean="0"/>
          </a:p>
          <a:p>
            <a:pPr marL="0" indent="0">
              <a:buNone/>
            </a:pPr>
            <a:r>
              <a:rPr lang="en-US" dirty="0" smtClean="0"/>
              <a:t> </a:t>
            </a:r>
            <a:r>
              <a:rPr lang="en-US" dirty="0"/>
              <a:t>if( a[ left-1 ] &lt; a[ right-1 ] ) pretender = right; </a:t>
            </a:r>
            <a:endParaRPr lang="ru-RU" dirty="0" smtClean="0"/>
          </a:p>
          <a:p>
            <a:pPr marL="0" indent="0">
              <a:buNone/>
            </a:pPr>
            <a:r>
              <a:rPr lang="en-US" dirty="0" smtClean="0"/>
              <a:t>else </a:t>
            </a:r>
            <a:r>
              <a:rPr lang="en-US" dirty="0"/>
              <a:t>pretender = left; </a:t>
            </a:r>
            <a:endParaRPr lang="ru-RU" dirty="0" smtClean="0"/>
          </a:p>
          <a:p>
            <a:pPr marL="0" indent="0">
              <a:buNone/>
            </a:pPr>
            <a:r>
              <a:rPr lang="en-US" dirty="0" smtClean="0"/>
              <a:t>}</a:t>
            </a:r>
            <a:endParaRPr lang="ru-RU" dirty="0" smtClean="0"/>
          </a:p>
          <a:p>
            <a:pPr marL="0" indent="0">
              <a:buNone/>
            </a:pPr>
            <a:r>
              <a:rPr lang="en-US" dirty="0" smtClean="0"/>
              <a:t> </a:t>
            </a:r>
            <a:r>
              <a:rPr lang="en-US" dirty="0"/>
              <a:t>// </a:t>
            </a:r>
            <a:r>
              <a:rPr lang="ru-RU" dirty="0"/>
              <a:t>Если претендент не лучше </a:t>
            </a:r>
            <a:r>
              <a:rPr lang="en-US" dirty="0"/>
              <a:t>x – </a:t>
            </a:r>
            <a:r>
              <a:rPr lang="ru-RU" dirty="0"/>
              <a:t>просеивание закончено </a:t>
            </a:r>
            <a:endParaRPr lang="ru-RU" dirty="0" smtClean="0"/>
          </a:p>
          <a:p>
            <a:pPr marL="0" indent="0">
              <a:buNone/>
            </a:pPr>
            <a:r>
              <a:rPr lang="en-US" dirty="0" smtClean="0"/>
              <a:t>if</a:t>
            </a:r>
            <a:r>
              <a:rPr lang="en-US" dirty="0"/>
              <a:t>( a[ pretender-1 ] &lt; x ) break; </a:t>
            </a:r>
            <a:endParaRPr lang="ru-RU" dirty="0" smtClean="0"/>
          </a:p>
          <a:p>
            <a:pPr marL="0" indent="0">
              <a:buNone/>
            </a:pPr>
            <a:r>
              <a:rPr lang="en-US" dirty="0" smtClean="0"/>
              <a:t>if</a:t>
            </a:r>
            <a:r>
              <a:rPr lang="en-US" dirty="0"/>
              <a:t>( a[ pretender-1 ] == x ) break; </a:t>
            </a:r>
            <a:endParaRPr lang="ru-RU" dirty="0" smtClean="0"/>
          </a:p>
          <a:p>
            <a:pPr marL="0" indent="0">
              <a:buNone/>
            </a:pPr>
            <a:r>
              <a:rPr lang="en-US" dirty="0" smtClean="0"/>
              <a:t>a</a:t>
            </a:r>
            <a:r>
              <a:rPr lang="en-US" dirty="0"/>
              <a:t>[ hole-1 ] = a[ pretender-1 ]; // </a:t>
            </a:r>
            <a:r>
              <a:rPr lang="ru-RU" dirty="0"/>
              <a:t>Образование новой дыры </a:t>
            </a:r>
            <a:endParaRPr lang="ru-RU" dirty="0" smtClean="0"/>
          </a:p>
          <a:p>
            <a:pPr marL="0" indent="0">
              <a:buNone/>
            </a:pPr>
            <a:r>
              <a:rPr lang="en-US" dirty="0" smtClean="0"/>
              <a:t>hole </a:t>
            </a:r>
            <a:r>
              <a:rPr lang="en-US" dirty="0"/>
              <a:t>= pretender; </a:t>
            </a:r>
            <a:endParaRPr lang="ru-RU" dirty="0" smtClean="0"/>
          </a:p>
          <a:p>
            <a:pPr marL="0" indent="0">
              <a:buNone/>
            </a:pPr>
            <a:r>
              <a:rPr lang="en-US" dirty="0" smtClean="0"/>
              <a:t>}</a:t>
            </a:r>
            <a:endParaRPr lang="ru-RU" dirty="0" smtClean="0"/>
          </a:p>
          <a:p>
            <a:pPr marL="0" indent="0">
              <a:buNone/>
            </a:pPr>
            <a:r>
              <a:rPr lang="en-US" dirty="0" smtClean="0"/>
              <a:t> </a:t>
            </a:r>
            <a:r>
              <a:rPr lang="en-US" dirty="0"/>
              <a:t>// </a:t>
            </a:r>
            <a:r>
              <a:rPr lang="ru-RU" dirty="0"/>
              <a:t>Заполняем дыру </a:t>
            </a:r>
            <a:endParaRPr lang="ru-RU" dirty="0" smtClean="0"/>
          </a:p>
          <a:p>
            <a:pPr marL="0" indent="0">
              <a:buNone/>
            </a:pPr>
            <a:r>
              <a:rPr lang="en-US" dirty="0"/>
              <a:t>a[ hole-1 ] = x; </a:t>
            </a:r>
          </a:p>
          <a:p>
            <a:pPr marL="0" indent="0">
              <a:buNone/>
            </a:pPr>
            <a:r>
              <a:rPr lang="ru-RU" dirty="0"/>
              <a:t>} </a:t>
            </a:r>
            <a:endParaRPr lang="ru-RU" dirty="0"/>
          </a:p>
        </p:txBody>
      </p:sp>
    </p:spTree>
    <p:extLst>
      <p:ext uri="{BB962C8B-B14F-4D97-AF65-F5344CB8AC3E}">
        <p14:creationId xmlns:p14="http://schemas.microsoft.com/office/powerpoint/2010/main" val="42560324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6138"/>
          </a:xfrm>
        </p:spPr>
        <p:txBody>
          <a:bodyPr>
            <a:normAutofit fontScale="90000"/>
          </a:bodyPr>
          <a:lstStyle/>
          <a:p>
            <a:endParaRPr lang="ru-RU" dirty="0"/>
          </a:p>
        </p:txBody>
      </p:sp>
      <p:sp>
        <p:nvSpPr>
          <p:cNvPr id="3" name="Объект 2"/>
          <p:cNvSpPr>
            <a:spLocks noGrp="1"/>
          </p:cNvSpPr>
          <p:nvPr>
            <p:ph idx="1"/>
          </p:nvPr>
        </p:nvSpPr>
        <p:spPr>
          <a:xfrm>
            <a:off x="838200" y="673768"/>
            <a:ext cx="10515600" cy="5503195"/>
          </a:xfrm>
        </p:spPr>
        <p:txBody>
          <a:bodyPr>
            <a:normAutofit/>
          </a:bodyPr>
          <a:lstStyle/>
          <a:p>
            <a:r>
              <a:rPr lang="ru-RU" sz="1800" dirty="0"/>
              <a:t>Последовательное просеивание </a:t>
            </a:r>
            <a:r>
              <a:rPr lang="ru-RU" sz="1800" dirty="0" smtClean="0"/>
              <a:t>(</a:t>
            </a:r>
            <a:r>
              <a:rPr lang="en-US" sz="1800" dirty="0" smtClean="0"/>
              <a:t>n</a:t>
            </a:r>
            <a:r>
              <a:rPr lang="ru-RU" sz="1800" dirty="0" smtClean="0"/>
              <a:t> </a:t>
            </a:r>
            <a:r>
              <a:rPr lang="ru-RU" sz="1800" dirty="0"/>
              <a:t>— 1 циклов) обеспечивает упорядоченность всего массива. Остается обеспечить выполнение заявленного условия: в начале сортировки дерево должно </a:t>
            </a:r>
            <a:r>
              <a:rPr lang="ru-RU" sz="1800" dirty="0" smtClean="0"/>
              <a:t>быть</a:t>
            </a:r>
            <a:r>
              <a:rPr lang="en-US" sz="1800" dirty="0" smtClean="0"/>
              <a:t> </a:t>
            </a:r>
            <a:r>
              <a:rPr lang="ru-RU" sz="1800" dirty="0" smtClean="0"/>
              <a:t>пирамидой</a:t>
            </a:r>
          </a:p>
          <a:p>
            <a:endParaRPr lang="ru-RU" sz="1800" dirty="0"/>
          </a:p>
        </p:txBody>
      </p:sp>
      <p:pic>
        <p:nvPicPr>
          <p:cNvPr id="4" name="Рисунок 3"/>
          <p:cNvPicPr>
            <a:picLocks noChangeAspect="1"/>
          </p:cNvPicPr>
          <p:nvPr/>
        </p:nvPicPr>
        <p:blipFill>
          <a:blip r:embed="rId2"/>
          <a:stretch>
            <a:fillRect/>
          </a:stretch>
        </p:blipFill>
        <p:spPr>
          <a:xfrm>
            <a:off x="1445826" y="1743053"/>
            <a:ext cx="8965500" cy="3502716"/>
          </a:xfrm>
          <a:prstGeom prst="rect">
            <a:avLst/>
          </a:prstGeom>
        </p:spPr>
      </p:pic>
    </p:spTree>
    <p:extLst>
      <p:ext uri="{BB962C8B-B14F-4D97-AF65-F5344CB8AC3E}">
        <p14:creationId xmlns:p14="http://schemas.microsoft.com/office/powerpoint/2010/main" val="27444973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096"/>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2470485" y="583519"/>
            <a:ext cx="7202904" cy="5705270"/>
          </a:xfrm>
          <a:prstGeom prst="rect">
            <a:avLst/>
          </a:prstGeom>
        </p:spPr>
      </p:pic>
    </p:spTree>
    <p:extLst>
      <p:ext uri="{BB962C8B-B14F-4D97-AF65-F5344CB8AC3E}">
        <p14:creationId xmlns:p14="http://schemas.microsoft.com/office/powerpoint/2010/main" val="29906708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634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2037347" y="1507958"/>
            <a:ext cx="9031941" cy="3569509"/>
          </a:xfrm>
          <a:prstGeom prst="rect">
            <a:avLst/>
          </a:prstGeom>
        </p:spPr>
      </p:pic>
    </p:spTree>
    <p:extLst>
      <p:ext uri="{BB962C8B-B14F-4D97-AF65-F5344CB8AC3E}">
        <p14:creationId xmlns:p14="http://schemas.microsoft.com/office/powerpoint/2010/main" val="13827835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48222"/>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2887579" y="485335"/>
            <a:ext cx="6625389" cy="5684584"/>
          </a:xfrm>
          <a:prstGeom prst="rect">
            <a:avLst/>
          </a:prstGeom>
        </p:spPr>
      </p:pic>
    </p:spTree>
    <p:extLst>
      <p:ext uri="{BB962C8B-B14F-4D97-AF65-F5344CB8AC3E}">
        <p14:creationId xmlns:p14="http://schemas.microsoft.com/office/powerpoint/2010/main" val="26084978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096"/>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2390274" y="670170"/>
            <a:ext cx="7283115" cy="5560072"/>
          </a:xfrm>
          <a:prstGeom prst="rect">
            <a:avLst/>
          </a:prstGeom>
        </p:spPr>
      </p:pic>
    </p:spTree>
    <p:extLst>
      <p:ext uri="{BB962C8B-B14F-4D97-AF65-F5344CB8AC3E}">
        <p14:creationId xmlns:p14="http://schemas.microsoft.com/office/powerpoint/2010/main" val="16079370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48222"/>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697543" y="1572126"/>
            <a:ext cx="10895178" cy="3705727"/>
          </a:xfrm>
          <a:prstGeom prst="rect">
            <a:avLst/>
          </a:prstGeom>
        </p:spPr>
      </p:pic>
    </p:spTree>
    <p:extLst>
      <p:ext uri="{BB962C8B-B14F-4D97-AF65-F5344CB8AC3E}">
        <p14:creationId xmlns:p14="http://schemas.microsoft.com/office/powerpoint/2010/main" val="23647744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096"/>
          </a:xfrm>
        </p:spPr>
        <p:txBody>
          <a:bodyPr>
            <a:normAutofit fontScale="90000"/>
          </a:bodyPr>
          <a:lstStyle/>
          <a:p>
            <a:endParaRPr lang="ru-RU" dirty="0"/>
          </a:p>
        </p:txBody>
      </p:sp>
      <p:sp>
        <p:nvSpPr>
          <p:cNvPr id="3" name="Объект 2"/>
          <p:cNvSpPr>
            <a:spLocks noGrp="1"/>
          </p:cNvSpPr>
          <p:nvPr>
            <p:ph idx="1"/>
          </p:nvPr>
        </p:nvSpPr>
        <p:spPr>
          <a:xfrm>
            <a:off x="838200" y="609600"/>
            <a:ext cx="10515600" cy="5567363"/>
          </a:xfrm>
        </p:spPr>
        <p:txBody>
          <a:bodyPr>
            <a:normAutofit fontScale="55000" lnSpcReduction="20000"/>
          </a:bodyPr>
          <a:lstStyle/>
          <a:p>
            <a:pPr marL="0" indent="0">
              <a:buNone/>
            </a:pPr>
            <a:r>
              <a:rPr lang="en-US" dirty="0"/>
              <a:t>template &lt;class T&gt;</a:t>
            </a:r>
          </a:p>
          <a:p>
            <a:pPr marL="0" indent="0">
              <a:buNone/>
            </a:pPr>
            <a:r>
              <a:rPr lang="en-US" dirty="0"/>
              <a:t>void </a:t>
            </a:r>
            <a:r>
              <a:rPr lang="en-US" dirty="0" err="1"/>
              <a:t>HeapSort</a:t>
            </a:r>
            <a:r>
              <a:rPr lang="en-US" dirty="0"/>
              <a:t>( T *a, </a:t>
            </a:r>
            <a:r>
              <a:rPr lang="en-US" dirty="0" err="1"/>
              <a:t>int</a:t>
            </a:r>
            <a:r>
              <a:rPr lang="en-US" dirty="0"/>
              <a:t> n )</a:t>
            </a:r>
          </a:p>
          <a:p>
            <a:pPr marL="0" indent="0">
              <a:buNone/>
            </a:pPr>
            <a:r>
              <a:rPr lang="en-US" dirty="0"/>
              <a:t>{</a:t>
            </a:r>
          </a:p>
          <a:p>
            <a:pPr marL="0" indent="0">
              <a:buNone/>
            </a:pPr>
            <a:r>
              <a:rPr lang="en-US" dirty="0" err="1"/>
              <a:t>int</a:t>
            </a:r>
            <a:r>
              <a:rPr lang="en-US" dirty="0"/>
              <a:t> root;</a:t>
            </a:r>
          </a:p>
          <a:p>
            <a:pPr marL="0" indent="0">
              <a:buNone/>
            </a:pPr>
            <a:r>
              <a:rPr lang="en-US" dirty="0" err="1"/>
              <a:t>int</a:t>
            </a:r>
            <a:r>
              <a:rPr lang="en-US" dirty="0"/>
              <a:t> last;</a:t>
            </a:r>
          </a:p>
          <a:p>
            <a:pPr marL="0" indent="0">
              <a:buNone/>
            </a:pPr>
            <a:r>
              <a:rPr lang="en-US" dirty="0"/>
              <a:t>// </a:t>
            </a:r>
            <a:r>
              <a:rPr lang="ru-RU" dirty="0"/>
              <a:t>Первоначальная подготовка пирамиды</a:t>
            </a:r>
          </a:p>
          <a:p>
            <a:pPr marL="0" indent="0">
              <a:buNone/>
            </a:pPr>
            <a:r>
              <a:rPr lang="en-US" dirty="0"/>
              <a:t>for( root = n/2; root &gt; 0; root-- ) Sift( a, root, n );</a:t>
            </a:r>
          </a:p>
          <a:p>
            <a:pPr marL="0" indent="0">
              <a:buNone/>
            </a:pPr>
            <a:r>
              <a:rPr lang="en-US" dirty="0"/>
              <a:t>// </a:t>
            </a:r>
            <a:r>
              <a:rPr lang="ru-RU" dirty="0"/>
              <a:t>Цикл сортировки</a:t>
            </a:r>
          </a:p>
          <a:p>
            <a:pPr marL="0" indent="0">
              <a:buNone/>
            </a:pPr>
            <a:r>
              <a:rPr lang="en-US" dirty="0"/>
              <a:t>for( last = n; last &gt; 1; last-- )</a:t>
            </a:r>
          </a:p>
          <a:p>
            <a:pPr marL="0" indent="0">
              <a:buNone/>
            </a:pPr>
            <a:r>
              <a:rPr lang="en-US" dirty="0"/>
              <a:t>{</a:t>
            </a:r>
          </a:p>
          <a:p>
            <a:pPr marL="0" indent="0">
              <a:buNone/>
            </a:pPr>
            <a:r>
              <a:rPr lang="en-US" dirty="0"/>
              <a:t>// </a:t>
            </a:r>
            <a:r>
              <a:rPr lang="ru-RU" dirty="0"/>
              <a:t>Обмен корневого и последнего узлов</a:t>
            </a:r>
          </a:p>
          <a:p>
            <a:pPr marL="0" indent="0">
              <a:buNone/>
            </a:pPr>
            <a:r>
              <a:rPr lang="en-US" dirty="0"/>
              <a:t>T copy = a[ 0 ];</a:t>
            </a:r>
          </a:p>
          <a:p>
            <a:pPr marL="0" indent="0">
              <a:buNone/>
            </a:pPr>
            <a:r>
              <a:rPr lang="en-US" dirty="0"/>
              <a:t>a[ 0 ] = a[ last-1 ];</a:t>
            </a:r>
          </a:p>
          <a:p>
            <a:pPr marL="0" indent="0">
              <a:buNone/>
            </a:pPr>
            <a:r>
              <a:rPr lang="en-US" dirty="0"/>
              <a:t>a[ last-1 ] = copy;</a:t>
            </a:r>
          </a:p>
          <a:p>
            <a:pPr marL="0" indent="0">
              <a:buNone/>
            </a:pPr>
            <a:r>
              <a:rPr lang="en-US" dirty="0"/>
              <a:t>// </a:t>
            </a:r>
            <a:r>
              <a:rPr lang="ru-RU" dirty="0"/>
              <a:t>Просеивание</a:t>
            </a:r>
          </a:p>
          <a:p>
            <a:pPr marL="0" indent="0">
              <a:buNone/>
            </a:pPr>
            <a:r>
              <a:rPr lang="en-US" dirty="0"/>
              <a:t>Sift( a, 1, last-1 );</a:t>
            </a:r>
          </a:p>
          <a:p>
            <a:pPr marL="0" indent="0">
              <a:buNone/>
            </a:pPr>
            <a:r>
              <a:rPr lang="en-US" dirty="0"/>
              <a:t>}</a:t>
            </a:r>
          </a:p>
          <a:p>
            <a:pPr marL="0" indent="0">
              <a:buNone/>
            </a:pPr>
            <a:r>
              <a:rPr lang="en-US" dirty="0"/>
              <a:t>}</a:t>
            </a:r>
            <a:endParaRPr lang="ru-RU" dirty="0"/>
          </a:p>
        </p:txBody>
      </p:sp>
    </p:spTree>
    <p:extLst>
      <p:ext uri="{BB962C8B-B14F-4D97-AF65-F5344CB8AC3E}">
        <p14:creationId xmlns:p14="http://schemas.microsoft.com/office/powerpoint/2010/main" val="33325545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48222"/>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092909" y="2117558"/>
            <a:ext cx="10468260" cy="2566737"/>
          </a:xfrm>
          <a:prstGeom prst="rect">
            <a:avLst/>
          </a:prstGeom>
        </p:spPr>
      </p:pic>
    </p:spTree>
    <p:extLst>
      <p:ext uri="{BB962C8B-B14F-4D97-AF65-F5344CB8AC3E}">
        <p14:creationId xmlns:p14="http://schemas.microsoft.com/office/powerpoint/2010/main" val="264329931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1758</Words>
  <Application>Microsoft Office PowerPoint</Application>
  <PresentationFormat>Широкоэкранный</PresentationFormat>
  <Paragraphs>137</Paragraphs>
  <Slides>44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44</vt:i4>
      </vt:variant>
    </vt:vector>
  </HeadingPairs>
  <TitlesOfParts>
    <vt:vector size="48" baseType="lpstr">
      <vt:lpstr>Arial</vt:lpstr>
      <vt:lpstr>Calibri</vt:lpstr>
      <vt:lpstr>Calibri Light</vt:lpstr>
      <vt:lpstr>Тема Office</vt:lpstr>
      <vt:lpstr>Древовидные структуры и их применение </vt:lpstr>
      <vt:lpstr>Организация древовидных структур </vt:lpstr>
      <vt:lpstr>Презентация PowerPoint</vt:lpstr>
      <vt:lpstr>Презентация PowerPoint</vt:lpstr>
      <vt:lpstr>Презентация PowerPoint</vt:lpstr>
      <vt:lpstr>Презентация PowerPoint</vt:lpstr>
      <vt:lpstr>Презентация PowerPoint</vt:lpstr>
      <vt:lpstr>Бинарные деревья и их применение </vt:lpstr>
      <vt:lpstr>Бинарное дерево  </vt:lpstr>
      <vt:lpstr>Презентация PowerPoint</vt:lpstr>
      <vt:lpstr>Выровненное бинарное дерево </vt:lpstr>
      <vt:lpstr>Презентация PowerPoint</vt:lpstr>
      <vt:lpstr>Бинарное дерево как вариант организации данных в одномерном массиве </vt:lpstr>
      <vt:lpstr>Презентация PowerPoint</vt:lpstr>
      <vt:lpstr>Презентация PowerPoint</vt:lpstr>
      <vt:lpstr>Алгоритм поиска с использованием бинарного дерева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Бинарный поиск в подготовленном дереве (псевдокод) </vt:lpstr>
      <vt:lpstr>Презентация PowerPoint</vt:lpstr>
      <vt:lpstr>Презентация PowerPoint</vt:lpstr>
      <vt:lpstr>Презентация PowerPoint</vt:lpstr>
      <vt:lpstr>Алгоритм сортировки с использованием бинарного дерева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Древовидные структуры и их применение </dc:title>
  <dc:creator>Анис Галимянов</dc:creator>
  <cp:lastModifiedBy>Анис Галимянов</cp:lastModifiedBy>
  <cp:revision>10</cp:revision>
  <dcterms:created xsi:type="dcterms:W3CDTF">2018-10-03T16:10:31Z</dcterms:created>
  <dcterms:modified xsi:type="dcterms:W3CDTF">2018-10-10T16:53:03Z</dcterms:modified>
</cp:coreProperties>
</file>